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6" r:id="rId1"/>
  </p:sldMasterIdLst>
  <p:notesMasterIdLst>
    <p:notesMasterId r:id="rId64"/>
  </p:notesMasterIdLst>
  <p:sldIdLst>
    <p:sldId id="1051" r:id="rId2"/>
    <p:sldId id="1052" r:id="rId3"/>
    <p:sldId id="1135" r:id="rId4"/>
    <p:sldId id="1120" r:id="rId5"/>
    <p:sldId id="1053" r:id="rId6"/>
    <p:sldId id="1054" r:id="rId7"/>
    <p:sldId id="1114" r:id="rId8"/>
    <p:sldId id="1055" r:id="rId9"/>
    <p:sldId id="1116" r:id="rId10"/>
    <p:sldId id="1117" r:id="rId11"/>
    <p:sldId id="1056" r:id="rId12"/>
    <p:sldId id="1121" r:id="rId13"/>
    <p:sldId id="1057" r:id="rId14"/>
    <p:sldId id="1058" r:id="rId15"/>
    <p:sldId id="1059" r:id="rId16"/>
    <p:sldId id="1122" r:id="rId17"/>
    <p:sldId id="1060" r:id="rId18"/>
    <p:sldId id="1061" r:id="rId19"/>
    <p:sldId id="1115" r:id="rId20"/>
    <p:sldId id="1062" r:id="rId21"/>
    <p:sldId id="1112" r:id="rId22"/>
    <p:sldId id="1113" r:id="rId23"/>
    <p:sldId id="1123" r:id="rId24"/>
    <p:sldId id="1063" r:id="rId25"/>
    <p:sldId id="1064" r:id="rId26"/>
    <p:sldId id="1065" r:id="rId27"/>
    <p:sldId id="1066" r:id="rId28"/>
    <p:sldId id="1074" r:id="rId29"/>
    <p:sldId id="1124" r:id="rId30"/>
    <p:sldId id="1080" r:id="rId31"/>
    <p:sldId id="1125" r:id="rId32"/>
    <p:sldId id="1081" r:id="rId33"/>
    <p:sldId id="1082" r:id="rId34"/>
    <p:sldId id="1083" r:id="rId35"/>
    <p:sldId id="1084" r:id="rId36"/>
    <p:sldId id="1085" r:id="rId37"/>
    <p:sldId id="1086" r:id="rId38"/>
    <p:sldId id="1087" r:id="rId39"/>
    <p:sldId id="1126" r:id="rId40"/>
    <p:sldId id="1088" r:id="rId41"/>
    <p:sldId id="1089" r:id="rId42"/>
    <p:sldId id="1090" r:id="rId43"/>
    <p:sldId id="1092" r:id="rId44"/>
    <p:sldId id="1132" r:id="rId45"/>
    <p:sldId id="1127" r:id="rId46"/>
    <p:sldId id="1096" r:id="rId47"/>
    <p:sldId id="1097" r:id="rId48"/>
    <p:sldId id="1098" r:id="rId49"/>
    <p:sldId id="1099" r:id="rId50"/>
    <p:sldId id="1100" r:id="rId51"/>
    <p:sldId id="1101" r:id="rId52"/>
    <p:sldId id="1102" r:id="rId53"/>
    <p:sldId id="1129" r:id="rId54"/>
    <p:sldId id="1128" r:id="rId55"/>
    <p:sldId id="1103" r:id="rId56"/>
    <p:sldId id="1104" r:id="rId57"/>
    <p:sldId id="1106" r:id="rId58"/>
    <p:sldId id="1107" r:id="rId59"/>
    <p:sldId id="1108" r:id="rId60"/>
    <p:sldId id="1109" r:id="rId61"/>
    <p:sldId id="1133" r:id="rId62"/>
    <p:sldId id="1134" r:id="rId63"/>
  </p:sldIdLst>
  <p:sldSz cx="9144000" cy="6858000" type="screen4x3"/>
  <p:notesSz cx="7315200" cy="9601200"/>
  <p:custDataLst>
    <p:tags r:id="rId65"/>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130" autoAdjust="0"/>
    <p:restoredTop sz="95652" autoAdjust="0"/>
  </p:normalViewPr>
  <p:slideViewPr>
    <p:cSldViewPr>
      <p:cViewPr varScale="1">
        <p:scale>
          <a:sx n="106" d="100"/>
          <a:sy n="106" d="100"/>
        </p:scale>
        <p:origin x="1373" y="67"/>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Lst>
  </p:outlineViewPr>
  <p:notesTextViewPr>
    <p:cViewPr>
      <p:scale>
        <a:sx n="100" d="100"/>
        <a:sy n="100" d="100"/>
      </p:scale>
      <p:origin x="0" y="0"/>
    </p:cViewPr>
  </p:notesTextViewPr>
  <p:sorterViewPr>
    <p:cViewPr varScale="1">
      <p:scale>
        <a:sx n="100" d="100"/>
        <a:sy n="100" d="100"/>
      </p:scale>
      <p:origin x="0" y="-64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_rels/viewProps.xml.rels><?xml version="1.0" encoding="UTF-8" standalone="yes"?>
<Relationships xmlns="http://schemas.openxmlformats.org/package/2006/relationships"><Relationship Id="rId8" Type="http://schemas.openxmlformats.org/officeDocument/2006/relationships/slide" Target="slides/slide9.xml"/><Relationship Id="rId13" Type="http://schemas.openxmlformats.org/officeDocument/2006/relationships/slide" Target="slides/slide15.xml"/><Relationship Id="rId18" Type="http://schemas.openxmlformats.org/officeDocument/2006/relationships/slide" Target="slides/slide21.xml"/><Relationship Id="rId26" Type="http://schemas.openxmlformats.org/officeDocument/2006/relationships/slide" Target="slides/slide32.xml"/><Relationship Id="rId3" Type="http://schemas.openxmlformats.org/officeDocument/2006/relationships/slide" Target="slides/slide3.xml"/><Relationship Id="rId21" Type="http://schemas.openxmlformats.org/officeDocument/2006/relationships/slide" Target="slides/slide25.xml"/><Relationship Id="rId34" Type="http://schemas.openxmlformats.org/officeDocument/2006/relationships/slide" Target="slides/slide47.xml"/><Relationship Id="rId7" Type="http://schemas.openxmlformats.org/officeDocument/2006/relationships/slide" Target="slides/slide8.xml"/><Relationship Id="rId12" Type="http://schemas.openxmlformats.org/officeDocument/2006/relationships/slide" Target="slides/slide14.xml"/><Relationship Id="rId17" Type="http://schemas.openxmlformats.org/officeDocument/2006/relationships/slide" Target="slides/slide20.xml"/><Relationship Id="rId25" Type="http://schemas.openxmlformats.org/officeDocument/2006/relationships/slide" Target="slides/slide30.xml"/><Relationship Id="rId33" Type="http://schemas.openxmlformats.org/officeDocument/2006/relationships/slide" Target="slides/slide46.xml"/><Relationship Id="rId2" Type="http://schemas.openxmlformats.org/officeDocument/2006/relationships/slide" Target="slides/slide2.xml"/><Relationship Id="rId16" Type="http://schemas.openxmlformats.org/officeDocument/2006/relationships/slide" Target="slides/slide19.xml"/><Relationship Id="rId20" Type="http://schemas.openxmlformats.org/officeDocument/2006/relationships/slide" Target="slides/slide24.xml"/><Relationship Id="rId29" Type="http://schemas.openxmlformats.org/officeDocument/2006/relationships/slide" Target="slides/slide35.xml"/><Relationship Id="rId1" Type="http://schemas.openxmlformats.org/officeDocument/2006/relationships/slide" Target="slides/slide1.xml"/><Relationship Id="rId6" Type="http://schemas.openxmlformats.org/officeDocument/2006/relationships/slide" Target="slides/slide7.xml"/><Relationship Id="rId11" Type="http://schemas.openxmlformats.org/officeDocument/2006/relationships/slide" Target="slides/slide13.xml"/><Relationship Id="rId24" Type="http://schemas.openxmlformats.org/officeDocument/2006/relationships/slide" Target="slides/slide28.xml"/><Relationship Id="rId32" Type="http://schemas.openxmlformats.org/officeDocument/2006/relationships/slide" Target="slides/slide40.xml"/><Relationship Id="rId5" Type="http://schemas.openxmlformats.org/officeDocument/2006/relationships/slide" Target="slides/slide6.xml"/><Relationship Id="rId15" Type="http://schemas.openxmlformats.org/officeDocument/2006/relationships/slide" Target="slides/slide18.xml"/><Relationship Id="rId23" Type="http://schemas.openxmlformats.org/officeDocument/2006/relationships/slide" Target="slides/slide27.xml"/><Relationship Id="rId28" Type="http://schemas.openxmlformats.org/officeDocument/2006/relationships/slide" Target="slides/slide34.xml"/><Relationship Id="rId10" Type="http://schemas.openxmlformats.org/officeDocument/2006/relationships/slide" Target="slides/slide11.xml"/><Relationship Id="rId19" Type="http://schemas.openxmlformats.org/officeDocument/2006/relationships/slide" Target="slides/slide22.xml"/><Relationship Id="rId31" Type="http://schemas.openxmlformats.org/officeDocument/2006/relationships/slide" Target="slides/slide38.xml"/><Relationship Id="rId4" Type="http://schemas.openxmlformats.org/officeDocument/2006/relationships/slide" Target="slides/slide5.xml"/><Relationship Id="rId9" Type="http://schemas.openxmlformats.org/officeDocument/2006/relationships/slide" Target="slides/slide10.xml"/><Relationship Id="rId14" Type="http://schemas.openxmlformats.org/officeDocument/2006/relationships/slide" Target="slides/slide17.xml"/><Relationship Id="rId22" Type="http://schemas.openxmlformats.org/officeDocument/2006/relationships/slide" Target="slides/slide26.xml"/><Relationship Id="rId27" Type="http://schemas.openxmlformats.org/officeDocument/2006/relationships/slide" Target="slides/slide33.xml"/><Relationship Id="rId30"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png"/><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eaLnBrk="1" hangingPunct="1">
              <a:defRPr sz="1300">
                <a:latin typeface="Arial" charset="0"/>
              </a:defRPr>
            </a:lvl1pPr>
          </a:lstStyle>
          <a:p>
            <a:pPr>
              <a:defRPr/>
            </a:pPr>
            <a:endParaRPr lang="en-US"/>
          </a:p>
        </p:txBody>
      </p:sp>
      <p:sp>
        <p:nvSpPr>
          <p:cNvPr id="20483"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eaLnBrk="1" hangingPunct="1">
              <a:defRPr sz="1300">
                <a:latin typeface="Arial" charset="0"/>
              </a:defRPr>
            </a:lvl1pPr>
          </a:lstStyle>
          <a:p>
            <a:pPr>
              <a:defRPr/>
            </a:pPr>
            <a:endParaRPr lang="en-US"/>
          </a:p>
        </p:txBody>
      </p:sp>
      <p:sp>
        <p:nvSpPr>
          <p:cNvPr id="20487"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eaLnBrk="1" hangingPunct="1">
              <a:defRPr sz="1300"/>
            </a:lvl1pPr>
          </a:lstStyle>
          <a:p>
            <a:pPr>
              <a:defRPr/>
            </a:pPr>
            <a:fld id="{2C615792-B7D5-41CE-A968-FD95D47F2FDA}" type="slidenum">
              <a:rPr lang="en-US" altLang="en-US"/>
              <a:pPr>
                <a:defRPr/>
              </a:pPr>
              <a:t>‹#›</a:t>
            </a:fld>
            <a:endParaRPr lang="en-US" altLang="en-US"/>
          </a:p>
        </p:txBody>
      </p:sp>
    </p:spTree>
    <p:extLst>
      <p:ext uri="{BB962C8B-B14F-4D97-AF65-F5344CB8AC3E}">
        <p14:creationId xmlns:p14="http://schemas.microsoft.com/office/powerpoint/2010/main" val="12401854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oao.edu/image_gallery/html/im0646.html"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noao.edu/image_gallery/text/d5/sunsq.html" TargetMode="External"/><Relationship Id="rId4" Type="http://schemas.openxmlformats.org/officeDocument/2006/relationships/hyperlink" Target="https://www.noao.edu/image_gallery/html/im0609.htm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21C822-F4E9-45A3-8F01-301DB2CE2C66}" type="slidenum">
              <a:rPr lang="en-US" altLang="en-US" smtClean="0"/>
              <a:pPr>
                <a:spcBef>
                  <a:spcPct val="0"/>
                </a:spcBef>
              </a:pPr>
              <a:t>6</a:t>
            </a:fld>
            <a:endParaRPr lang="en-US" altLang="en-US"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r>
              <a:rPr lang="en-US" sz="1200" b="0" i="0" kern="1200" dirty="0" smtClean="0">
                <a:solidFill>
                  <a:schemeClr val="tx1"/>
                </a:solidFill>
                <a:effectLst/>
                <a:latin typeface="Arial" charset="0"/>
                <a:ea typeface="+mn-ea"/>
                <a:cs typeface="+mn-cs"/>
              </a:rPr>
              <a:t>A high resolution version of the spectrum of our Sun, this image was created from a digital atlas observed with the Fourier Transform Spectrometer at the </a:t>
            </a:r>
            <a:r>
              <a:rPr lang="en-US" sz="1200" b="0" i="0" kern="1200" dirty="0" err="1" smtClean="0">
                <a:solidFill>
                  <a:schemeClr val="tx1"/>
                </a:solidFill>
                <a:effectLst/>
                <a:latin typeface="Arial" charset="0"/>
                <a:ea typeface="+mn-ea"/>
                <a:cs typeface="+mn-cs"/>
              </a:rPr>
              <a:t>McMath</a:t>
            </a:r>
            <a:r>
              <a:rPr lang="en-US" sz="1200" b="0" i="0" kern="1200" dirty="0" smtClean="0">
                <a:solidFill>
                  <a:schemeClr val="tx1"/>
                </a:solidFill>
                <a:effectLst/>
                <a:latin typeface="Arial" charset="0"/>
                <a:ea typeface="+mn-ea"/>
                <a:cs typeface="+mn-cs"/>
              </a:rPr>
              <a:t>-Pierce Solar Facility at the National Solar Observatory on </a:t>
            </a:r>
            <a:r>
              <a:rPr lang="en-US" sz="1200" b="0" i="0" kern="1200" dirty="0" err="1" smtClean="0">
                <a:solidFill>
                  <a:schemeClr val="tx1"/>
                </a:solidFill>
                <a:effectLst/>
                <a:latin typeface="Arial" charset="0"/>
                <a:ea typeface="+mn-ea"/>
                <a:cs typeface="+mn-cs"/>
              </a:rPr>
              <a:t>Kitt</a:t>
            </a:r>
            <a:r>
              <a:rPr lang="en-US" sz="1200" b="0" i="0" kern="1200" dirty="0" smtClean="0">
                <a:solidFill>
                  <a:schemeClr val="tx1"/>
                </a:solidFill>
                <a:effectLst/>
                <a:latin typeface="Arial" charset="0"/>
                <a:ea typeface="+mn-ea"/>
                <a:cs typeface="+mn-cs"/>
              </a:rPr>
              <a:t> Peak, near Tucson, Arizona (‘Solar Flux Atlas from 296 to 1300 nm’ by Robert L. </a:t>
            </a:r>
            <a:r>
              <a:rPr lang="en-US" sz="1200" b="0" i="0" kern="1200" dirty="0" err="1" smtClean="0">
                <a:solidFill>
                  <a:schemeClr val="tx1"/>
                </a:solidFill>
                <a:effectLst/>
                <a:latin typeface="Arial" charset="0"/>
                <a:ea typeface="+mn-ea"/>
                <a:cs typeface="+mn-cs"/>
              </a:rPr>
              <a:t>Kurucz</a:t>
            </a:r>
            <a:r>
              <a:rPr lang="en-US" sz="1200" b="0" i="0" kern="1200" dirty="0" smtClean="0">
                <a:solidFill>
                  <a:schemeClr val="tx1"/>
                </a:solidFill>
                <a:effectLst/>
                <a:latin typeface="Arial" charset="0"/>
                <a:ea typeface="+mn-ea"/>
                <a:cs typeface="+mn-cs"/>
              </a:rPr>
              <a:t>, </a:t>
            </a:r>
            <a:r>
              <a:rPr lang="en-US" sz="1200" b="0" i="0" kern="1200" dirty="0" err="1" smtClean="0">
                <a:solidFill>
                  <a:schemeClr val="tx1"/>
                </a:solidFill>
                <a:effectLst/>
                <a:latin typeface="Arial" charset="0"/>
                <a:ea typeface="+mn-ea"/>
                <a:cs typeface="+mn-cs"/>
              </a:rPr>
              <a:t>Ingemar</a:t>
            </a:r>
            <a:r>
              <a:rPr lang="en-US" sz="1200" b="0" i="0" kern="1200" dirty="0" smtClean="0">
                <a:solidFill>
                  <a:schemeClr val="tx1"/>
                </a:solidFill>
                <a:effectLst/>
                <a:latin typeface="Arial" charset="0"/>
                <a:ea typeface="+mn-ea"/>
                <a:cs typeface="+mn-cs"/>
              </a:rPr>
              <a:t> </a:t>
            </a:r>
            <a:r>
              <a:rPr lang="en-US" sz="1200" b="0" i="0" kern="1200" dirty="0" err="1" smtClean="0">
                <a:solidFill>
                  <a:schemeClr val="tx1"/>
                </a:solidFill>
                <a:effectLst/>
                <a:latin typeface="Arial" charset="0"/>
                <a:ea typeface="+mn-ea"/>
                <a:cs typeface="+mn-cs"/>
              </a:rPr>
              <a:t>Furenlid</a:t>
            </a:r>
            <a:r>
              <a:rPr lang="en-US" sz="1200" b="0" i="0" kern="1200" dirty="0" smtClean="0">
                <a:solidFill>
                  <a:schemeClr val="tx1"/>
                </a:solidFill>
                <a:effectLst/>
                <a:latin typeface="Arial" charset="0"/>
                <a:ea typeface="+mn-ea"/>
                <a:cs typeface="+mn-cs"/>
              </a:rPr>
              <a:t>, James </a:t>
            </a:r>
            <a:r>
              <a:rPr lang="en-US" sz="1200" b="0" i="0" kern="1200" dirty="0" err="1" smtClean="0">
                <a:solidFill>
                  <a:schemeClr val="tx1"/>
                </a:solidFill>
                <a:effectLst/>
                <a:latin typeface="Arial" charset="0"/>
                <a:ea typeface="+mn-ea"/>
                <a:cs typeface="+mn-cs"/>
              </a:rPr>
              <a:t>Brault</a:t>
            </a:r>
            <a:r>
              <a:rPr lang="en-US" sz="1200" b="0" i="0" kern="1200" dirty="0" smtClean="0">
                <a:solidFill>
                  <a:schemeClr val="tx1"/>
                </a:solidFill>
                <a:effectLst/>
                <a:latin typeface="Arial" charset="0"/>
                <a:ea typeface="+mn-ea"/>
                <a:cs typeface="+mn-cs"/>
              </a:rPr>
              <a:t>, and Larry </a:t>
            </a:r>
            <a:r>
              <a:rPr lang="en-US" sz="1200" b="0" i="0" kern="1200" dirty="0" err="1" smtClean="0">
                <a:solidFill>
                  <a:schemeClr val="tx1"/>
                </a:solidFill>
                <a:effectLst/>
                <a:latin typeface="Arial" charset="0"/>
                <a:ea typeface="+mn-ea"/>
                <a:cs typeface="+mn-cs"/>
              </a:rPr>
              <a:t>Testerman</a:t>
            </a:r>
            <a:r>
              <a:rPr lang="en-US" sz="1200" b="0" i="0" kern="1200" dirty="0" smtClean="0">
                <a:solidFill>
                  <a:schemeClr val="tx1"/>
                </a:solidFill>
                <a:effectLst/>
                <a:latin typeface="Arial" charset="0"/>
                <a:ea typeface="+mn-ea"/>
                <a:cs typeface="+mn-cs"/>
              </a:rPr>
              <a:t>: National Solar Observatory Atlas No. 1, June 1984.). The images shown here were created to mimic an echelle spectrum, with wavelength increasing from left to right along each strip, and from bottom to top. Each of the 50 slices covers 60 angstroms, for a complete spectrum across the visual range from 4000 to 7000 angstroms. The Sun is a G2 star, and this image covers the same wavelength range in the same format as </a:t>
            </a:r>
            <a:r>
              <a:rPr lang="en-US" sz="1200" b="0" i="0" kern="1200" dirty="0" smtClean="0">
                <a:solidFill>
                  <a:schemeClr val="tx1"/>
                </a:solidFill>
                <a:effectLst/>
                <a:latin typeface="Arial" charset="0"/>
                <a:ea typeface="+mn-ea"/>
                <a:cs typeface="+mn-cs"/>
                <a:hlinkClick r:id="rId3"/>
              </a:rPr>
              <a:t>the spectrum of Procyon, type F5</a:t>
            </a:r>
            <a:r>
              <a:rPr lang="en-US" sz="1200" b="0" i="0" kern="1200" dirty="0" smtClean="0">
                <a:solidFill>
                  <a:schemeClr val="tx1"/>
                </a:solidFill>
                <a:effectLst/>
                <a:latin typeface="Arial" charset="0"/>
                <a:ea typeface="+mn-ea"/>
                <a:cs typeface="+mn-cs"/>
              </a:rPr>
              <a:t>, and </a:t>
            </a:r>
            <a:r>
              <a:rPr lang="en-US" sz="1200" b="0" i="0" kern="1200" dirty="0" smtClean="0">
                <a:solidFill>
                  <a:schemeClr val="tx1"/>
                </a:solidFill>
                <a:effectLst/>
                <a:latin typeface="Arial" charset="0"/>
                <a:ea typeface="+mn-ea"/>
                <a:cs typeface="+mn-cs"/>
                <a:hlinkClick r:id="rId4"/>
              </a:rPr>
              <a:t>the spectrum of Arcturus, type K1 (or K2)</a:t>
            </a:r>
            <a:r>
              <a:rPr lang="en-US" sz="1200" b="0" i="0" kern="1200" dirty="0" smtClean="0">
                <a:solidFill>
                  <a:schemeClr val="tx1"/>
                </a:solidFill>
                <a:effectLst/>
                <a:latin typeface="Arial" charset="0"/>
                <a:ea typeface="+mn-ea"/>
                <a:cs typeface="+mn-cs"/>
              </a:rPr>
              <a:t>. Note: NSO/</a:t>
            </a:r>
            <a:r>
              <a:rPr lang="en-US" sz="1200" b="0" i="0" kern="1200" dirty="0" err="1" smtClean="0">
                <a:solidFill>
                  <a:schemeClr val="tx1"/>
                </a:solidFill>
                <a:effectLst/>
                <a:latin typeface="Arial" charset="0"/>
                <a:ea typeface="+mn-ea"/>
                <a:cs typeface="+mn-cs"/>
              </a:rPr>
              <a:t>Kitt</a:t>
            </a:r>
            <a:r>
              <a:rPr lang="en-US" sz="1200" b="0" i="0" kern="1200" dirty="0" smtClean="0">
                <a:solidFill>
                  <a:schemeClr val="tx1"/>
                </a:solidFill>
                <a:effectLst/>
                <a:latin typeface="Arial" charset="0"/>
                <a:ea typeface="+mn-ea"/>
                <a:cs typeface="+mn-cs"/>
              </a:rPr>
              <a:t> Peak FTS data used here were produced by NSF/NOAO. (</a:t>
            </a:r>
            <a:r>
              <a:rPr lang="en-US" sz="1200" b="0" i="1" kern="1200" dirty="0" smtClean="0">
                <a:solidFill>
                  <a:schemeClr val="tx1"/>
                </a:solidFill>
                <a:effectLst/>
                <a:latin typeface="Arial" charset="0"/>
                <a:ea typeface="+mn-ea"/>
                <a:cs typeface="+mn-cs"/>
              </a:rPr>
              <a:t>Note for interested users: because this was made from digital data, we can create any size or shape on request, but please give us plenty of time. The images here have the correct aspect ratio for a 35mm slide. We do however have </a:t>
            </a:r>
            <a:r>
              <a:rPr lang="en-US" sz="1200" b="0" i="1" kern="1200" dirty="0" smtClean="0">
                <a:solidFill>
                  <a:schemeClr val="tx1"/>
                </a:solidFill>
                <a:effectLst/>
                <a:latin typeface="Arial" charset="0"/>
                <a:ea typeface="+mn-ea"/>
                <a:cs typeface="+mn-cs"/>
                <a:hlinkClick r:id="rId5"/>
              </a:rPr>
              <a:t>a square version</a:t>
            </a:r>
            <a:r>
              <a:rPr lang="en-US" sz="1200" b="0" i="1" kern="1200" dirty="0" smtClean="0">
                <a:solidFill>
                  <a:schemeClr val="tx1"/>
                </a:solidFill>
                <a:effectLst/>
                <a:latin typeface="Arial" charset="0"/>
                <a:ea typeface="+mn-ea"/>
                <a:cs typeface="+mn-cs"/>
              </a:rPr>
              <a:t> available immediately.</a:t>
            </a:r>
            <a:r>
              <a:rPr lang="en-US" sz="1200" b="0" i="0" kern="1200" dirty="0" smtClean="0">
                <a:solidFill>
                  <a:schemeClr val="tx1"/>
                </a:solidFill>
                <a:effectLst/>
                <a:latin typeface="Arial" charset="0"/>
                <a:ea typeface="+mn-ea"/>
                <a:cs typeface="+mn-cs"/>
              </a:rPr>
              <a:t>)</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687261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3BFA16-1A61-47AF-8661-BD13E9056341}" type="slidenum">
              <a:rPr lang="en-US" altLang="en-US" smtClean="0"/>
              <a:pPr>
                <a:spcBef>
                  <a:spcPct val="0"/>
                </a:spcBef>
              </a:pPr>
              <a:t>28</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This “echellogram” shows the data format on the detector in the HIRES optical spectrograph on Keck. The solar spectrum shows numerous absorption lines. Note in the inset photograph the very large dimension of the grating. The resolution depends on slit width and is in the range of 25,000-100,000.</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http://grus.berkeley.edu/~jrg/ins/node3.html</a:t>
            </a:r>
          </a:p>
        </p:txBody>
      </p:sp>
    </p:spTree>
    <p:extLst>
      <p:ext uri="{BB962C8B-B14F-4D97-AF65-F5344CB8AC3E}">
        <p14:creationId xmlns:p14="http://schemas.microsoft.com/office/powerpoint/2010/main" val="1722660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EF81D8-D1CC-4A57-AD1C-E021D62FDD22}" type="slidenum">
              <a:rPr lang="en-US" altLang="en-US" smtClean="0"/>
              <a:pPr>
                <a:spcBef>
                  <a:spcPct val="0"/>
                </a:spcBef>
              </a:pPr>
              <a:t>34</a:t>
            </a:fld>
            <a:endParaRPr lang="en-US" alt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Like all other forms of electromagnetic radiation, infrared is utilised by astronomers to learn more about the universe. As infrared is essentially heat radiation, infrared telescopes (which include most major optical telescopes as well as a few dedicated infrared telescopes) need to have their detectors shielded from heat and chilled with liquid nitrogen in order to actually form images. This is particularly important in the mid infrared and far infrared regions of the spectrum. The principle limitation on infrared sensitivity from ground-based telescopes is the water vapour in the Earth's atmosphere, which absorbs a significant amount of infrared radiation. For this reason most infrared telescopes are built in very dry places at high altitude (above most of the water vapour in the atmosphere). </a:t>
            </a:r>
          </a:p>
        </p:txBody>
      </p:sp>
    </p:spTree>
    <p:extLst>
      <p:ext uri="{BB962C8B-B14F-4D97-AF65-F5344CB8AC3E}">
        <p14:creationId xmlns:p14="http://schemas.microsoft.com/office/powerpoint/2010/main" val="2108323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3896A8-1D3F-4109-A61B-F87082CB8F38}" type="slidenum">
              <a:rPr lang="en-US" altLang="en-US" smtClean="0"/>
              <a:pPr>
                <a:spcBef>
                  <a:spcPct val="0"/>
                </a:spcBef>
              </a:pPr>
              <a:t>35</a:t>
            </a:fld>
            <a:endParaRPr lang="en-US" alt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Like all other forms of electromagnetic radiation, infrared is utilised by astronomers to learn more about the universe. As infrared is essentially heat radiation, infrared telescopes (which include most major optical telescopes as well as a few dedicated infrared telescopes) need to have their detectors shielded from heat and chilled with liquid nitrogen in order to actually form images. This is particularly important in the mid infrared and far infrared regions of the spectrum. The principle limitation on infrared sensitivity from ground-based telescopes is the water vapour in the Earth's atmosphere, which absorbs a significant amount of infrared radiation. For this reason most infrared telescopes are built in very dry places at high altitude (above most of the water vapour in the atmosphere). </a:t>
            </a:r>
          </a:p>
        </p:txBody>
      </p:sp>
    </p:spTree>
    <p:extLst>
      <p:ext uri="{BB962C8B-B14F-4D97-AF65-F5344CB8AC3E}">
        <p14:creationId xmlns:p14="http://schemas.microsoft.com/office/powerpoint/2010/main" val="711343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C615792-B7D5-41CE-A968-FD95D47F2FDA}" type="slidenum">
              <a:rPr lang="en-US" altLang="en-US" smtClean="0"/>
              <a:pPr>
                <a:defRPr/>
              </a:pPr>
              <a:t>46</a:t>
            </a:fld>
            <a:endParaRPr lang="en-US" altLang="en-US"/>
          </a:p>
        </p:txBody>
      </p:sp>
    </p:spTree>
    <p:extLst>
      <p:ext uri="{BB962C8B-B14F-4D97-AF65-F5344CB8AC3E}">
        <p14:creationId xmlns:p14="http://schemas.microsoft.com/office/powerpoint/2010/main" val="2343545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45F45F-5744-402D-8FD3-57D6B4406A7D}" type="slidenum">
              <a:rPr lang="en-US" altLang="en-US" smtClean="0"/>
              <a:pPr>
                <a:spcBef>
                  <a:spcPct val="0"/>
                </a:spcBef>
              </a:pPr>
              <a:t>48</a:t>
            </a:fld>
            <a:endParaRPr lang="en-US" alt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930322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24213F7-964D-499A-804D-6074DA9D2BCC}" type="slidenum">
              <a:rPr lang="en-US" altLang="en-US" smtClean="0"/>
              <a:pPr>
                <a:spcBef>
                  <a:spcPct val="0"/>
                </a:spcBef>
              </a:pPr>
              <a:t>49</a:t>
            </a:fld>
            <a:endParaRPr lang="en-US" alt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829891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E4F6E3-1E99-4A4C-ABCD-D139DFBB74F6}" type="slidenum">
              <a:rPr lang="en-US" altLang="en-US" smtClean="0"/>
              <a:pPr>
                <a:spcBef>
                  <a:spcPct val="0"/>
                </a:spcBef>
              </a:pPr>
              <a:t>50</a:t>
            </a:fld>
            <a:endParaRPr lang="en-US" alt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435566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8E6D4E-517B-48E2-97CC-53A0E0FB73FF}" type="slidenum">
              <a:rPr lang="en-US" altLang="en-US" smtClean="0"/>
              <a:pPr>
                <a:spcBef>
                  <a:spcPct val="0"/>
                </a:spcBef>
              </a:pPr>
              <a:t>51</a:t>
            </a:fld>
            <a:endParaRPr lang="en-US" alt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756984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E7535C-3A5C-40EF-8EEB-344A0632AE95}" type="slidenum">
              <a:rPr lang="en-US" altLang="en-US" smtClean="0"/>
              <a:pPr>
                <a:spcBef>
                  <a:spcPct val="0"/>
                </a:spcBef>
              </a:pPr>
              <a:t>52</a:t>
            </a:fld>
            <a:endParaRPr lang="en-US" alt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335058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E7535C-3A5C-40EF-8EEB-344A0632AE95}" type="slidenum">
              <a:rPr lang="en-US" altLang="en-US" smtClean="0"/>
              <a:pPr>
                <a:spcBef>
                  <a:spcPct val="0"/>
                </a:spcBef>
              </a:pPr>
              <a:t>53</a:t>
            </a:fld>
            <a:endParaRPr lang="en-US" alt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807603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21C822-F4E9-45A3-8F01-301DB2CE2C66}" type="slidenum">
              <a:rPr lang="en-US" altLang="en-US" smtClean="0"/>
              <a:pPr>
                <a:spcBef>
                  <a:spcPct val="0"/>
                </a:spcBef>
              </a:pPr>
              <a:t>7</a:t>
            </a:fld>
            <a:endParaRPr lang="en-US" altLang="en-US"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904391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00621EC-E5E3-4087-9109-4ADA6937E464}" type="slidenum">
              <a:rPr lang="en-US" altLang="en-US" smtClean="0"/>
              <a:pPr>
                <a:spcBef>
                  <a:spcPct val="0"/>
                </a:spcBef>
              </a:pPr>
              <a:t>15</a:t>
            </a:fld>
            <a:endParaRPr lang="en-US" altLang="en-US"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r>
              <a:rPr lang="en-US" altLang="en-US" b="1" i="1" smtClean="0">
                <a:latin typeface="Arial" panose="020B0604020202020204" pitchFamily="34" charset="0"/>
              </a:rPr>
              <a:t>Spectroscope</a:t>
            </a:r>
            <a:r>
              <a:rPr lang="en-US" altLang="en-US" smtClean="0">
                <a:latin typeface="Arial" panose="020B0604020202020204" pitchFamily="34" charset="0"/>
              </a:rPr>
              <a:t> Diagram of a simple spectroscope. A small slit in the mask on the left allows a narrow beam of light to pass. The light passes through a prism and is split up into its component colors. The resulting spectrum can be viewed through an eyepiece or simply projected onto a screen. </a:t>
            </a:r>
          </a:p>
        </p:txBody>
      </p:sp>
    </p:spTree>
    <p:extLst>
      <p:ext uri="{BB962C8B-B14F-4D97-AF65-F5344CB8AC3E}">
        <p14:creationId xmlns:p14="http://schemas.microsoft.com/office/powerpoint/2010/main" val="3161054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2BFBC8A-C55F-4D7A-A1BB-F553D152AA05}" type="slidenum">
              <a:rPr lang="en-US" altLang="en-US" smtClean="0"/>
              <a:pPr>
                <a:spcBef>
                  <a:spcPct val="0"/>
                </a:spcBef>
              </a:pPr>
              <a:t>17</a:t>
            </a:fld>
            <a:endParaRPr lang="en-US" altLang="en-US"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r>
              <a:rPr lang="en-US" altLang="en-US" b="1" i="1" smtClean="0">
                <a:latin typeface="Arial" panose="020B0604020202020204" pitchFamily="34" charset="0"/>
              </a:rPr>
              <a:t>Continuous</a:t>
            </a:r>
            <a:r>
              <a:rPr lang="en-US" altLang="en-US" smtClean="0">
                <a:latin typeface="Arial" panose="020B0604020202020204" pitchFamily="34" charset="0"/>
              </a:rPr>
              <a:t> </a:t>
            </a:r>
            <a:r>
              <a:rPr lang="en-US" altLang="en-US" b="1" i="1" smtClean="0">
                <a:latin typeface="Arial" panose="020B0604020202020204" pitchFamily="34" charset="0"/>
              </a:rPr>
              <a:t>and Emission Spectra</a:t>
            </a:r>
            <a:r>
              <a:rPr lang="en-US" altLang="en-US" smtClean="0">
                <a:latin typeface="Arial" panose="020B0604020202020204" pitchFamily="34" charset="0"/>
              </a:rPr>
              <a:t> When passed through a slit and split up by a prism, light from a source of continuous radiation (a) gives rise to the familiar rainbow of colors. By contrast, the light from excited hydrogen gas (b) consists of a series of distinct bright spectral lines called emission lines. (The focusing lenses have been omitted for clarity.) </a:t>
            </a:r>
          </a:p>
          <a:p>
            <a:pPr eaLnBrk="1" hangingPunct="1"/>
            <a:endParaRPr lang="en-US" altLang="en-US" smtClean="0">
              <a:latin typeface="Arial" panose="020B0604020202020204" pitchFamily="34" charset="0"/>
            </a:endParaRPr>
          </a:p>
          <a:p>
            <a:pPr eaLnBrk="1" hangingPunct="1"/>
            <a:r>
              <a:rPr lang="en-US" altLang="en-US" b="1" i="1" smtClean="0">
                <a:latin typeface="Arial" panose="020B0604020202020204" pitchFamily="34" charset="0"/>
              </a:rPr>
              <a:t>Elemental Emission</a:t>
            </a:r>
            <a:r>
              <a:rPr lang="en-US" altLang="en-US" smtClean="0">
                <a:latin typeface="Arial" panose="020B0604020202020204" pitchFamily="34" charset="0"/>
              </a:rPr>
              <a:t> The emission spectra of some well-known elements. In accordance with the convention adopted throughout this text, frequency increases to the right. </a:t>
            </a:r>
            <a:r>
              <a:rPr lang="en-US" altLang="en-US" i="1" smtClean="0">
                <a:latin typeface="Arial" panose="020B0604020202020204" pitchFamily="34" charset="0"/>
              </a:rPr>
              <a:t>(Wabash Instrument Corp.)</a:t>
            </a:r>
            <a:r>
              <a:rPr lang="en-US" altLang="en-US" smtClean="0">
                <a:latin typeface="Arial" panose="020B0604020202020204" pitchFamily="34" charset="0"/>
              </a:rPr>
              <a:t> </a:t>
            </a:r>
          </a:p>
        </p:txBody>
      </p:sp>
    </p:spTree>
    <p:extLst>
      <p:ext uri="{BB962C8B-B14F-4D97-AF65-F5344CB8AC3E}">
        <p14:creationId xmlns:p14="http://schemas.microsoft.com/office/powerpoint/2010/main" val="1437546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3CD9F7-DC9F-446B-B745-040C712546B1}" type="slidenum">
              <a:rPr lang="en-US" altLang="en-US" smtClean="0"/>
              <a:pPr>
                <a:spcBef>
                  <a:spcPct val="0"/>
                </a:spcBef>
              </a:pPr>
              <a:t>18</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r>
              <a:rPr lang="en-US" altLang="en-US" b="1" i="1" smtClean="0">
                <a:latin typeface="Arial" panose="020B0604020202020204" pitchFamily="34" charset="0"/>
              </a:rPr>
              <a:t>Absorption Spectrum</a:t>
            </a:r>
            <a:r>
              <a:rPr lang="en-US" altLang="en-US" smtClean="0">
                <a:latin typeface="Arial" panose="020B0604020202020204" pitchFamily="34" charset="0"/>
              </a:rPr>
              <a:t> When cool gas is placed between a source of continuous radiation, such as a hot lightbulb, and a detector, the resulting spectrum consists of a continuous spectrum crossed by a series of dark absorption lines. These lines are formed when the intervening gas absorbs certain wavelengths (colors) from the original beam. The absorption lines appear at precisely the same wavelengths as the emission lines that would be produced if the gas were heated to high temperatures. </a:t>
            </a:r>
          </a:p>
          <a:p>
            <a:pPr eaLnBrk="1" hangingPunct="1"/>
            <a:endParaRPr lang="en-US" altLang="en-US" smtClean="0">
              <a:latin typeface="Arial" panose="020B0604020202020204" pitchFamily="34" charset="0"/>
            </a:endParaRPr>
          </a:p>
          <a:p>
            <a:pPr eaLnBrk="1" hangingPunct="1"/>
            <a:r>
              <a:rPr lang="en-US" altLang="en-US" b="1" i="1" smtClean="0">
                <a:latin typeface="Arial" panose="020B0604020202020204" pitchFamily="34" charset="0"/>
              </a:rPr>
              <a:t>Sodium Spectrum</a:t>
            </a:r>
            <a:r>
              <a:rPr lang="en-US" altLang="en-US" smtClean="0">
                <a:latin typeface="Arial" panose="020B0604020202020204" pitchFamily="34" charset="0"/>
              </a:rPr>
              <a:t> (a) The characteristic emission lines of sodium. The two bright lines in the center appear in the yellow part of the spectrum. (b) The absorption spectrum of sodium. The two dark lines appear at exactly the same wavelengths as the bright lines in the sodium emission spectrum. </a:t>
            </a:r>
          </a:p>
        </p:txBody>
      </p:sp>
    </p:spTree>
    <p:extLst>
      <p:ext uri="{BB962C8B-B14F-4D97-AF65-F5344CB8AC3E}">
        <p14:creationId xmlns:p14="http://schemas.microsoft.com/office/powerpoint/2010/main" val="2211828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3CD9F7-DC9F-446B-B745-040C712546B1}" type="slidenum">
              <a:rPr lang="en-US" altLang="en-US" smtClean="0"/>
              <a:pPr>
                <a:spcBef>
                  <a:spcPct val="0"/>
                </a:spcBef>
              </a:pPr>
              <a:t>19</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r>
              <a:rPr lang="en-US" altLang="en-US" b="1" i="1" smtClean="0">
                <a:latin typeface="Arial" panose="020B0604020202020204" pitchFamily="34" charset="0"/>
              </a:rPr>
              <a:t>Absorption Spectrum</a:t>
            </a:r>
            <a:r>
              <a:rPr lang="en-US" altLang="en-US" smtClean="0">
                <a:latin typeface="Arial" panose="020B0604020202020204" pitchFamily="34" charset="0"/>
              </a:rPr>
              <a:t> When cool gas is placed between a source of continuous radiation, such as a hot lightbulb, and a detector, the resulting spectrum consists of a continuous spectrum crossed by a series of dark absorption lines. These lines are formed when the intervening gas absorbs certain wavelengths (colors) from the original beam. The absorption lines appear at precisely the same wavelengths as the emission lines that would be produced if the gas were heated to high temperatures. </a:t>
            </a:r>
          </a:p>
          <a:p>
            <a:pPr eaLnBrk="1" hangingPunct="1"/>
            <a:endParaRPr lang="en-US" altLang="en-US" smtClean="0">
              <a:latin typeface="Arial" panose="020B0604020202020204" pitchFamily="34" charset="0"/>
            </a:endParaRPr>
          </a:p>
          <a:p>
            <a:pPr eaLnBrk="1" hangingPunct="1"/>
            <a:r>
              <a:rPr lang="en-US" altLang="en-US" b="1" i="1" smtClean="0">
                <a:latin typeface="Arial" panose="020B0604020202020204" pitchFamily="34" charset="0"/>
              </a:rPr>
              <a:t>Sodium Spectrum</a:t>
            </a:r>
            <a:r>
              <a:rPr lang="en-US" altLang="en-US" smtClean="0">
                <a:latin typeface="Arial" panose="020B0604020202020204" pitchFamily="34" charset="0"/>
              </a:rPr>
              <a:t> (a) The characteristic emission lines of sodium. The two bright lines in the center appear in the yellow part of the spectrum. (b) The absorption spectrum of sodium. The two dark lines appear at exactly the same wavelengths as the bright lines in the sodium emission spectrum. </a:t>
            </a:r>
          </a:p>
        </p:txBody>
      </p:sp>
    </p:spTree>
    <p:extLst>
      <p:ext uri="{BB962C8B-B14F-4D97-AF65-F5344CB8AC3E}">
        <p14:creationId xmlns:p14="http://schemas.microsoft.com/office/powerpoint/2010/main" val="205325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4B88FB-ADA0-4ED5-A8AC-25734476D435}" type="slidenum">
              <a:rPr lang="en-US" altLang="en-US" smtClean="0"/>
              <a:pPr>
                <a:spcBef>
                  <a:spcPct val="0"/>
                </a:spcBef>
              </a:pPr>
              <a:t>20</a:t>
            </a:fld>
            <a:endParaRPr lang="en-US" alt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r>
              <a:rPr lang="en-US" altLang="en-US" b="1" i="1" smtClean="0">
                <a:latin typeface="Arial" panose="020B0604020202020204" pitchFamily="34" charset="0"/>
              </a:rPr>
              <a:t>Absorption Spectrum</a:t>
            </a:r>
            <a:r>
              <a:rPr lang="en-US" altLang="en-US" smtClean="0">
                <a:latin typeface="Arial" panose="020B0604020202020204" pitchFamily="34" charset="0"/>
              </a:rPr>
              <a:t> When cool gas is placed between a source of continuous radiation, such as a hot lightbulb, and a detector, the resulting spectrum consists of a continuous spectrum crossed by a series of dark absorption lines. These lines are formed when the intervening gas absorbs certain wavelengths (colors) from the original beam. The absorption lines appear at precisely the same wavelengths as the emission lines that would be produced if the gas were heated to high temperatures. </a:t>
            </a:r>
          </a:p>
          <a:p>
            <a:pPr eaLnBrk="1" hangingPunct="1"/>
            <a:endParaRPr lang="en-US" altLang="en-US" smtClean="0">
              <a:latin typeface="Arial" panose="020B0604020202020204" pitchFamily="34" charset="0"/>
            </a:endParaRPr>
          </a:p>
          <a:p>
            <a:pPr eaLnBrk="1" hangingPunct="1"/>
            <a:r>
              <a:rPr lang="en-US" altLang="en-US" b="1" i="1" smtClean="0">
                <a:latin typeface="Arial" panose="020B0604020202020204" pitchFamily="34" charset="0"/>
              </a:rPr>
              <a:t>Sodium Spectrum</a:t>
            </a:r>
            <a:r>
              <a:rPr lang="en-US" altLang="en-US" smtClean="0">
                <a:latin typeface="Arial" panose="020B0604020202020204" pitchFamily="34" charset="0"/>
              </a:rPr>
              <a:t> (a) The characteristic emission lines of sodium. The two bright lines in the center appear in the yellow part of the spectrum. (b) The absorption spectrum of sodium. The two dark lines appear at exactly the same wavelengths as the bright lines in the sodium emission spectrum. </a:t>
            </a:r>
          </a:p>
        </p:txBody>
      </p:sp>
    </p:spTree>
    <p:extLst>
      <p:ext uri="{BB962C8B-B14F-4D97-AF65-F5344CB8AC3E}">
        <p14:creationId xmlns:p14="http://schemas.microsoft.com/office/powerpoint/2010/main" val="4081969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4B88FB-ADA0-4ED5-A8AC-25734476D435}" type="slidenum">
              <a:rPr lang="en-US" altLang="en-US" smtClean="0"/>
              <a:pPr>
                <a:spcBef>
                  <a:spcPct val="0"/>
                </a:spcBef>
              </a:pPr>
              <a:t>21</a:t>
            </a:fld>
            <a:endParaRPr lang="en-US" alt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r>
              <a:rPr lang="en-US" altLang="en-US" b="1" i="1" smtClean="0">
                <a:latin typeface="Arial" panose="020B0604020202020204" pitchFamily="34" charset="0"/>
              </a:rPr>
              <a:t>Absorption Spectrum</a:t>
            </a:r>
            <a:r>
              <a:rPr lang="en-US" altLang="en-US" smtClean="0">
                <a:latin typeface="Arial" panose="020B0604020202020204" pitchFamily="34" charset="0"/>
              </a:rPr>
              <a:t> When cool gas is placed between a source of continuous radiation, such as a hot lightbulb, and a detector, the resulting spectrum consists of a continuous spectrum crossed by a series of dark absorption lines. These lines are formed when the intervening gas absorbs certain wavelengths (colors) from the original beam. The absorption lines appear at precisely the same wavelengths as the emission lines that would be produced if the gas were heated to high temperatures. </a:t>
            </a:r>
          </a:p>
          <a:p>
            <a:pPr eaLnBrk="1" hangingPunct="1"/>
            <a:endParaRPr lang="en-US" altLang="en-US" smtClean="0">
              <a:latin typeface="Arial" panose="020B0604020202020204" pitchFamily="34" charset="0"/>
            </a:endParaRPr>
          </a:p>
          <a:p>
            <a:pPr eaLnBrk="1" hangingPunct="1"/>
            <a:r>
              <a:rPr lang="en-US" altLang="en-US" b="1" i="1" smtClean="0">
                <a:latin typeface="Arial" panose="020B0604020202020204" pitchFamily="34" charset="0"/>
              </a:rPr>
              <a:t>Sodium Spectrum</a:t>
            </a:r>
            <a:r>
              <a:rPr lang="en-US" altLang="en-US" smtClean="0">
                <a:latin typeface="Arial" panose="020B0604020202020204" pitchFamily="34" charset="0"/>
              </a:rPr>
              <a:t> (a) The characteristic emission lines of sodium. The two bright lines in the center appear in the yellow part of the spectrum. (b) The absorption spectrum of sodium. The two dark lines appear at exactly the same wavelengths as the bright lines in the sodium emission spectrum. </a:t>
            </a:r>
          </a:p>
        </p:txBody>
      </p:sp>
    </p:spTree>
    <p:extLst>
      <p:ext uri="{BB962C8B-B14F-4D97-AF65-F5344CB8AC3E}">
        <p14:creationId xmlns:p14="http://schemas.microsoft.com/office/powerpoint/2010/main" val="23977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4B88FB-ADA0-4ED5-A8AC-25734476D435}" type="slidenum">
              <a:rPr lang="en-US" altLang="en-US" smtClean="0"/>
              <a:pPr>
                <a:spcBef>
                  <a:spcPct val="0"/>
                </a:spcBef>
              </a:pPr>
              <a:t>22</a:t>
            </a:fld>
            <a:endParaRPr lang="en-US" alt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r>
              <a:rPr lang="en-US" altLang="en-US" b="1" i="1" smtClean="0">
                <a:latin typeface="Arial" panose="020B0604020202020204" pitchFamily="34" charset="0"/>
              </a:rPr>
              <a:t>Absorption Spectrum</a:t>
            </a:r>
            <a:r>
              <a:rPr lang="en-US" altLang="en-US" smtClean="0">
                <a:latin typeface="Arial" panose="020B0604020202020204" pitchFamily="34" charset="0"/>
              </a:rPr>
              <a:t> When cool gas is placed between a source of continuous radiation, such as a hot lightbulb, and a detector, the resulting spectrum consists of a continuous spectrum crossed by a series of dark absorption lines. These lines are formed when the intervening gas absorbs certain wavelengths (colors) from the original beam. The absorption lines appear at precisely the same wavelengths as the emission lines that would be produced if the gas were heated to high temperatures. </a:t>
            </a:r>
          </a:p>
          <a:p>
            <a:pPr eaLnBrk="1" hangingPunct="1"/>
            <a:endParaRPr lang="en-US" altLang="en-US" smtClean="0">
              <a:latin typeface="Arial" panose="020B0604020202020204" pitchFamily="34" charset="0"/>
            </a:endParaRPr>
          </a:p>
          <a:p>
            <a:pPr eaLnBrk="1" hangingPunct="1"/>
            <a:r>
              <a:rPr lang="en-US" altLang="en-US" b="1" i="1" smtClean="0">
                <a:latin typeface="Arial" panose="020B0604020202020204" pitchFamily="34" charset="0"/>
              </a:rPr>
              <a:t>Sodium Spectrum</a:t>
            </a:r>
            <a:r>
              <a:rPr lang="en-US" altLang="en-US" smtClean="0">
                <a:latin typeface="Arial" panose="020B0604020202020204" pitchFamily="34" charset="0"/>
              </a:rPr>
              <a:t> (a) The characteristic emission lines of sodium. The two bright lines in the center appear in the yellow part of the spectrum. (b) The absorption spectrum of sodium. The two dark lines appear at exactly the same wavelengths as the bright lines in the sodium emission spectrum. </a:t>
            </a:r>
          </a:p>
        </p:txBody>
      </p:sp>
    </p:spTree>
    <p:extLst>
      <p:ext uri="{BB962C8B-B14F-4D97-AF65-F5344CB8AC3E}">
        <p14:creationId xmlns:p14="http://schemas.microsoft.com/office/powerpoint/2010/main" val="134207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a:prstGeom prst="rect">
            <a:avLst/>
          </a:prstGeo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a:prstGeom prst="rect">
            <a:avLst/>
          </a:prstGeo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a:prstGeom prst="rect">
            <a:avLst/>
          </a:prstGeom>
        </p:spPr>
        <p:txBody>
          <a:bodyPr/>
          <a:lstStyle>
            <a:lvl1pPr>
              <a:defRPr baseline="0">
                <a:solidFill>
                  <a:schemeClr val="tx2"/>
                </a:solidFill>
              </a:defRPr>
            </a:lvl1pPr>
          </a:lstStyle>
          <a:p>
            <a:pPr>
              <a:defRPr/>
            </a:pPr>
            <a:fld id="{6D469CA5-016B-49CF-A911-B58B6A64B22E}" type="slidenum">
              <a:rPr lang="en-US" altLang="en-US" smtClean="0"/>
              <a:pPr>
                <a:defRPr/>
              </a:pPr>
              <a:t>‹#›</a:t>
            </a:fld>
            <a:endParaRPr lang="en-US" alt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013514633"/>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4000"/>
            <a:ext cx="3335840" cy="4873752"/>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4000"/>
            <a:ext cx="3335840" cy="487375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Tree>
    <p:extLst>
      <p:ext uri="{BB962C8B-B14F-4D97-AF65-F5344CB8AC3E}">
        <p14:creationId xmlns:p14="http://schemas.microsoft.com/office/powerpoint/2010/main" val="1710488264"/>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498134"/>
            <a:ext cx="3335840" cy="4825856"/>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498134"/>
            <a:ext cx="3337560" cy="246426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3"/>
          <p:cNvSpPr>
            <a:spLocks noGrp="1"/>
          </p:cNvSpPr>
          <p:nvPr>
            <p:ph sz="half" idx="13"/>
          </p:nvPr>
        </p:nvSpPr>
        <p:spPr>
          <a:xfrm>
            <a:off x="4894052" y="3979178"/>
            <a:ext cx="3337560" cy="246426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6649366"/>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37089" y="1481356"/>
            <a:ext cx="7205472" cy="2404844"/>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2"/>
          <p:cNvSpPr>
            <a:spLocks noGrp="1"/>
          </p:cNvSpPr>
          <p:nvPr>
            <p:ph sz="half" idx="13"/>
          </p:nvPr>
        </p:nvSpPr>
        <p:spPr>
          <a:xfrm>
            <a:off x="1041661" y="3911367"/>
            <a:ext cx="7205472" cy="2404844"/>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4"/>
          </p:nvPr>
        </p:nvSpPr>
        <p:spPr>
          <a:xfrm>
            <a:off x="1036638" y="685800"/>
            <a:ext cx="7205662" cy="762000"/>
          </a:xfrm>
        </p:spPr>
        <p:txBody>
          <a:bodyPr>
            <a:normAutofit/>
          </a:bodyPr>
          <a:lstStyle>
            <a:lvl1pPr marL="0" indent="0">
              <a:buNone/>
              <a:defRPr sz="3600"/>
            </a:lvl1pPr>
          </a:lstStyle>
          <a:p>
            <a:pPr lvl="0"/>
            <a:r>
              <a:rPr lang="en-US" dirty="0" smtClean="0"/>
              <a:t>Click to edit Master text styles</a:t>
            </a:r>
          </a:p>
        </p:txBody>
      </p:sp>
    </p:spTree>
    <p:extLst>
      <p:ext uri="{BB962C8B-B14F-4D97-AF65-F5344CB8AC3E}">
        <p14:creationId xmlns:p14="http://schemas.microsoft.com/office/powerpoint/2010/main" val="2928104250"/>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4" name="Footer Placeholder 3"/>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5" name="Slide Number Placeholder 4"/>
          <p:cNvSpPr>
            <a:spLocks noGrp="1"/>
          </p:cNvSpPr>
          <p:nvPr>
            <p:ph type="sldNum" sz="quarter" idx="12"/>
          </p:nvPr>
        </p:nvSpPr>
        <p:spPr>
          <a:xfrm>
            <a:off x="7104552" y="6453386"/>
            <a:ext cx="1197219" cy="404614"/>
          </a:xfrm>
          <a:prstGeom prst="rect">
            <a:avLst/>
          </a:prstGeom>
        </p:spPr>
        <p:txBody>
          <a:bodyPr/>
          <a:lstStyle/>
          <a:p>
            <a:pPr>
              <a:defRPr/>
            </a:pPr>
            <a:fld id="{C9676609-C20E-478C-B1F1-3B056B7D92BA}" type="slidenum">
              <a:rPr lang="en-US" altLang="en-US" smtClean="0"/>
              <a:pPr>
                <a:defRPr/>
              </a:pPr>
              <a:t>‹#›</a:t>
            </a:fld>
            <a:endParaRPr lang="en-US" altLang="en-US"/>
          </a:p>
        </p:txBody>
      </p:sp>
      <p:sp>
        <p:nvSpPr>
          <p:cNvPr id="7" name="Text Placeholder 10"/>
          <p:cNvSpPr>
            <a:spLocks noGrp="1"/>
          </p:cNvSpPr>
          <p:nvPr>
            <p:ph type="body" sz="quarter" idx="14"/>
          </p:nvPr>
        </p:nvSpPr>
        <p:spPr>
          <a:xfrm>
            <a:off x="1036638" y="685800"/>
            <a:ext cx="7205662" cy="762000"/>
          </a:xfrm>
        </p:spPr>
        <p:txBody>
          <a:bodyPr>
            <a:normAutofit/>
          </a:bodyPr>
          <a:lstStyle>
            <a:lvl1pPr marL="0" indent="0">
              <a:buNone/>
              <a:defRPr sz="3600"/>
            </a:lvl1pPr>
          </a:lstStyle>
          <a:p>
            <a:pPr lvl="0"/>
            <a:r>
              <a:rPr lang="en-US" dirty="0" smtClean="0"/>
              <a:t>Click to edit Master text styles</a:t>
            </a:r>
          </a:p>
        </p:txBody>
      </p:sp>
    </p:spTree>
    <p:extLst>
      <p:ext uri="{BB962C8B-B14F-4D97-AF65-F5344CB8AC3E}">
        <p14:creationId xmlns:p14="http://schemas.microsoft.com/office/powerpoint/2010/main" val="803757204"/>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3" name="Footer Placeholder 2"/>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4" name="Slide Number Placeholder 3"/>
          <p:cNvSpPr>
            <a:spLocks noGrp="1"/>
          </p:cNvSpPr>
          <p:nvPr>
            <p:ph type="sldNum" sz="quarter" idx="12"/>
          </p:nvPr>
        </p:nvSpPr>
        <p:spPr>
          <a:xfrm>
            <a:off x="7104552" y="6453386"/>
            <a:ext cx="1197219" cy="404614"/>
          </a:xfrm>
          <a:prstGeom prst="rect">
            <a:avLst/>
          </a:prstGeom>
        </p:spPr>
        <p:txBody>
          <a:bodyPr/>
          <a:lstStyle/>
          <a:p>
            <a:pPr>
              <a:defRPr/>
            </a:pPr>
            <a:fld id="{152B8960-E638-4B6B-89D4-763557608756}" type="slidenum">
              <a:rPr lang="en-US" altLang="en-US" smtClean="0"/>
              <a:pPr>
                <a:defRPr/>
              </a:pPr>
              <a:t>‹#›</a:t>
            </a:fld>
            <a:endParaRPr lang="en-US" altLang="en-US"/>
          </a:p>
        </p:txBody>
      </p:sp>
    </p:spTree>
    <p:extLst>
      <p:ext uri="{BB962C8B-B14F-4D97-AF65-F5344CB8AC3E}">
        <p14:creationId xmlns:p14="http://schemas.microsoft.com/office/powerpoint/2010/main" val="2566883725"/>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8700" y="1527048"/>
            <a:ext cx="7200900" cy="48737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1042987" y="6453386"/>
            <a:ext cx="903429" cy="404614"/>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170173" y="6453386"/>
            <a:ext cx="4710623" cy="404614"/>
          </a:xfrm>
          <a:prstGeom prst="rect">
            <a:avLst/>
          </a:prstGeom>
          <a:ln/>
        </p:spPr>
        <p:txBody>
          <a:bodyPr/>
          <a:lstStyle>
            <a:lvl1pPr>
              <a:defRPr/>
            </a:lvl1pPr>
          </a:lstStyle>
          <a:p>
            <a:pPr>
              <a:defRPr/>
            </a:pPr>
            <a:endParaRPr lang="en-US"/>
          </a:p>
        </p:txBody>
      </p:sp>
      <p:sp>
        <p:nvSpPr>
          <p:cNvPr id="6" name="Text Placeholder 10"/>
          <p:cNvSpPr>
            <a:spLocks noGrp="1"/>
          </p:cNvSpPr>
          <p:nvPr>
            <p:ph type="body" sz="quarter" idx="14"/>
          </p:nvPr>
        </p:nvSpPr>
        <p:spPr>
          <a:xfrm>
            <a:off x="1036638" y="685800"/>
            <a:ext cx="7205662" cy="762000"/>
          </a:xfrm>
        </p:spPr>
        <p:txBody>
          <a:bodyPr>
            <a:normAutofit/>
          </a:bodyPr>
          <a:lstStyle>
            <a:lvl1pPr marL="0" indent="0">
              <a:buNone/>
              <a:defRPr sz="3600"/>
            </a:lvl1pPr>
          </a:lstStyle>
          <a:p>
            <a:pPr lvl="0"/>
            <a:r>
              <a:rPr lang="en-US" dirty="0" smtClean="0"/>
              <a:t>Click to edit Master text styles</a:t>
            </a:r>
          </a:p>
        </p:txBody>
      </p:sp>
    </p:spTree>
    <p:extLst>
      <p:ext uri="{BB962C8B-B14F-4D97-AF65-F5344CB8AC3E}">
        <p14:creationId xmlns:p14="http://schemas.microsoft.com/office/powerpoint/2010/main" val="1948119112"/>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pPr>
              <a:defRPr/>
            </a:pPr>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pPr>
              <a:defRPr/>
            </a:pPr>
            <a:fld id="{04610431-892D-4A94-8C08-CB25A63EF695}" type="slidenum">
              <a:rPr lang="en-US" altLang="en-US" smtClean="0"/>
              <a:pPr>
                <a:defRPr/>
              </a:pPr>
              <a:t>‹#›</a:t>
            </a:fld>
            <a:endParaRPr lang="en-US" alt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588468984"/>
      </p:ext>
    </p:extLst>
  </p:cSld>
  <p:clrMapOvr>
    <a:overrideClrMapping bg1="dk1" tx1="lt1" bg2="dk2" tx2="lt2" accent1="accent1" accent2="accent2" accent3="accent3" accent4="accent4" accent5="accent5" accent6="accent6" hlink="hlink" folHlink="folHlink"/>
  </p:clrMapOvr>
  <p:transition>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73152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28700" y="1524000"/>
            <a:ext cx="7200900" cy="487375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Date Placeholder 9"/>
          <p:cNvSpPr>
            <a:spLocks noGrp="1"/>
          </p:cNvSpPr>
          <p:nvPr>
            <p:ph type="dt" sz="half" idx="2"/>
          </p:nvPr>
        </p:nvSpPr>
        <p:spPr>
          <a:xfrm>
            <a:off x="628650" y="6492875"/>
            <a:ext cx="2057400" cy="365125"/>
          </a:xfrm>
          <a:prstGeom prst="rect">
            <a:avLst/>
          </a:prstGeom>
        </p:spPr>
        <p:txBody>
          <a:bodyPr vert="horz" lIns="91440" tIns="45720" rIns="91440" bIns="45720" rtlCol="0" anchor="ctr"/>
          <a:lstStyle>
            <a:lvl1pPr algn="l">
              <a:defRPr sz="1200">
                <a:solidFill>
                  <a:schemeClr val="tx1"/>
                </a:solidFill>
              </a:defRPr>
            </a:lvl1pPr>
          </a:lstStyle>
          <a:p>
            <a:endParaRPr lang="en-US"/>
          </a:p>
        </p:txBody>
      </p:sp>
      <p:sp>
        <p:nvSpPr>
          <p:cNvPr id="11" name="Footer Placeholder 10"/>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14" name="Slide Number Placeholder 13"/>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a:defRPr sz="1200">
                <a:solidFill>
                  <a:schemeClr val="tx1"/>
                </a:solidFill>
              </a:defRPr>
            </a:lvl1pPr>
          </a:lstStyle>
          <a:p>
            <a:fld id="{82E219CA-3D0F-48C9-BCCC-68B48046768B}" type="slidenum">
              <a:rPr lang="en-US" smtClean="0"/>
              <a:pPr/>
              <a:t>‹#›</a:t>
            </a:fld>
            <a:endParaRPr lang="en-US"/>
          </a:p>
        </p:txBody>
      </p:sp>
    </p:spTree>
    <p:extLst>
      <p:ext uri="{BB962C8B-B14F-4D97-AF65-F5344CB8AC3E}">
        <p14:creationId xmlns:p14="http://schemas.microsoft.com/office/powerpoint/2010/main" val="2754208014"/>
      </p:ext>
    </p:extLst>
  </p:cSld>
  <p:clrMap bg1="lt1" tx1="dk1" bg2="lt2" tx2="dk2" accent1="accent1" accent2="accent2" accent3="accent3" accent4="accent4" accent5="accent5" accent6="accent6" hlink="hlink" folHlink="folHlink"/>
  <p:sldLayoutIdLst>
    <p:sldLayoutId id="2147484027" r:id="rId1"/>
    <p:sldLayoutId id="2147484030" r:id="rId2"/>
    <p:sldLayoutId id="2147484038" r:id="rId3"/>
    <p:sldLayoutId id="2147484034" r:id="rId4"/>
    <p:sldLayoutId id="2147484032" r:id="rId5"/>
    <p:sldLayoutId id="2147484033" r:id="rId6"/>
    <p:sldLayoutId id="2147484035" r:id="rId7"/>
    <p:sldLayoutId id="2147484041" r:id="rId8"/>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upload.wikimedia.org/wikipedia/en/b/bb/Dsotm.jp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oleObject" Target="../embeddings/oleObject2.bin"/><Relationship Id="rId4" Type="http://schemas.openxmlformats.org/officeDocument/2006/relationships/image" Target="../media/image20.wmf"/></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6.emf"/><Relationship Id="rId4" Type="http://schemas.openxmlformats.org/officeDocument/2006/relationships/oleObject" Target="../embeddings/oleObject4.bin"/></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2" Type="http://schemas.openxmlformats.org/officeDocument/2006/relationships/hyperlink" Target="https://upload.wikimedia.org/wikipedia/commons/2/20/Airglow_ESO.webm"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figerdev\movies\Alpha_ori.mpg" TargetMode="External"/><Relationship Id="rId1" Type="http://schemas.microsoft.com/office/2007/relationships/media" Target="file:///C:\figerdev\movies\Alpha_ori.mpg" TargetMode="External"/><Relationship Id="rId5" Type="http://schemas.openxmlformats.org/officeDocument/2006/relationships/image" Target="../media/image33.png"/><Relationship Id="rId4" Type="http://schemas.openxmlformats.org/officeDocument/2006/relationships/notesSlide" Target="../notesSlides/notesSlide13.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vmlDrawing" Target="../drawings/vmlDrawing3.vml"/><Relationship Id="rId5" Type="http://schemas.openxmlformats.org/officeDocument/2006/relationships/image" Target="../media/image35.png"/><Relationship Id="rId4" Type="http://schemas.openxmlformats.org/officeDocument/2006/relationships/oleObject" Target="../embeddings/oleObject5.bin"/></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vmlDrawing" Target="../drawings/vmlDrawing4.vml"/><Relationship Id="rId5" Type="http://schemas.openxmlformats.org/officeDocument/2006/relationships/image" Target="../media/image37.png"/><Relationship Id="rId4" Type="http://schemas.openxmlformats.org/officeDocument/2006/relationships/oleObject" Target="../embeddings/oleObject6.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vmlDrawing" Target="../drawings/vmlDrawing5.vml"/><Relationship Id="rId5" Type="http://schemas.openxmlformats.org/officeDocument/2006/relationships/image" Target="../media/image38.png"/><Relationship Id="rId4" Type="http://schemas.openxmlformats.org/officeDocument/2006/relationships/oleObject" Target="../embeddings/oleObject7.bin"/></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20.pn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6"/>
          <p:cNvSpPr>
            <a:spLocks noGrp="1" noChangeArrowheads="1"/>
          </p:cNvSpPr>
          <p:nvPr>
            <p:ph type="ctrTitle"/>
          </p:nvPr>
        </p:nvSpPr>
        <p:spPr>
          <a:noFill/>
        </p:spPr>
        <p:txBody>
          <a:bodyPr/>
          <a:lstStyle/>
          <a:p>
            <a:pPr eaLnBrk="1" hangingPunct="1"/>
            <a:r>
              <a:rPr lang="en-US" altLang="en-US" smtClean="0"/>
              <a:t>University Astronomy</a:t>
            </a:r>
          </a:p>
        </p:txBody>
      </p:sp>
      <p:sp>
        <p:nvSpPr>
          <p:cNvPr id="3076" name="Rectangle 7"/>
          <p:cNvSpPr>
            <a:spLocks noGrp="1" noChangeArrowheads="1"/>
          </p:cNvSpPr>
          <p:nvPr>
            <p:ph type="subTitle" idx="1"/>
          </p:nvPr>
        </p:nvSpPr>
        <p:spPr>
          <a:noFill/>
        </p:spPr>
        <p:txBody>
          <a:bodyPr/>
          <a:lstStyle/>
          <a:p>
            <a:pPr eaLnBrk="1" hangingPunct="1"/>
            <a:r>
              <a:rPr lang="en-US" altLang="en-US" smtClean="0"/>
              <a:t>Professor Don Figer</a:t>
            </a:r>
          </a:p>
          <a:p>
            <a:pPr eaLnBrk="1" hangingPunct="1"/>
            <a:r>
              <a:rPr lang="en-US" altLang="en-US" smtClean="0"/>
              <a:t>Spectroscopy</a:t>
            </a:r>
          </a:p>
        </p:txBody>
      </p:sp>
      <p:sp>
        <p:nvSpPr>
          <p:cNvPr id="2" name="Slide Number Placeholder 1"/>
          <p:cNvSpPr>
            <a:spLocks noGrp="1"/>
          </p:cNvSpPr>
          <p:nvPr>
            <p:ph type="sldNum" sz="quarter" idx="12"/>
          </p:nvPr>
        </p:nvSpPr>
        <p:spPr/>
        <p:txBody>
          <a:bodyPr/>
          <a:lstStyle/>
          <a:p>
            <a:pPr>
              <a:defRPr/>
            </a:pPr>
            <a:fld id="{6D469CA5-016B-49CF-A911-B58B6A64B22E}" type="slidenum">
              <a:rPr lang="en-US" altLang="en-US" smtClean="0"/>
              <a:pPr>
                <a:defRPr/>
              </a:pPr>
              <a:t>1</a:t>
            </a:fld>
            <a:endParaRPr lang="en-US" altLang="en-US"/>
          </a:p>
        </p:txBody>
      </p:sp>
    </p:spTree>
    <p:extLst>
      <p:ext uri="{BB962C8B-B14F-4D97-AF65-F5344CB8AC3E}">
        <p14:creationId xmlns:p14="http://schemas.microsoft.com/office/powerpoint/2010/main" val="243087591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idx="4294967295"/>
          </p:nvPr>
        </p:nvSpPr>
        <p:spPr>
          <a:xfrm>
            <a:off x="1028700" y="685800"/>
            <a:ext cx="7200900" cy="731520"/>
          </a:xfrm>
        </p:spPr>
        <p:txBody>
          <a:bodyPr/>
          <a:lstStyle/>
          <a:p>
            <a:pPr eaLnBrk="1" hangingPunct="1"/>
            <a:r>
              <a:rPr lang="en-US" altLang="en-US" dirty="0" smtClean="0"/>
              <a:t>Doppler Effect</a:t>
            </a:r>
          </a:p>
        </p:txBody>
      </p:sp>
      <p:sp>
        <p:nvSpPr>
          <p:cNvPr id="2" name="Slide Number Placeholder 1"/>
          <p:cNvSpPr>
            <a:spLocks noGrp="1"/>
          </p:cNvSpPr>
          <p:nvPr>
            <p:ph type="sldNum" sz="quarter" idx="4294967295"/>
          </p:nvPr>
        </p:nvSpPr>
        <p:spPr>
          <a:xfrm>
            <a:off x="7947025" y="6453188"/>
            <a:ext cx="1196975" cy="404812"/>
          </a:xfrm>
        </p:spPr>
        <p:txBody>
          <a:bodyPr/>
          <a:lstStyle/>
          <a:p>
            <a:pPr>
              <a:defRPr/>
            </a:pPr>
            <a:fld id="{A82B4225-522D-4B0B-9422-305588B0E6B8}" type="slidenum">
              <a:rPr lang="en-US" altLang="en-US" smtClean="0"/>
              <a:pPr>
                <a:defRPr/>
              </a:pPr>
              <a:t>10</a:t>
            </a:fld>
            <a:endParaRPr lang="en-US" altLang="en-US"/>
          </a:p>
        </p:txBody>
      </p:sp>
      <p:pic>
        <p:nvPicPr>
          <p:cNvPr id="30722" name="Picture 2" descr="DopplerEffect"/>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523999"/>
            <a:ext cx="7010400" cy="5098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13578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altLang="en-US" smtClean="0"/>
              <a:t>Low Resolution Spectroscopy</a:t>
            </a:r>
          </a:p>
        </p:txBody>
      </p:sp>
      <p:sp>
        <p:nvSpPr>
          <p:cNvPr id="2262022" name="Rectangle 6"/>
          <p:cNvSpPr>
            <a:spLocks noGrp="1" noChangeArrowheads="1"/>
          </p:cNvSpPr>
          <p:nvPr>
            <p:ph sz="half" idx="1"/>
          </p:nvPr>
        </p:nvSpPr>
        <p:spPr>
          <a:xfrm>
            <a:off x="1028700" y="1600202"/>
            <a:ext cx="3695700" cy="4267200"/>
          </a:xfrm>
          <a:noFill/>
        </p:spPr>
        <p:txBody>
          <a:bodyPr>
            <a:normAutofit fontScale="77500" lnSpcReduction="20000"/>
          </a:bodyPr>
          <a:lstStyle/>
          <a:p>
            <a:pPr eaLnBrk="1" hangingPunct="1">
              <a:lnSpc>
                <a:spcPct val="80000"/>
              </a:lnSpc>
            </a:pPr>
            <a:r>
              <a:rPr lang="en-US" altLang="en-US" sz="2000" dirty="0" smtClean="0"/>
              <a:t>Low resolution spectroscopy can yield</a:t>
            </a:r>
          </a:p>
          <a:p>
            <a:pPr lvl="1" eaLnBrk="1" hangingPunct="1">
              <a:lnSpc>
                <a:spcPct val="80000"/>
              </a:lnSpc>
            </a:pPr>
            <a:r>
              <a:rPr lang="en-US" altLang="en-US" sz="1800" dirty="0" smtClean="0"/>
              <a:t>emission mechanism (via spectral index)</a:t>
            </a:r>
          </a:p>
          <a:p>
            <a:pPr lvl="1" eaLnBrk="1" hangingPunct="1">
              <a:lnSpc>
                <a:spcPct val="80000"/>
              </a:lnSpc>
            </a:pPr>
            <a:r>
              <a:rPr lang="en-US" altLang="en-US" sz="1800" dirty="0" smtClean="0"/>
              <a:t>temperature</a:t>
            </a:r>
          </a:p>
          <a:p>
            <a:pPr lvl="1" eaLnBrk="1" hangingPunct="1">
              <a:lnSpc>
                <a:spcPct val="80000"/>
              </a:lnSpc>
            </a:pPr>
            <a:r>
              <a:rPr lang="en-US" altLang="en-US" sz="1800" dirty="0" smtClean="0"/>
              <a:t>molecular content</a:t>
            </a:r>
          </a:p>
          <a:p>
            <a:pPr lvl="1" eaLnBrk="1" hangingPunct="1">
              <a:lnSpc>
                <a:spcPct val="80000"/>
              </a:lnSpc>
            </a:pPr>
            <a:r>
              <a:rPr lang="en-US" altLang="en-US" sz="1800" dirty="0" smtClean="0"/>
              <a:t>interstellar molecular absorption</a:t>
            </a:r>
          </a:p>
          <a:p>
            <a:pPr eaLnBrk="1" hangingPunct="1">
              <a:lnSpc>
                <a:spcPct val="80000"/>
              </a:lnSpc>
            </a:pPr>
            <a:r>
              <a:rPr lang="en-US" altLang="en-US" sz="2000" dirty="0" smtClean="0"/>
              <a:t>The example on the right shows low resolution infrared spectra of red </a:t>
            </a:r>
            <a:r>
              <a:rPr lang="en-US" altLang="en-US" sz="2000" dirty="0" err="1" smtClean="0"/>
              <a:t>supergiants</a:t>
            </a:r>
            <a:r>
              <a:rPr lang="en-US" altLang="en-US" sz="2000" dirty="0" smtClean="0"/>
              <a:t>.</a:t>
            </a:r>
          </a:p>
          <a:p>
            <a:pPr eaLnBrk="1" hangingPunct="1">
              <a:lnSpc>
                <a:spcPct val="80000"/>
              </a:lnSpc>
            </a:pPr>
            <a:r>
              <a:rPr lang="en-US" altLang="en-US" sz="2000" dirty="0" smtClean="0"/>
              <a:t>Note the CO </a:t>
            </a:r>
            <a:r>
              <a:rPr lang="en-US" altLang="en-US" sz="2000" dirty="0" err="1" smtClean="0"/>
              <a:t>bandhead</a:t>
            </a:r>
            <a:r>
              <a:rPr lang="en-US" altLang="en-US" sz="2000" dirty="0" smtClean="0"/>
              <a:t>.</a:t>
            </a:r>
          </a:p>
          <a:p>
            <a:pPr eaLnBrk="1" hangingPunct="1">
              <a:lnSpc>
                <a:spcPct val="80000"/>
              </a:lnSpc>
            </a:pPr>
            <a:r>
              <a:rPr lang="en-US" altLang="en-US" sz="2000" dirty="0" smtClean="0"/>
              <a:t>The depth of the </a:t>
            </a:r>
            <a:r>
              <a:rPr lang="en-US" altLang="en-US" sz="2000" dirty="0" err="1" smtClean="0"/>
              <a:t>bandhead</a:t>
            </a:r>
            <a:r>
              <a:rPr lang="en-US" altLang="en-US" sz="2000" dirty="0" smtClean="0"/>
              <a:t> indicates that these stars are cool. </a:t>
            </a:r>
          </a:p>
          <a:p>
            <a:pPr eaLnBrk="1" hangingPunct="1">
              <a:lnSpc>
                <a:spcPct val="80000"/>
              </a:lnSpc>
            </a:pPr>
            <a:r>
              <a:rPr lang="en-US" altLang="en-US" sz="2000" dirty="0" smtClean="0"/>
              <a:t>For this application, it might be just as well to obtain a high resolution spectrum over this waveband.</a:t>
            </a:r>
          </a:p>
          <a:p>
            <a:pPr eaLnBrk="1" hangingPunct="1">
              <a:lnSpc>
                <a:spcPct val="80000"/>
              </a:lnSpc>
            </a:pPr>
            <a:r>
              <a:rPr lang="en-US" altLang="en-US" sz="2000" dirty="0" smtClean="0"/>
              <a:t>In some cases, a low resolution spectrum can reveal curvature over a broad range of wavelengths – something difficult to detect in high resolution spectra.</a:t>
            </a:r>
          </a:p>
          <a:p>
            <a:pPr eaLnBrk="1" hangingPunct="1">
              <a:lnSpc>
                <a:spcPct val="80000"/>
              </a:lnSpc>
            </a:pPr>
            <a:endParaRPr lang="en-US" altLang="en-US" sz="2000" dirty="0" smtClean="0"/>
          </a:p>
          <a:p>
            <a:pPr lvl="1" eaLnBrk="1" hangingPunct="1">
              <a:lnSpc>
                <a:spcPct val="80000"/>
              </a:lnSpc>
            </a:pPr>
            <a:endParaRPr lang="en-US" altLang="en-US" sz="1800" dirty="0" smtClean="0"/>
          </a:p>
          <a:p>
            <a:pPr eaLnBrk="1" hangingPunct="1">
              <a:lnSpc>
                <a:spcPct val="80000"/>
              </a:lnSpc>
            </a:pPr>
            <a:endParaRPr lang="en-US" altLang="en-US" sz="2000" dirty="0" smtClean="0"/>
          </a:p>
          <a:p>
            <a:pPr lvl="1" eaLnBrk="1" hangingPunct="1">
              <a:lnSpc>
                <a:spcPct val="80000"/>
              </a:lnSpc>
            </a:pPr>
            <a:endParaRPr lang="en-US" altLang="en-US" sz="1800" dirty="0" smtClean="0"/>
          </a:p>
          <a:p>
            <a:pPr eaLnBrk="1" hangingPunct="1">
              <a:lnSpc>
                <a:spcPct val="80000"/>
              </a:lnSpc>
            </a:pPr>
            <a:endParaRPr lang="en-US" altLang="en-US" sz="2000" dirty="0" smtClean="0"/>
          </a:p>
          <a:p>
            <a:pPr eaLnBrk="1" hangingPunct="1">
              <a:lnSpc>
                <a:spcPct val="80000"/>
              </a:lnSpc>
            </a:pPr>
            <a:endParaRPr lang="en-US" altLang="en-US" sz="2000" dirty="0" smtClean="0"/>
          </a:p>
        </p:txBody>
      </p:sp>
      <p:pic>
        <p:nvPicPr>
          <p:cNvPr id="4" name="Content Placeholder 3"/>
          <p:cNvPicPr>
            <a:picLocks noGrp="1" noChangeAspect="1"/>
          </p:cNvPicPr>
          <p:nvPr>
            <p:ph sz="half" idx="2"/>
          </p:nvPr>
        </p:nvPicPr>
        <p:blipFill>
          <a:blip r:embed="rId2"/>
          <a:stretch>
            <a:fillRect/>
          </a:stretch>
        </p:blipFill>
        <p:spPr>
          <a:xfrm>
            <a:off x="4894263" y="1600201"/>
            <a:ext cx="4030351" cy="4224504"/>
          </a:xfrm>
          <a:prstGeom prst="rect">
            <a:avLst/>
          </a:prstGeom>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11</a:t>
            </a:fld>
            <a:endParaRPr lang="en-US" altLang="en-US"/>
          </a:p>
        </p:txBody>
      </p:sp>
    </p:spTree>
    <p:extLst>
      <p:ext uri="{BB962C8B-B14F-4D97-AF65-F5344CB8AC3E}">
        <p14:creationId xmlns:p14="http://schemas.microsoft.com/office/powerpoint/2010/main" val="3598084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620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620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620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6202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62022">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62022">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62022">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62022">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62022">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6202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202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spectrographs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148404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6"/>
          <p:cNvSpPr>
            <a:spLocks noGrp="1" noChangeArrowheads="1"/>
          </p:cNvSpPr>
          <p:nvPr>
            <p:ph type="title" idx="4294967295"/>
          </p:nvPr>
        </p:nvSpPr>
        <p:spPr>
          <a:xfrm>
            <a:off x="1028700" y="685800"/>
            <a:ext cx="7200900" cy="731520"/>
          </a:xfrm>
        </p:spPr>
        <p:txBody>
          <a:bodyPr/>
          <a:lstStyle/>
          <a:p>
            <a:r>
              <a:rPr lang="en-US" altLang="en-US" smtClean="0"/>
              <a:t>Spectrograph/spectrometer</a:t>
            </a:r>
          </a:p>
        </p:txBody>
      </p:sp>
      <p:sp>
        <p:nvSpPr>
          <p:cNvPr id="10244" name="Rectangle 10"/>
          <p:cNvSpPr>
            <a:spLocks noGrp="1" noChangeArrowheads="1"/>
          </p:cNvSpPr>
          <p:nvPr>
            <p:ph type="body" idx="1"/>
          </p:nvPr>
        </p:nvSpPr>
        <p:spPr/>
        <p:txBody>
          <a:bodyPr/>
          <a:lstStyle/>
          <a:p>
            <a:r>
              <a:rPr lang="en-US" altLang="en-US" smtClean="0"/>
              <a:t>A spectrograph/spectrometer is an instrument that can measure intensity versus wavelength.</a:t>
            </a:r>
          </a:p>
          <a:p>
            <a:pPr lvl="1"/>
            <a:r>
              <a:rPr lang="en-US" altLang="en-US" smtClean="0"/>
              <a:t>dispersive</a:t>
            </a:r>
          </a:p>
          <a:p>
            <a:pPr lvl="2"/>
            <a:r>
              <a:rPr lang="en-US" altLang="en-US" smtClean="0"/>
              <a:t>prism</a:t>
            </a:r>
          </a:p>
          <a:p>
            <a:pPr lvl="2"/>
            <a:r>
              <a:rPr lang="en-US" altLang="en-US" smtClean="0"/>
              <a:t>grating</a:t>
            </a:r>
          </a:p>
          <a:p>
            <a:pPr lvl="1"/>
            <a:r>
              <a:rPr lang="en-US" altLang="en-US" smtClean="0"/>
              <a:t>nondispersive</a:t>
            </a:r>
          </a:p>
          <a:p>
            <a:pPr lvl="2"/>
            <a:r>
              <a:rPr lang="en-US" altLang="en-US" smtClean="0"/>
              <a:t>filters, circular variable filter (CVF)</a:t>
            </a:r>
          </a:p>
          <a:p>
            <a:pPr lvl="2"/>
            <a:r>
              <a:rPr lang="en-US" altLang="en-US" smtClean="0"/>
              <a:t>Fabry-Perot</a:t>
            </a:r>
          </a:p>
          <a:p>
            <a:endParaRPr lang="en-US" altLang="en-US" smtClean="0"/>
          </a:p>
          <a:p>
            <a:pPr lvl="1"/>
            <a:endParaRPr lang="en-US" altLang="en-US" smtClean="0"/>
          </a:p>
          <a:p>
            <a:endParaRPr lang="en-US" altLang="en-US" smtClean="0"/>
          </a:p>
          <a:p>
            <a:pPr lvl="1"/>
            <a:endParaRPr lang="en-US" altLang="en-US" smtClean="0"/>
          </a:p>
          <a:p>
            <a:endParaRPr lang="en-US" altLang="en-US" smtClean="0"/>
          </a:p>
          <a:p>
            <a:endParaRPr lang="en-US" altLang="en-US" smtClean="0"/>
          </a:p>
        </p:txBody>
      </p:sp>
    </p:spTree>
    <p:extLst>
      <p:ext uri="{BB962C8B-B14F-4D97-AF65-F5344CB8AC3E}">
        <p14:creationId xmlns:p14="http://schemas.microsoft.com/office/powerpoint/2010/main" val="53902185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a:xfrm>
            <a:off x="1028700" y="685800"/>
            <a:ext cx="7200900" cy="731520"/>
          </a:xfrm>
        </p:spPr>
        <p:txBody>
          <a:bodyPr>
            <a:noAutofit/>
          </a:bodyPr>
          <a:lstStyle/>
          <a:p>
            <a:pPr eaLnBrk="1" hangingPunct="1"/>
            <a:r>
              <a:rPr lang="en-US" altLang="en-US" sz="3200" dirty="0" smtClean="0"/>
              <a:t>Spectroscopy System Design Criteria</a:t>
            </a:r>
          </a:p>
        </p:txBody>
      </p:sp>
      <p:sp>
        <p:nvSpPr>
          <p:cNvPr id="2263043" name="Rectangle 3"/>
          <p:cNvSpPr>
            <a:spLocks noGrp="1" noChangeArrowheads="1"/>
          </p:cNvSpPr>
          <p:nvPr>
            <p:ph type="body" idx="1"/>
          </p:nvPr>
        </p:nvSpPr>
        <p:spPr/>
        <p:txBody>
          <a:bodyPr>
            <a:normAutofit/>
          </a:bodyPr>
          <a:lstStyle/>
          <a:p>
            <a:pPr eaLnBrk="1" hangingPunct="1"/>
            <a:r>
              <a:rPr lang="en-US" altLang="en-US" b="1" smtClean="0"/>
              <a:t>Efficiency:</a:t>
            </a:r>
            <a:r>
              <a:rPr lang="en-US" altLang="en-US" smtClean="0"/>
              <a:t> amount of light directed into the spectrum </a:t>
            </a:r>
          </a:p>
          <a:p>
            <a:pPr eaLnBrk="1" hangingPunct="1"/>
            <a:r>
              <a:rPr lang="en-US" altLang="en-US" b="1" smtClean="0"/>
              <a:t>Resolution</a:t>
            </a:r>
            <a:r>
              <a:rPr lang="en-US" altLang="en-US" smtClean="0"/>
              <a:t>: minimum spatial and spectral separation between resolved features</a:t>
            </a:r>
          </a:p>
          <a:p>
            <a:pPr eaLnBrk="1" hangingPunct="1"/>
            <a:r>
              <a:rPr lang="en-US" altLang="en-US" b="1" smtClean="0"/>
              <a:t>Scattering</a:t>
            </a:r>
            <a:r>
              <a:rPr lang="en-US" altLang="en-US" smtClean="0"/>
              <a:t>: light directed out of the spectrum or in undesired locations in the spectrum</a:t>
            </a:r>
          </a:p>
          <a:p>
            <a:pPr eaLnBrk="1" hangingPunct="1"/>
            <a:r>
              <a:rPr lang="en-US" altLang="en-US" b="1" smtClean="0"/>
              <a:t>Stability and calibration accuracy</a:t>
            </a:r>
            <a:r>
              <a:rPr lang="en-US" altLang="en-US" smtClean="0"/>
              <a:t>: ability of system to maintain or reproduce wavelength versus pixel relationship</a:t>
            </a:r>
          </a:p>
          <a:p>
            <a:pPr eaLnBrk="1" hangingPunct="1"/>
            <a:r>
              <a:rPr lang="en-US" altLang="en-US" b="1" smtClean="0"/>
              <a:t>Background</a:t>
            </a:r>
            <a:r>
              <a:rPr lang="en-US" altLang="en-US" smtClean="0"/>
              <a:t>: light from all sources other than target, might be sky, telescope, optics, baffles, etc. </a:t>
            </a:r>
          </a:p>
          <a:p>
            <a:pPr eaLnBrk="1" hangingPunct="1"/>
            <a:r>
              <a:rPr lang="en-US" altLang="en-US" b="1" smtClean="0"/>
              <a:t>Packaging</a:t>
            </a:r>
            <a:r>
              <a:rPr lang="en-US" altLang="en-US" smtClean="0"/>
              <a:t>: compactness of layout</a:t>
            </a:r>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28806821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63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630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630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630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630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630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4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4"/>
          <p:cNvSpPr>
            <a:spLocks noGrp="1" noChangeArrowheads="1"/>
          </p:cNvSpPr>
          <p:nvPr>
            <p:ph type="title" idx="4294967295"/>
          </p:nvPr>
        </p:nvSpPr>
        <p:spPr>
          <a:xfrm>
            <a:off x="1028700" y="685800"/>
            <a:ext cx="7200900" cy="731520"/>
          </a:xfrm>
        </p:spPr>
        <p:txBody>
          <a:bodyPr/>
          <a:lstStyle/>
          <a:p>
            <a:r>
              <a:rPr lang="en-US" altLang="en-US" smtClean="0"/>
              <a:t>Spectrograph Cartoon</a:t>
            </a:r>
          </a:p>
        </p:txBody>
      </p:sp>
      <p:pic>
        <p:nvPicPr>
          <p:cNvPr id="7" name="Picture 38" descr="AACHCLM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08150" y="2578100"/>
            <a:ext cx="58420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136416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spectroscopic features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440597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normAutofit fontScale="90000"/>
          </a:bodyPr>
          <a:lstStyle/>
          <a:p>
            <a:pPr eaLnBrk="1" hangingPunct="1"/>
            <a:r>
              <a:rPr lang="en-US" altLang="en-US" smtClean="0"/>
              <a:t>Continuum and Emission Lines</a:t>
            </a:r>
          </a:p>
        </p:txBody>
      </p:sp>
      <p:pic>
        <p:nvPicPr>
          <p:cNvPr id="8" name="Picture 5" descr="AACHCLN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72042" y="2286000"/>
            <a:ext cx="324865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AACHCLO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94263" y="2998023"/>
            <a:ext cx="3335337" cy="215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17</a:t>
            </a:fld>
            <a:endParaRPr lang="en-US" altLang="en-US"/>
          </a:p>
        </p:txBody>
      </p:sp>
    </p:spTree>
    <p:extLst>
      <p:ext uri="{BB962C8B-B14F-4D97-AF65-F5344CB8AC3E}">
        <p14:creationId xmlns:p14="http://schemas.microsoft.com/office/powerpoint/2010/main" val="181063519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altLang="en-US" smtClean="0"/>
              <a:t>Absorption Lines</a:t>
            </a:r>
          </a:p>
        </p:txBody>
      </p:sp>
      <p:pic>
        <p:nvPicPr>
          <p:cNvPr id="8" name="Picture 5" descr="AACHCLQ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28700" y="3240449"/>
            <a:ext cx="3335338" cy="167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AACHCLR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94263" y="3475738"/>
            <a:ext cx="3335337" cy="120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18</a:t>
            </a:fld>
            <a:endParaRPr lang="en-US" altLang="en-US"/>
          </a:p>
        </p:txBody>
      </p:sp>
    </p:spTree>
    <p:extLst>
      <p:ext uri="{BB962C8B-B14F-4D97-AF65-F5344CB8AC3E}">
        <p14:creationId xmlns:p14="http://schemas.microsoft.com/office/powerpoint/2010/main" val="299580556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idx="4294967295"/>
          </p:nvPr>
        </p:nvSpPr>
        <p:spPr>
          <a:xfrm>
            <a:off x="1028700" y="685800"/>
            <a:ext cx="7200900" cy="731520"/>
          </a:xfrm>
        </p:spPr>
        <p:txBody>
          <a:bodyPr/>
          <a:lstStyle/>
          <a:p>
            <a:pPr eaLnBrk="1" hangingPunct="1"/>
            <a:r>
              <a:rPr lang="en-US" altLang="en-US" dirty="0" smtClean="0"/>
              <a:t>Three Kinds of Spectra</a:t>
            </a:r>
          </a:p>
        </p:txBody>
      </p:sp>
      <p:sp>
        <p:nvSpPr>
          <p:cNvPr id="2" name="Slide Number Placeholder 1"/>
          <p:cNvSpPr>
            <a:spLocks noGrp="1"/>
          </p:cNvSpPr>
          <p:nvPr>
            <p:ph type="sldNum" sz="quarter" idx="4294967295"/>
          </p:nvPr>
        </p:nvSpPr>
        <p:spPr>
          <a:xfrm>
            <a:off x="7947025" y="6453188"/>
            <a:ext cx="1196975" cy="404812"/>
          </a:xfrm>
        </p:spPr>
        <p:txBody>
          <a:bodyPr/>
          <a:lstStyle/>
          <a:p>
            <a:pPr>
              <a:defRPr/>
            </a:pPr>
            <a:fld id="{A82B4225-522D-4B0B-9422-305588B0E6B8}" type="slidenum">
              <a:rPr lang="en-US" altLang="en-US" smtClean="0"/>
              <a:pPr>
                <a:defRPr/>
              </a:pPr>
              <a:t>19</a:t>
            </a:fld>
            <a:endParaRPr lang="en-US" altLang="en-US"/>
          </a:p>
        </p:txBody>
      </p:sp>
      <p:pic>
        <p:nvPicPr>
          <p:cNvPr id="28674" name="Picture 2" descr="EmSp Typ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57362" y="2673350"/>
            <a:ext cx="5743575" cy="258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346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idx="4294967295"/>
          </p:nvPr>
        </p:nvSpPr>
        <p:spPr>
          <a:xfrm>
            <a:off x="1028700" y="685800"/>
            <a:ext cx="7200900" cy="731520"/>
          </a:xfrm>
        </p:spPr>
        <p:txBody>
          <a:bodyPr>
            <a:normAutofit fontScale="90000"/>
          </a:bodyPr>
          <a:lstStyle/>
          <a:p>
            <a:pPr eaLnBrk="1" hangingPunct="1"/>
            <a:r>
              <a:rPr lang="en-US" altLang="en-US" smtClean="0"/>
              <a:t>Aims and outline for this lecture</a:t>
            </a:r>
          </a:p>
        </p:txBody>
      </p:sp>
      <p:sp>
        <p:nvSpPr>
          <p:cNvPr id="4100" name="Rectangle 3"/>
          <p:cNvSpPr>
            <a:spLocks noGrp="1" noChangeArrowheads="1"/>
          </p:cNvSpPr>
          <p:nvPr>
            <p:ph type="body" idx="1"/>
          </p:nvPr>
        </p:nvSpPr>
        <p:spPr/>
        <p:txBody>
          <a:bodyPr/>
          <a:lstStyle/>
          <a:p>
            <a:pPr eaLnBrk="1" hangingPunct="1">
              <a:spcBef>
                <a:spcPct val="5000"/>
              </a:spcBef>
            </a:pPr>
            <a:r>
              <a:rPr lang="en-US" altLang="en-US" dirty="0" smtClean="0"/>
              <a:t>describe system requirements for spectral resolution and wavelength coverage</a:t>
            </a:r>
          </a:p>
          <a:p>
            <a:pPr eaLnBrk="1" hangingPunct="1">
              <a:spcBef>
                <a:spcPct val="5000"/>
              </a:spcBef>
            </a:pPr>
            <a:r>
              <a:rPr lang="en-US" altLang="en-US" dirty="0" smtClean="0"/>
              <a:t>describe atmospheric effects on observations</a:t>
            </a:r>
          </a:p>
          <a:p>
            <a:pPr eaLnBrk="1" hangingPunct="1">
              <a:spcBef>
                <a:spcPct val="5000"/>
              </a:spcBef>
            </a:pPr>
            <a:r>
              <a:rPr lang="en-US" altLang="en-US" dirty="0" smtClean="0"/>
              <a:t>summarize primary background sources and effects on observations</a:t>
            </a:r>
          </a:p>
          <a:p>
            <a:pPr eaLnBrk="1" hangingPunct="1">
              <a:spcBef>
                <a:spcPct val="5000"/>
              </a:spcBef>
            </a:pPr>
            <a:endParaRPr lang="en-US" altLang="en-US" dirty="0" smtClean="0"/>
          </a:p>
        </p:txBody>
      </p:sp>
    </p:spTree>
    <p:extLst>
      <p:ext uri="{BB962C8B-B14F-4D97-AF65-F5344CB8AC3E}">
        <p14:creationId xmlns:p14="http://schemas.microsoft.com/office/powerpoint/2010/main" val="860831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0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t>Equivalent Width</a:t>
            </a:r>
          </a:p>
        </p:txBody>
      </p:sp>
      <p:sp>
        <p:nvSpPr>
          <p:cNvPr id="18435" name="Content Placeholder 1"/>
          <p:cNvSpPr>
            <a:spLocks noGrp="1"/>
          </p:cNvSpPr>
          <p:nvPr>
            <p:ph sz="half" idx="1"/>
          </p:nvPr>
        </p:nvSpPr>
        <p:spPr/>
        <p:txBody>
          <a:bodyPr/>
          <a:lstStyle/>
          <a:p>
            <a:r>
              <a:rPr lang="en-US" altLang="en-US" dirty="0" smtClean="0"/>
              <a:t>Equivalent width is a measure of flux in a line. </a:t>
            </a:r>
          </a:p>
          <a:p>
            <a:r>
              <a:rPr lang="en-US" altLang="en-US" dirty="0" smtClean="0"/>
              <a:t>It is independent of instrument parameters, so it is a property of the observed object.</a:t>
            </a:r>
          </a:p>
        </p:txBody>
      </p:sp>
      <p:pic>
        <p:nvPicPr>
          <p:cNvPr id="9" name="Picture 2" descr="File:Definition of equivalent width.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456414" y="2286000"/>
            <a:ext cx="221262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W_\lambda = \int (1 - F_\lambda / F_0) d\lambda"/>
          <p:cNvPicPr>
            <a:picLocks noGrp="1" noChangeAspect="1" noChangeArrowheads="1"/>
          </p:cNvPicPr>
          <p:nvPr>
            <p:ph sz="half" idx="13"/>
          </p:nvPr>
        </p:nvPicPr>
        <p:blipFill>
          <a:blip r:embed="rId4">
            <a:extLst>
              <a:ext uri="{28A0092B-C50C-407E-A947-70E740481C1C}">
                <a14:useLocalDpi xmlns:a14="http://schemas.microsoft.com/office/drawing/2010/main" val="0"/>
              </a:ext>
            </a:extLst>
          </a:blip>
          <a:srcRect/>
          <a:stretch>
            <a:fillRect/>
          </a:stretch>
        </p:blipFill>
        <p:spPr bwMode="auto">
          <a:xfrm>
            <a:off x="5648325" y="4852987"/>
            <a:ext cx="18288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20</a:t>
            </a:fld>
            <a:endParaRPr lang="en-US" altLang="en-US"/>
          </a:p>
        </p:txBody>
      </p:sp>
    </p:spTree>
    <p:extLst>
      <p:ext uri="{BB962C8B-B14F-4D97-AF65-F5344CB8AC3E}">
        <p14:creationId xmlns:p14="http://schemas.microsoft.com/office/powerpoint/2010/main" val="31946078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1033943" y="724669"/>
            <a:ext cx="7200900" cy="731520"/>
          </a:xfrm>
        </p:spPr>
        <p:txBody>
          <a:bodyPr/>
          <a:lstStyle/>
          <a:p>
            <a:pPr eaLnBrk="1" hangingPunct="1"/>
            <a:r>
              <a:rPr lang="en-US" altLang="en-US" dirty="0" smtClean="0"/>
              <a:t>Question</a:t>
            </a:r>
          </a:p>
        </p:txBody>
      </p:sp>
      <p:sp>
        <p:nvSpPr>
          <p:cNvPr id="18435" name="Content Placeholder 1"/>
          <p:cNvSpPr>
            <a:spLocks noGrp="1"/>
          </p:cNvSpPr>
          <p:nvPr>
            <p:ph sz="half" idx="1"/>
          </p:nvPr>
        </p:nvSpPr>
        <p:spPr/>
        <p:txBody>
          <a:bodyPr/>
          <a:lstStyle/>
          <a:p>
            <a:r>
              <a:rPr lang="en-US" altLang="en-US" dirty="0" smtClean="0"/>
              <a:t>What is the equivalent width of this line?</a:t>
            </a:r>
          </a:p>
        </p:txBody>
      </p:sp>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21</a:t>
            </a:fld>
            <a:endParaRPr lang="en-US" altLang="en-US"/>
          </a:p>
        </p:txBody>
      </p:sp>
      <p:pic>
        <p:nvPicPr>
          <p:cNvPr id="10" name="Picture 4" descr="W_\lambda = \int (1 - F_\lambda / F_0) d\lambda"/>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tretch>
            <a:fillRect/>
          </a:stretch>
        </p:blipFill>
        <p:spPr bwMode="auto">
          <a:xfrm>
            <a:off x="3721894" y="6048375"/>
            <a:ext cx="18288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2954337" y="2895600"/>
            <a:ext cx="0" cy="205065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954337" y="4946257"/>
            <a:ext cx="363259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954337" y="3364322"/>
            <a:ext cx="1816297"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770634" y="3364322"/>
            <a:ext cx="0" cy="1586539"/>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55732" y="4943912"/>
            <a:ext cx="351542"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122176" y="3364322"/>
            <a:ext cx="0" cy="1596998"/>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122176" y="3364322"/>
            <a:ext cx="1075551"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60615" y="4946257"/>
            <a:ext cx="351542"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201253" y="5050883"/>
            <a:ext cx="433131" cy="307776"/>
          </a:xfrm>
          <a:prstGeom prst="rect">
            <a:avLst/>
          </a:prstGeom>
          <a:noFill/>
        </p:spPr>
        <p:txBody>
          <a:bodyPr wrap="none" rtlCol="0">
            <a:spAutoFit/>
          </a:bodyPr>
          <a:lstStyle/>
          <a:p>
            <a:r>
              <a:rPr lang="en-US" sz="1400" dirty="0" smtClean="0"/>
              <a:t>1.1</a:t>
            </a:r>
            <a:endParaRPr lang="en-US" sz="1400" dirty="0"/>
          </a:p>
        </p:txBody>
      </p:sp>
      <p:cxnSp>
        <p:nvCxnSpPr>
          <p:cNvPr id="20" name="Straight Connector 19"/>
          <p:cNvCxnSpPr/>
          <p:nvPr/>
        </p:nvCxnSpPr>
        <p:spPr>
          <a:xfrm>
            <a:off x="3368653" y="4801872"/>
            <a:ext cx="0" cy="140616"/>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552795" y="5050883"/>
            <a:ext cx="433131" cy="307776"/>
          </a:xfrm>
          <a:prstGeom prst="rect">
            <a:avLst/>
          </a:prstGeom>
          <a:noFill/>
        </p:spPr>
        <p:txBody>
          <a:bodyPr wrap="none" rtlCol="0">
            <a:spAutoFit/>
          </a:bodyPr>
          <a:lstStyle/>
          <a:p>
            <a:r>
              <a:rPr lang="en-US" sz="1400" dirty="0" smtClean="0"/>
              <a:t>1.2</a:t>
            </a:r>
            <a:endParaRPr lang="en-US" sz="1400" dirty="0"/>
          </a:p>
        </p:txBody>
      </p:sp>
      <p:cxnSp>
        <p:nvCxnSpPr>
          <p:cNvPr id="22" name="Straight Connector 21"/>
          <p:cNvCxnSpPr/>
          <p:nvPr/>
        </p:nvCxnSpPr>
        <p:spPr>
          <a:xfrm>
            <a:off x="3720193" y="4801872"/>
            <a:ext cx="0" cy="140616"/>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04336" y="5050883"/>
            <a:ext cx="433131" cy="307776"/>
          </a:xfrm>
          <a:prstGeom prst="rect">
            <a:avLst/>
          </a:prstGeom>
          <a:noFill/>
        </p:spPr>
        <p:txBody>
          <a:bodyPr wrap="none" rtlCol="0">
            <a:spAutoFit/>
          </a:bodyPr>
          <a:lstStyle/>
          <a:p>
            <a:r>
              <a:rPr lang="en-US" sz="1400" dirty="0" smtClean="0"/>
              <a:t>1.3</a:t>
            </a:r>
            <a:endParaRPr lang="en-US" sz="1400" dirty="0"/>
          </a:p>
        </p:txBody>
      </p:sp>
      <p:sp>
        <p:nvSpPr>
          <p:cNvPr id="24" name="TextBox 23"/>
          <p:cNvSpPr txBox="1"/>
          <p:nvPr/>
        </p:nvSpPr>
        <p:spPr>
          <a:xfrm>
            <a:off x="4255878" y="5050883"/>
            <a:ext cx="433131" cy="307776"/>
          </a:xfrm>
          <a:prstGeom prst="rect">
            <a:avLst/>
          </a:prstGeom>
          <a:noFill/>
        </p:spPr>
        <p:txBody>
          <a:bodyPr wrap="none" rtlCol="0">
            <a:spAutoFit/>
          </a:bodyPr>
          <a:lstStyle/>
          <a:p>
            <a:r>
              <a:rPr lang="en-US" sz="1400" dirty="0" smtClean="0"/>
              <a:t>1.4</a:t>
            </a:r>
            <a:endParaRPr lang="en-US" sz="1400" dirty="0"/>
          </a:p>
        </p:txBody>
      </p:sp>
      <p:sp>
        <p:nvSpPr>
          <p:cNvPr id="25" name="TextBox 24"/>
          <p:cNvSpPr txBox="1"/>
          <p:nvPr/>
        </p:nvSpPr>
        <p:spPr>
          <a:xfrm>
            <a:off x="4607418" y="5047300"/>
            <a:ext cx="433131" cy="307776"/>
          </a:xfrm>
          <a:prstGeom prst="rect">
            <a:avLst/>
          </a:prstGeom>
          <a:noFill/>
        </p:spPr>
        <p:txBody>
          <a:bodyPr wrap="none" rtlCol="0">
            <a:spAutoFit/>
          </a:bodyPr>
          <a:lstStyle/>
          <a:p>
            <a:r>
              <a:rPr lang="en-US" sz="1400" dirty="0" smtClean="0"/>
              <a:t>1.5</a:t>
            </a:r>
            <a:endParaRPr lang="en-US" sz="1400" dirty="0"/>
          </a:p>
        </p:txBody>
      </p:sp>
      <p:sp>
        <p:nvSpPr>
          <p:cNvPr id="26" name="TextBox 25"/>
          <p:cNvSpPr txBox="1"/>
          <p:nvPr/>
        </p:nvSpPr>
        <p:spPr>
          <a:xfrm>
            <a:off x="4958960" y="5047300"/>
            <a:ext cx="433131" cy="307776"/>
          </a:xfrm>
          <a:prstGeom prst="rect">
            <a:avLst/>
          </a:prstGeom>
          <a:noFill/>
        </p:spPr>
        <p:txBody>
          <a:bodyPr wrap="none" rtlCol="0">
            <a:spAutoFit/>
          </a:bodyPr>
          <a:lstStyle/>
          <a:p>
            <a:r>
              <a:rPr lang="en-US" sz="1400" dirty="0" smtClean="0"/>
              <a:t>1.6</a:t>
            </a:r>
            <a:endParaRPr lang="en-US" sz="1400" dirty="0"/>
          </a:p>
        </p:txBody>
      </p:sp>
      <p:sp>
        <p:nvSpPr>
          <p:cNvPr id="27" name="TextBox 26"/>
          <p:cNvSpPr txBox="1"/>
          <p:nvPr/>
        </p:nvSpPr>
        <p:spPr>
          <a:xfrm>
            <a:off x="5310500" y="5047300"/>
            <a:ext cx="433131" cy="307776"/>
          </a:xfrm>
          <a:prstGeom prst="rect">
            <a:avLst/>
          </a:prstGeom>
          <a:noFill/>
        </p:spPr>
        <p:txBody>
          <a:bodyPr wrap="none" rtlCol="0">
            <a:spAutoFit/>
          </a:bodyPr>
          <a:lstStyle/>
          <a:p>
            <a:r>
              <a:rPr lang="en-US" sz="1400" dirty="0" smtClean="0"/>
              <a:t>1.7</a:t>
            </a:r>
            <a:endParaRPr lang="en-US" sz="1400" dirty="0"/>
          </a:p>
        </p:txBody>
      </p:sp>
      <p:sp>
        <p:nvSpPr>
          <p:cNvPr id="28" name="TextBox 27"/>
          <p:cNvSpPr txBox="1"/>
          <p:nvPr/>
        </p:nvSpPr>
        <p:spPr>
          <a:xfrm>
            <a:off x="5662042" y="5047300"/>
            <a:ext cx="433131" cy="307776"/>
          </a:xfrm>
          <a:prstGeom prst="rect">
            <a:avLst/>
          </a:prstGeom>
          <a:noFill/>
        </p:spPr>
        <p:txBody>
          <a:bodyPr wrap="none" rtlCol="0">
            <a:spAutoFit/>
          </a:bodyPr>
          <a:lstStyle/>
          <a:p>
            <a:r>
              <a:rPr lang="en-US" sz="1400" dirty="0" smtClean="0"/>
              <a:t>1.8</a:t>
            </a:r>
            <a:endParaRPr lang="en-US" sz="1400" dirty="0"/>
          </a:p>
        </p:txBody>
      </p:sp>
      <p:sp>
        <p:nvSpPr>
          <p:cNvPr id="29" name="TextBox 28"/>
          <p:cNvSpPr txBox="1"/>
          <p:nvPr/>
        </p:nvSpPr>
        <p:spPr>
          <a:xfrm>
            <a:off x="2557070" y="3224127"/>
            <a:ext cx="284052" cy="307776"/>
          </a:xfrm>
          <a:prstGeom prst="rect">
            <a:avLst/>
          </a:prstGeom>
          <a:noFill/>
        </p:spPr>
        <p:txBody>
          <a:bodyPr wrap="none" rtlCol="0">
            <a:spAutoFit/>
          </a:bodyPr>
          <a:lstStyle/>
          <a:p>
            <a:r>
              <a:rPr lang="en-US" sz="1400" dirty="0" smtClean="0"/>
              <a:t>1</a:t>
            </a:r>
            <a:endParaRPr lang="en-US" sz="1400" dirty="0"/>
          </a:p>
        </p:txBody>
      </p:sp>
      <p:sp>
        <p:nvSpPr>
          <p:cNvPr id="30" name="TextBox 29"/>
          <p:cNvSpPr txBox="1"/>
          <p:nvPr/>
        </p:nvSpPr>
        <p:spPr>
          <a:xfrm>
            <a:off x="2563348" y="4795596"/>
            <a:ext cx="284052" cy="307776"/>
          </a:xfrm>
          <a:prstGeom prst="rect">
            <a:avLst/>
          </a:prstGeom>
          <a:noFill/>
        </p:spPr>
        <p:txBody>
          <a:bodyPr wrap="none" rtlCol="0">
            <a:spAutoFit/>
          </a:bodyPr>
          <a:lstStyle/>
          <a:p>
            <a:r>
              <a:rPr lang="en-US" sz="1400" dirty="0" smtClean="0"/>
              <a:t>0</a:t>
            </a:r>
            <a:endParaRPr lang="en-US" sz="1400" dirty="0"/>
          </a:p>
        </p:txBody>
      </p:sp>
      <p:cxnSp>
        <p:nvCxnSpPr>
          <p:cNvPr id="31" name="Straight Connector 30"/>
          <p:cNvCxnSpPr/>
          <p:nvPr/>
        </p:nvCxnSpPr>
        <p:spPr>
          <a:xfrm>
            <a:off x="3722288" y="4805640"/>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73830" y="4805640"/>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075917" y="4810245"/>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427459" y="4810245"/>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81095" y="4814013"/>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136825" y="4812334"/>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490461" y="4816102"/>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492548" y="4820704"/>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844090" y="4820704"/>
            <a:ext cx="0" cy="140616"/>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774602" y="5356389"/>
            <a:ext cx="1918859" cy="307776"/>
          </a:xfrm>
          <a:prstGeom prst="rect">
            <a:avLst/>
          </a:prstGeom>
          <a:noFill/>
        </p:spPr>
        <p:txBody>
          <a:bodyPr wrap="none" rtlCol="0">
            <a:spAutoFit/>
          </a:bodyPr>
          <a:lstStyle/>
          <a:p>
            <a:r>
              <a:rPr lang="en-US" sz="1400" dirty="0" smtClean="0"/>
              <a:t>Wavelength (microns)</a:t>
            </a:r>
            <a:endParaRPr lang="en-US" sz="1400" dirty="0"/>
          </a:p>
        </p:txBody>
      </p:sp>
    </p:spTree>
    <p:extLst>
      <p:ext uri="{BB962C8B-B14F-4D97-AF65-F5344CB8AC3E}">
        <p14:creationId xmlns:p14="http://schemas.microsoft.com/office/powerpoint/2010/main" val="177369353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1033943" y="724669"/>
            <a:ext cx="7200900" cy="731520"/>
          </a:xfrm>
        </p:spPr>
        <p:txBody>
          <a:bodyPr/>
          <a:lstStyle/>
          <a:p>
            <a:pPr eaLnBrk="1" hangingPunct="1"/>
            <a:r>
              <a:rPr lang="en-US" altLang="en-US" dirty="0" smtClean="0"/>
              <a:t>Answer</a:t>
            </a:r>
          </a:p>
        </p:txBody>
      </p:sp>
      <p:sp>
        <p:nvSpPr>
          <p:cNvPr id="18435" name="Content Placeholder 1"/>
          <p:cNvSpPr>
            <a:spLocks noGrp="1"/>
          </p:cNvSpPr>
          <p:nvPr>
            <p:ph sz="half" idx="1"/>
          </p:nvPr>
        </p:nvSpPr>
        <p:spPr/>
        <p:txBody>
          <a:bodyPr/>
          <a:lstStyle/>
          <a:p>
            <a:r>
              <a:rPr lang="en-US" altLang="en-US" dirty="0" smtClean="0"/>
              <a:t>What is the equivalent width of this line?    </a:t>
            </a:r>
            <a:r>
              <a:rPr lang="en-US" altLang="en-US" b="1" dirty="0" smtClean="0"/>
              <a:t>0.1 microns.</a:t>
            </a:r>
          </a:p>
        </p:txBody>
      </p:sp>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22</a:t>
            </a:fld>
            <a:endParaRPr lang="en-US" altLang="en-US"/>
          </a:p>
        </p:txBody>
      </p:sp>
      <p:pic>
        <p:nvPicPr>
          <p:cNvPr id="10" name="Picture 4" descr="W_\lambda = \int (1 - F_\lambda / F_0) d\lambda"/>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tretch>
            <a:fillRect/>
          </a:stretch>
        </p:blipFill>
        <p:spPr bwMode="auto">
          <a:xfrm>
            <a:off x="3721894" y="6048375"/>
            <a:ext cx="18288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2954337" y="2895600"/>
            <a:ext cx="0" cy="205065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954337" y="4946257"/>
            <a:ext cx="363259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954337" y="3364322"/>
            <a:ext cx="1816297"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770634" y="3364322"/>
            <a:ext cx="0" cy="1586539"/>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55732" y="4943912"/>
            <a:ext cx="351542"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122176" y="3364322"/>
            <a:ext cx="0" cy="1596998"/>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122176" y="3364322"/>
            <a:ext cx="1075551"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60615" y="4946257"/>
            <a:ext cx="351542"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201253" y="5050883"/>
            <a:ext cx="433131" cy="307776"/>
          </a:xfrm>
          <a:prstGeom prst="rect">
            <a:avLst/>
          </a:prstGeom>
          <a:noFill/>
        </p:spPr>
        <p:txBody>
          <a:bodyPr wrap="none" rtlCol="0">
            <a:spAutoFit/>
          </a:bodyPr>
          <a:lstStyle/>
          <a:p>
            <a:r>
              <a:rPr lang="en-US" sz="1400" dirty="0" smtClean="0"/>
              <a:t>1.1</a:t>
            </a:r>
            <a:endParaRPr lang="en-US" sz="1400" dirty="0"/>
          </a:p>
        </p:txBody>
      </p:sp>
      <p:cxnSp>
        <p:nvCxnSpPr>
          <p:cNvPr id="20" name="Straight Connector 19"/>
          <p:cNvCxnSpPr/>
          <p:nvPr/>
        </p:nvCxnSpPr>
        <p:spPr>
          <a:xfrm>
            <a:off x="3368653" y="4801872"/>
            <a:ext cx="0" cy="140616"/>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552795" y="5050883"/>
            <a:ext cx="433131" cy="307776"/>
          </a:xfrm>
          <a:prstGeom prst="rect">
            <a:avLst/>
          </a:prstGeom>
          <a:noFill/>
        </p:spPr>
        <p:txBody>
          <a:bodyPr wrap="none" rtlCol="0">
            <a:spAutoFit/>
          </a:bodyPr>
          <a:lstStyle/>
          <a:p>
            <a:r>
              <a:rPr lang="en-US" sz="1400" dirty="0" smtClean="0"/>
              <a:t>1.2</a:t>
            </a:r>
            <a:endParaRPr lang="en-US" sz="1400" dirty="0"/>
          </a:p>
        </p:txBody>
      </p:sp>
      <p:cxnSp>
        <p:nvCxnSpPr>
          <p:cNvPr id="22" name="Straight Connector 21"/>
          <p:cNvCxnSpPr/>
          <p:nvPr/>
        </p:nvCxnSpPr>
        <p:spPr>
          <a:xfrm>
            <a:off x="3720193" y="4801872"/>
            <a:ext cx="0" cy="140616"/>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04336" y="5050883"/>
            <a:ext cx="433131" cy="307776"/>
          </a:xfrm>
          <a:prstGeom prst="rect">
            <a:avLst/>
          </a:prstGeom>
          <a:noFill/>
        </p:spPr>
        <p:txBody>
          <a:bodyPr wrap="none" rtlCol="0">
            <a:spAutoFit/>
          </a:bodyPr>
          <a:lstStyle/>
          <a:p>
            <a:r>
              <a:rPr lang="en-US" sz="1400" dirty="0" smtClean="0"/>
              <a:t>1.3</a:t>
            </a:r>
            <a:endParaRPr lang="en-US" sz="1400" dirty="0"/>
          </a:p>
        </p:txBody>
      </p:sp>
      <p:sp>
        <p:nvSpPr>
          <p:cNvPr id="24" name="TextBox 23"/>
          <p:cNvSpPr txBox="1"/>
          <p:nvPr/>
        </p:nvSpPr>
        <p:spPr>
          <a:xfrm>
            <a:off x="4255878" y="5050883"/>
            <a:ext cx="433131" cy="307776"/>
          </a:xfrm>
          <a:prstGeom prst="rect">
            <a:avLst/>
          </a:prstGeom>
          <a:noFill/>
        </p:spPr>
        <p:txBody>
          <a:bodyPr wrap="none" rtlCol="0">
            <a:spAutoFit/>
          </a:bodyPr>
          <a:lstStyle/>
          <a:p>
            <a:r>
              <a:rPr lang="en-US" sz="1400" dirty="0" smtClean="0"/>
              <a:t>1.4</a:t>
            </a:r>
            <a:endParaRPr lang="en-US" sz="1400" dirty="0"/>
          </a:p>
        </p:txBody>
      </p:sp>
      <p:sp>
        <p:nvSpPr>
          <p:cNvPr id="25" name="TextBox 24"/>
          <p:cNvSpPr txBox="1"/>
          <p:nvPr/>
        </p:nvSpPr>
        <p:spPr>
          <a:xfrm>
            <a:off x="4607418" y="5047300"/>
            <a:ext cx="433131" cy="307776"/>
          </a:xfrm>
          <a:prstGeom prst="rect">
            <a:avLst/>
          </a:prstGeom>
          <a:noFill/>
        </p:spPr>
        <p:txBody>
          <a:bodyPr wrap="none" rtlCol="0">
            <a:spAutoFit/>
          </a:bodyPr>
          <a:lstStyle/>
          <a:p>
            <a:r>
              <a:rPr lang="en-US" sz="1400" dirty="0" smtClean="0"/>
              <a:t>1.5</a:t>
            </a:r>
            <a:endParaRPr lang="en-US" sz="1400" dirty="0"/>
          </a:p>
        </p:txBody>
      </p:sp>
      <p:sp>
        <p:nvSpPr>
          <p:cNvPr id="26" name="TextBox 25"/>
          <p:cNvSpPr txBox="1"/>
          <p:nvPr/>
        </p:nvSpPr>
        <p:spPr>
          <a:xfrm>
            <a:off x="4958960" y="5047300"/>
            <a:ext cx="433131" cy="307776"/>
          </a:xfrm>
          <a:prstGeom prst="rect">
            <a:avLst/>
          </a:prstGeom>
          <a:noFill/>
        </p:spPr>
        <p:txBody>
          <a:bodyPr wrap="none" rtlCol="0">
            <a:spAutoFit/>
          </a:bodyPr>
          <a:lstStyle/>
          <a:p>
            <a:r>
              <a:rPr lang="en-US" sz="1400" dirty="0" smtClean="0"/>
              <a:t>1.6</a:t>
            </a:r>
            <a:endParaRPr lang="en-US" sz="1400" dirty="0"/>
          </a:p>
        </p:txBody>
      </p:sp>
      <p:sp>
        <p:nvSpPr>
          <p:cNvPr id="27" name="TextBox 26"/>
          <p:cNvSpPr txBox="1"/>
          <p:nvPr/>
        </p:nvSpPr>
        <p:spPr>
          <a:xfrm>
            <a:off x="5310500" y="5047300"/>
            <a:ext cx="433131" cy="307776"/>
          </a:xfrm>
          <a:prstGeom prst="rect">
            <a:avLst/>
          </a:prstGeom>
          <a:noFill/>
        </p:spPr>
        <p:txBody>
          <a:bodyPr wrap="none" rtlCol="0">
            <a:spAutoFit/>
          </a:bodyPr>
          <a:lstStyle/>
          <a:p>
            <a:r>
              <a:rPr lang="en-US" sz="1400" dirty="0" smtClean="0"/>
              <a:t>1.7</a:t>
            </a:r>
            <a:endParaRPr lang="en-US" sz="1400" dirty="0"/>
          </a:p>
        </p:txBody>
      </p:sp>
      <p:sp>
        <p:nvSpPr>
          <p:cNvPr id="28" name="TextBox 27"/>
          <p:cNvSpPr txBox="1"/>
          <p:nvPr/>
        </p:nvSpPr>
        <p:spPr>
          <a:xfrm>
            <a:off x="5662042" y="5047300"/>
            <a:ext cx="433131" cy="307776"/>
          </a:xfrm>
          <a:prstGeom prst="rect">
            <a:avLst/>
          </a:prstGeom>
          <a:noFill/>
        </p:spPr>
        <p:txBody>
          <a:bodyPr wrap="none" rtlCol="0">
            <a:spAutoFit/>
          </a:bodyPr>
          <a:lstStyle/>
          <a:p>
            <a:r>
              <a:rPr lang="en-US" sz="1400" dirty="0" smtClean="0"/>
              <a:t>1.8</a:t>
            </a:r>
            <a:endParaRPr lang="en-US" sz="1400" dirty="0"/>
          </a:p>
        </p:txBody>
      </p:sp>
      <p:sp>
        <p:nvSpPr>
          <p:cNvPr id="29" name="TextBox 28"/>
          <p:cNvSpPr txBox="1"/>
          <p:nvPr/>
        </p:nvSpPr>
        <p:spPr>
          <a:xfrm>
            <a:off x="2557070" y="3224127"/>
            <a:ext cx="284052" cy="307776"/>
          </a:xfrm>
          <a:prstGeom prst="rect">
            <a:avLst/>
          </a:prstGeom>
          <a:noFill/>
        </p:spPr>
        <p:txBody>
          <a:bodyPr wrap="none" rtlCol="0">
            <a:spAutoFit/>
          </a:bodyPr>
          <a:lstStyle/>
          <a:p>
            <a:r>
              <a:rPr lang="en-US" sz="1400" dirty="0" smtClean="0"/>
              <a:t>1</a:t>
            </a:r>
            <a:endParaRPr lang="en-US" sz="1400" dirty="0"/>
          </a:p>
        </p:txBody>
      </p:sp>
      <p:sp>
        <p:nvSpPr>
          <p:cNvPr id="30" name="TextBox 29"/>
          <p:cNvSpPr txBox="1"/>
          <p:nvPr/>
        </p:nvSpPr>
        <p:spPr>
          <a:xfrm>
            <a:off x="2563348" y="4795596"/>
            <a:ext cx="284052" cy="307776"/>
          </a:xfrm>
          <a:prstGeom prst="rect">
            <a:avLst/>
          </a:prstGeom>
          <a:noFill/>
        </p:spPr>
        <p:txBody>
          <a:bodyPr wrap="none" rtlCol="0">
            <a:spAutoFit/>
          </a:bodyPr>
          <a:lstStyle/>
          <a:p>
            <a:r>
              <a:rPr lang="en-US" sz="1400" dirty="0" smtClean="0"/>
              <a:t>0</a:t>
            </a:r>
            <a:endParaRPr lang="en-US" sz="1400" dirty="0"/>
          </a:p>
        </p:txBody>
      </p:sp>
      <p:cxnSp>
        <p:nvCxnSpPr>
          <p:cNvPr id="31" name="Straight Connector 30"/>
          <p:cNvCxnSpPr/>
          <p:nvPr/>
        </p:nvCxnSpPr>
        <p:spPr>
          <a:xfrm>
            <a:off x="3722288" y="4805640"/>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73830" y="4805640"/>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075917" y="4810245"/>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427459" y="4810245"/>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81095" y="4814013"/>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136825" y="4812334"/>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490461" y="4816102"/>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492548" y="4820704"/>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844090" y="4820704"/>
            <a:ext cx="0" cy="140616"/>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774602" y="5356389"/>
            <a:ext cx="1918859" cy="307776"/>
          </a:xfrm>
          <a:prstGeom prst="rect">
            <a:avLst/>
          </a:prstGeom>
          <a:noFill/>
        </p:spPr>
        <p:txBody>
          <a:bodyPr wrap="none" rtlCol="0">
            <a:spAutoFit/>
          </a:bodyPr>
          <a:lstStyle/>
          <a:p>
            <a:r>
              <a:rPr lang="en-US" sz="1400" dirty="0" smtClean="0"/>
              <a:t>Wavelength (microns)</a:t>
            </a:r>
            <a:endParaRPr lang="en-US" sz="1400" dirty="0"/>
          </a:p>
        </p:txBody>
      </p:sp>
    </p:spTree>
    <p:extLst>
      <p:ext uri="{BB962C8B-B14F-4D97-AF65-F5344CB8AC3E}">
        <p14:creationId xmlns:p14="http://schemas.microsoft.com/office/powerpoint/2010/main" val="183276728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spectroscopic system design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761771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idx="4294967295"/>
          </p:nvPr>
        </p:nvSpPr>
        <p:spPr>
          <a:xfrm>
            <a:off x="1028700" y="685800"/>
            <a:ext cx="7200900" cy="731520"/>
          </a:xfrm>
        </p:spPr>
        <p:txBody>
          <a:bodyPr>
            <a:normAutofit fontScale="90000"/>
          </a:bodyPr>
          <a:lstStyle/>
          <a:p>
            <a:pPr eaLnBrk="1" hangingPunct="1"/>
            <a:r>
              <a:rPr lang="en-US" altLang="en-US" dirty="0" smtClean="0"/>
              <a:t>Spectroscopy System Design Form Example</a:t>
            </a:r>
          </a:p>
        </p:txBody>
      </p:sp>
      <p:grpSp>
        <p:nvGrpSpPr>
          <p:cNvPr id="20485" name="Group 4"/>
          <p:cNvGrpSpPr>
            <a:grpSpLocks noChangeAspect="1"/>
          </p:cNvGrpSpPr>
          <p:nvPr/>
        </p:nvGrpSpPr>
        <p:grpSpPr bwMode="auto">
          <a:xfrm>
            <a:off x="914400" y="2103438"/>
            <a:ext cx="8001000" cy="3840162"/>
            <a:chOff x="2527" y="9540"/>
            <a:chExt cx="7890" cy="3892"/>
          </a:xfrm>
        </p:grpSpPr>
        <p:sp>
          <p:nvSpPr>
            <p:cNvPr id="20486" name="AutoShape 5"/>
            <p:cNvSpPr>
              <a:spLocks noChangeAspect="1" noChangeArrowheads="1"/>
            </p:cNvSpPr>
            <p:nvPr/>
          </p:nvSpPr>
          <p:spPr bwMode="auto">
            <a:xfrm>
              <a:off x="2527" y="9540"/>
              <a:ext cx="7890" cy="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87" name="Oval 6"/>
            <p:cNvSpPr>
              <a:spLocks noChangeArrowheads="1"/>
            </p:cNvSpPr>
            <p:nvPr/>
          </p:nvSpPr>
          <p:spPr bwMode="auto">
            <a:xfrm>
              <a:off x="2527" y="10108"/>
              <a:ext cx="100" cy="3292"/>
            </a:xfrm>
            <a:prstGeom prst="ellipse">
              <a:avLst/>
            </a:prstGeom>
            <a:solidFill>
              <a:srgbClr val="BBE0E3"/>
            </a:solidFill>
            <a:ln w="15875">
              <a:solidFill>
                <a:srgbClr val="000000"/>
              </a:solidFill>
              <a:round/>
              <a:headEnd/>
              <a:tailEnd/>
            </a:ln>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88" name="Rectangle 7"/>
            <p:cNvSpPr>
              <a:spLocks noChangeArrowheads="1"/>
            </p:cNvSpPr>
            <p:nvPr/>
          </p:nvSpPr>
          <p:spPr bwMode="auto">
            <a:xfrm>
              <a:off x="5602" y="10797"/>
              <a:ext cx="25" cy="925"/>
            </a:xfrm>
            <a:prstGeom prst="rect">
              <a:avLst/>
            </a:prstGeom>
            <a:solidFill>
              <a:srgbClr val="BBE0E3"/>
            </a:solidFill>
            <a:ln w="15875">
              <a:solidFill>
                <a:srgbClr val="000000"/>
              </a:solidFill>
              <a:miter lim="800000"/>
              <a:headEnd/>
              <a:tailEnd/>
            </a:ln>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89" name="Rectangle 8"/>
            <p:cNvSpPr>
              <a:spLocks noChangeArrowheads="1"/>
            </p:cNvSpPr>
            <p:nvPr/>
          </p:nvSpPr>
          <p:spPr bwMode="auto">
            <a:xfrm>
              <a:off x="5602" y="11787"/>
              <a:ext cx="25" cy="926"/>
            </a:xfrm>
            <a:prstGeom prst="rect">
              <a:avLst/>
            </a:prstGeom>
            <a:solidFill>
              <a:srgbClr val="BBE0E3"/>
            </a:solidFill>
            <a:ln w="15875">
              <a:solidFill>
                <a:srgbClr val="000000"/>
              </a:solidFill>
              <a:miter lim="800000"/>
              <a:headEnd/>
              <a:tailEnd/>
            </a:ln>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90" name="Oval 9"/>
            <p:cNvSpPr>
              <a:spLocks noChangeArrowheads="1"/>
            </p:cNvSpPr>
            <p:nvPr/>
          </p:nvSpPr>
          <p:spPr bwMode="auto">
            <a:xfrm>
              <a:off x="6227" y="11523"/>
              <a:ext cx="98" cy="469"/>
            </a:xfrm>
            <a:prstGeom prst="ellipse">
              <a:avLst/>
            </a:prstGeom>
            <a:solidFill>
              <a:srgbClr val="BBE0E3"/>
            </a:solidFill>
            <a:ln w="15875">
              <a:solidFill>
                <a:srgbClr val="000000"/>
              </a:solidFill>
              <a:round/>
              <a:headEnd/>
              <a:tailEnd/>
            </a:ln>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91" name="Line 10"/>
            <p:cNvSpPr>
              <a:spLocks noChangeShapeType="1"/>
            </p:cNvSpPr>
            <p:nvPr/>
          </p:nvSpPr>
          <p:spPr bwMode="auto">
            <a:xfrm>
              <a:off x="2627" y="10211"/>
              <a:ext cx="2900" cy="154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2" name="Line 11"/>
            <p:cNvSpPr>
              <a:spLocks noChangeShapeType="1"/>
            </p:cNvSpPr>
            <p:nvPr/>
          </p:nvSpPr>
          <p:spPr bwMode="auto">
            <a:xfrm flipV="1">
              <a:off x="2652" y="11754"/>
              <a:ext cx="2900" cy="154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493" name="Group 12"/>
            <p:cNvGrpSpPr>
              <a:grpSpLocks/>
            </p:cNvGrpSpPr>
            <p:nvPr/>
          </p:nvGrpSpPr>
          <p:grpSpPr bwMode="auto">
            <a:xfrm>
              <a:off x="5690" y="11548"/>
              <a:ext cx="525" cy="412"/>
              <a:chOff x="1524" y="1920"/>
              <a:chExt cx="1404" cy="1440"/>
            </a:xfrm>
          </p:grpSpPr>
          <p:sp>
            <p:nvSpPr>
              <p:cNvPr id="20512" name="Line 13"/>
              <p:cNvSpPr>
                <a:spLocks noChangeShapeType="1"/>
              </p:cNvSpPr>
              <p:nvPr/>
            </p:nvSpPr>
            <p:spPr bwMode="auto">
              <a:xfrm flipH="1">
                <a:off x="1524" y="1920"/>
                <a:ext cx="1392" cy="72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3" name="Line 14"/>
              <p:cNvSpPr>
                <a:spLocks noChangeShapeType="1"/>
              </p:cNvSpPr>
              <p:nvPr/>
            </p:nvSpPr>
            <p:spPr bwMode="auto">
              <a:xfrm flipH="1" flipV="1">
                <a:off x="1536" y="2640"/>
                <a:ext cx="1392" cy="72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494" name="Line 15"/>
            <p:cNvSpPr>
              <a:spLocks noChangeShapeType="1"/>
            </p:cNvSpPr>
            <p:nvPr/>
          </p:nvSpPr>
          <p:spPr bwMode="auto">
            <a:xfrm>
              <a:off x="6340" y="11548"/>
              <a:ext cx="2987"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5" name="Line 16"/>
            <p:cNvSpPr>
              <a:spLocks noChangeShapeType="1"/>
            </p:cNvSpPr>
            <p:nvPr/>
          </p:nvSpPr>
          <p:spPr bwMode="auto">
            <a:xfrm>
              <a:off x="6340" y="11960"/>
              <a:ext cx="220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6" name="Rectangle 17"/>
            <p:cNvSpPr>
              <a:spLocks noChangeArrowheads="1"/>
            </p:cNvSpPr>
            <p:nvPr/>
          </p:nvSpPr>
          <p:spPr bwMode="auto">
            <a:xfrm rot="3780000">
              <a:off x="8875" y="11206"/>
              <a:ext cx="103" cy="1200"/>
            </a:xfrm>
            <a:prstGeom prst="rect">
              <a:avLst/>
            </a:prstGeom>
            <a:solidFill>
              <a:srgbClr val="BBE0E3"/>
            </a:solidFill>
            <a:ln w="15875">
              <a:solidFill>
                <a:srgbClr val="000000"/>
              </a:solidFill>
              <a:miter lim="800000"/>
              <a:headEnd/>
              <a:tailEnd/>
            </a:ln>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97" name="Line 18"/>
            <p:cNvSpPr>
              <a:spLocks noChangeShapeType="1"/>
            </p:cNvSpPr>
            <p:nvPr/>
          </p:nvSpPr>
          <p:spPr bwMode="auto">
            <a:xfrm rot="3780000">
              <a:off x="7418" y="10835"/>
              <a:ext cx="2058"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8" name="Text Box 19"/>
            <p:cNvSpPr txBox="1">
              <a:spLocks noChangeArrowheads="1"/>
            </p:cNvSpPr>
            <p:nvPr/>
          </p:nvSpPr>
          <p:spPr bwMode="auto">
            <a:xfrm>
              <a:off x="7907" y="9540"/>
              <a:ext cx="2194" cy="84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5875">
                  <a:solidFill>
                    <a:srgbClr val="000000"/>
                  </a:solidFill>
                  <a:miter lim="800000"/>
                  <a:headEnd/>
                  <a:tailEnd/>
                </a14:hiddenLine>
              </a:ext>
            </a:extLst>
          </p:spPr>
          <p:txBody>
            <a:bodyPr lIns="43042" tIns="21521" rIns="43042" bIns="21521"/>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eaLnBrk="1" hangingPunct="1">
                <a:spcBef>
                  <a:spcPct val="0"/>
                </a:spcBef>
                <a:buFontTx/>
                <a:buNone/>
              </a:pPr>
              <a:r>
                <a:rPr lang="en-US" altLang="en-US" sz="1800">
                  <a:solidFill>
                    <a:srgbClr val="000000"/>
                  </a:solidFill>
                  <a:latin typeface="Arial" panose="020B0604020202020204" pitchFamily="34" charset="0"/>
                </a:rPr>
                <a:t>grating normal</a:t>
              </a:r>
              <a:endParaRPr lang="en-US" altLang="en-US" sz="4000">
                <a:latin typeface="Arial" panose="020B0604020202020204" pitchFamily="34" charset="0"/>
              </a:endParaRPr>
            </a:p>
          </p:txBody>
        </p:sp>
        <p:sp>
          <p:nvSpPr>
            <p:cNvPr id="20499" name="Text Box 20"/>
            <p:cNvSpPr txBox="1">
              <a:spLocks noChangeArrowheads="1"/>
            </p:cNvSpPr>
            <p:nvPr/>
          </p:nvSpPr>
          <p:spPr bwMode="auto">
            <a:xfrm>
              <a:off x="8527" y="11857"/>
              <a:ext cx="1175" cy="84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5875">
                  <a:solidFill>
                    <a:srgbClr val="000000"/>
                  </a:solidFill>
                  <a:miter lim="800000"/>
                  <a:headEnd/>
                  <a:tailEnd/>
                </a14:hiddenLine>
              </a:ext>
            </a:extLst>
          </p:spPr>
          <p:txBody>
            <a:bodyPr lIns="43042" tIns="21521" rIns="43042" bIns="21521"/>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eaLnBrk="1" hangingPunct="1">
                <a:spcBef>
                  <a:spcPct val="0"/>
                </a:spcBef>
                <a:buFontTx/>
                <a:buNone/>
              </a:pPr>
              <a:r>
                <a:rPr lang="en-US" altLang="en-US" sz="1800">
                  <a:solidFill>
                    <a:srgbClr val="000000"/>
                  </a:solidFill>
                  <a:latin typeface="Arial" panose="020B0604020202020204" pitchFamily="34" charset="0"/>
                </a:rPr>
                <a:t>grating</a:t>
              </a:r>
              <a:endParaRPr lang="en-US" altLang="en-US" sz="4000">
                <a:latin typeface="Arial" panose="020B0604020202020204" pitchFamily="34" charset="0"/>
              </a:endParaRPr>
            </a:p>
          </p:txBody>
        </p:sp>
        <p:sp>
          <p:nvSpPr>
            <p:cNvPr id="20500" name="Text Box 21"/>
            <p:cNvSpPr txBox="1">
              <a:spLocks noChangeArrowheads="1"/>
            </p:cNvSpPr>
            <p:nvPr/>
          </p:nvSpPr>
          <p:spPr bwMode="auto">
            <a:xfrm>
              <a:off x="5927" y="12063"/>
              <a:ext cx="1548" cy="84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5875">
                  <a:solidFill>
                    <a:srgbClr val="000000"/>
                  </a:solidFill>
                  <a:miter lim="800000"/>
                  <a:headEnd/>
                  <a:tailEnd/>
                </a14:hiddenLine>
              </a:ext>
            </a:extLst>
          </p:spPr>
          <p:txBody>
            <a:bodyPr lIns="43042" tIns="21521" rIns="43042" bIns="21521"/>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eaLnBrk="1" hangingPunct="1">
                <a:spcBef>
                  <a:spcPct val="0"/>
                </a:spcBef>
                <a:buFontTx/>
                <a:buNone/>
              </a:pPr>
              <a:r>
                <a:rPr lang="en-US" altLang="en-US" sz="1800">
                  <a:solidFill>
                    <a:srgbClr val="000000"/>
                  </a:solidFill>
                  <a:latin typeface="Arial" panose="020B0604020202020204" pitchFamily="34" charset="0"/>
                </a:rPr>
                <a:t>collimator</a:t>
              </a:r>
              <a:endParaRPr lang="en-US" altLang="en-US" sz="4000">
                <a:latin typeface="Arial" panose="020B0604020202020204" pitchFamily="34" charset="0"/>
              </a:endParaRPr>
            </a:p>
          </p:txBody>
        </p:sp>
        <p:sp>
          <p:nvSpPr>
            <p:cNvPr id="20501" name="Text Box 22"/>
            <p:cNvSpPr txBox="1">
              <a:spLocks noChangeArrowheads="1"/>
            </p:cNvSpPr>
            <p:nvPr/>
          </p:nvSpPr>
          <p:spPr bwMode="auto">
            <a:xfrm>
              <a:off x="5065" y="10745"/>
              <a:ext cx="614" cy="84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5875">
                  <a:solidFill>
                    <a:srgbClr val="000000"/>
                  </a:solidFill>
                  <a:miter lim="800000"/>
                  <a:headEnd/>
                  <a:tailEnd/>
                </a14:hiddenLine>
              </a:ext>
            </a:extLst>
          </p:spPr>
          <p:txBody>
            <a:bodyPr lIns="43042" tIns="21521" rIns="43042" bIns="21521"/>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eaLnBrk="1" hangingPunct="1">
                <a:spcBef>
                  <a:spcPct val="0"/>
                </a:spcBef>
                <a:buFontTx/>
                <a:buNone/>
              </a:pPr>
              <a:r>
                <a:rPr lang="en-US" altLang="en-US" sz="1800">
                  <a:solidFill>
                    <a:srgbClr val="000000"/>
                  </a:solidFill>
                  <a:latin typeface="Arial" panose="020B0604020202020204" pitchFamily="34" charset="0"/>
                </a:rPr>
                <a:t>slit</a:t>
              </a:r>
              <a:endParaRPr lang="en-US" altLang="en-US" sz="4000">
                <a:latin typeface="Arial" panose="020B0604020202020204" pitchFamily="34" charset="0"/>
              </a:endParaRPr>
            </a:p>
          </p:txBody>
        </p:sp>
        <p:sp>
          <p:nvSpPr>
            <p:cNvPr id="20502" name="Text Box 23"/>
            <p:cNvSpPr txBox="1">
              <a:spLocks noChangeArrowheads="1"/>
            </p:cNvSpPr>
            <p:nvPr/>
          </p:nvSpPr>
          <p:spPr bwMode="auto">
            <a:xfrm>
              <a:off x="2527" y="9697"/>
              <a:ext cx="1549" cy="84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5875">
                  <a:solidFill>
                    <a:srgbClr val="000000"/>
                  </a:solidFill>
                  <a:miter lim="800000"/>
                  <a:headEnd/>
                  <a:tailEnd/>
                </a14:hiddenLine>
              </a:ext>
            </a:extLst>
          </p:spPr>
          <p:txBody>
            <a:bodyPr lIns="43042" tIns="21521" rIns="43042" bIns="21521"/>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eaLnBrk="1" hangingPunct="1">
                <a:spcBef>
                  <a:spcPct val="0"/>
                </a:spcBef>
                <a:buFontTx/>
                <a:buNone/>
              </a:pPr>
              <a:r>
                <a:rPr lang="en-US" altLang="en-US" sz="1800">
                  <a:solidFill>
                    <a:srgbClr val="000000"/>
                  </a:solidFill>
                  <a:latin typeface="Arial" panose="020B0604020202020204" pitchFamily="34" charset="0"/>
                </a:rPr>
                <a:t>telescope</a:t>
              </a:r>
              <a:endParaRPr lang="en-US" altLang="en-US" sz="4000">
                <a:latin typeface="Arial" panose="020B0604020202020204" pitchFamily="34" charset="0"/>
              </a:endParaRPr>
            </a:p>
          </p:txBody>
        </p:sp>
        <p:sp>
          <p:nvSpPr>
            <p:cNvPr id="20503" name="Line 24"/>
            <p:cNvSpPr>
              <a:spLocks noChangeShapeType="1"/>
            </p:cNvSpPr>
            <p:nvPr/>
          </p:nvSpPr>
          <p:spPr bwMode="auto">
            <a:xfrm rot="1200000">
              <a:off x="7252" y="11722"/>
              <a:ext cx="130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4" name="Line 25"/>
            <p:cNvSpPr>
              <a:spLocks noChangeShapeType="1"/>
            </p:cNvSpPr>
            <p:nvPr/>
          </p:nvSpPr>
          <p:spPr bwMode="auto">
            <a:xfrm rot="1200000">
              <a:off x="7476" y="11208"/>
              <a:ext cx="1860" cy="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5" name="Oval 26"/>
            <p:cNvSpPr>
              <a:spLocks noChangeArrowheads="1"/>
            </p:cNvSpPr>
            <p:nvPr/>
          </p:nvSpPr>
          <p:spPr bwMode="auto">
            <a:xfrm rot="1200000">
              <a:off x="7240" y="10768"/>
              <a:ext cx="156" cy="749"/>
            </a:xfrm>
            <a:prstGeom prst="ellipse">
              <a:avLst/>
            </a:prstGeom>
            <a:solidFill>
              <a:srgbClr val="BBE0E3"/>
            </a:solidFill>
            <a:ln w="15875">
              <a:solidFill>
                <a:srgbClr val="000000"/>
              </a:solidFill>
              <a:round/>
              <a:headEnd/>
              <a:tailEnd/>
            </a:ln>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20506" name="Group 27"/>
            <p:cNvGrpSpPr>
              <a:grpSpLocks/>
            </p:cNvGrpSpPr>
            <p:nvPr/>
          </p:nvGrpSpPr>
          <p:grpSpPr bwMode="auto">
            <a:xfrm>
              <a:off x="6090" y="10636"/>
              <a:ext cx="1216" cy="552"/>
              <a:chOff x="3332" y="2592"/>
              <a:chExt cx="278" cy="189"/>
            </a:xfrm>
          </p:grpSpPr>
          <p:sp>
            <p:nvSpPr>
              <p:cNvPr id="20510" name="Line 28"/>
              <p:cNvSpPr>
                <a:spLocks noChangeShapeType="1"/>
              </p:cNvSpPr>
              <p:nvPr/>
            </p:nvSpPr>
            <p:spPr bwMode="auto">
              <a:xfrm rot="1200000" flipH="1">
                <a:off x="3360" y="2592"/>
                <a:ext cx="250" cy="96"/>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1" name="Line 29"/>
              <p:cNvSpPr>
                <a:spLocks noChangeShapeType="1"/>
              </p:cNvSpPr>
              <p:nvPr/>
            </p:nvSpPr>
            <p:spPr bwMode="auto">
              <a:xfrm rot="1200000" flipH="1" flipV="1">
                <a:off x="3332" y="2685"/>
                <a:ext cx="250" cy="96"/>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507" name="Rectangle 30"/>
            <p:cNvSpPr>
              <a:spLocks noChangeArrowheads="1"/>
            </p:cNvSpPr>
            <p:nvPr/>
          </p:nvSpPr>
          <p:spPr bwMode="auto">
            <a:xfrm rot="1200000" flipH="1">
              <a:off x="6115" y="10475"/>
              <a:ext cx="48" cy="515"/>
            </a:xfrm>
            <a:prstGeom prst="rect">
              <a:avLst/>
            </a:prstGeom>
            <a:solidFill>
              <a:srgbClr val="BBE0E3"/>
            </a:solidFill>
            <a:ln w="15875">
              <a:solidFill>
                <a:srgbClr val="000000"/>
              </a:solidFill>
              <a:miter lim="800000"/>
              <a:headEnd/>
              <a:tailEnd/>
            </a:ln>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508" name="Text Box 31"/>
            <p:cNvSpPr txBox="1">
              <a:spLocks noChangeArrowheads="1"/>
            </p:cNvSpPr>
            <p:nvPr/>
          </p:nvSpPr>
          <p:spPr bwMode="auto">
            <a:xfrm>
              <a:off x="5391" y="9802"/>
              <a:ext cx="1344" cy="84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5875">
                  <a:solidFill>
                    <a:srgbClr val="000000"/>
                  </a:solidFill>
                  <a:miter lim="800000"/>
                  <a:headEnd/>
                  <a:tailEnd/>
                </a14:hiddenLine>
              </a:ext>
            </a:extLst>
          </p:spPr>
          <p:txBody>
            <a:bodyPr lIns="43042" tIns="21521" rIns="43042" bIns="21521"/>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dirty="0" smtClean="0">
                <a:solidFill>
                  <a:srgbClr val="000000"/>
                </a:solidFill>
                <a:latin typeface="Arial" panose="020B0604020202020204" pitchFamily="34" charset="0"/>
              </a:endParaRPr>
            </a:p>
            <a:p>
              <a:pPr algn="ctr" eaLnBrk="1" hangingPunct="1">
                <a:spcBef>
                  <a:spcPct val="0"/>
                </a:spcBef>
                <a:buFontTx/>
                <a:buNone/>
              </a:pPr>
              <a:r>
                <a:rPr lang="en-US" altLang="en-US" sz="1800" dirty="0" smtClean="0">
                  <a:solidFill>
                    <a:srgbClr val="000000"/>
                  </a:solidFill>
                  <a:latin typeface="Arial" panose="020B0604020202020204" pitchFamily="34" charset="0"/>
                </a:rPr>
                <a:t>detector</a:t>
              </a:r>
              <a:endParaRPr lang="en-US" altLang="en-US" sz="4000" dirty="0">
                <a:latin typeface="Arial" panose="020B0604020202020204" pitchFamily="34" charset="0"/>
              </a:endParaRPr>
            </a:p>
          </p:txBody>
        </p:sp>
        <p:sp>
          <p:nvSpPr>
            <p:cNvPr id="20509" name="Text Box 32"/>
            <p:cNvSpPr txBox="1">
              <a:spLocks noChangeArrowheads="1"/>
            </p:cNvSpPr>
            <p:nvPr/>
          </p:nvSpPr>
          <p:spPr bwMode="auto">
            <a:xfrm>
              <a:off x="7002" y="10398"/>
              <a:ext cx="802" cy="84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5875">
                  <a:solidFill>
                    <a:srgbClr val="000000"/>
                  </a:solidFill>
                  <a:miter lim="800000"/>
                  <a:headEnd/>
                  <a:tailEnd/>
                </a14:hiddenLine>
              </a:ext>
            </a:extLst>
          </p:spPr>
          <p:txBody>
            <a:bodyPr lIns="43042" tIns="21521" rIns="43042" bIns="21521"/>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eaLnBrk="1" hangingPunct="1">
                <a:spcBef>
                  <a:spcPct val="0"/>
                </a:spcBef>
                <a:buFontTx/>
                <a:buNone/>
              </a:pPr>
              <a:r>
                <a:rPr lang="en-US" altLang="en-US" sz="1800">
                  <a:solidFill>
                    <a:srgbClr val="000000"/>
                  </a:solidFill>
                  <a:latin typeface="Arial" panose="020B0604020202020204" pitchFamily="34" charset="0"/>
                </a:rPr>
                <a:t>lens</a:t>
              </a:r>
              <a:endParaRPr lang="en-US" altLang="en-US" sz="4000">
                <a:latin typeface="Arial" panose="020B0604020202020204" pitchFamily="34" charset="0"/>
              </a:endParaRPr>
            </a:p>
          </p:txBody>
        </p:sp>
      </p:grpSp>
    </p:spTree>
    <p:extLst>
      <p:ext uri="{BB962C8B-B14F-4D97-AF65-F5344CB8AC3E}">
        <p14:creationId xmlns:p14="http://schemas.microsoft.com/office/powerpoint/2010/main" val="128433023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6"/>
          <p:cNvSpPr>
            <a:spLocks noGrp="1" noChangeArrowheads="1"/>
          </p:cNvSpPr>
          <p:nvPr>
            <p:ph type="title" idx="4294967295"/>
          </p:nvPr>
        </p:nvSpPr>
        <p:spPr>
          <a:xfrm>
            <a:off x="1033943" y="724669"/>
            <a:ext cx="7200900" cy="731520"/>
          </a:xfrm>
        </p:spPr>
        <p:txBody>
          <a:bodyPr/>
          <a:lstStyle/>
          <a:p>
            <a:r>
              <a:rPr lang="en-US" altLang="en-US" smtClean="0"/>
              <a:t>Spectral Resolution</a:t>
            </a:r>
          </a:p>
        </p:txBody>
      </p:sp>
      <p:sp>
        <p:nvSpPr>
          <p:cNvPr id="4" name="Content Placeholder 3"/>
          <p:cNvSpPr>
            <a:spLocks noGrp="1"/>
          </p:cNvSpPr>
          <p:nvPr>
            <p:ph sz="half" idx="1"/>
          </p:nvPr>
        </p:nvSpPr>
        <p:spPr/>
        <p:txBody>
          <a:bodyPr>
            <a:normAutofit fontScale="92500" lnSpcReduction="20000"/>
          </a:bodyPr>
          <a:lstStyle/>
          <a:p>
            <a:r>
              <a:rPr lang="en-US" altLang="en-US" dirty="0"/>
              <a:t>Spectral resolution is a measure of the ability to separate nearby features in wavelength space. </a:t>
            </a:r>
          </a:p>
          <a:p>
            <a:r>
              <a:rPr lang="en-US" altLang="en-US" dirty="0" smtClean="0"/>
              <a:t>Delta </a:t>
            </a:r>
            <a:r>
              <a:rPr lang="en-US" altLang="en-US" dirty="0"/>
              <a:t>lambda</a:t>
            </a:r>
          </a:p>
          <a:p>
            <a:pPr lvl="1"/>
            <a:r>
              <a:rPr lang="en-US" altLang="en-US" dirty="0"/>
              <a:t>often set to the full-width at half-maximum of an unresolved line</a:t>
            </a:r>
          </a:p>
          <a:p>
            <a:pPr lvl="1"/>
            <a:r>
              <a:rPr lang="en-US" altLang="en-US" dirty="0"/>
              <a:t>can be measured in the data</a:t>
            </a:r>
          </a:p>
          <a:p>
            <a:pPr lvl="1"/>
            <a:r>
              <a:rPr lang="en-US" altLang="en-US" dirty="0"/>
              <a:t>depends on data analysis</a:t>
            </a:r>
          </a:p>
          <a:p>
            <a:pPr lvl="1"/>
            <a:r>
              <a:rPr lang="en-US" altLang="en-US" dirty="0"/>
              <a:t>can be limited by diffraction, slit width, detector sampling</a:t>
            </a:r>
          </a:p>
          <a:p>
            <a:endParaRPr lang="en-US" altLang="en-US" dirty="0"/>
          </a:p>
          <a:p>
            <a:endParaRPr lang="en-US" dirty="0"/>
          </a:p>
        </p:txBody>
      </p:sp>
      <p:sp>
        <p:nvSpPr>
          <p:cNvPr id="2264072" name="Rectangle 8"/>
          <p:cNvSpPr>
            <a:spLocks noChangeArrowheads="1"/>
          </p:cNvSpPr>
          <p:nvPr/>
        </p:nvSpPr>
        <p:spPr bwMode="auto">
          <a:xfrm>
            <a:off x="457200" y="281940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endParaRPr lang="en-US" altLang="en-US" dirty="0"/>
          </a:p>
        </p:txBody>
      </p:sp>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25</a:t>
            </a:fld>
            <a:endParaRPr lang="en-US" altLang="en-US"/>
          </a:p>
        </p:txBody>
      </p:sp>
      <mc:AlternateContent xmlns:mc="http://schemas.openxmlformats.org/markup-compatibility/2006" xmlns:a14="http://schemas.microsoft.com/office/drawing/2010/main">
        <mc:Choice Requires="a14">
          <p:sp>
            <p:nvSpPr>
              <p:cNvPr id="3" name="TextBox 2"/>
              <p:cNvSpPr txBox="1"/>
              <p:nvPr/>
            </p:nvSpPr>
            <p:spPr>
              <a:xfrm>
                <a:off x="738836" y="4090600"/>
                <a:ext cx="7666329" cy="5260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𝜆</m:t>
                          </m:r>
                        </m:num>
                        <m:den>
                          <m:r>
                            <m:rPr>
                              <m:sty m:val="p"/>
                            </m:rPr>
                            <a:rPr lang="el-GR" b="0" i="1" smtClean="0">
                              <a:latin typeface="Cambria Math" panose="02040503050406030204" pitchFamily="18" charset="0"/>
                              <a:ea typeface="Cambria Math" panose="02040503050406030204" pitchFamily="18" charset="0"/>
                            </a:rPr>
                            <m:t>Δ</m:t>
                          </m:r>
                          <m:r>
                            <a:rPr lang="el-GR" b="0" i="1" smtClean="0">
                              <a:latin typeface="Cambria Math" panose="02040503050406030204" pitchFamily="18" charset="0"/>
                              <a:ea typeface="Cambria Math" panose="02040503050406030204" pitchFamily="18" charset="0"/>
                            </a:rPr>
                            <m:t>𝜆</m:t>
                          </m:r>
                        </m:den>
                      </m:f>
                      <m:r>
                        <a:rPr lang="en-US" b="0" i="1" smtClean="0">
                          <a:latin typeface="Cambria Math" panose="02040503050406030204" pitchFamily="18" charset="0"/>
                        </a:rPr>
                        <m:t>, </m:t>
                      </m:r>
                      <m:r>
                        <m:rPr>
                          <m:sty m:val="p"/>
                        </m:rPr>
                        <a:rPr lang="el-GR" b="0" i="1" smtClean="0">
                          <a:latin typeface="Cambria Math" panose="02040503050406030204" pitchFamily="18" charset="0"/>
                          <a:ea typeface="Cambria Math" panose="02040503050406030204" pitchFamily="18" charset="0"/>
                        </a:rPr>
                        <m:t>Δ</m:t>
                      </m:r>
                      <m:r>
                        <a:rPr lang="el-GR" b="0"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𝑚𝑖𝑛𝑖𝑚𝑢𝑚</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𝑤𝑎𝑣𝑒𝑙𝑒𝑛𝑔𝑡h</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𝑠𝑒𝑝𝑎𝑟𝑎𝑡𝑖𝑜𝑛</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𝑜𝑓</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𝑡𝑤𝑜</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𝑟𝑒𝑠𝑜𝑙𝑣𝑒𝑑</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𝑓𝑒𝑎𝑡𝑢𝑟𝑒𝑠</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738836" y="4090600"/>
                <a:ext cx="7666329" cy="526041"/>
              </a:xfrm>
              <a:prstGeom prst="rect">
                <a:avLst/>
              </a:prstGeo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01366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22640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26407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altLang="en-US" smtClean="0"/>
              <a:t>Spectral Resolution: Prism</a:t>
            </a:r>
          </a:p>
        </p:txBody>
      </p:sp>
      <p:sp>
        <p:nvSpPr>
          <p:cNvPr id="2275331" name="Rectangle 3"/>
          <p:cNvSpPr>
            <a:spLocks noGrp="1" noChangeArrowheads="1"/>
          </p:cNvSpPr>
          <p:nvPr>
            <p:ph sz="half" idx="1"/>
          </p:nvPr>
        </p:nvSpPr>
        <p:spPr/>
        <p:txBody>
          <a:bodyPr/>
          <a:lstStyle/>
          <a:p>
            <a:pPr eaLnBrk="1" hangingPunct="1"/>
            <a:r>
              <a:rPr lang="en-US" altLang="en-US" dirty="0" smtClean="0"/>
              <a:t>A prism disperses light with a </a:t>
            </a:r>
            <a:r>
              <a:rPr lang="en-US" altLang="en-US" dirty="0" err="1" smtClean="0"/>
              <a:t>transmissive</a:t>
            </a:r>
            <a:r>
              <a:rPr lang="en-US" altLang="en-US" dirty="0" smtClean="0"/>
              <a:t> optic that has chromatic index of refraction.</a:t>
            </a:r>
          </a:p>
          <a:p>
            <a:pPr eaLnBrk="1" hangingPunct="1"/>
            <a:r>
              <a:rPr lang="en-US" altLang="en-US" dirty="0" smtClean="0"/>
              <a:t>Index of refraction is usually higher for shorter wavelengths.</a:t>
            </a:r>
          </a:p>
          <a:p>
            <a:pPr eaLnBrk="1" hangingPunct="1"/>
            <a:r>
              <a:rPr lang="en-US" altLang="en-US" dirty="0" smtClean="0"/>
              <a:t>Shorter wavelength light bends more.</a:t>
            </a:r>
          </a:p>
          <a:p>
            <a:pPr eaLnBrk="1" hangingPunct="1"/>
            <a:endParaRPr lang="en-US" altLang="en-US" dirty="0" smtClean="0"/>
          </a:p>
        </p:txBody>
      </p:sp>
      <p:pic>
        <p:nvPicPr>
          <p:cNvPr id="7" name="Picture 10" descr="Image:Dsotm.jpg">
            <a:hlinkClick r:id="rId2"/>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94263" y="2409031"/>
            <a:ext cx="3335337"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26</a:t>
            </a:fld>
            <a:endParaRPr lang="en-US" altLang="en-US"/>
          </a:p>
        </p:txBody>
      </p:sp>
      <p:sp>
        <p:nvSpPr>
          <p:cNvPr id="3" name="TextBox 2"/>
          <p:cNvSpPr txBox="1"/>
          <p:nvPr/>
        </p:nvSpPr>
        <p:spPr>
          <a:xfrm>
            <a:off x="995394" y="6436733"/>
            <a:ext cx="6243606" cy="369332"/>
          </a:xfrm>
          <a:prstGeom prst="rect">
            <a:avLst/>
          </a:prstGeom>
          <a:noFill/>
        </p:spPr>
        <p:txBody>
          <a:bodyPr wrap="square" rtlCol="0">
            <a:spAutoFit/>
          </a:bodyPr>
          <a:lstStyle/>
          <a:p>
            <a:r>
              <a:rPr lang="en-US" dirty="0" smtClean="0"/>
              <a:t>*Oh, by the way, which one’s Pink?</a:t>
            </a:r>
            <a:endParaRPr lang="en-US" dirty="0"/>
          </a:p>
        </p:txBody>
      </p:sp>
      <p:sp>
        <p:nvSpPr>
          <p:cNvPr id="8" name="TextBox 7"/>
          <p:cNvSpPr txBox="1"/>
          <p:nvPr/>
        </p:nvSpPr>
        <p:spPr>
          <a:xfrm>
            <a:off x="8229600" y="2362200"/>
            <a:ext cx="45720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15920736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753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753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753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5331" grpId="0" build="p"/>
      <p:bldP spid="3"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idx="4294967295"/>
          </p:nvPr>
        </p:nvSpPr>
        <p:spPr>
          <a:xfrm>
            <a:off x="1028700" y="685800"/>
            <a:ext cx="7200900" cy="731520"/>
          </a:xfrm>
        </p:spPr>
        <p:txBody>
          <a:bodyPr/>
          <a:lstStyle/>
          <a:p>
            <a:pPr eaLnBrk="1" hangingPunct="1"/>
            <a:r>
              <a:rPr lang="en-US" altLang="en-US" smtClean="0"/>
              <a:t>Gratings: Grating Equation</a:t>
            </a:r>
          </a:p>
        </p:txBody>
      </p:sp>
      <p:sp>
        <p:nvSpPr>
          <p:cNvPr id="2312195" name="Rectangle 3"/>
          <p:cNvSpPr>
            <a:spLocks noGrp="1" noChangeArrowheads="1"/>
          </p:cNvSpPr>
          <p:nvPr>
            <p:ph type="body" idx="1"/>
          </p:nvPr>
        </p:nvSpPr>
        <p:spPr/>
        <p:txBody>
          <a:bodyPr>
            <a:normAutofit lnSpcReduction="10000"/>
          </a:bodyPr>
          <a:lstStyle/>
          <a:p>
            <a:pPr eaLnBrk="1" hangingPunct="1"/>
            <a:r>
              <a:rPr lang="en-US" altLang="en-US" dirty="0" smtClean="0"/>
              <a:t>The grating equation gives the geometry for constructive interference between facets of a grating. </a:t>
            </a:r>
          </a:p>
          <a:p>
            <a:pPr eaLnBrk="1" hangingPunct="1"/>
            <a:r>
              <a:rPr lang="en-US" altLang="en-US" dirty="0" smtClean="0"/>
              <a:t>The equation can be derived by setting the optical path difference between light scattering from two adjacent facets to an integer multiple of the wavelength.</a:t>
            </a:r>
          </a:p>
          <a:p>
            <a:pPr eaLnBrk="1" hangingPunct="1"/>
            <a:endParaRPr lang="en-US" altLang="en-US" dirty="0" smtClean="0"/>
          </a:p>
          <a:p>
            <a:pPr eaLnBrk="1" hangingPunct="1"/>
            <a:endParaRPr lang="en-US" altLang="en-US" dirty="0" smtClean="0"/>
          </a:p>
          <a:p>
            <a:pPr eaLnBrk="1" hangingPunct="1"/>
            <a:r>
              <a:rPr lang="en-US" altLang="en-US" dirty="0" smtClean="0"/>
              <a:t>In more standard nomenclature, </a:t>
            </a:r>
          </a:p>
          <a:p>
            <a:pPr eaLnBrk="1" hangingPunct="1"/>
            <a:endParaRPr lang="en-US" altLang="en-US" dirty="0" smtClean="0"/>
          </a:p>
          <a:p>
            <a:pPr eaLnBrk="1" hangingPunct="1"/>
            <a:endParaRPr lang="en-US" altLang="en-US" dirty="0" smtClean="0"/>
          </a:p>
          <a:p>
            <a:pPr eaLnBrk="1" hangingPunct="1">
              <a:buFontTx/>
              <a:buNone/>
            </a:pPr>
            <a:r>
              <a:rPr lang="en-US" altLang="en-US" dirty="0" smtClean="0"/>
              <a:t>where, m is the order number and T is the groove density.</a:t>
            </a:r>
          </a:p>
          <a:p>
            <a:pPr eaLnBrk="1" hangingPunct="1"/>
            <a:r>
              <a:rPr lang="en-US" altLang="en-US" dirty="0" smtClean="0"/>
              <a:t>Note that the equation reduces to the law of reflection for m=0.</a:t>
            </a:r>
          </a:p>
          <a:p>
            <a:pPr eaLnBrk="1" hangingPunct="1"/>
            <a:endParaRPr lang="en-US" altLang="en-US" dirty="0" smtClean="0"/>
          </a:p>
          <a:p>
            <a:pPr eaLnBrk="1" hangingPunct="1"/>
            <a:endParaRPr lang="en-US" altLang="en-US" dirty="0" smtClean="0"/>
          </a:p>
        </p:txBody>
      </p:sp>
      <p:graphicFrame>
        <p:nvGraphicFramePr>
          <p:cNvPr id="2312197" name="Object 5"/>
          <p:cNvGraphicFramePr>
            <a:graphicFrameLocks noGrp="1" noChangeAspect="1"/>
          </p:cNvGraphicFramePr>
          <p:nvPr>
            <p:ph sz="half" idx="4294967295"/>
          </p:nvPr>
        </p:nvGraphicFramePr>
        <p:xfrm>
          <a:off x="1031875" y="3276600"/>
          <a:ext cx="5186363" cy="388938"/>
        </p:xfrm>
        <a:graphic>
          <a:graphicData uri="http://schemas.openxmlformats.org/presentationml/2006/ole">
            <mc:AlternateContent xmlns:mc="http://schemas.openxmlformats.org/markup-compatibility/2006">
              <mc:Choice xmlns:v="urn:schemas-microsoft-com:vml" Requires="v">
                <p:oleObj spid="_x0000_s8434" name="Equation" r:id="rId3" imgW="3048000" imgH="228600" progId="Equation.3">
                  <p:embed/>
                </p:oleObj>
              </mc:Choice>
              <mc:Fallback>
                <p:oleObj name="Equation" r:id="rId3" imgW="30480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75" y="3276600"/>
                        <a:ext cx="5186363" cy="388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312207" name="Group 15"/>
          <p:cNvGrpSpPr>
            <a:grpSpLocks/>
          </p:cNvGrpSpPr>
          <p:nvPr/>
        </p:nvGrpSpPr>
        <p:grpSpPr bwMode="auto">
          <a:xfrm>
            <a:off x="6400800" y="2819400"/>
            <a:ext cx="2590800" cy="2259012"/>
            <a:chOff x="1608" y="2016"/>
            <a:chExt cx="2544" cy="2217"/>
          </a:xfrm>
        </p:grpSpPr>
        <p:graphicFrame>
          <p:nvGraphicFramePr>
            <p:cNvPr id="23560" name="Object 6"/>
            <p:cNvGraphicFramePr>
              <a:graphicFrameLocks noChangeAspect="1"/>
            </p:cNvGraphicFramePr>
            <p:nvPr/>
          </p:nvGraphicFramePr>
          <p:xfrm>
            <a:off x="1608" y="2016"/>
            <a:ext cx="2544" cy="2217"/>
          </p:xfrm>
          <a:graphic>
            <a:graphicData uri="http://schemas.openxmlformats.org/presentationml/2006/ole">
              <mc:AlternateContent xmlns:mc="http://schemas.openxmlformats.org/markup-compatibility/2006">
                <mc:Choice xmlns:v="urn:schemas-microsoft-com:vml" Requires="v">
                  <p:oleObj spid="_x0000_s8435" name="Image" r:id="rId5" imgW="13723968" imgH="11957642" progId="Photoshop.Image.4">
                    <p:embed/>
                  </p:oleObj>
                </mc:Choice>
                <mc:Fallback>
                  <p:oleObj name="Image" r:id="rId5" imgW="13723968" imgH="11957642" progId="Photoshop.Image.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8" y="2016"/>
                          <a:ext cx="2544" cy="2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61" name="Line 7"/>
            <p:cNvSpPr>
              <a:spLocks noChangeShapeType="1"/>
            </p:cNvSpPr>
            <p:nvPr/>
          </p:nvSpPr>
          <p:spPr bwMode="auto">
            <a:xfrm>
              <a:off x="2400" y="2073"/>
              <a:ext cx="253" cy="441"/>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2" name="Line 8"/>
            <p:cNvSpPr>
              <a:spLocks noChangeShapeType="1"/>
            </p:cNvSpPr>
            <p:nvPr/>
          </p:nvSpPr>
          <p:spPr bwMode="auto">
            <a:xfrm>
              <a:off x="1746" y="2441"/>
              <a:ext cx="253" cy="441"/>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3" name="Line 9"/>
            <p:cNvSpPr>
              <a:spLocks noChangeShapeType="1"/>
            </p:cNvSpPr>
            <p:nvPr/>
          </p:nvSpPr>
          <p:spPr bwMode="auto">
            <a:xfrm flipV="1">
              <a:off x="2938" y="2126"/>
              <a:ext cx="271" cy="31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4" name="Line 10"/>
            <p:cNvSpPr>
              <a:spLocks noChangeShapeType="1"/>
            </p:cNvSpPr>
            <p:nvPr/>
          </p:nvSpPr>
          <p:spPr bwMode="auto">
            <a:xfrm flipV="1">
              <a:off x="3428" y="2559"/>
              <a:ext cx="271" cy="31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aphicFrame>
        <p:nvGraphicFramePr>
          <p:cNvPr id="2312208" name="Object 16"/>
          <p:cNvGraphicFramePr>
            <a:graphicFrameLocks noGrp="1" noChangeAspect="1"/>
          </p:cNvGraphicFramePr>
          <p:nvPr>
            <p:ph sz="half" idx="4294967295"/>
          </p:nvPr>
        </p:nvGraphicFramePr>
        <p:xfrm>
          <a:off x="990600" y="4606925"/>
          <a:ext cx="1914525" cy="312738"/>
        </p:xfrm>
        <a:graphic>
          <a:graphicData uri="http://schemas.openxmlformats.org/presentationml/2006/ole">
            <mc:AlternateContent xmlns:mc="http://schemas.openxmlformats.org/markup-compatibility/2006">
              <mc:Choice xmlns:v="urn:schemas-microsoft-com:vml" Requires="v">
                <p:oleObj spid="_x0000_s8436" name="Equation" r:id="rId7" imgW="1244600" imgH="203200" progId="Equation.3">
                  <p:embed/>
                </p:oleObj>
              </mc:Choice>
              <mc:Fallback>
                <p:oleObj name="Equation" r:id="rId7" imgW="1244600" imgH="203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4606925"/>
                        <a:ext cx="1914525"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6643714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2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121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1219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1220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1219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1220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12195">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121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219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idx="4294967295"/>
          </p:nvPr>
        </p:nvSpPr>
        <p:spPr>
          <a:xfrm>
            <a:off x="1028700" y="685800"/>
            <a:ext cx="7200900" cy="731520"/>
          </a:xfrm>
        </p:spPr>
        <p:txBody>
          <a:bodyPr/>
          <a:lstStyle/>
          <a:p>
            <a:pPr eaLnBrk="1" hangingPunct="1"/>
            <a:r>
              <a:rPr lang="en-US" altLang="en-US" smtClean="0"/>
              <a:t>Gratings: Echellogram</a:t>
            </a:r>
          </a:p>
        </p:txBody>
      </p:sp>
      <p:sp>
        <p:nvSpPr>
          <p:cNvPr id="31750" name="Rectangle 11"/>
          <p:cNvSpPr>
            <a:spLocks noChangeArrowheads="1"/>
          </p:cNvSpPr>
          <p:nvPr/>
        </p:nvSpPr>
        <p:spPr bwMode="auto">
          <a:xfrm>
            <a:off x="1355725" y="6064250"/>
            <a:ext cx="6432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eaLnBrk="1" hangingPunct="1">
              <a:spcBef>
                <a:spcPct val="0"/>
              </a:spcBef>
              <a:buFontTx/>
              <a:buNone/>
            </a:pPr>
            <a:r>
              <a:rPr lang="en-US" altLang="en-US" sz="1800">
                <a:latin typeface="Arial" panose="020B0604020202020204" pitchFamily="34" charset="0"/>
              </a:rPr>
              <a:t>HIRES order format showing the solar spectrum</a:t>
            </a:r>
          </a:p>
          <a:p>
            <a:pPr algn="ctr" eaLnBrk="1" hangingPunct="1">
              <a:spcBef>
                <a:spcPct val="0"/>
              </a:spcBef>
              <a:buFontTx/>
              <a:buNone/>
            </a:pPr>
            <a:r>
              <a:rPr lang="en-US" altLang="en-US" sz="1800">
                <a:latin typeface="Arial" panose="020B0604020202020204" pitchFamily="34" charset="0"/>
              </a:rPr>
              <a:t>(note that color was artificially added for illustrative purposes) </a:t>
            </a:r>
          </a:p>
        </p:txBody>
      </p:sp>
      <p:grpSp>
        <p:nvGrpSpPr>
          <p:cNvPr id="2" name="Group 1"/>
          <p:cNvGrpSpPr/>
          <p:nvPr/>
        </p:nvGrpSpPr>
        <p:grpSpPr>
          <a:xfrm>
            <a:off x="838200" y="1380290"/>
            <a:ext cx="7467600" cy="4715710"/>
            <a:chOff x="457200" y="785813"/>
            <a:chExt cx="8408988" cy="5310187"/>
          </a:xfrm>
        </p:grpSpPr>
        <p:pic>
          <p:nvPicPr>
            <p:cNvPr id="31748" name="Picture 8" descr="HIRESso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1176338"/>
              <a:ext cx="7391400"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0" descr="AriesHaasfi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990600"/>
              <a:ext cx="1752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Line 12"/>
            <p:cNvSpPr>
              <a:spLocks noChangeShapeType="1"/>
            </p:cNvSpPr>
            <p:nvPr/>
          </p:nvSpPr>
          <p:spPr bwMode="auto">
            <a:xfrm>
              <a:off x="1203325" y="987425"/>
              <a:ext cx="15240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2" name="Line 13"/>
            <p:cNvSpPr>
              <a:spLocks noChangeShapeType="1"/>
            </p:cNvSpPr>
            <p:nvPr/>
          </p:nvSpPr>
          <p:spPr bwMode="auto">
            <a:xfrm rot="-5400000">
              <a:off x="-76200" y="2401888"/>
              <a:ext cx="15240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3" name="Text Box 14"/>
            <p:cNvSpPr txBox="1">
              <a:spLocks noChangeArrowheads="1"/>
            </p:cNvSpPr>
            <p:nvPr/>
          </p:nvSpPr>
          <p:spPr bwMode="auto">
            <a:xfrm>
              <a:off x="457200" y="1295400"/>
              <a:ext cx="442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800">
                  <a:latin typeface="Arial" panose="020B0604020202020204" pitchFamily="34" charset="0"/>
                </a:rPr>
                <a:t>+</a:t>
              </a:r>
              <a:r>
                <a:rPr lang="en-US" altLang="en-US" sz="1800">
                  <a:latin typeface="Symbol" panose="05050102010706020507" pitchFamily="18" charset="2"/>
                </a:rPr>
                <a:t>l</a:t>
              </a:r>
            </a:p>
          </p:txBody>
        </p:sp>
        <p:sp>
          <p:nvSpPr>
            <p:cNvPr id="31754" name="Text Box 15"/>
            <p:cNvSpPr txBox="1">
              <a:spLocks noChangeArrowheads="1"/>
            </p:cNvSpPr>
            <p:nvPr/>
          </p:nvSpPr>
          <p:spPr bwMode="auto">
            <a:xfrm>
              <a:off x="2681288" y="785813"/>
              <a:ext cx="4429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800">
                  <a:latin typeface="Arial" panose="020B0604020202020204" pitchFamily="34" charset="0"/>
                </a:rPr>
                <a:t>+</a:t>
              </a:r>
              <a:r>
                <a:rPr lang="en-US" altLang="en-US" sz="1800">
                  <a:latin typeface="Symbol" panose="05050102010706020507" pitchFamily="18" charset="2"/>
                </a:rPr>
                <a:t>l</a:t>
              </a:r>
            </a:p>
          </p:txBody>
        </p:sp>
        <p:pic>
          <p:nvPicPr>
            <p:cNvPr id="31755" name="Picture 12" descr="http://www.astrosurf.com/vdesnoux/synthese/abooline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625725"/>
              <a:ext cx="5741988"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8261744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atmospheric features in spectra</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020133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600" y="228600"/>
            <a:ext cx="3955746" cy="4648200"/>
          </a:xfrm>
          <a:prstGeom prst="rect">
            <a:avLst/>
          </a:prstGeom>
        </p:spPr>
      </p:pic>
      <p:pic>
        <p:nvPicPr>
          <p:cNvPr id="5" name="Picture 4"/>
          <p:cNvPicPr>
            <a:picLocks noChangeAspect="1"/>
          </p:cNvPicPr>
          <p:nvPr/>
        </p:nvPicPr>
        <p:blipFill>
          <a:blip r:embed="rId3"/>
          <a:stretch>
            <a:fillRect/>
          </a:stretch>
        </p:blipFill>
        <p:spPr>
          <a:xfrm>
            <a:off x="4648200" y="228600"/>
            <a:ext cx="4398392" cy="3962400"/>
          </a:xfrm>
          <a:prstGeom prst="rect">
            <a:avLst/>
          </a:prstGeom>
        </p:spPr>
      </p:pic>
      <p:pic>
        <p:nvPicPr>
          <p:cNvPr id="4" name="Picture 3"/>
          <p:cNvPicPr>
            <a:picLocks noChangeAspect="1"/>
          </p:cNvPicPr>
          <p:nvPr/>
        </p:nvPicPr>
        <p:blipFill>
          <a:blip r:embed="rId4"/>
          <a:stretch>
            <a:fillRect/>
          </a:stretch>
        </p:blipFill>
        <p:spPr>
          <a:xfrm>
            <a:off x="5122171" y="3657600"/>
            <a:ext cx="3124200" cy="3027689"/>
          </a:xfrm>
          <a:prstGeom prst="rect">
            <a:avLst/>
          </a:prstGeom>
        </p:spPr>
      </p:pic>
      <p:pic>
        <p:nvPicPr>
          <p:cNvPr id="6" name="Picture 5"/>
          <p:cNvPicPr>
            <a:picLocks noChangeAspect="1"/>
          </p:cNvPicPr>
          <p:nvPr/>
        </p:nvPicPr>
        <p:blipFill>
          <a:blip r:embed="rId5"/>
          <a:stretch>
            <a:fillRect/>
          </a:stretch>
        </p:blipFill>
        <p:spPr>
          <a:xfrm>
            <a:off x="1317460" y="3124200"/>
            <a:ext cx="3542082" cy="3276600"/>
          </a:xfrm>
          <a:prstGeom prst="rect">
            <a:avLst/>
          </a:prstGeom>
        </p:spPr>
      </p:pic>
    </p:spTree>
    <p:extLst>
      <p:ext uri="{BB962C8B-B14F-4D97-AF65-F5344CB8AC3E}">
        <p14:creationId xmlns:p14="http://schemas.microsoft.com/office/powerpoint/2010/main" val="1905452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title" idx="4294967295"/>
          </p:nvPr>
        </p:nvSpPr>
        <p:spPr>
          <a:xfrm>
            <a:off x="1028700" y="685800"/>
            <a:ext cx="7200900" cy="731520"/>
          </a:xfrm>
        </p:spPr>
        <p:txBody>
          <a:bodyPr/>
          <a:lstStyle/>
          <a:p>
            <a:r>
              <a:rPr lang="en-US" altLang="en-US" smtClean="0"/>
              <a:t>Atmospheric effects</a:t>
            </a:r>
          </a:p>
        </p:txBody>
      </p:sp>
      <p:sp>
        <p:nvSpPr>
          <p:cNvPr id="2321411" name="Rectangle 3"/>
          <p:cNvSpPr>
            <a:spLocks noGrp="1" noChangeArrowheads="1"/>
          </p:cNvSpPr>
          <p:nvPr>
            <p:ph type="body" idx="1"/>
          </p:nvPr>
        </p:nvSpPr>
        <p:spPr/>
        <p:txBody>
          <a:bodyPr>
            <a:normAutofit/>
          </a:bodyPr>
          <a:lstStyle/>
          <a:p>
            <a:r>
              <a:rPr lang="en-US" altLang="en-US" dirty="0" smtClean="0"/>
              <a:t>Absorption</a:t>
            </a:r>
          </a:p>
          <a:p>
            <a:pPr lvl="1"/>
            <a:r>
              <a:rPr lang="en-US" altLang="en-US" dirty="0" smtClean="0"/>
              <a:t>reduced flux from source</a:t>
            </a:r>
          </a:p>
          <a:p>
            <a:pPr lvl="1"/>
            <a:r>
              <a:rPr lang="en-US" altLang="en-US" dirty="0" smtClean="0"/>
              <a:t>difficult calibrations</a:t>
            </a:r>
          </a:p>
          <a:p>
            <a:r>
              <a:rPr lang="en-US" altLang="en-US" dirty="0" smtClean="0"/>
              <a:t>Emission</a:t>
            </a:r>
          </a:p>
          <a:p>
            <a:pPr lvl="1"/>
            <a:r>
              <a:rPr lang="en-US" altLang="en-US" dirty="0" smtClean="0"/>
              <a:t>increased background noise</a:t>
            </a:r>
          </a:p>
          <a:p>
            <a:pPr lvl="1"/>
            <a:r>
              <a:rPr lang="en-US" altLang="en-US" dirty="0" smtClean="0"/>
              <a:t>reduced integration times</a:t>
            </a:r>
          </a:p>
          <a:p>
            <a:pPr lvl="1"/>
            <a:r>
              <a:rPr lang="en-US" altLang="en-US" dirty="0" smtClean="0"/>
              <a:t>difficult calibrations (subtracting time-varying components)</a:t>
            </a:r>
          </a:p>
          <a:p>
            <a:r>
              <a:rPr lang="en-US" altLang="en-US" dirty="0" smtClean="0"/>
              <a:t>Turbulence</a:t>
            </a:r>
          </a:p>
          <a:p>
            <a:pPr lvl="1"/>
            <a:r>
              <a:rPr lang="en-US" altLang="en-US" dirty="0" smtClean="0"/>
              <a:t>increased object size (“seeing”)</a:t>
            </a:r>
          </a:p>
          <a:p>
            <a:r>
              <a:rPr lang="en-US" altLang="en-US" dirty="0" smtClean="0"/>
              <a:t>Varies with wavelength, time, altitude, line-of-sight</a:t>
            </a:r>
          </a:p>
          <a:p>
            <a:pPr lvl="1"/>
            <a:endParaRPr lang="en-US" altLang="en-US" dirty="0" smtClean="0"/>
          </a:p>
        </p:txBody>
      </p:sp>
    </p:spTree>
    <p:extLst>
      <p:ext uri="{BB962C8B-B14F-4D97-AF65-F5344CB8AC3E}">
        <p14:creationId xmlns:p14="http://schemas.microsoft.com/office/powerpoint/2010/main" val="25219187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21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214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2141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14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2141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2141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21411">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21411">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21411">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214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14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atmospheric absorption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625594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5" name="Rectangle 2"/>
          <p:cNvSpPr>
            <a:spLocks noGrp="1" noChangeArrowheads="1"/>
          </p:cNvSpPr>
          <p:nvPr>
            <p:ph type="title" idx="4294967295"/>
          </p:nvPr>
        </p:nvSpPr>
        <p:spPr>
          <a:xfrm>
            <a:off x="1028700" y="685800"/>
            <a:ext cx="7200900" cy="731520"/>
          </a:xfrm>
        </p:spPr>
        <p:txBody>
          <a:bodyPr/>
          <a:lstStyle/>
          <a:p>
            <a:pPr eaLnBrk="1" hangingPunct="1"/>
            <a:r>
              <a:rPr lang="en-US" altLang="en-US" smtClean="0"/>
              <a:t>Atmospheric absorption</a:t>
            </a:r>
          </a:p>
        </p:txBody>
      </p:sp>
      <p:sp>
        <p:nvSpPr>
          <p:cNvPr id="2322435" name="Rectangle 3"/>
          <p:cNvSpPr>
            <a:spLocks noGrp="1" noChangeArrowheads="1"/>
          </p:cNvSpPr>
          <p:nvPr>
            <p:ph type="body" idx="1"/>
          </p:nvPr>
        </p:nvSpPr>
        <p:spPr/>
        <p:txBody>
          <a:bodyPr/>
          <a:lstStyle/>
          <a:p>
            <a:pPr eaLnBrk="1" hangingPunct="1"/>
            <a:r>
              <a:rPr lang="en-US" altLang="en-US" smtClean="0"/>
              <a:t>Molecules are the dominant absorbers (H</a:t>
            </a:r>
            <a:r>
              <a:rPr lang="en-US" altLang="en-US" baseline="-25000" smtClean="0"/>
              <a:t>2</a:t>
            </a:r>
            <a:r>
              <a:rPr lang="en-US" altLang="en-US" smtClean="0"/>
              <a:t>O, CO</a:t>
            </a:r>
            <a:r>
              <a:rPr lang="en-US" altLang="en-US" baseline="-25000" smtClean="0"/>
              <a:t>2</a:t>
            </a:r>
            <a:r>
              <a:rPr lang="en-US" altLang="en-US" smtClean="0"/>
              <a:t>, O</a:t>
            </a:r>
            <a:r>
              <a:rPr lang="en-US" altLang="en-US" baseline="-25000" smtClean="0"/>
              <a:t>x</a:t>
            </a:r>
            <a:r>
              <a:rPr lang="en-US" altLang="en-US" smtClean="0"/>
              <a:t>)</a:t>
            </a:r>
          </a:p>
          <a:p>
            <a:pPr eaLnBrk="1" hangingPunct="1"/>
            <a:r>
              <a:rPr lang="en-US" altLang="en-US" smtClean="0"/>
              <a:t>Strong function of:</a:t>
            </a:r>
          </a:p>
          <a:p>
            <a:pPr lvl="1" eaLnBrk="1" hangingPunct="1"/>
            <a:r>
              <a:rPr lang="en-US" altLang="en-US" smtClean="0"/>
              <a:t>wavelength, atmospheric wavebands</a:t>
            </a:r>
          </a:p>
          <a:p>
            <a:pPr lvl="1" eaLnBrk="1" hangingPunct="1"/>
            <a:r>
              <a:rPr lang="en-US" altLang="en-US" smtClean="0"/>
              <a:t>time, frequent calibration (hour timescales)</a:t>
            </a:r>
          </a:p>
          <a:p>
            <a:pPr lvl="1" eaLnBrk="1" hangingPunct="1"/>
            <a:r>
              <a:rPr lang="en-US" altLang="en-US" smtClean="0"/>
              <a:t>altitude, mountain-top observing sites</a:t>
            </a:r>
          </a:p>
          <a:p>
            <a:pPr lvl="1" eaLnBrk="1" hangingPunct="1"/>
            <a:r>
              <a:rPr lang="en-US" altLang="en-US" smtClean="0"/>
              <a:t>line-of-sight, limited target access and frequent calibration</a:t>
            </a:r>
          </a:p>
        </p:txBody>
      </p:sp>
    </p:spTree>
    <p:extLst>
      <p:ext uri="{BB962C8B-B14F-4D97-AF65-F5344CB8AC3E}">
        <p14:creationId xmlns:p14="http://schemas.microsoft.com/office/powerpoint/2010/main" val="34205004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22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2243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2243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2243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2243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224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2435"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9" name="Rectangle 2"/>
          <p:cNvSpPr>
            <a:spLocks noGrp="1" noChangeArrowheads="1"/>
          </p:cNvSpPr>
          <p:nvPr>
            <p:ph type="title" idx="4294967295"/>
          </p:nvPr>
        </p:nvSpPr>
        <p:spPr>
          <a:xfrm>
            <a:off x="1028700" y="685800"/>
            <a:ext cx="7200900" cy="731520"/>
          </a:xfrm>
        </p:spPr>
        <p:txBody>
          <a:bodyPr>
            <a:normAutofit fontScale="90000"/>
          </a:bodyPr>
          <a:lstStyle/>
          <a:p>
            <a:pPr eaLnBrk="1" hangingPunct="1"/>
            <a:r>
              <a:rPr lang="en-US" altLang="en-US" smtClean="0"/>
              <a:t>Atmospheric absorption versus </a:t>
            </a:r>
            <a:r>
              <a:rPr lang="en-US" altLang="en-US" smtClean="0">
                <a:latin typeface="Symbol" panose="05050102010706020507" pitchFamily="18" charset="2"/>
              </a:rPr>
              <a:t>l</a:t>
            </a:r>
            <a:endParaRPr lang="en-US" altLang="en-US" smtClean="0"/>
          </a:p>
        </p:txBody>
      </p:sp>
      <p:sp>
        <p:nvSpPr>
          <p:cNvPr id="2323459" name="Rectangle 3"/>
          <p:cNvSpPr>
            <a:spLocks noGrp="1" noChangeArrowheads="1"/>
          </p:cNvSpPr>
          <p:nvPr>
            <p:ph type="body" idx="1"/>
          </p:nvPr>
        </p:nvSpPr>
        <p:spPr/>
        <p:txBody>
          <a:bodyPr/>
          <a:lstStyle/>
          <a:p>
            <a:pPr eaLnBrk="1" hangingPunct="1"/>
            <a:r>
              <a:rPr lang="en-US" altLang="en-US" sz="2000" smtClean="0"/>
              <a:t>Sharp cutoffs </a:t>
            </a:r>
          </a:p>
          <a:p>
            <a:pPr lvl="1" eaLnBrk="1" hangingPunct="1"/>
            <a:r>
              <a:rPr lang="en-US" altLang="en-US" sz="1800" smtClean="0"/>
              <a:t>defined primarily by H</a:t>
            </a:r>
            <a:r>
              <a:rPr lang="en-US" altLang="en-US" sz="1800" baseline="-25000" smtClean="0"/>
              <a:t>2</a:t>
            </a:r>
            <a:r>
              <a:rPr lang="en-US" altLang="en-US" sz="1800" smtClean="0"/>
              <a:t>O</a:t>
            </a:r>
          </a:p>
          <a:p>
            <a:pPr lvl="1" eaLnBrk="1" hangingPunct="1"/>
            <a:r>
              <a:rPr lang="en-US" altLang="en-US" sz="1800" smtClean="0"/>
              <a:t>shape wavebands</a:t>
            </a:r>
          </a:p>
          <a:p>
            <a:pPr eaLnBrk="1" hangingPunct="1"/>
            <a:r>
              <a:rPr lang="en-US" altLang="en-US" sz="2000" smtClean="0"/>
              <a:t>Higher transmission between lines with higher resolution</a:t>
            </a:r>
          </a:p>
          <a:p>
            <a:pPr eaLnBrk="1" hangingPunct="1"/>
            <a:r>
              <a:rPr lang="en-US" altLang="en-US" sz="2000" smtClean="0"/>
              <a:t>Can introduce large calibration errors for low resolution observations (MNRAS, 1994, 266, 497)</a:t>
            </a:r>
          </a:p>
          <a:p>
            <a:pPr eaLnBrk="1" hangingPunct="1"/>
            <a:endParaRPr lang="en-US" altLang="en-US" sz="2000" smtClean="0"/>
          </a:p>
        </p:txBody>
      </p:sp>
    </p:spTree>
    <p:extLst>
      <p:ext uri="{BB962C8B-B14F-4D97-AF65-F5344CB8AC3E}">
        <p14:creationId xmlns:p14="http://schemas.microsoft.com/office/powerpoint/2010/main" val="22465189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234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2345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2345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345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234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345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3"/>
          <p:cNvGraphicFramePr>
            <a:graphicFrameLocks noGrp="1" noChangeAspect="1"/>
          </p:cNvGraphicFramePr>
          <p:nvPr>
            <p:ph idx="1"/>
            <p:extLst>
              <p:ext uri="{D42A27DB-BD31-4B8C-83A1-F6EECF244321}">
                <p14:modId xmlns:p14="http://schemas.microsoft.com/office/powerpoint/2010/main" val="2975292735"/>
              </p:ext>
            </p:extLst>
          </p:nvPr>
        </p:nvGraphicFramePr>
        <p:xfrm>
          <a:off x="1318612" y="1527175"/>
          <a:ext cx="6621076" cy="4873625"/>
        </p:xfrm>
        <a:graphic>
          <a:graphicData uri="http://schemas.openxmlformats.org/presentationml/2006/ole">
            <mc:AlternateContent xmlns:mc="http://schemas.openxmlformats.org/markup-compatibility/2006">
              <mc:Choice xmlns:v="urn:schemas-microsoft-com:vml" Requires="v">
                <p:oleObj spid="_x0000_s15442" name="Chart" r:id="rId4" imgW="11791760" imgH="8677084" progId="Excel.Chart.8">
                  <p:embed/>
                </p:oleObj>
              </mc:Choice>
              <mc:Fallback>
                <p:oleObj name="Chart" r:id="rId4" imgW="11791760" imgH="8677084"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8612" y="1527175"/>
                        <a:ext cx="6621076" cy="48736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Text Placeholder 2"/>
          <p:cNvSpPr>
            <a:spLocks noGrp="1"/>
          </p:cNvSpPr>
          <p:nvPr>
            <p:ph type="body" sz="quarter" idx="14"/>
          </p:nvPr>
        </p:nvSpPr>
        <p:spPr/>
        <p:txBody>
          <a:bodyPr>
            <a:normAutofit fontScale="77500" lnSpcReduction="20000"/>
          </a:bodyPr>
          <a:lstStyle/>
          <a:p>
            <a:r>
              <a:rPr lang="en-US" altLang="en-US" dirty="0"/>
              <a:t>Wavelength Regimes: near/mid-infrared: Atmospheric Transmission</a:t>
            </a:r>
            <a:endParaRPr lang="en-US" dirty="0"/>
          </a:p>
        </p:txBody>
      </p:sp>
    </p:spTree>
    <p:extLst>
      <p:ext uri="{BB962C8B-B14F-4D97-AF65-F5344CB8AC3E}">
        <p14:creationId xmlns:p14="http://schemas.microsoft.com/office/powerpoint/2010/main" val="389306344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028700" y="1685221"/>
            <a:ext cx="7200900" cy="4557532"/>
          </a:xfrm>
        </p:spPr>
      </p:pic>
      <p:sp>
        <p:nvSpPr>
          <p:cNvPr id="3" name="Text Placeholder 2"/>
          <p:cNvSpPr>
            <a:spLocks noGrp="1"/>
          </p:cNvSpPr>
          <p:nvPr>
            <p:ph type="body" sz="quarter" idx="14"/>
          </p:nvPr>
        </p:nvSpPr>
        <p:spPr/>
        <p:txBody>
          <a:bodyPr>
            <a:normAutofit fontScale="77500" lnSpcReduction="20000"/>
          </a:bodyPr>
          <a:lstStyle/>
          <a:p>
            <a:r>
              <a:rPr lang="en-US" altLang="en-US" dirty="0"/>
              <a:t>Wavelength Regimes: near-infrared: Atmospheric Transmission</a:t>
            </a:r>
            <a:endParaRPr lang="en-US" dirty="0"/>
          </a:p>
        </p:txBody>
      </p:sp>
    </p:spTree>
    <p:extLst>
      <p:ext uri="{BB962C8B-B14F-4D97-AF65-F5344CB8AC3E}">
        <p14:creationId xmlns:p14="http://schemas.microsoft.com/office/powerpoint/2010/main" val="294757755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normAutofit fontScale="77500" lnSpcReduction="20000"/>
          </a:bodyPr>
          <a:lstStyle/>
          <a:p>
            <a:r>
              <a:rPr lang="en-US" altLang="en-US" dirty="0">
                <a:solidFill>
                  <a:schemeClr val="tx1"/>
                </a:solidFill>
              </a:rPr>
              <a:t>Atmospheric absorption versus </a:t>
            </a:r>
            <a:r>
              <a:rPr lang="en-US" altLang="en-US" dirty="0">
                <a:solidFill>
                  <a:schemeClr val="tx1"/>
                </a:solidFill>
                <a:latin typeface="Symbol" panose="05050102010706020507" pitchFamily="18" charset="2"/>
              </a:rPr>
              <a:t>l </a:t>
            </a:r>
            <a:r>
              <a:rPr lang="en-US" altLang="en-US" dirty="0">
                <a:solidFill>
                  <a:schemeClr val="tx1"/>
                </a:solidFill>
              </a:rPr>
              <a:t>- high resolution</a:t>
            </a:r>
            <a:endParaRPr lang="en-US" dirty="0"/>
          </a:p>
        </p:txBody>
      </p:sp>
      <p:pic>
        <p:nvPicPr>
          <p:cNvPr id="50180" name="Picture 3" descr="28APS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171700"/>
            <a:ext cx="4097867"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5"/>
          <p:cNvSpPr>
            <a:spLocks noChangeArrowheads="1"/>
          </p:cNvSpPr>
          <p:nvPr/>
        </p:nvSpPr>
        <p:spPr bwMode="auto">
          <a:xfrm>
            <a:off x="5272088" y="4192587"/>
            <a:ext cx="189706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buFontTx/>
              <a:buNone/>
            </a:pPr>
            <a:r>
              <a:rPr lang="en-US" altLang="en-US" sz="1600">
                <a:solidFill>
                  <a:srgbClr val="FFFF66"/>
                </a:solidFill>
              </a:rPr>
              <a:t>CO</a:t>
            </a:r>
            <a:r>
              <a:rPr lang="en-US" altLang="en-US" sz="1600" baseline="-25000">
                <a:solidFill>
                  <a:srgbClr val="FFFF66"/>
                </a:solidFill>
              </a:rPr>
              <a:t>2</a:t>
            </a:r>
            <a:r>
              <a:rPr lang="en-US" altLang="en-US" sz="1600">
                <a:solidFill>
                  <a:srgbClr val="FFFF66"/>
                </a:solidFill>
              </a:rPr>
              <a:t> absorption lines</a:t>
            </a:r>
          </a:p>
        </p:txBody>
      </p:sp>
      <p:grpSp>
        <p:nvGrpSpPr>
          <p:cNvPr id="50185" name="Group 8"/>
          <p:cNvGrpSpPr>
            <a:grpSpLocks/>
          </p:cNvGrpSpPr>
          <p:nvPr/>
        </p:nvGrpSpPr>
        <p:grpSpPr bwMode="auto">
          <a:xfrm rot="-5400000">
            <a:off x="5932488" y="3905249"/>
            <a:ext cx="687388" cy="2170113"/>
            <a:chOff x="1176" y="2047"/>
            <a:chExt cx="433" cy="1539"/>
          </a:xfrm>
        </p:grpSpPr>
        <p:sp>
          <p:nvSpPr>
            <p:cNvPr id="50192" name="Text Box 9"/>
            <p:cNvSpPr txBox="1">
              <a:spLocks noChangeArrowheads="1"/>
            </p:cNvSpPr>
            <p:nvPr/>
          </p:nvSpPr>
          <p:spPr bwMode="auto">
            <a:xfrm>
              <a:off x="1176" y="2656"/>
              <a:ext cx="432" cy="93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a:spcBef>
                  <a:spcPct val="0"/>
                </a:spcBef>
                <a:buFontTx/>
                <a:buNone/>
              </a:pPr>
              <a:r>
                <a:rPr lang="en-US" altLang="en-US" sz="8000">
                  <a:solidFill>
                    <a:srgbClr val="FFFF66"/>
                  </a:solidFill>
                  <a:latin typeface="Symbol" panose="05050102010706020507" pitchFamily="18" charset="2"/>
                </a:rPr>
                <a:t>þ</a:t>
              </a:r>
            </a:p>
          </p:txBody>
        </p:sp>
        <p:sp>
          <p:nvSpPr>
            <p:cNvPr id="50193" name="Rectangle 10"/>
            <p:cNvSpPr>
              <a:spLocks noChangeArrowheads="1"/>
            </p:cNvSpPr>
            <p:nvPr/>
          </p:nvSpPr>
          <p:spPr bwMode="auto">
            <a:xfrm>
              <a:off x="1177" y="2047"/>
              <a:ext cx="432" cy="93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a:spcBef>
                  <a:spcPct val="0"/>
                </a:spcBef>
                <a:buFontTx/>
                <a:buNone/>
              </a:pPr>
              <a:r>
                <a:rPr lang="en-US" altLang="en-US" sz="8000">
                  <a:solidFill>
                    <a:srgbClr val="FFFF66"/>
                  </a:solidFill>
                  <a:latin typeface="Symbol" panose="05050102010706020507" pitchFamily="18" charset="2"/>
                </a:rPr>
                <a:t>ü</a:t>
              </a:r>
            </a:p>
          </p:txBody>
        </p:sp>
      </p:grpSp>
      <p:sp>
        <p:nvSpPr>
          <p:cNvPr id="50186" name="Line 11"/>
          <p:cNvSpPr>
            <a:spLocks noChangeShapeType="1"/>
          </p:cNvSpPr>
          <p:nvPr/>
        </p:nvSpPr>
        <p:spPr bwMode="auto">
          <a:xfrm>
            <a:off x="6140450" y="4497387"/>
            <a:ext cx="46038" cy="533400"/>
          </a:xfrm>
          <a:prstGeom prst="line">
            <a:avLst/>
          </a:prstGeom>
          <a:noFill/>
          <a:ln w="28575">
            <a:solidFill>
              <a:srgbClr val="FF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 name="Group 1"/>
          <p:cNvGrpSpPr/>
          <p:nvPr/>
        </p:nvGrpSpPr>
        <p:grpSpPr>
          <a:xfrm>
            <a:off x="990600" y="3873500"/>
            <a:ext cx="1906756" cy="2832100"/>
            <a:chOff x="474663" y="2959100"/>
            <a:chExt cx="2617787" cy="3746500"/>
          </a:xfrm>
        </p:grpSpPr>
        <p:sp>
          <p:nvSpPr>
            <p:cNvPr id="50181" name="Rectangle 4"/>
            <p:cNvSpPr>
              <a:spLocks noChangeArrowheads="1"/>
            </p:cNvSpPr>
            <p:nvPr/>
          </p:nvSpPr>
          <p:spPr bwMode="auto">
            <a:xfrm>
              <a:off x="1422400" y="3187700"/>
              <a:ext cx="128746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buFontTx/>
                <a:buNone/>
              </a:pPr>
              <a:r>
                <a:rPr lang="en-US" altLang="en-US" sz="1100" dirty="0"/>
                <a:t>Array defects</a:t>
              </a:r>
            </a:p>
          </p:txBody>
        </p:sp>
        <p:sp>
          <p:nvSpPr>
            <p:cNvPr id="50183" name="Rectangle 6"/>
            <p:cNvSpPr>
              <a:spLocks noChangeArrowheads="1"/>
            </p:cNvSpPr>
            <p:nvPr/>
          </p:nvSpPr>
          <p:spPr bwMode="auto">
            <a:xfrm>
              <a:off x="474663" y="6400800"/>
              <a:ext cx="2438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r" eaLnBrk="1" hangingPunct="1">
                <a:lnSpc>
                  <a:spcPct val="90000"/>
                </a:lnSpc>
                <a:spcBef>
                  <a:spcPct val="0"/>
                </a:spcBef>
                <a:buFontTx/>
                <a:buNone/>
              </a:pPr>
              <a:r>
                <a:rPr lang="en-US" altLang="en-US" sz="1100" u="sng">
                  <a:latin typeface="Arial Rounded MT Bold" panose="020F0704030504030204" pitchFamily="34" charset="0"/>
                </a:rPr>
                <a:t>Keck II 10-m </a:t>
              </a:r>
            </a:p>
          </p:txBody>
        </p:sp>
        <p:sp>
          <p:nvSpPr>
            <p:cNvPr id="50184" name="Line 7"/>
            <p:cNvSpPr>
              <a:spLocks noChangeShapeType="1"/>
            </p:cNvSpPr>
            <p:nvPr/>
          </p:nvSpPr>
          <p:spPr bwMode="auto">
            <a:xfrm flipV="1">
              <a:off x="2674938" y="2959100"/>
              <a:ext cx="417512" cy="342900"/>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50187" name="Rectangle 12"/>
            <p:cNvSpPr>
              <a:spLocks noChangeArrowheads="1"/>
            </p:cNvSpPr>
            <p:nvPr/>
          </p:nvSpPr>
          <p:spPr bwMode="auto">
            <a:xfrm>
              <a:off x="1924051" y="4683125"/>
              <a:ext cx="469203" cy="34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050"/>
                <a:t>+</a:t>
              </a:r>
              <a:r>
                <a:rPr lang="en-US" altLang="en-US" sz="1050">
                  <a:latin typeface="Symbol" panose="05050102010706020507" pitchFamily="18" charset="2"/>
                </a:rPr>
                <a:t>l</a:t>
              </a:r>
              <a:endParaRPr lang="en-US" altLang="en-US" sz="1400"/>
            </a:p>
          </p:txBody>
        </p:sp>
        <p:sp>
          <p:nvSpPr>
            <p:cNvPr id="50188" name="Line 13"/>
            <p:cNvSpPr>
              <a:spLocks noChangeShapeType="1"/>
            </p:cNvSpPr>
            <p:nvPr/>
          </p:nvSpPr>
          <p:spPr bwMode="auto">
            <a:xfrm flipV="1">
              <a:off x="2103438" y="4951413"/>
              <a:ext cx="0" cy="530225"/>
            </a:xfrm>
            <a:prstGeom prst="line">
              <a:avLst/>
            </a:prstGeom>
            <a:noFill/>
            <a:ln w="285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50189" name="Line 14"/>
            <p:cNvSpPr>
              <a:spLocks noChangeShapeType="1"/>
            </p:cNvSpPr>
            <p:nvPr/>
          </p:nvSpPr>
          <p:spPr bwMode="auto">
            <a:xfrm rot="5400000" flipH="1" flipV="1">
              <a:off x="2329657" y="5257006"/>
              <a:ext cx="0" cy="471487"/>
            </a:xfrm>
            <a:prstGeom prst="line">
              <a:avLst/>
            </a:prstGeom>
            <a:noFill/>
            <a:ln w="285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50190" name="Rectangle 15"/>
            <p:cNvSpPr>
              <a:spLocks noChangeArrowheads="1"/>
            </p:cNvSpPr>
            <p:nvPr/>
          </p:nvSpPr>
          <p:spPr bwMode="auto">
            <a:xfrm>
              <a:off x="2508250" y="5333999"/>
              <a:ext cx="469203" cy="34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050"/>
                <a:t>+</a:t>
              </a:r>
              <a:r>
                <a:rPr lang="en-US" altLang="en-US" sz="1050">
                  <a:latin typeface="Symbol" panose="05050102010706020507" pitchFamily="18" charset="2"/>
                </a:rPr>
                <a:t>l</a:t>
              </a:r>
              <a:endParaRPr lang="en-US" altLang="en-US" sz="1400"/>
            </a:p>
          </p:txBody>
        </p:sp>
        <p:sp>
          <p:nvSpPr>
            <p:cNvPr id="50191" name="Rectangle 16"/>
            <p:cNvSpPr>
              <a:spLocks noChangeArrowheads="1"/>
            </p:cNvSpPr>
            <p:nvPr/>
          </p:nvSpPr>
          <p:spPr bwMode="auto">
            <a:xfrm>
              <a:off x="1062071" y="3941388"/>
              <a:ext cx="1981129" cy="407149"/>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a:spcBef>
                  <a:spcPct val="0"/>
                </a:spcBef>
                <a:buFontTx/>
                <a:buNone/>
              </a:pPr>
              <a:r>
                <a:rPr lang="en-US" altLang="en-US" sz="1400"/>
                <a:t>R = </a:t>
              </a:r>
              <a:r>
                <a:rPr lang="en-US" altLang="en-US" sz="1400">
                  <a:latin typeface="Symbol" panose="05050102010706020507" pitchFamily="18" charset="2"/>
                </a:rPr>
                <a:t>l/Dl</a:t>
              </a:r>
              <a:r>
                <a:rPr lang="en-US" altLang="en-US" sz="1400"/>
                <a:t> </a:t>
              </a:r>
              <a:r>
                <a:rPr lang="en-US" altLang="en-US" sz="1200">
                  <a:latin typeface="Symbol" panose="05050102010706020507" pitchFamily="18" charset="2"/>
                </a:rPr>
                <a:t>~ 23,000</a:t>
              </a:r>
              <a:endParaRPr lang="en-US" altLang="en-US" sz="1200"/>
            </a:p>
          </p:txBody>
        </p:sp>
      </p:grpSp>
    </p:spTree>
    <p:extLst>
      <p:ext uri="{BB962C8B-B14F-4D97-AF65-F5344CB8AC3E}">
        <p14:creationId xmlns:p14="http://schemas.microsoft.com/office/powerpoint/2010/main" val="368690744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4" name="Rectangle 3"/>
          <p:cNvSpPr>
            <a:spLocks noGrp="1" noChangeArrowheads="1"/>
          </p:cNvSpPr>
          <p:nvPr>
            <p:ph type="title" idx="4294967295"/>
          </p:nvPr>
        </p:nvSpPr>
        <p:spPr>
          <a:xfrm>
            <a:off x="1028700" y="685800"/>
            <a:ext cx="7200900" cy="731520"/>
          </a:xfrm>
        </p:spPr>
        <p:txBody>
          <a:bodyPr>
            <a:noAutofit/>
          </a:bodyPr>
          <a:lstStyle/>
          <a:p>
            <a:r>
              <a:rPr lang="en-US" altLang="en-US" sz="3200" dirty="0" smtClean="0"/>
              <a:t>Atmospheric absorption versus altitude</a:t>
            </a:r>
          </a:p>
        </p:txBody>
      </p:sp>
      <p:sp>
        <p:nvSpPr>
          <p:cNvPr id="51203" name="Rectangle 2"/>
          <p:cNvSpPr>
            <a:spLocks noGrp="1" noChangeArrowheads="1"/>
          </p:cNvSpPr>
          <p:nvPr>
            <p:ph type="body" idx="1"/>
          </p:nvPr>
        </p:nvSpPr>
        <p:spPr/>
        <p:txBody>
          <a:bodyPr>
            <a:normAutofit/>
          </a:bodyPr>
          <a:lstStyle/>
          <a:p>
            <a:r>
              <a:rPr lang="en-US" altLang="en-US" dirty="0" smtClean="0"/>
              <a:t>Particle number densities (n) for most absorbers fall off rapidly with increasing altitude.</a:t>
            </a:r>
          </a:p>
          <a:p>
            <a:endParaRPr lang="en-US" altLang="en-US" dirty="0" smtClean="0"/>
          </a:p>
          <a:p>
            <a:endParaRPr lang="en-US" altLang="en-US" dirty="0" smtClean="0"/>
          </a:p>
          <a:p>
            <a:endParaRPr lang="en-US" altLang="en-US" dirty="0" smtClean="0"/>
          </a:p>
          <a:p>
            <a:r>
              <a:rPr lang="en-US" altLang="en-US" dirty="0" smtClean="0"/>
              <a:t>Density of atmospheric constituents modeled as exponential.</a:t>
            </a:r>
          </a:p>
          <a:p>
            <a:r>
              <a:rPr lang="en-US" altLang="en-US" dirty="0" smtClean="0"/>
              <a:t>x</a:t>
            </a:r>
            <a:r>
              <a:rPr lang="en-US" altLang="en-US" baseline="-25000" dirty="0" smtClean="0"/>
              <a:t>0,H</a:t>
            </a:r>
            <a:r>
              <a:rPr lang="en-US" altLang="en-US" sz="1600" kern="800" baseline="-50000" dirty="0" smtClean="0"/>
              <a:t>2</a:t>
            </a:r>
            <a:r>
              <a:rPr lang="en-US" altLang="en-US" baseline="-25000" dirty="0" smtClean="0"/>
              <a:t>0</a:t>
            </a:r>
            <a:r>
              <a:rPr lang="en-US" altLang="en-US" dirty="0" smtClean="0"/>
              <a:t> ~ 2 km, x</a:t>
            </a:r>
            <a:r>
              <a:rPr lang="en-US" altLang="en-US" baseline="-25000" dirty="0" smtClean="0"/>
              <a:t>0,CO</a:t>
            </a:r>
            <a:r>
              <a:rPr lang="en-US" altLang="en-US" sz="1600" kern="800" baseline="-50000" dirty="0"/>
              <a:t>2</a:t>
            </a:r>
            <a:r>
              <a:rPr lang="en-US" altLang="en-US" dirty="0" smtClean="0"/>
              <a:t> ~ 7 km, x</a:t>
            </a:r>
            <a:r>
              <a:rPr lang="en-US" altLang="en-US" baseline="-25000" dirty="0" smtClean="0"/>
              <a:t>0,O</a:t>
            </a:r>
            <a:r>
              <a:rPr lang="en-US" altLang="en-US" sz="1600" kern="800" baseline="-50000" dirty="0" smtClean="0"/>
              <a:t>3</a:t>
            </a:r>
            <a:r>
              <a:rPr lang="en-US" altLang="en-US" dirty="0" smtClean="0"/>
              <a:t> ~ 15-30 km</a:t>
            </a:r>
          </a:p>
          <a:p>
            <a:r>
              <a:rPr lang="en-US" altLang="en-US" dirty="0" smtClean="0"/>
              <a:t>So, 95% of atmospheric water vapor is below the altitude of Mauna Kea.</a:t>
            </a:r>
          </a:p>
          <a:p>
            <a:endParaRPr lang="en-US" altLang="en-US" dirty="0" smtClean="0"/>
          </a:p>
        </p:txBody>
      </p:sp>
      <mc:AlternateContent xmlns:mc="http://schemas.openxmlformats.org/markup-compatibility/2006" xmlns:a14="http://schemas.microsoft.com/office/drawing/2010/main">
        <mc:Choice Requires="a14">
          <p:sp>
            <p:nvSpPr>
              <p:cNvPr id="2" name="TextBox 1"/>
              <p:cNvSpPr txBox="1"/>
              <p:nvPr/>
            </p:nvSpPr>
            <p:spPr>
              <a:xfrm>
                <a:off x="2362200" y="2413273"/>
                <a:ext cx="4686283" cy="1015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𝐼</m:t>
                          </m:r>
                        </m:e>
                        <m:sub>
                          <m:r>
                            <a:rPr lang="en-US" i="1" smtClean="0">
                              <a:latin typeface="Cambria Math" panose="02040503050406030204" pitchFamily="18" charset="0"/>
                              <a:ea typeface="Cambria Math" panose="02040503050406030204" pitchFamily="18" charset="0"/>
                            </a:rPr>
                            <m:t>𝜆</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0,</m:t>
                          </m:r>
                          <m:r>
                            <a:rPr lang="en-US" b="0" i="1" smtClean="0">
                              <a:latin typeface="Cambria Math" panose="02040503050406030204" pitchFamily="18" charset="0"/>
                              <a:ea typeface="Cambria Math" panose="02040503050406030204" pitchFamily="18" charset="0"/>
                            </a:rPr>
                            <m:t>𝜆</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ea typeface="Cambria Math" panose="02040503050406030204" pitchFamily="18" charset="0"/>
                                </a:rPr>
                                <m:t>𝜆</m:t>
                              </m:r>
                            </m:sub>
                          </m:sSub>
                        </m:sup>
                      </m:sSup>
                      <m:r>
                        <a:rPr lang="en-US" b="0" i="1" smtClean="0">
                          <a:latin typeface="Cambria Math" panose="02040503050406030204" pitchFamily="18" charset="0"/>
                        </a:rPr>
                        <m:t>, </m:t>
                      </m:r>
                      <m:r>
                        <a:rPr lang="en-US" b="0" i="1" smtClean="0">
                          <a:latin typeface="Cambria Math" panose="02040503050406030204" pitchFamily="18" charset="0"/>
                        </a:rPr>
                        <m:t>𝑤h𝑒𝑟𝑒</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ea typeface="Cambria Math" panose="02040503050406030204" pitchFamily="18" charset="0"/>
                            </a:rPr>
                            <m:t>𝜆</m:t>
                          </m:r>
                        </m:sub>
                      </m:sSub>
                      <m:r>
                        <a:rPr lang="en-US" b="0" i="1" smtClean="0">
                          <a:latin typeface="Cambria Math" panose="02040503050406030204" pitchFamily="18" charset="0"/>
                        </a:rPr>
                        <m:t> </m:t>
                      </m:r>
                      <m:r>
                        <a:rPr lang="en-US" b="0" i="1" smtClean="0">
                          <a:latin typeface="Cambria Math" panose="02040503050406030204" pitchFamily="18" charset="0"/>
                        </a:rPr>
                        <m:t>𝑖𝑠</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𝑜𝑝𝑡𝑖𝑐𝑎𝑙</m:t>
                      </m:r>
                      <m:r>
                        <a:rPr lang="en-US" b="0" i="1" smtClean="0">
                          <a:latin typeface="Cambria Math" panose="02040503050406030204" pitchFamily="18" charset="0"/>
                        </a:rPr>
                        <m:t> </m:t>
                      </m:r>
                      <m:r>
                        <a:rPr lang="en-US" b="0" i="1" smtClean="0">
                          <a:latin typeface="Cambria Math" panose="02040503050406030204" pitchFamily="18" charset="0"/>
                        </a:rPr>
                        <m:t>𝑑𝑒𝑝𝑡h</m:t>
                      </m:r>
                      <m:r>
                        <a:rPr lang="en-US" b="0" i="1" smtClean="0">
                          <a:latin typeface="Cambria Math" panose="02040503050406030204" pitchFamily="18" charset="0"/>
                        </a:rPr>
                        <m:t>,</m:t>
                      </m:r>
                    </m:oMath>
                  </m:oMathPara>
                </a14:m>
                <a:endParaRPr lang="en-US" b="0" dirty="0" smtClean="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𝜏</m:t>
                          </m:r>
                        </m:e>
                        <m:sub>
                          <m:r>
                            <a:rPr lang="en-US" i="1" smtClean="0">
                              <a:latin typeface="Cambria Math" panose="02040503050406030204" pitchFamily="18" charset="0"/>
                              <a:ea typeface="Cambria Math" panose="02040503050406030204" pitchFamily="18" charset="0"/>
                            </a:rPr>
                            <m:t>𝜆</m:t>
                          </m:r>
                        </m:sub>
                      </m:sSub>
                      <m:r>
                        <a:rPr lang="en-US" i="1" smtClean="0">
                          <a:latin typeface="Cambria Math" panose="02040503050406030204" pitchFamily="18" charset="0"/>
                          <a:ea typeface="Cambria Math" panose="02040503050406030204" pitchFamily="18" charset="0"/>
                        </a:rPr>
                        <m:t>∝</m:t>
                      </m:r>
                      <m:nary>
                        <m:naryPr>
                          <m:limLoc m:val="undOvr"/>
                          <m:subHide m:val="on"/>
                          <m:supHide m:val="on"/>
                          <m:ctrlPr>
                            <a:rPr lang="en-US" i="1" smtClean="0">
                              <a:latin typeface="Cambria Math" panose="02040503050406030204" pitchFamily="18" charset="0"/>
                              <a:ea typeface="Cambria Math" panose="02040503050406030204" pitchFamily="18" charset="0"/>
                            </a:rPr>
                          </m:ctrlPr>
                        </m:naryPr>
                        <m:sub/>
                        <m:sup/>
                        <m:e>
                          <m:r>
                            <a:rPr lang="en-US" b="0" i="1" smtClean="0">
                              <a:latin typeface="Cambria Math" panose="02040503050406030204" pitchFamily="18" charset="0"/>
                              <a:ea typeface="Cambria Math" panose="02040503050406030204" pitchFamily="18" charset="0"/>
                            </a:rPr>
                            <m:t>𝑛𝑑𝑥</m:t>
                          </m:r>
                          <m:r>
                            <a:rPr lang="en-US" b="0" i="1" smtClean="0">
                              <a:latin typeface="Cambria Math" panose="02040503050406030204" pitchFamily="18" charset="0"/>
                              <a:ea typeface="Cambria Math" panose="02040503050406030204" pitchFamily="18" charset="0"/>
                            </a:rPr>
                            <m:t>∝</m:t>
                          </m:r>
                          <m:nary>
                            <m:naryPr>
                              <m:limLoc m:val="undOvr"/>
                              <m:subHide m:val="on"/>
                              <m:supHide m:val="on"/>
                              <m:ctrlPr>
                                <a:rPr lang="en-US" b="0" i="1" smtClean="0">
                                  <a:latin typeface="Cambria Math" panose="02040503050406030204" pitchFamily="18" charset="0"/>
                                  <a:ea typeface="Cambria Math" panose="02040503050406030204" pitchFamily="18" charset="0"/>
                                </a:rPr>
                              </m:ctrlPr>
                            </m:naryPr>
                            <m:sub/>
                            <m:sup/>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0</m:t>
                                      </m:r>
                                    </m:sub>
                                  </m:sSub>
                                </m:sup>
                              </m:sSup>
                              <m:r>
                                <a:rPr lang="en-US" b="0" i="1" smtClean="0">
                                  <a:latin typeface="Cambria Math" panose="02040503050406030204" pitchFamily="18" charset="0"/>
                                  <a:ea typeface="Cambria Math" panose="02040503050406030204" pitchFamily="18" charset="0"/>
                                </a:rPr>
                                <m:t>𝑑𝑥</m:t>
                              </m:r>
                              <m:r>
                                <a:rPr lang="en-US" b="0" i="1" smtClean="0">
                                  <a:latin typeface="Cambria Math" panose="02040503050406030204" pitchFamily="18" charset="0"/>
                                  <a:ea typeface="Cambria Math" panose="02040503050406030204" pitchFamily="18" charset="0"/>
                                </a:rPr>
                                <m:t>.</m:t>
                              </m:r>
                            </m:e>
                          </m:nary>
                        </m:e>
                      </m:nary>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2362200" y="2413273"/>
                <a:ext cx="4686283" cy="1015727"/>
              </a:xfrm>
              <a:prstGeom prst="rect">
                <a:avLst/>
              </a:prstGeom>
              <a:blipFill rotWithShape="0">
                <a:blip r:embed="rId2"/>
                <a:stretch>
                  <a:fillRect l="-651" r="-130"/>
                </a:stretch>
              </a:blipFill>
            </p:spPr>
            <p:txBody>
              <a:bodyPr/>
              <a:lstStyle/>
              <a:p>
                <a:r>
                  <a:rPr lang="en-US">
                    <a:noFill/>
                  </a:rPr>
                  <a:t> </a:t>
                </a:r>
              </a:p>
            </p:txBody>
          </p:sp>
        </mc:Fallback>
      </mc:AlternateContent>
    </p:spTree>
    <p:extLst>
      <p:ext uri="{BB962C8B-B14F-4D97-AF65-F5344CB8AC3E}">
        <p14:creationId xmlns:p14="http://schemas.microsoft.com/office/powerpoint/2010/main" val="93063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uiExpand="1" build="p"/>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1028700" y="685800"/>
            <a:ext cx="7200900" cy="731520"/>
          </a:xfrm>
        </p:spPr>
        <p:txBody>
          <a:bodyPr>
            <a:noAutofit/>
          </a:bodyPr>
          <a:lstStyle/>
          <a:p>
            <a:pPr eaLnBrk="1" hangingPunct="1"/>
            <a:r>
              <a:rPr lang="en-US" altLang="en-US" sz="3200" dirty="0" smtClean="0">
                <a:solidFill>
                  <a:schemeClr val="tx1"/>
                </a:solidFill>
              </a:rPr>
              <a:t>Atmospheric absorption versus </a:t>
            </a:r>
            <a:r>
              <a:rPr lang="en-US" altLang="en-US" sz="3200" dirty="0" err="1" smtClean="0">
                <a:solidFill>
                  <a:schemeClr val="tx1"/>
                </a:solidFill>
              </a:rPr>
              <a:t>airmass</a:t>
            </a:r>
            <a:endParaRPr lang="en-US" altLang="en-US" sz="3200" dirty="0" smtClean="0">
              <a:solidFill>
                <a:schemeClr val="tx1"/>
              </a:solidFill>
            </a:endParaRPr>
          </a:p>
        </p:txBody>
      </p:sp>
      <p:sp>
        <p:nvSpPr>
          <p:cNvPr id="52228" name="Rectangle 3"/>
          <p:cNvSpPr>
            <a:spLocks noGrp="1" noChangeArrowheads="1"/>
          </p:cNvSpPr>
          <p:nvPr>
            <p:ph type="body" idx="1"/>
          </p:nvPr>
        </p:nvSpPr>
        <p:spPr>
          <a:noFill/>
        </p:spPr>
        <p:txBody>
          <a:bodyPr lIns="92075" tIns="46038" rIns="92075" bIns="46038"/>
          <a:lstStyle/>
          <a:p>
            <a:pPr eaLnBrk="1" hangingPunct="1"/>
            <a:r>
              <a:rPr lang="en-US" altLang="en-US" smtClean="0"/>
              <a:t>The amount of absorbed radiation depends upon the number of absorbers along the line of sight</a:t>
            </a:r>
          </a:p>
        </p:txBody>
      </p:sp>
      <p:sp>
        <p:nvSpPr>
          <p:cNvPr id="2330628" name="AutoShape 4"/>
          <p:cNvSpPr>
            <a:spLocks noChangeArrowheads="1"/>
          </p:cNvSpPr>
          <p:nvPr/>
        </p:nvSpPr>
        <p:spPr bwMode="auto">
          <a:xfrm>
            <a:off x="6570663" y="2971800"/>
            <a:ext cx="269875" cy="288925"/>
          </a:xfrm>
          <a:prstGeom prst="star5">
            <a:avLst/>
          </a:prstGeom>
          <a:solidFill>
            <a:srgbClr val="FF6600"/>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sz="4000">
              <a:latin typeface="Times" charset="0"/>
            </a:endParaRPr>
          </a:p>
        </p:txBody>
      </p:sp>
      <p:sp>
        <p:nvSpPr>
          <p:cNvPr id="2330629" name="AutoShape 5"/>
          <p:cNvSpPr>
            <a:spLocks noChangeArrowheads="1"/>
          </p:cNvSpPr>
          <p:nvPr/>
        </p:nvSpPr>
        <p:spPr bwMode="auto">
          <a:xfrm>
            <a:off x="4538663" y="2971800"/>
            <a:ext cx="269875" cy="288925"/>
          </a:xfrm>
          <a:prstGeom prst="star5">
            <a:avLst/>
          </a:prstGeom>
          <a:solidFill>
            <a:srgbClr val="FF6600"/>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sz="4000">
              <a:latin typeface="Times" charset="0"/>
            </a:endParaRPr>
          </a:p>
        </p:txBody>
      </p:sp>
      <p:sp>
        <p:nvSpPr>
          <p:cNvPr id="52231" name="Rectangle 6"/>
          <p:cNvSpPr>
            <a:spLocks noChangeArrowheads="1"/>
          </p:cNvSpPr>
          <p:nvPr/>
        </p:nvSpPr>
        <p:spPr bwMode="auto">
          <a:xfrm>
            <a:off x="1693863" y="3429000"/>
            <a:ext cx="6230937" cy="1104900"/>
          </a:xfrm>
          <a:prstGeom prst="rect">
            <a:avLst/>
          </a:prstGeom>
          <a:solidFill>
            <a:srgbClr val="808080">
              <a:alpha val="50195"/>
            </a:srgbClr>
          </a:solidFill>
          <a:ln>
            <a:noFill/>
          </a:ln>
          <a:effectLst/>
          <a:extLs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a:spcBef>
                <a:spcPct val="0"/>
              </a:spcBef>
              <a:buFontTx/>
              <a:buNone/>
            </a:pPr>
            <a:endParaRPr lang="en-US" altLang="en-US" sz="4400">
              <a:latin typeface="Times" panose="02020603050405020304" pitchFamily="18" charset="0"/>
            </a:endParaRPr>
          </a:p>
        </p:txBody>
      </p:sp>
      <p:sp>
        <p:nvSpPr>
          <p:cNvPr id="52232" name="Line 7"/>
          <p:cNvSpPr>
            <a:spLocks noChangeShapeType="1"/>
          </p:cNvSpPr>
          <p:nvPr/>
        </p:nvSpPr>
        <p:spPr bwMode="auto">
          <a:xfrm>
            <a:off x="1693863" y="4572000"/>
            <a:ext cx="6230937" cy="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3" name="Freeform 8"/>
          <p:cNvSpPr>
            <a:spLocks/>
          </p:cNvSpPr>
          <p:nvPr/>
        </p:nvSpPr>
        <p:spPr bwMode="auto">
          <a:xfrm rot="-5400000">
            <a:off x="4045744" y="3867944"/>
            <a:ext cx="1282700" cy="100012"/>
          </a:xfrm>
          <a:custGeom>
            <a:avLst/>
            <a:gdLst>
              <a:gd name="T0" fmla="*/ 0 w 4335"/>
              <a:gd name="T1" fmla="*/ 2147483646 h 264"/>
              <a:gd name="T2" fmla="*/ 2147483646 w 4335"/>
              <a:gd name="T3" fmla="*/ 2147483646 h 264"/>
              <a:gd name="T4" fmla="*/ 2147483646 w 4335"/>
              <a:gd name="T5" fmla="*/ 0 h 264"/>
              <a:gd name="T6" fmla="*/ 2147483646 w 4335"/>
              <a:gd name="T7" fmla="*/ 2147483646 h 264"/>
              <a:gd name="T8" fmla="*/ 2147483646 w 4335"/>
              <a:gd name="T9" fmla="*/ 2147483646 h 264"/>
              <a:gd name="T10" fmla="*/ 2147483646 w 4335"/>
              <a:gd name="T11" fmla="*/ 2147483646 h 264"/>
              <a:gd name="T12" fmla="*/ 2147483646 w 4335"/>
              <a:gd name="T13" fmla="*/ 2147483646 h 264"/>
              <a:gd name="T14" fmla="*/ 2147483646 w 4335"/>
              <a:gd name="T15" fmla="*/ 2147483646 h 264"/>
              <a:gd name="T16" fmla="*/ 2147483646 w 4335"/>
              <a:gd name="T17" fmla="*/ 2147483646 h 264"/>
              <a:gd name="T18" fmla="*/ 2147483646 w 4335"/>
              <a:gd name="T19" fmla="*/ 2147483646 h 264"/>
              <a:gd name="T20" fmla="*/ 2147483646 w 4335"/>
              <a:gd name="T21" fmla="*/ 2147483646 h 264"/>
              <a:gd name="T22" fmla="*/ 2147483646 w 4335"/>
              <a:gd name="T23" fmla="*/ 2147483646 h 264"/>
              <a:gd name="T24" fmla="*/ 2147483646 w 4335"/>
              <a:gd name="T25" fmla="*/ 2147483646 h 264"/>
              <a:gd name="T26" fmla="*/ 2147483646 w 4335"/>
              <a:gd name="T27" fmla="*/ 2147483646 h 264"/>
              <a:gd name="T28" fmla="*/ 2147483646 w 4335"/>
              <a:gd name="T29" fmla="*/ 2147483646 h 264"/>
              <a:gd name="T30" fmla="*/ 2147483646 w 4335"/>
              <a:gd name="T31" fmla="*/ 2147483646 h 264"/>
              <a:gd name="T32" fmla="*/ 2147483646 w 4335"/>
              <a:gd name="T33" fmla="*/ 2147483646 h 264"/>
              <a:gd name="T34" fmla="*/ 2147483646 w 4335"/>
              <a:gd name="T35" fmla="*/ 2147483646 h 264"/>
              <a:gd name="T36" fmla="*/ 2147483646 w 4335"/>
              <a:gd name="T37" fmla="*/ 2147483646 h 264"/>
              <a:gd name="T38" fmla="*/ 2147483646 w 4335"/>
              <a:gd name="T39" fmla="*/ 2147483646 h 264"/>
              <a:gd name="T40" fmla="*/ 2147483646 w 4335"/>
              <a:gd name="T41" fmla="*/ 2147483646 h 264"/>
              <a:gd name="T42" fmla="*/ 2147483646 w 4335"/>
              <a:gd name="T43" fmla="*/ 2147483646 h 264"/>
              <a:gd name="T44" fmla="*/ 2147483646 w 4335"/>
              <a:gd name="T45" fmla="*/ 2147483646 h 264"/>
              <a:gd name="T46" fmla="*/ 2147483646 w 4335"/>
              <a:gd name="T47" fmla="*/ 2147483646 h 264"/>
              <a:gd name="T48" fmla="*/ 2147483646 w 4335"/>
              <a:gd name="T49" fmla="*/ 2147483646 h 264"/>
              <a:gd name="T50" fmla="*/ 2147483646 w 4335"/>
              <a:gd name="T51" fmla="*/ 2147483646 h 264"/>
              <a:gd name="T52" fmla="*/ 2147483646 w 4335"/>
              <a:gd name="T53" fmla="*/ 2147483646 h 264"/>
              <a:gd name="T54" fmla="*/ 2147483646 w 4335"/>
              <a:gd name="T55" fmla="*/ 2147483646 h 264"/>
              <a:gd name="T56" fmla="*/ 2147483646 w 4335"/>
              <a:gd name="T57" fmla="*/ 2147483646 h 264"/>
              <a:gd name="T58" fmla="*/ 2147483646 w 4335"/>
              <a:gd name="T59" fmla="*/ 2147483646 h 264"/>
              <a:gd name="T60" fmla="*/ 2147483646 w 4335"/>
              <a:gd name="T61" fmla="*/ 2147483646 h 264"/>
              <a:gd name="T62" fmla="*/ 2147483646 w 4335"/>
              <a:gd name="T63" fmla="*/ 2147483646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35" h="264">
                <a:moveTo>
                  <a:pt x="0" y="120"/>
                </a:moveTo>
                <a:cubicBezTo>
                  <a:pt x="52" y="103"/>
                  <a:pt x="80" y="56"/>
                  <a:pt x="128" y="32"/>
                </a:cubicBezTo>
                <a:cubicBezTo>
                  <a:pt x="187" y="2"/>
                  <a:pt x="282" y="4"/>
                  <a:pt x="344" y="0"/>
                </a:cubicBezTo>
                <a:cubicBezTo>
                  <a:pt x="410" y="6"/>
                  <a:pt x="432" y="0"/>
                  <a:pt x="480" y="32"/>
                </a:cubicBezTo>
                <a:cubicBezTo>
                  <a:pt x="524" y="98"/>
                  <a:pt x="600" y="114"/>
                  <a:pt x="672" y="128"/>
                </a:cubicBezTo>
                <a:cubicBezTo>
                  <a:pt x="778" y="234"/>
                  <a:pt x="855" y="214"/>
                  <a:pt x="1000" y="232"/>
                </a:cubicBezTo>
                <a:cubicBezTo>
                  <a:pt x="1037" y="229"/>
                  <a:pt x="1075" y="231"/>
                  <a:pt x="1112" y="224"/>
                </a:cubicBezTo>
                <a:cubicBezTo>
                  <a:pt x="1129" y="221"/>
                  <a:pt x="1160" y="181"/>
                  <a:pt x="1168" y="176"/>
                </a:cubicBezTo>
                <a:cubicBezTo>
                  <a:pt x="1204" y="152"/>
                  <a:pt x="1222" y="147"/>
                  <a:pt x="1256" y="136"/>
                </a:cubicBezTo>
                <a:cubicBezTo>
                  <a:pt x="1314" y="93"/>
                  <a:pt x="1377" y="64"/>
                  <a:pt x="1440" y="32"/>
                </a:cubicBezTo>
                <a:cubicBezTo>
                  <a:pt x="1449" y="28"/>
                  <a:pt x="1455" y="19"/>
                  <a:pt x="1464" y="16"/>
                </a:cubicBezTo>
                <a:cubicBezTo>
                  <a:pt x="1485" y="10"/>
                  <a:pt x="1507" y="11"/>
                  <a:pt x="1528" y="8"/>
                </a:cubicBezTo>
                <a:cubicBezTo>
                  <a:pt x="1614" y="14"/>
                  <a:pt x="1636" y="15"/>
                  <a:pt x="1704" y="32"/>
                </a:cubicBezTo>
                <a:cubicBezTo>
                  <a:pt x="1786" y="87"/>
                  <a:pt x="1896" y="50"/>
                  <a:pt x="1976" y="104"/>
                </a:cubicBezTo>
                <a:cubicBezTo>
                  <a:pt x="2023" y="135"/>
                  <a:pt x="2056" y="178"/>
                  <a:pt x="2112" y="192"/>
                </a:cubicBezTo>
                <a:cubicBezTo>
                  <a:pt x="2218" y="263"/>
                  <a:pt x="2290" y="258"/>
                  <a:pt x="2424" y="264"/>
                </a:cubicBezTo>
                <a:cubicBezTo>
                  <a:pt x="2434" y="263"/>
                  <a:pt x="2526" y="258"/>
                  <a:pt x="2552" y="248"/>
                </a:cubicBezTo>
                <a:cubicBezTo>
                  <a:pt x="2613" y="225"/>
                  <a:pt x="2631" y="152"/>
                  <a:pt x="2696" y="136"/>
                </a:cubicBezTo>
                <a:cubicBezTo>
                  <a:pt x="2730" y="111"/>
                  <a:pt x="2759" y="98"/>
                  <a:pt x="2800" y="88"/>
                </a:cubicBezTo>
                <a:cubicBezTo>
                  <a:pt x="2842" y="60"/>
                  <a:pt x="2896" y="56"/>
                  <a:pt x="2944" y="40"/>
                </a:cubicBezTo>
                <a:cubicBezTo>
                  <a:pt x="2960" y="35"/>
                  <a:pt x="2992" y="24"/>
                  <a:pt x="2992" y="24"/>
                </a:cubicBezTo>
                <a:cubicBezTo>
                  <a:pt x="3094" y="30"/>
                  <a:pt x="3143" y="36"/>
                  <a:pt x="3232" y="72"/>
                </a:cubicBezTo>
                <a:cubicBezTo>
                  <a:pt x="3303" y="101"/>
                  <a:pt x="3362" y="168"/>
                  <a:pt x="3440" y="184"/>
                </a:cubicBezTo>
                <a:cubicBezTo>
                  <a:pt x="3511" y="199"/>
                  <a:pt x="3584" y="210"/>
                  <a:pt x="3656" y="224"/>
                </a:cubicBezTo>
                <a:cubicBezTo>
                  <a:pt x="3677" y="221"/>
                  <a:pt x="3700" y="223"/>
                  <a:pt x="3720" y="216"/>
                </a:cubicBezTo>
                <a:cubicBezTo>
                  <a:pt x="3733" y="212"/>
                  <a:pt x="3740" y="198"/>
                  <a:pt x="3752" y="192"/>
                </a:cubicBezTo>
                <a:cubicBezTo>
                  <a:pt x="3784" y="174"/>
                  <a:pt x="3821" y="156"/>
                  <a:pt x="3856" y="144"/>
                </a:cubicBezTo>
                <a:cubicBezTo>
                  <a:pt x="3863" y="124"/>
                  <a:pt x="3875" y="74"/>
                  <a:pt x="3896" y="64"/>
                </a:cubicBezTo>
                <a:cubicBezTo>
                  <a:pt x="3959" y="33"/>
                  <a:pt x="4055" y="29"/>
                  <a:pt x="4120" y="24"/>
                </a:cubicBezTo>
                <a:cubicBezTo>
                  <a:pt x="4176" y="27"/>
                  <a:pt x="4232" y="27"/>
                  <a:pt x="4288" y="32"/>
                </a:cubicBezTo>
                <a:cubicBezTo>
                  <a:pt x="4296" y="33"/>
                  <a:pt x="4306" y="34"/>
                  <a:pt x="4312" y="40"/>
                </a:cubicBezTo>
                <a:cubicBezTo>
                  <a:pt x="4335" y="63"/>
                  <a:pt x="4312" y="56"/>
                  <a:pt x="4328" y="72"/>
                </a:cubicBezTo>
              </a:path>
            </a:pathLst>
          </a:custGeom>
          <a:noFill/>
          <a:ln w="1905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66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4" name="Text Box 9"/>
          <p:cNvSpPr txBox="1">
            <a:spLocks noChangeArrowheads="1"/>
          </p:cNvSpPr>
          <p:nvPr/>
        </p:nvSpPr>
        <p:spPr bwMode="auto">
          <a:xfrm>
            <a:off x="1674813" y="3657600"/>
            <a:ext cx="2171700" cy="579438"/>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a:spcBef>
                <a:spcPct val="0"/>
              </a:spcBef>
              <a:buFontTx/>
              <a:buNone/>
            </a:pPr>
            <a:r>
              <a:rPr lang="en-US" altLang="en-US" sz="3200">
                <a:latin typeface="Times" panose="02020603050405020304" pitchFamily="18" charset="0"/>
              </a:rPr>
              <a:t>Atmosphere</a:t>
            </a:r>
          </a:p>
        </p:txBody>
      </p:sp>
      <p:sp>
        <p:nvSpPr>
          <p:cNvPr id="52236" name="Text Box 11"/>
          <p:cNvSpPr txBox="1">
            <a:spLocks noChangeArrowheads="1"/>
          </p:cNvSpPr>
          <p:nvPr/>
        </p:nvSpPr>
        <p:spPr bwMode="auto">
          <a:xfrm>
            <a:off x="4687888" y="3409950"/>
            <a:ext cx="739775" cy="33655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a:spcBef>
                <a:spcPct val="0"/>
              </a:spcBef>
              <a:buFontTx/>
              <a:buNone/>
            </a:pPr>
            <a:r>
              <a:rPr lang="en-US" altLang="en-US" sz="1600" b="1">
                <a:latin typeface="Times" panose="02020603050405020304" pitchFamily="18" charset="0"/>
              </a:rPr>
              <a:t>AM=1</a:t>
            </a:r>
          </a:p>
        </p:txBody>
      </p:sp>
      <p:sp>
        <p:nvSpPr>
          <p:cNvPr id="52237" name="Text Box 12"/>
          <p:cNvSpPr txBox="1">
            <a:spLocks noChangeArrowheads="1"/>
          </p:cNvSpPr>
          <p:nvPr/>
        </p:nvSpPr>
        <p:spPr bwMode="auto">
          <a:xfrm>
            <a:off x="5988050" y="3549650"/>
            <a:ext cx="739775" cy="33655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a:spcBef>
                <a:spcPct val="0"/>
              </a:spcBef>
              <a:buFontTx/>
              <a:buNone/>
            </a:pPr>
            <a:r>
              <a:rPr lang="en-US" altLang="en-US" sz="1600" b="1">
                <a:latin typeface="Times" panose="02020603050405020304" pitchFamily="18" charset="0"/>
              </a:rPr>
              <a:t>AM=2</a:t>
            </a:r>
          </a:p>
        </p:txBody>
      </p:sp>
      <p:sp>
        <p:nvSpPr>
          <p:cNvPr id="52238" name="Freeform 13"/>
          <p:cNvSpPr>
            <a:spLocks/>
          </p:cNvSpPr>
          <p:nvPr/>
        </p:nvSpPr>
        <p:spPr bwMode="auto">
          <a:xfrm rot="-1800000">
            <a:off x="4519613" y="3771900"/>
            <a:ext cx="2324100" cy="223838"/>
          </a:xfrm>
          <a:custGeom>
            <a:avLst/>
            <a:gdLst>
              <a:gd name="T0" fmla="*/ 0 w 2064"/>
              <a:gd name="T1" fmla="*/ 2147483646 h 133"/>
              <a:gd name="T2" fmla="*/ 2147483646 w 2064"/>
              <a:gd name="T3" fmla="*/ 2147483646 h 133"/>
              <a:gd name="T4" fmla="*/ 2147483646 w 2064"/>
              <a:gd name="T5" fmla="*/ 2147483646 h 133"/>
              <a:gd name="T6" fmla="*/ 2147483646 w 2064"/>
              <a:gd name="T7" fmla="*/ 2147483646 h 133"/>
              <a:gd name="T8" fmla="*/ 2147483646 w 2064"/>
              <a:gd name="T9" fmla="*/ 2147483646 h 133"/>
              <a:gd name="T10" fmla="*/ 2147483646 w 2064"/>
              <a:gd name="T11" fmla="*/ 2147483646 h 133"/>
              <a:gd name="T12" fmla="*/ 2147483646 w 2064"/>
              <a:gd name="T13" fmla="*/ 2147483646 h 133"/>
              <a:gd name="T14" fmla="*/ 2147483646 w 2064"/>
              <a:gd name="T15" fmla="*/ 2147483646 h 133"/>
              <a:gd name="T16" fmla="*/ 2147483646 w 2064"/>
              <a:gd name="T17" fmla="*/ 2147483646 h 133"/>
              <a:gd name="T18" fmla="*/ 2147483646 w 2064"/>
              <a:gd name="T19" fmla="*/ 2147483646 h 133"/>
              <a:gd name="T20" fmla="*/ 2147483646 w 2064"/>
              <a:gd name="T21" fmla="*/ 2147483646 h 133"/>
              <a:gd name="T22" fmla="*/ 2147483646 w 2064"/>
              <a:gd name="T23" fmla="*/ 2147483646 h 133"/>
              <a:gd name="T24" fmla="*/ 2147483646 w 2064"/>
              <a:gd name="T25" fmla="*/ 2147483646 h 133"/>
              <a:gd name="T26" fmla="*/ 2147483646 w 2064"/>
              <a:gd name="T27" fmla="*/ 2147483646 h 133"/>
              <a:gd name="T28" fmla="*/ 2147483646 w 2064"/>
              <a:gd name="T29" fmla="*/ 2147483646 h 133"/>
              <a:gd name="T30" fmla="*/ 2147483646 w 2064"/>
              <a:gd name="T31" fmla="*/ 2147483646 h 133"/>
              <a:gd name="T32" fmla="*/ 2147483646 w 2064"/>
              <a:gd name="T33" fmla="*/ 2147483646 h 133"/>
              <a:gd name="T34" fmla="*/ 2147483646 w 2064"/>
              <a:gd name="T35" fmla="*/ 2147483646 h 133"/>
              <a:gd name="T36" fmla="*/ 2147483646 w 2064"/>
              <a:gd name="T37" fmla="*/ 2147483646 h 133"/>
              <a:gd name="T38" fmla="*/ 2147483646 w 2064"/>
              <a:gd name="T39" fmla="*/ 2147483646 h 133"/>
              <a:gd name="T40" fmla="*/ 2147483646 w 2064"/>
              <a:gd name="T41" fmla="*/ 2147483646 h 133"/>
              <a:gd name="T42" fmla="*/ 2147483646 w 2064"/>
              <a:gd name="T43" fmla="*/ 2147483646 h 133"/>
              <a:gd name="T44" fmla="*/ 2147483646 w 2064"/>
              <a:gd name="T45" fmla="*/ 2147483646 h 133"/>
              <a:gd name="T46" fmla="*/ 2147483646 w 2064"/>
              <a:gd name="T47" fmla="*/ 2147483646 h 133"/>
              <a:gd name="T48" fmla="*/ 2147483646 w 2064"/>
              <a:gd name="T49" fmla="*/ 2147483646 h 133"/>
              <a:gd name="T50" fmla="*/ 2147483646 w 2064"/>
              <a:gd name="T51" fmla="*/ 2147483646 h 133"/>
              <a:gd name="T52" fmla="*/ 2147483646 w 2064"/>
              <a:gd name="T53" fmla="*/ 0 h 1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064" h="133">
                <a:moveTo>
                  <a:pt x="0" y="96"/>
                </a:moveTo>
                <a:cubicBezTo>
                  <a:pt x="25" y="71"/>
                  <a:pt x="51" y="51"/>
                  <a:pt x="80" y="32"/>
                </a:cubicBezTo>
                <a:cubicBezTo>
                  <a:pt x="136" y="37"/>
                  <a:pt x="186" y="28"/>
                  <a:pt x="224" y="72"/>
                </a:cubicBezTo>
                <a:cubicBezTo>
                  <a:pt x="233" y="82"/>
                  <a:pt x="237" y="97"/>
                  <a:pt x="248" y="104"/>
                </a:cubicBezTo>
                <a:cubicBezTo>
                  <a:pt x="262" y="113"/>
                  <a:pt x="296" y="120"/>
                  <a:pt x="296" y="120"/>
                </a:cubicBezTo>
                <a:cubicBezTo>
                  <a:pt x="356" y="113"/>
                  <a:pt x="399" y="91"/>
                  <a:pt x="456" y="80"/>
                </a:cubicBezTo>
                <a:cubicBezTo>
                  <a:pt x="482" y="63"/>
                  <a:pt x="510" y="49"/>
                  <a:pt x="536" y="32"/>
                </a:cubicBezTo>
                <a:cubicBezTo>
                  <a:pt x="576" y="35"/>
                  <a:pt x="616" y="33"/>
                  <a:pt x="656" y="40"/>
                </a:cubicBezTo>
                <a:cubicBezTo>
                  <a:pt x="698" y="47"/>
                  <a:pt x="717" y="106"/>
                  <a:pt x="760" y="120"/>
                </a:cubicBezTo>
                <a:cubicBezTo>
                  <a:pt x="787" y="117"/>
                  <a:pt x="814" y="118"/>
                  <a:pt x="840" y="112"/>
                </a:cubicBezTo>
                <a:cubicBezTo>
                  <a:pt x="875" y="105"/>
                  <a:pt x="893" y="75"/>
                  <a:pt x="920" y="56"/>
                </a:cubicBezTo>
                <a:cubicBezTo>
                  <a:pt x="949" y="36"/>
                  <a:pt x="984" y="35"/>
                  <a:pt x="1016" y="24"/>
                </a:cubicBezTo>
                <a:cubicBezTo>
                  <a:pt x="1061" y="27"/>
                  <a:pt x="1107" y="26"/>
                  <a:pt x="1152" y="32"/>
                </a:cubicBezTo>
                <a:cubicBezTo>
                  <a:pt x="1182" y="36"/>
                  <a:pt x="1187" y="55"/>
                  <a:pt x="1208" y="72"/>
                </a:cubicBezTo>
                <a:cubicBezTo>
                  <a:pt x="1242" y="98"/>
                  <a:pt x="1270" y="106"/>
                  <a:pt x="1304" y="128"/>
                </a:cubicBezTo>
                <a:cubicBezTo>
                  <a:pt x="1342" y="124"/>
                  <a:pt x="1385" y="133"/>
                  <a:pt x="1416" y="112"/>
                </a:cubicBezTo>
                <a:cubicBezTo>
                  <a:pt x="1424" y="107"/>
                  <a:pt x="1425" y="94"/>
                  <a:pt x="1432" y="88"/>
                </a:cubicBezTo>
                <a:cubicBezTo>
                  <a:pt x="1446" y="75"/>
                  <a:pt x="1464" y="67"/>
                  <a:pt x="1480" y="56"/>
                </a:cubicBezTo>
                <a:cubicBezTo>
                  <a:pt x="1514" y="34"/>
                  <a:pt x="1560" y="44"/>
                  <a:pt x="1600" y="40"/>
                </a:cubicBezTo>
                <a:cubicBezTo>
                  <a:pt x="1648" y="28"/>
                  <a:pt x="1694" y="28"/>
                  <a:pt x="1736" y="56"/>
                </a:cubicBezTo>
                <a:cubicBezTo>
                  <a:pt x="1745" y="82"/>
                  <a:pt x="1740" y="83"/>
                  <a:pt x="1768" y="96"/>
                </a:cubicBezTo>
                <a:cubicBezTo>
                  <a:pt x="1783" y="103"/>
                  <a:pt x="1816" y="112"/>
                  <a:pt x="1816" y="112"/>
                </a:cubicBezTo>
                <a:cubicBezTo>
                  <a:pt x="1855" y="106"/>
                  <a:pt x="1870" y="106"/>
                  <a:pt x="1904" y="96"/>
                </a:cubicBezTo>
                <a:cubicBezTo>
                  <a:pt x="1920" y="91"/>
                  <a:pt x="1952" y="80"/>
                  <a:pt x="1952" y="80"/>
                </a:cubicBezTo>
                <a:cubicBezTo>
                  <a:pt x="1962" y="65"/>
                  <a:pt x="1976" y="41"/>
                  <a:pt x="1992" y="32"/>
                </a:cubicBezTo>
                <a:cubicBezTo>
                  <a:pt x="2007" y="24"/>
                  <a:pt x="2026" y="25"/>
                  <a:pt x="2040" y="16"/>
                </a:cubicBezTo>
                <a:cubicBezTo>
                  <a:pt x="2048" y="11"/>
                  <a:pt x="2064" y="0"/>
                  <a:pt x="2064" y="0"/>
                </a:cubicBezTo>
              </a:path>
            </a:pathLst>
          </a:custGeom>
          <a:noFill/>
          <a:ln w="1905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66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mc:AlternateContent xmlns:mc="http://schemas.openxmlformats.org/markup-compatibility/2006" xmlns:a14="http://schemas.microsoft.com/office/drawing/2010/main">
        <mc:Choice Requires="a14">
          <p:sp>
            <p:nvSpPr>
              <p:cNvPr id="2" name="TextBox 1"/>
              <p:cNvSpPr txBox="1"/>
              <p:nvPr/>
            </p:nvSpPr>
            <p:spPr>
              <a:xfrm>
                <a:off x="1658937" y="5309800"/>
                <a:ext cx="6248400" cy="5828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𝐼</m:t>
                          </m:r>
                        </m:e>
                        <m:sub>
                          <m:r>
                            <a:rPr lang="en-US" i="1" smtClean="0">
                              <a:latin typeface="Cambria Math" panose="02040503050406030204" pitchFamily="18" charset="0"/>
                              <a:ea typeface="Cambria Math" panose="02040503050406030204" pitchFamily="18" charset="0"/>
                            </a:rPr>
                            <m:t>𝜆</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0,</m:t>
                          </m:r>
                          <m:r>
                            <a:rPr lang="en-US" b="0" i="1" smtClean="0">
                              <a:latin typeface="Cambria Math" panose="02040503050406030204" pitchFamily="18" charset="0"/>
                              <a:ea typeface="Cambria Math" panose="02040503050406030204" pitchFamily="18" charset="0"/>
                            </a:rPr>
                            <m:t>𝜆</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𝑚𝑎𝑔</m:t>
                          </m:r>
                          <m:r>
                            <a:rPr lang="en-US" b="0" i="1" smtClean="0">
                              <a:latin typeface="Cambria Math" panose="02040503050406030204" pitchFamily="18" charset="0"/>
                              <a:ea typeface="Cambria Math" panose="02040503050406030204" pitchFamily="18" charset="0"/>
                            </a:rPr>
                            <m:t>/2.5</m:t>
                          </m:r>
                        </m:sup>
                      </m:sSup>
                      <m:r>
                        <a:rPr lang="en-US" b="0" i="1" smtClean="0">
                          <a:latin typeface="Cambria Math" panose="02040503050406030204" pitchFamily="18" charset="0"/>
                        </a:rPr>
                        <m:t>, </m:t>
                      </m:r>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𝑚𝑎𝑔</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𝜒</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𝑎𝑖𝑟</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𝑚𝑎𝑠𝑠</m:t>
                          </m:r>
                        </m:e>
                      </m:d>
                      <m:r>
                        <a:rPr lang="en-US" b="0" i="1" smtClean="0">
                          <a:latin typeface="Cambria Math" panose="02040503050406030204" pitchFamily="18" charset="0"/>
                          <a:ea typeface="Cambria Math" panose="02040503050406030204" pitchFamily="18" charset="0"/>
                        </a:rPr>
                        <m:t>,</m:t>
                      </m:r>
                    </m:oMath>
                  </m:oMathPara>
                </a14:m>
                <a:endParaRPr lang="en-US" b="0" dirty="0" smtClean="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𝑤h𝑒𝑟𝑒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𝑖𝑠</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𝑡h𝑒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𝑎𝑡𝑚𝑜𝑠𝑝h𝑒𝑟𝑖𝑐</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𝑒𝑥𝑡𝑖𝑛𝑐𝑡𝑖𝑜𝑛</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𝑐𝑜𝑒𝑓𝑓𝑖𝑐𝑒𝑛𝑡</m:t>
                      </m:r>
                      <m:r>
                        <a:rPr lang="en-US" b="0" i="1" smtClean="0">
                          <a:latin typeface="Cambria Math" panose="02040503050406030204" pitchFamily="18" charset="0"/>
                          <a:ea typeface="Cambria Math" panose="02040503050406030204" pitchFamily="18" charset="0"/>
                        </a:rPr>
                        <m:t>.</m:t>
                      </m:r>
                    </m:oMath>
                  </m:oMathPara>
                </a14:m>
                <a:endParaRPr lang="en-US" b="0" dirty="0" smtClean="0">
                  <a:ea typeface="Cambria Math" panose="02040503050406030204"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658937" y="5309800"/>
                <a:ext cx="6248400" cy="582852"/>
              </a:xfrm>
              <a:prstGeom prst="rect">
                <a:avLst/>
              </a:prstGeom>
              <a:blipFill rotWithShape="0">
                <a:blip r:embed="rId2"/>
                <a:stretch>
                  <a:fillRect t="-3125" b="-16667"/>
                </a:stretch>
              </a:blipFill>
            </p:spPr>
            <p:txBody>
              <a:bodyPr/>
              <a:lstStyle/>
              <a:p>
                <a:r>
                  <a:rPr lang="en-US">
                    <a:noFill/>
                  </a:rPr>
                  <a:t> </a:t>
                </a:r>
              </a:p>
            </p:txBody>
          </p:sp>
        </mc:Fallback>
      </mc:AlternateContent>
    </p:spTree>
    <p:extLst>
      <p:ext uri="{BB962C8B-B14F-4D97-AF65-F5344CB8AC3E}">
        <p14:creationId xmlns:p14="http://schemas.microsoft.com/office/powerpoint/2010/main" val="133864078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atmospheric emission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085705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motivation for spectroscopy</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977239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1" name="Rectangle 2"/>
          <p:cNvSpPr>
            <a:spLocks noGrp="1" noChangeArrowheads="1"/>
          </p:cNvSpPr>
          <p:nvPr>
            <p:ph type="title" idx="4294967295"/>
          </p:nvPr>
        </p:nvSpPr>
        <p:spPr>
          <a:xfrm>
            <a:off x="1028700" y="685800"/>
            <a:ext cx="7200900" cy="731520"/>
          </a:xfrm>
        </p:spPr>
        <p:txBody>
          <a:bodyPr/>
          <a:lstStyle/>
          <a:p>
            <a:pPr eaLnBrk="1" hangingPunct="1"/>
            <a:r>
              <a:rPr lang="en-US" altLang="en-US" smtClean="0"/>
              <a:t>Atmospheric emission	</a:t>
            </a:r>
          </a:p>
        </p:txBody>
      </p:sp>
      <p:sp>
        <p:nvSpPr>
          <p:cNvPr id="2331651" name="Rectangle 3"/>
          <p:cNvSpPr>
            <a:spLocks noGrp="1" noChangeArrowheads="1"/>
          </p:cNvSpPr>
          <p:nvPr>
            <p:ph type="body" idx="1"/>
          </p:nvPr>
        </p:nvSpPr>
        <p:spPr/>
        <p:txBody>
          <a:bodyPr/>
          <a:lstStyle/>
          <a:p>
            <a:pPr eaLnBrk="1" hangingPunct="1"/>
            <a:r>
              <a:rPr lang="en-US" altLang="en-US" dirty="0" smtClean="0"/>
              <a:t>Blackbody (thermal)</a:t>
            </a:r>
          </a:p>
          <a:p>
            <a:pPr lvl="1"/>
            <a:r>
              <a:rPr lang="en-US" altLang="en-US" dirty="0" smtClean="0"/>
              <a:t>obeys Planck’s blackbody equation</a:t>
            </a:r>
          </a:p>
          <a:p>
            <a:pPr lvl="1"/>
            <a:r>
              <a:rPr lang="en-US" altLang="en-US" dirty="0" smtClean="0"/>
              <a:t>has a peak that depends on temperature</a:t>
            </a:r>
          </a:p>
          <a:p>
            <a:pPr lvl="1"/>
            <a:r>
              <a:rPr lang="en-US" altLang="en-US" dirty="0" smtClean="0"/>
              <a:t>is continuum (emission at all wavelengths)</a:t>
            </a:r>
          </a:p>
          <a:p>
            <a:pPr eaLnBrk="1" hangingPunct="1"/>
            <a:r>
              <a:rPr lang="en-US" altLang="en-US" dirty="0" smtClean="0"/>
              <a:t>Molecular (OH</a:t>
            </a:r>
            <a:r>
              <a:rPr lang="en-US" altLang="en-US" baseline="30000" dirty="0" smtClean="0"/>
              <a:t>-</a:t>
            </a:r>
            <a:r>
              <a:rPr lang="en-US" altLang="en-US" dirty="0" smtClean="0"/>
              <a:t>)</a:t>
            </a:r>
          </a:p>
          <a:p>
            <a:pPr lvl="1"/>
            <a:r>
              <a:rPr lang="en-US" altLang="en-US" dirty="0" smtClean="0"/>
              <a:t>is produced by the OH molecule in the Earth’s atmosphere</a:t>
            </a:r>
          </a:p>
          <a:p>
            <a:pPr lvl="1"/>
            <a:r>
              <a:rPr lang="en-US" altLang="en-US" dirty="0" smtClean="0"/>
              <a:t>depends on the excitation of OH molecules</a:t>
            </a:r>
          </a:p>
          <a:p>
            <a:pPr lvl="1"/>
            <a:r>
              <a:rPr lang="en-US" altLang="en-US" dirty="0" smtClean="0"/>
              <a:t>is emitted at discrete wavelengths that correspond to energy transitions of the OH molecule</a:t>
            </a:r>
          </a:p>
        </p:txBody>
      </p:sp>
    </p:spTree>
    <p:extLst>
      <p:ext uri="{BB962C8B-B14F-4D97-AF65-F5344CB8AC3E}">
        <p14:creationId xmlns:p14="http://schemas.microsoft.com/office/powerpoint/2010/main" val="19982152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316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3165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3165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31651">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3165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3165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3165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316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165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idx="4294967295"/>
          </p:nvPr>
        </p:nvSpPr>
        <p:spPr>
          <a:xfrm>
            <a:off x="1028700" y="685800"/>
            <a:ext cx="7200900" cy="731520"/>
          </a:xfrm>
        </p:spPr>
        <p:txBody>
          <a:bodyPr/>
          <a:lstStyle/>
          <a:p>
            <a:pPr eaLnBrk="1" hangingPunct="1"/>
            <a:r>
              <a:rPr lang="en-US" altLang="en-US" smtClean="0"/>
              <a:t>Thermal emission</a:t>
            </a:r>
          </a:p>
        </p:txBody>
      </p:sp>
      <p:sp>
        <p:nvSpPr>
          <p:cNvPr id="54276" name="Oval 3"/>
          <p:cNvSpPr>
            <a:spLocks noChangeArrowheads="1"/>
          </p:cNvSpPr>
          <p:nvPr/>
        </p:nvSpPr>
        <p:spPr bwMode="auto">
          <a:xfrm>
            <a:off x="1643063" y="2670175"/>
            <a:ext cx="1828800" cy="793750"/>
          </a:xfrm>
          <a:prstGeom prst="ellipse">
            <a:avLst/>
          </a:prstGeom>
          <a:solidFill>
            <a:srgbClr val="FF6600"/>
          </a:solidFill>
          <a:ln w="1905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4277" name="Line 4"/>
          <p:cNvSpPr>
            <a:spLocks noChangeShapeType="1"/>
          </p:cNvSpPr>
          <p:nvPr/>
        </p:nvSpPr>
        <p:spPr bwMode="auto">
          <a:xfrm flipV="1">
            <a:off x="2555875" y="1711325"/>
            <a:ext cx="0" cy="1352550"/>
          </a:xfrm>
          <a:prstGeom prst="line">
            <a:avLst/>
          </a:prstGeom>
          <a:noFill/>
          <a:ln w="1905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8" name="Line 5"/>
          <p:cNvSpPr>
            <a:spLocks noChangeShapeType="1"/>
          </p:cNvSpPr>
          <p:nvPr/>
        </p:nvSpPr>
        <p:spPr bwMode="auto">
          <a:xfrm flipV="1">
            <a:off x="2557463" y="1925638"/>
            <a:ext cx="636587" cy="1141412"/>
          </a:xfrm>
          <a:prstGeom prst="line">
            <a:avLst/>
          </a:prstGeom>
          <a:noFill/>
          <a:ln w="19050">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9" name="Text Box 6"/>
          <p:cNvSpPr txBox="1">
            <a:spLocks noChangeArrowheads="1"/>
          </p:cNvSpPr>
          <p:nvPr/>
        </p:nvSpPr>
        <p:spPr bwMode="auto">
          <a:xfrm>
            <a:off x="2544763" y="2135188"/>
            <a:ext cx="342900" cy="4572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a:latin typeface="Symbol" panose="05050102010706020507" pitchFamily="18" charset="2"/>
              </a:rPr>
              <a:t>q</a:t>
            </a:r>
          </a:p>
        </p:txBody>
      </p:sp>
      <p:sp>
        <p:nvSpPr>
          <p:cNvPr id="54280" name="Text Box 7"/>
          <p:cNvSpPr txBox="1">
            <a:spLocks noChangeArrowheads="1"/>
          </p:cNvSpPr>
          <p:nvPr/>
        </p:nvSpPr>
        <p:spPr bwMode="auto">
          <a:xfrm>
            <a:off x="3500438" y="1347788"/>
            <a:ext cx="5643562" cy="830997"/>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dirty="0">
                <a:solidFill>
                  <a:schemeClr val="tx2"/>
                </a:solidFill>
              </a:rPr>
              <a:t>spectral radiance,</a:t>
            </a:r>
            <a:r>
              <a:rPr lang="en-US" altLang="en-US" dirty="0"/>
              <a:t> </a:t>
            </a:r>
            <a:r>
              <a:rPr lang="en-US" altLang="en-US" dirty="0">
                <a:solidFill>
                  <a:schemeClr val="tx2"/>
                </a:solidFill>
              </a:rPr>
              <a:t>brightness, specific intensity</a:t>
            </a:r>
            <a:r>
              <a:rPr lang="en-US" altLang="en-US" dirty="0" smtClean="0">
                <a:solidFill>
                  <a:schemeClr val="tx2"/>
                </a:solidFill>
              </a:rPr>
              <a:t>:</a:t>
            </a:r>
            <a:endParaRPr lang="en-US" altLang="en-US" i="1" dirty="0"/>
          </a:p>
        </p:txBody>
      </p:sp>
      <p:sp>
        <p:nvSpPr>
          <p:cNvPr id="54283" name="Text Box 13"/>
          <p:cNvSpPr txBox="1">
            <a:spLocks noChangeArrowheads="1"/>
          </p:cNvSpPr>
          <p:nvPr/>
        </p:nvSpPr>
        <p:spPr bwMode="auto">
          <a:xfrm>
            <a:off x="2667000" y="3863975"/>
            <a:ext cx="3735387" cy="4572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dirty="0">
                <a:solidFill>
                  <a:schemeClr val="tx2"/>
                </a:solidFill>
              </a:rPr>
              <a:t>Planck (blackbody) function:</a:t>
            </a:r>
          </a:p>
        </p:txBody>
      </p:sp>
      <p:sp>
        <p:nvSpPr>
          <p:cNvPr id="2" name="Slide Number Placeholder 1"/>
          <p:cNvSpPr>
            <a:spLocks noGrp="1"/>
          </p:cNvSpPr>
          <p:nvPr>
            <p:ph type="sldNum" sz="quarter" idx="12"/>
          </p:nvPr>
        </p:nvSpPr>
        <p:spPr/>
        <p:txBody>
          <a:bodyPr/>
          <a:lstStyle/>
          <a:p>
            <a:pPr>
              <a:defRPr/>
            </a:pPr>
            <a:fld id="{C9676609-C20E-478C-B1F1-3B056B7D92BA}" type="slidenum">
              <a:rPr lang="en-US" altLang="en-US" smtClean="0"/>
              <a:pPr>
                <a:defRPr/>
              </a:pPr>
              <a:t>41</a:t>
            </a:fld>
            <a:endParaRPr lang="en-US" altLang="en-US"/>
          </a:p>
        </p:txBody>
      </p:sp>
      <mc:AlternateContent xmlns:mc="http://schemas.openxmlformats.org/markup-compatibility/2006" xmlns:a14="http://schemas.microsoft.com/office/drawing/2010/main">
        <mc:Choice Requires="a14">
          <p:sp>
            <p:nvSpPr>
              <p:cNvPr id="3" name="TextBox 2"/>
              <p:cNvSpPr txBox="1"/>
              <p:nvPr/>
            </p:nvSpPr>
            <p:spPr>
              <a:xfrm>
                <a:off x="3639433" y="2237601"/>
                <a:ext cx="478175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𝐼</m:t>
                          </m:r>
                        </m:e>
                        <m:sub>
                          <m:r>
                            <a:rPr lang="en-US" i="1" smtClean="0">
                              <a:latin typeface="Cambria Math" panose="02040503050406030204" pitchFamily="18" charset="0"/>
                              <a:ea typeface="Cambria Math" panose="02040503050406030204" pitchFamily="18" charset="0"/>
                            </a:rPr>
                            <m:t>𝜈</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𝜀</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cos</m:t>
                          </m:r>
                        </m:fName>
                        <m:e>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𝜃</m:t>
                              </m:r>
                            </m:e>
                          </m:d>
                        </m:e>
                      </m:func>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𝐵</m:t>
                          </m:r>
                        </m:e>
                        <m:sub>
                          <m:r>
                            <a:rPr lang="en-US" b="0" i="1" smtClean="0">
                              <a:latin typeface="Cambria Math" panose="02040503050406030204" pitchFamily="18" charset="0"/>
                              <a:ea typeface="Cambria Math" panose="02040503050406030204" pitchFamily="18" charset="0"/>
                            </a:rPr>
                            <m:t>𝜈</m:t>
                          </m:r>
                        </m:sub>
                      </m:sSub>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𝑇</m:t>
                          </m:r>
                        </m:e>
                      </m:d>
                      <m:r>
                        <a:rPr lang="en-US" b="0" i="1" smtClean="0">
                          <a:latin typeface="Cambria Math" panose="02040503050406030204" pitchFamily="18" charset="0"/>
                          <a:ea typeface="Cambria Math" panose="02040503050406030204" pitchFamily="18" charset="0"/>
                        </a:rPr>
                        <m:t>  </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𝑊</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𝑚</m:t>
                              </m:r>
                            </m:e>
                            <m:sup>
                              <m:r>
                                <a:rPr lang="en-US" i="1">
                                  <a:latin typeface="Cambria Math" panose="02040503050406030204" pitchFamily="18" charset="0"/>
                                  <a:ea typeface="Cambria Math" panose="02040503050406030204" pitchFamily="18" charset="0"/>
                                </a:rPr>
                                <m:t>−2</m:t>
                              </m:r>
                            </m:sup>
                          </m:sSup>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𝐻𝑧</m:t>
                              </m:r>
                            </m:e>
                            <m:sup>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sup>
                          </m:sSup>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𝑠𝑡𝑒𝑟𝑎𝑑𝑖𝑎𝑛</m:t>
                              </m:r>
                            </m:e>
                            <m:sup>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sup>
                          </m:sSup>
                        </m:e>
                      </m:d>
                      <m:r>
                        <a:rPr lang="en-US" b="0" i="1" smtClean="0">
                          <a:latin typeface="Cambria Math" panose="02040503050406030204" pitchFamily="18" charset="0"/>
                          <a:ea typeface="Cambria Math" panose="02040503050406030204" pitchFamily="18" charset="0"/>
                        </a:rPr>
                        <m:t>,</m:t>
                      </m:r>
                    </m:oMath>
                  </m:oMathPara>
                </a14:m>
                <a:endParaRPr lang="en-US" b="0" dirty="0" smtClean="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𝑤h𝑒𝑟𝑒</m:t>
                      </m:r>
                      <m:r>
                        <a:rPr lang="en-US" b="0" i="1" smtClean="0">
                          <a:latin typeface="Cambria Math" panose="02040503050406030204" pitchFamily="18" charset="0"/>
                        </a:rPr>
                        <m:t> </m:t>
                      </m:r>
                      <m:r>
                        <a:rPr lang="en-US" i="1">
                          <a:latin typeface="Cambria Math" panose="02040503050406030204" pitchFamily="18" charset="0"/>
                          <a:ea typeface="Cambria Math" panose="02040503050406030204" pitchFamily="18" charset="0"/>
                        </a:rPr>
                        <m:t>𝜀</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𝑖𝑠</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𝑡h𝑒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𝑒𝑚𝑖𝑠𝑠𝑖𝑡𝑖𝑣𝑖𝑡𝑦</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639433" y="2237601"/>
                <a:ext cx="4781758" cy="553998"/>
              </a:xfrm>
              <a:prstGeom prst="rect">
                <a:avLst/>
              </a:prstGeom>
              <a:blipFill rotWithShape="0">
                <a:blip r:embed="rId2"/>
                <a:stretch>
                  <a:fillRect t="-1099" b="-175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533400" y="4495800"/>
                <a:ext cx="8610599" cy="14092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i="1" smtClean="0">
                              <a:latin typeface="Cambria Math" panose="02040503050406030204" pitchFamily="18" charset="0"/>
                              <a:ea typeface="Cambria Math" panose="02040503050406030204" pitchFamily="18" charset="0"/>
                            </a:rPr>
                            <m:t>𝜈</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𝑇</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h</m:t>
                          </m:r>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𝜈</m:t>
                              </m:r>
                            </m:e>
                            <m:sup>
                              <m:r>
                                <a:rPr lang="en-US" b="0" i="1" smtClean="0">
                                  <a:latin typeface="Cambria Math" panose="02040503050406030204" pitchFamily="18" charset="0"/>
                                </a:rPr>
                                <m:t>3</m:t>
                              </m:r>
                            </m:sup>
                          </m:sSup>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den>
                      </m:f>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f>
                                <m:fPr>
                                  <m:type m:val="lin"/>
                                  <m:ctrlPr>
                                    <a:rPr lang="en-US" b="0" i="1" smtClean="0">
                                      <a:latin typeface="Cambria Math" panose="02040503050406030204" pitchFamily="18" charset="0"/>
                                    </a:rPr>
                                  </m:ctrlPr>
                                </m:fPr>
                                <m:num>
                                  <m:r>
                                    <a:rPr lang="en-US" b="0" i="1" smtClean="0">
                                      <a:latin typeface="Cambria Math" panose="02040503050406030204" pitchFamily="18" charset="0"/>
                                    </a:rPr>
                                    <m:t>h</m:t>
                                  </m:r>
                                  <m:r>
                                    <a:rPr lang="en-US" b="0" i="1" smtClean="0">
                                      <a:latin typeface="Cambria Math" panose="02040503050406030204" pitchFamily="18" charset="0"/>
                                      <a:ea typeface="Cambria Math" panose="02040503050406030204" pitchFamily="18" charset="0"/>
                                    </a:rPr>
                                    <m:t>𝜈</m:t>
                                  </m:r>
                                </m:num>
                                <m:den>
                                  <m:r>
                                    <a:rPr lang="en-US" b="0" i="1" smtClean="0">
                                      <a:latin typeface="Cambria Math" panose="02040503050406030204" pitchFamily="18" charset="0"/>
                                    </a:rPr>
                                    <m:t>𝑘𝑇</m:t>
                                  </m:r>
                                </m:den>
                              </m:f>
                            </m:sup>
                          </m:sSup>
                          <m:r>
                            <a:rPr lang="en-US" b="0" i="1" smtClean="0">
                              <a:latin typeface="Cambria Math" panose="02040503050406030204" pitchFamily="18" charset="0"/>
                            </a:rPr>
                            <m:t>−1</m:t>
                          </m:r>
                        </m:den>
                      </m:f>
                      <m:d>
                        <m:dPr>
                          <m:begChr m:val="{"/>
                          <m:endChr m:val="}"/>
                          <m:ctrlPr>
                            <a:rPr lang="en-US" i="1">
                              <a:latin typeface="Cambria Math" panose="02040503050406030204" pitchFamily="18" charset="0"/>
                            </a:rPr>
                          </m:ctrlPr>
                        </m:dPr>
                        <m:e>
                          <m:r>
                            <a:rPr lang="en-US" i="1">
                              <a:latin typeface="Cambria Math" panose="02040503050406030204" pitchFamily="18" charset="0"/>
                            </a:rPr>
                            <m:t>𝑒𝑟𝑔𝑠</m:t>
                          </m:r>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−1</m:t>
                              </m:r>
                            </m:sup>
                          </m:sSup>
                          <m:sSup>
                            <m:sSupPr>
                              <m:ctrlPr>
                                <a:rPr lang="en-US" i="1">
                                  <a:latin typeface="Cambria Math" panose="02040503050406030204" pitchFamily="18" charset="0"/>
                                </a:rPr>
                              </m:ctrlPr>
                            </m:sSupPr>
                            <m:e>
                              <m:r>
                                <a:rPr lang="en-US" i="1">
                                  <a:latin typeface="Cambria Math" panose="02040503050406030204" pitchFamily="18" charset="0"/>
                                </a:rPr>
                                <m:t>𝑐𝑚</m:t>
                              </m:r>
                            </m:e>
                            <m:sup>
                              <m:r>
                                <a:rPr lang="en-US" i="1">
                                  <a:latin typeface="Cambria Math" panose="02040503050406030204" pitchFamily="18" charset="0"/>
                                </a:rPr>
                                <m:t>−2</m:t>
                              </m:r>
                            </m:sup>
                          </m:sSup>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𝐻𝑧</m:t>
                              </m:r>
                            </m:e>
                            <m:sup>
                              <m:r>
                                <a:rPr lang="en-US" i="1">
                                  <a:latin typeface="Cambria Math" panose="02040503050406030204" pitchFamily="18" charset="0"/>
                                </a:rPr>
                                <m:t>−1</m:t>
                              </m:r>
                            </m:sup>
                          </m:sSup>
                          <m:r>
                            <m:rPr>
                              <m:nor/>
                            </m:rPr>
                            <a:rPr lang="en-US" dirty="0"/>
                            <m:t> </m:t>
                          </m:r>
                          <m:sSup>
                            <m:sSupPr>
                              <m:ctrlPr>
                                <a:rPr lang="en-US" i="1">
                                  <a:latin typeface="Cambria Math" panose="02040503050406030204" pitchFamily="18" charset="0"/>
                                </a:rPr>
                              </m:ctrlPr>
                            </m:sSupPr>
                            <m:e>
                              <m:r>
                                <a:rPr lang="en-US" i="1">
                                  <a:latin typeface="Cambria Math" panose="02040503050406030204" pitchFamily="18" charset="0"/>
                                </a:rPr>
                                <m:t>𝑠𝑡𝑒𝑟𝑎𝑑𝑖𝑎𝑛</m:t>
                              </m:r>
                            </m:e>
                            <m:sup>
                              <m:r>
                                <a:rPr lang="en-US" i="1">
                                  <a:latin typeface="Cambria Math" panose="02040503050406030204" pitchFamily="18" charset="0"/>
                                </a:rPr>
                                <m:t>−1</m:t>
                              </m:r>
                            </m:sup>
                          </m:sSup>
                        </m:e>
                      </m:d>
                    </m:oMath>
                  </m:oMathPara>
                </a14:m>
                <a:endParaRPr lang="en-US" dirty="0" smtClean="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smtClean="0">
                              <a:latin typeface="Cambria Math" panose="02040503050406030204" pitchFamily="18" charset="0"/>
                              <a:ea typeface="Cambria Math" panose="02040503050406030204" pitchFamily="18" charset="0"/>
                            </a:rPr>
                            <m:t>𝜆</m:t>
                          </m:r>
                        </m:sub>
                      </m:sSub>
                      <m:d>
                        <m:dPr>
                          <m:ctrlPr>
                            <a:rPr lang="en-US" i="1">
                              <a:latin typeface="Cambria Math" panose="02040503050406030204" pitchFamily="18" charset="0"/>
                            </a:rPr>
                          </m:ctrlPr>
                        </m:dPr>
                        <m:e>
                          <m:r>
                            <a:rPr lang="en-US" i="1">
                              <a:latin typeface="Cambria Math" panose="02040503050406030204" pitchFamily="18" charset="0"/>
                            </a:rPr>
                            <m:t>𝑇</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rPr>
                            <m:t>h</m:t>
                          </m:r>
                          <m:sSup>
                            <m:sSupPr>
                              <m:ctrlPr>
                                <a:rPr lang="en-US" i="1">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𝑐</m:t>
                              </m:r>
                            </m:e>
                            <m:sup>
                              <m:r>
                                <a:rPr lang="en-US" b="0" i="1" smtClean="0">
                                  <a:latin typeface="Cambria Math" panose="02040503050406030204" pitchFamily="18" charset="0"/>
                                </a:rPr>
                                <m:t>2</m:t>
                              </m:r>
                            </m:sup>
                          </m:sSup>
                        </m:num>
                        <m:den>
                          <m:sSup>
                            <m:sSupPr>
                              <m:ctrlPr>
                                <a:rPr lang="en-US" i="1">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𝜆</m:t>
                              </m:r>
                            </m:e>
                            <m:sup>
                              <m:r>
                                <a:rPr lang="en-US" b="0" i="1" smtClean="0">
                                  <a:latin typeface="Cambria Math" panose="02040503050406030204" pitchFamily="18" charset="0"/>
                                </a:rPr>
                                <m:t>5</m:t>
                              </m:r>
                            </m:sup>
                          </m:sSup>
                        </m:den>
                      </m:f>
                      <m:f>
                        <m:fPr>
                          <m:ctrlPr>
                            <a:rPr lang="en-US" i="1">
                              <a:latin typeface="Cambria Math" panose="02040503050406030204" pitchFamily="18" charset="0"/>
                            </a:rPr>
                          </m:ctrlPr>
                        </m:fPr>
                        <m:num>
                          <m:r>
                            <a:rPr lang="en-US" i="1">
                              <a:latin typeface="Cambria Math" panose="02040503050406030204" pitchFamily="18" charset="0"/>
                            </a:rPr>
                            <m:t>1</m:t>
                          </m:r>
                        </m:num>
                        <m:den>
                          <m:sSup>
                            <m:sSupPr>
                              <m:ctrlPr>
                                <a:rPr lang="en-US" i="1">
                                  <a:latin typeface="Cambria Math" panose="02040503050406030204" pitchFamily="18" charset="0"/>
                                </a:rPr>
                              </m:ctrlPr>
                            </m:sSupPr>
                            <m:e>
                              <m:r>
                                <a:rPr lang="en-US" i="1">
                                  <a:latin typeface="Cambria Math" panose="02040503050406030204" pitchFamily="18" charset="0"/>
                                </a:rPr>
                                <m:t>𝑒</m:t>
                              </m:r>
                            </m:e>
                            <m:sup>
                              <m:f>
                                <m:fPr>
                                  <m:type m:val="lin"/>
                                  <m:ctrlPr>
                                    <a:rPr lang="en-US" i="1">
                                      <a:latin typeface="Cambria Math" panose="02040503050406030204" pitchFamily="18" charset="0"/>
                                    </a:rPr>
                                  </m:ctrlPr>
                                </m:fPr>
                                <m:num>
                                  <m:r>
                                    <a:rPr lang="en-US" i="1">
                                      <a:latin typeface="Cambria Math" panose="02040503050406030204" pitchFamily="18" charset="0"/>
                                    </a:rPr>
                                    <m:t>h</m:t>
                                  </m:r>
                                  <m:r>
                                    <a:rPr lang="en-US" b="0" i="1" smtClean="0">
                                      <a:latin typeface="Cambria Math" panose="02040503050406030204" pitchFamily="18" charset="0"/>
                                      <a:ea typeface="Cambria Math" panose="02040503050406030204" pitchFamily="18" charset="0"/>
                                    </a:rPr>
                                    <m:t>𝑐</m:t>
                                  </m:r>
                                </m:num>
                                <m:den>
                                  <m:r>
                                    <a:rPr lang="en-US" i="1" smtClean="0">
                                      <a:latin typeface="Cambria Math" panose="02040503050406030204" pitchFamily="18" charset="0"/>
                                      <a:ea typeface="Cambria Math" panose="02040503050406030204" pitchFamily="18" charset="0"/>
                                    </a:rPr>
                                    <m:t>𝜆</m:t>
                                  </m:r>
                                  <m:r>
                                    <a:rPr lang="en-US" i="1">
                                      <a:latin typeface="Cambria Math" panose="02040503050406030204" pitchFamily="18" charset="0"/>
                                    </a:rPr>
                                    <m:t>𝑘𝑇</m:t>
                                  </m:r>
                                </m:den>
                              </m:f>
                            </m:sup>
                          </m:sSup>
                          <m:r>
                            <a:rPr lang="en-US" i="1">
                              <a:latin typeface="Cambria Math" panose="02040503050406030204" pitchFamily="18" charset="0"/>
                            </a:rPr>
                            <m:t>−1</m:t>
                          </m:r>
                        </m:den>
                      </m:f>
                      <m:d>
                        <m:dPr>
                          <m:begChr m:val="{"/>
                          <m:endChr m:val="}"/>
                          <m:ctrlPr>
                            <a:rPr lang="en-US" i="1">
                              <a:latin typeface="Cambria Math" panose="02040503050406030204" pitchFamily="18" charset="0"/>
                            </a:rPr>
                          </m:ctrlPr>
                        </m:dPr>
                        <m:e>
                          <m:r>
                            <a:rPr lang="en-US" i="1">
                              <a:latin typeface="Cambria Math" panose="02040503050406030204" pitchFamily="18" charset="0"/>
                            </a:rPr>
                            <m:t>𝑒𝑟𝑔𝑠</m:t>
                          </m:r>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−1</m:t>
                              </m:r>
                            </m:sup>
                          </m:sSup>
                          <m:sSup>
                            <m:sSupPr>
                              <m:ctrlPr>
                                <a:rPr lang="en-US" i="1">
                                  <a:latin typeface="Cambria Math" panose="02040503050406030204" pitchFamily="18" charset="0"/>
                                </a:rPr>
                              </m:ctrlPr>
                            </m:sSupPr>
                            <m:e>
                              <m:r>
                                <a:rPr lang="en-US" i="1">
                                  <a:latin typeface="Cambria Math" panose="02040503050406030204" pitchFamily="18" charset="0"/>
                                </a:rPr>
                                <m:t>𝑐𝑚</m:t>
                              </m:r>
                            </m:e>
                            <m:sup>
                              <m:r>
                                <a:rPr lang="en-US" i="1">
                                  <a:latin typeface="Cambria Math" panose="02040503050406030204" pitchFamily="18" charset="0"/>
                                </a:rPr>
                                <m:t>−2</m:t>
                              </m:r>
                            </m:sup>
                          </m:sSup>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𝑐𝑚</m:t>
                              </m:r>
                            </m:e>
                            <m:sup>
                              <m:r>
                                <a:rPr lang="en-US" i="1">
                                  <a:latin typeface="Cambria Math" panose="02040503050406030204" pitchFamily="18" charset="0"/>
                                </a:rPr>
                                <m:t>−1</m:t>
                              </m:r>
                            </m:sup>
                          </m:sSup>
                          <m:r>
                            <m:rPr>
                              <m:nor/>
                            </m:rPr>
                            <a:rPr lang="en-US" dirty="0"/>
                            <m:t> </m:t>
                          </m:r>
                          <m:sSup>
                            <m:sSupPr>
                              <m:ctrlPr>
                                <a:rPr lang="en-US" i="1">
                                  <a:latin typeface="Cambria Math" panose="02040503050406030204" pitchFamily="18" charset="0"/>
                                </a:rPr>
                              </m:ctrlPr>
                            </m:sSupPr>
                            <m:e>
                              <m:r>
                                <a:rPr lang="en-US" i="1">
                                  <a:latin typeface="Cambria Math" panose="02040503050406030204" pitchFamily="18" charset="0"/>
                                </a:rPr>
                                <m:t>𝑠𝑡𝑒𝑟𝑎𝑑𝑖𝑎𝑛</m:t>
                              </m:r>
                            </m:e>
                            <m:sup>
                              <m:r>
                                <a:rPr lang="en-US" i="1">
                                  <a:latin typeface="Cambria Math" panose="02040503050406030204" pitchFamily="18" charset="0"/>
                                </a:rPr>
                                <m:t>−1</m:t>
                              </m:r>
                            </m:sup>
                          </m:sSup>
                        </m:e>
                      </m:d>
                    </m:oMath>
                  </m:oMathPara>
                </a14:m>
                <a:endParaRPr lang="en-US" dirty="0"/>
              </a:p>
              <a:p>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533400" y="4495800"/>
                <a:ext cx="8610599" cy="1409232"/>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55040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2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2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2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2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28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animBg="1"/>
      <p:bldP spid="54277" grpId="0" animBg="1"/>
      <p:bldP spid="54278" grpId="0" animBg="1"/>
      <p:bldP spid="54279" grpId="0"/>
      <p:bldP spid="54280" grpId="0"/>
      <p:bldP spid="54283" grpId="0"/>
      <p:bldP spid="3"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2"/>
          <p:cNvSpPr txBox="1">
            <a:spLocks noChangeArrowheads="1"/>
          </p:cNvSpPr>
          <p:nvPr/>
        </p:nvSpPr>
        <p:spPr bwMode="auto">
          <a:xfrm>
            <a:off x="2650713" y="2010431"/>
            <a:ext cx="422320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2800" dirty="0"/>
              <a:t>Total power onto a </a:t>
            </a:r>
            <a:r>
              <a:rPr lang="en-US" altLang="en-US" sz="2800" dirty="0" smtClean="0"/>
              <a:t>detector</a:t>
            </a:r>
            <a:endParaRPr lang="en-US" altLang="en-US" sz="2800" dirty="0"/>
          </a:p>
        </p:txBody>
      </p:sp>
      <p:sp>
        <p:nvSpPr>
          <p:cNvPr id="2333699" name="Text Box 3"/>
          <p:cNvSpPr txBox="1">
            <a:spLocks noChangeArrowheads="1"/>
          </p:cNvSpPr>
          <p:nvPr/>
        </p:nvSpPr>
        <p:spPr bwMode="auto">
          <a:xfrm>
            <a:off x="2114366" y="3108187"/>
            <a:ext cx="52959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dirty="0">
                <a:latin typeface="Symbol" panose="05050102010706020507" pitchFamily="18" charset="2"/>
              </a:rPr>
              <a:t>h</a:t>
            </a:r>
            <a:r>
              <a:rPr lang="en-US" altLang="en-US" sz="1800" dirty="0"/>
              <a:t>:        transmission of all optics x Q.E.</a:t>
            </a:r>
            <a:endParaRPr lang="en-US" altLang="en-US" sz="1800" dirty="0">
              <a:latin typeface="Symbol" panose="05050102010706020507" pitchFamily="18" charset="2"/>
            </a:endParaRPr>
          </a:p>
          <a:p>
            <a:pPr>
              <a:spcBef>
                <a:spcPct val="0"/>
              </a:spcBef>
              <a:buFontTx/>
              <a:buNone/>
            </a:pPr>
            <a:r>
              <a:rPr lang="en-US" altLang="en-US" sz="1800" dirty="0" err="1">
                <a:latin typeface="Symbol" panose="05050102010706020507" pitchFamily="18" charset="2"/>
              </a:rPr>
              <a:t>e</a:t>
            </a:r>
            <a:r>
              <a:rPr lang="en-US" altLang="en-US" sz="1800" baseline="-25000" dirty="0" err="1"/>
              <a:t>sky</a:t>
            </a:r>
            <a:r>
              <a:rPr lang="en-US" altLang="en-US" sz="1800" dirty="0"/>
              <a:t>:     emissivity of sky</a:t>
            </a:r>
            <a:endParaRPr lang="en-US" altLang="en-US" sz="1800" dirty="0">
              <a:latin typeface="Symbol" panose="05050102010706020507" pitchFamily="18" charset="2"/>
            </a:endParaRPr>
          </a:p>
          <a:p>
            <a:pPr>
              <a:spcBef>
                <a:spcPct val="0"/>
              </a:spcBef>
              <a:buFontTx/>
              <a:buNone/>
            </a:pPr>
            <a:r>
              <a:rPr lang="en-US" altLang="en-US" sz="1800" i="1" dirty="0"/>
              <a:t>A</a:t>
            </a:r>
            <a:r>
              <a:rPr lang="en-US" altLang="en-US" sz="1800" dirty="0"/>
              <a:t>:        telescope area</a:t>
            </a:r>
          </a:p>
          <a:p>
            <a:pPr>
              <a:spcBef>
                <a:spcPct val="0"/>
              </a:spcBef>
              <a:buFontTx/>
              <a:buNone/>
            </a:pPr>
            <a:r>
              <a:rPr lang="en-US" altLang="en-US" sz="1800" i="1" dirty="0">
                <a:latin typeface="Symbol" panose="05050102010706020507" pitchFamily="18" charset="2"/>
              </a:rPr>
              <a:t>W</a:t>
            </a:r>
            <a:r>
              <a:rPr lang="en-US" altLang="en-US" sz="1800" dirty="0"/>
              <a:t>:       solid angle subtended by focal plane aperture</a:t>
            </a:r>
          </a:p>
          <a:p>
            <a:pPr>
              <a:spcBef>
                <a:spcPct val="0"/>
              </a:spcBef>
              <a:buFontTx/>
              <a:buNone/>
            </a:pPr>
            <a:r>
              <a:rPr lang="en-US" altLang="en-US" sz="1800" dirty="0" err="1">
                <a:latin typeface="Symbol" panose="05050102010706020507" pitchFamily="18" charset="2"/>
              </a:rPr>
              <a:t>Dn</a:t>
            </a:r>
            <a:r>
              <a:rPr lang="en-US" altLang="en-US" sz="1800" dirty="0"/>
              <a:t>:      	bandwidth</a:t>
            </a:r>
            <a:endParaRPr lang="en-US" altLang="en-US" sz="1800" dirty="0">
              <a:latin typeface="Symbol" panose="05050102010706020507" pitchFamily="18" charset="2"/>
            </a:endParaRPr>
          </a:p>
          <a:p>
            <a:pPr>
              <a:spcBef>
                <a:spcPct val="0"/>
              </a:spcBef>
              <a:buFontTx/>
              <a:buNone/>
            </a:pPr>
            <a:r>
              <a:rPr lang="en-US" altLang="en-US" sz="1800" i="1" dirty="0" err="1"/>
              <a:t>B</a:t>
            </a:r>
            <a:r>
              <a:rPr lang="en-US" altLang="en-US" sz="1800" baseline="-25000" dirty="0" err="1">
                <a:latin typeface="Symbol" panose="05050102010706020507" pitchFamily="18" charset="2"/>
              </a:rPr>
              <a:t>n</a:t>
            </a:r>
            <a:r>
              <a:rPr lang="en-US" altLang="en-US" sz="1800" dirty="0"/>
              <a:t>(</a:t>
            </a:r>
            <a:r>
              <a:rPr lang="en-US" altLang="en-US" sz="1800" i="1" dirty="0" err="1"/>
              <a:t>T</a:t>
            </a:r>
            <a:r>
              <a:rPr lang="en-US" altLang="en-US" sz="1800" baseline="-25000" dirty="0" err="1"/>
              <a:t>sky</a:t>
            </a:r>
            <a:r>
              <a:rPr lang="en-US" altLang="en-US" sz="1800" dirty="0"/>
              <a:t>):  Planck function</a:t>
            </a:r>
          </a:p>
        </p:txBody>
      </p:sp>
      <p:sp>
        <p:nvSpPr>
          <p:cNvPr id="55302" name="Rectangle 5"/>
          <p:cNvSpPr>
            <a:spLocks noGrp="1" noChangeArrowheads="1"/>
          </p:cNvSpPr>
          <p:nvPr>
            <p:ph type="title" idx="4294967295"/>
          </p:nvPr>
        </p:nvSpPr>
        <p:spPr>
          <a:xfrm>
            <a:off x="1028700" y="685800"/>
            <a:ext cx="7200900" cy="731520"/>
          </a:xfrm>
        </p:spPr>
        <p:txBody>
          <a:bodyPr>
            <a:normAutofit fontScale="90000"/>
          </a:bodyPr>
          <a:lstStyle/>
          <a:p>
            <a:pPr eaLnBrk="1" hangingPunct="1"/>
            <a:r>
              <a:rPr lang="en-US" altLang="en-US" dirty="0" smtClean="0">
                <a:solidFill>
                  <a:schemeClr val="tx1"/>
                </a:solidFill>
              </a:rPr>
              <a:t>Atmospheric emission: Blackbody</a:t>
            </a:r>
          </a:p>
        </p:txBody>
      </p:sp>
      <mc:AlternateContent xmlns:mc="http://schemas.openxmlformats.org/markup-compatibility/2006" xmlns:a14="http://schemas.microsoft.com/office/drawing/2010/main">
        <mc:Choice Requires="a14">
          <p:sp>
            <p:nvSpPr>
              <p:cNvPr id="2" name="TextBox 1"/>
              <p:cNvSpPr txBox="1"/>
              <p:nvPr/>
            </p:nvSpPr>
            <p:spPr>
              <a:xfrm>
                <a:off x="3005425" y="2672872"/>
                <a:ext cx="3513782" cy="3186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𝐴</m:t>
                      </m:r>
                      <m:r>
                        <m:rPr>
                          <m:sty m:val="p"/>
                        </m:rPr>
                        <a:rPr lang="el-GR" b="0" i="1" smtClean="0">
                          <a:latin typeface="Cambria Math" panose="02040503050406030204" pitchFamily="18" charset="0"/>
                          <a:ea typeface="Cambria Math" panose="02040503050406030204" pitchFamily="18" charset="0"/>
                        </a:rPr>
                        <m:t>ΩΔ</m:t>
                      </m:r>
                      <m:r>
                        <a:rPr lang="el-GR" b="0" i="1" smtClean="0">
                          <a:latin typeface="Cambria Math" panose="02040503050406030204" pitchFamily="18" charset="0"/>
                          <a:ea typeface="Cambria Math" panose="02040503050406030204" pitchFamily="18" charset="0"/>
                        </a:rPr>
                        <m:t>𝜈</m:t>
                      </m:r>
                      <m:sSub>
                        <m:sSubPr>
                          <m:ctrlPr>
                            <a:rPr lang="el-GR" b="0" i="1" smtClean="0">
                              <a:latin typeface="Cambria Math" panose="02040503050406030204" pitchFamily="18" charset="0"/>
                              <a:ea typeface="Cambria Math" panose="02040503050406030204" pitchFamily="18" charset="0"/>
                            </a:rPr>
                          </m:ctrlPr>
                        </m:sSubPr>
                        <m:e>
                          <m:r>
                            <a:rPr lang="el-GR" b="0" i="1" smtClean="0">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ea typeface="Cambria Math" panose="02040503050406030204" pitchFamily="18" charset="0"/>
                            </a:rPr>
                            <m:t>𝑠𝑘𝑦</m:t>
                          </m:r>
                        </m:sub>
                      </m:sSub>
                      <m:sSub>
                        <m:sSubPr>
                          <m:ctrlPr>
                            <a:rPr lang="el-GR"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𝐵</m:t>
                          </m:r>
                        </m:e>
                        <m:sub>
                          <m:r>
                            <a:rPr lang="el-GR" b="0" i="1" smtClean="0">
                              <a:latin typeface="Cambria Math" panose="02040503050406030204" pitchFamily="18" charset="0"/>
                              <a:ea typeface="Cambria Math" panose="02040503050406030204" pitchFamily="18" charset="0"/>
                            </a:rPr>
                            <m:t>𝜈</m:t>
                          </m:r>
                        </m:sub>
                      </m:sSub>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𝑠𝑘𝑦</m:t>
                              </m:r>
                            </m:sub>
                          </m:sSub>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𝑊𝑎𝑡𝑡𝑠</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3005425" y="2672872"/>
                <a:ext cx="3513782" cy="318677"/>
              </a:xfrm>
              <a:prstGeom prst="rect">
                <a:avLst/>
              </a:prstGeom>
              <a:blipFill rotWithShape="0">
                <a:blip r:embed="rId2"/>
                <a:stretch>
                  <a:fillRect l="-868" r="-2083" b="-264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1523633" y="5105400"/>
                <a:ext cx="6477367" cy="276999"/>
              </a:xfrm>
              <a:prstGeom prst="rect">
                <a:avLst/>
              </a:prstGeom>
              <a:noFill/>
            </p:spPr>
            <p:txBody>
              <a:bodyPr wrap="square" lIns="0" tIns="0" rIns="0" bIns="0" rtlCol="0">
                <a:no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𝐴𝑡</m:t>
                      </m:r>
                      <m:r>
                        <a:rPr lang="en-US" b="0" i="1" smtClean="0">
                          <a:latin typeface="Cambria Math" panose="02040503050406030204" pitchFamily="18" charset="0"/>
                        </a:rPr>
                        <m:t> 10 </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𝑡𝑦𝑝𝑖𝑐𝑎𝑙𝑙𝑦</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~0.2, </m:t>
                      </m:r>
                      <m:r>
                        <a:rPr lang="en-US" b="0" i="1" smtClean="0">
                          <a:latin typeface="Cambria Math" panose="02040503050406030204" pitchFamily="18" charset="0"/>
                          <a:ea typeface="Cambria Math" panose="02040503050406030204" pitchFamily="18" charset="0"/>
                        </a:rPr>
                        <m:t>𝜀</m:t>
                      </m:r>
                      <m:r>
                        <a:rPr lang="en-US" b="0" i="1" smtClean="0">
                          <a:latin typeface="Cambria Math" panose="02040503050406030204" pitchFamily="18" charset="0"/>
                          <a:ea typeface="Cambria Math" panose="02040503050406030204" pitchFamily="18" charset="0"/>
                        </a:rPr>
                        <m:t>~0.1, </m:t>
                      </m:r>
                      <m:r>
                        <a:rPr lang="en-US" b="0" i="1" smtClean="0">
                          <a:latin typeface="Cambria Math" panose="02040503050406030204" pitchFamily="18" charset="0"/>
                          <a:ea typeface="Cambria Math" panose="02040503050406030204" pitchFamily="18" charset="0"/>
                        </a:rPr>
                        <m:t>𝐴</m:t>
                      </m:r>
                      <m:r>
                        <m:rPr>
                          <m:sty m:val="p"/>
                        </m:rPr>
                        <a:rPr lang="el-GR" b="0" i="1" smtClean="0">
                          <a:latin typeface="Cambria Math" panose="02040503050406030204" pitchFamily="18" charset="0"/>
                          <a:ea typeface="Cambria Math" panose="02040503050406030204" pitchFamily="18" charset="0"/>
                        </a:rPr>
                        <m:t>Ω</m:t>
                      </m:r>
                      <m:r>
                        <a:rPr lang="en-US" b="0" i="1" smtClean="0">
                          <a:latin typeface="Cambria Math" panose="02040503050406030204" pitchFamily="18" charset="0"/>
                          <a:ea typeface="Cambria Math" panose="02040503050406030204" pitchFamily="18" charset="0"/>
                        </a:rPr>
                        <m:t>~3</m:t>
                      </m:r>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−10</m:t>
                              </m:r>
                            </m:sup>
                          </m:sSup>
                        </m:e>
                      </m:d>
                      <m:r>
                        <a:rPr lang="en-US" b="0" i="1"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𝑚</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𝑠𝑡𝑒𝑟𝑎𝑑𝑖𝑎𝑛</m:t>
                      </m:r>
                      <m:r>
                        <a:rPr lang="en-US" b="0" i="1" smtClean="0">
                          <a:latin typeface="Cambria Math" panose="02040503050406030204" pitchFamily="18" charset="0"/>
                          <a:ea typeface="Cambria Math" panose="02040503050406030204" pitchFamily="18" charset="0"/>
                        </a:rPr>
                        <m:t>, </m:t>
                      </m:r>
                    </m:oMath>
                  </m:oMathPara>
                </a14:m>
                <a:endParaRPr lang="en-US" b="0" i="1" dirty="0" smtClean="0">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r>
                        <m:rPr>
                          <m:sty m:val="p"/>
                        </m:rPr>
                        <a:rPr lang="el-GR" b="0" i="1" smtClean="0">
                          <a:latin typeface="Cambria Math" panose="02040503050406030204" pitchFamily="18" charset="0"/>
                          <a:ea typeface="Cambria Math" panose="02040503050406030204" pitchFamily="18" charset="0"/>
                        </a:rPr>
                        <m:t>Δ</m:t>
                      </m:r>
                      <m:r>
                        <a:rPr lang="el-GR" b="0" i="1" smtClean="0">
                          <a:latin typeface="Cambria Math" panose="02040503050406030204" pitchFamily="18" charset="0"/>
                          <a:ea typeface="Cambria Math" panose="02040503050406030204" pitchFamily="18" charset="0"/>
                        </a:rPr>
                        <m:t>𝜈</m:t>
                      </m:r>
                      <m:r>
                        <a:rPr lang="en-US" b="0" i="1" smtClean="0">
                          <a:latin typeface="Cambria Math" panose="02040503050406030204" pitchFamily="18" charset="0"/>
                          <a:ea typeface="Cambria Math" panose="02040503050406030204" pitchFamily="18" charset="0"/>
                        </a:rPr>
                        <m:t>~1.5</m:t>
                      </m:r>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13</m:t>
                              </m:r>
                            </m:sup>
                          </m:sSup>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𝐻𝑧</m:t>
                      </m:r>
                      <m:r>
                        <a:rPr lang="en-US" b="0" i="1" smtClean="0">
                          <a:latin typeface="Cambria Math" panose="02040503050406030204" pitchFamily="18" charset="0"/>
                          <a:ea typeface="Cambria Math" panose="02040503050406030204" pitchFamily="18" charset="0"/>
                        </a:rPr>
                        <m:t> </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10 </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𝑓𝑖𝑙𝑡𝑒𝑟</m:t>
                          </m:r>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𝑎𝑛𝑑</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~270 </m:t>
                      </m:r>
                      <m:r>
                        <a:rPr lang="en-US" b="0" i="1" smtClean="0">
                          <a:latin typeface="Cambria Math" panose="02040503050406030204" pitchFamily="18" charset="0"/>
                          <a:ea typeface="Cambria Math" panose="02040503050406030204" pitchFamily="18" charset="0"/>
                        </a:rPr>
                        <m:t>𝐾</m:t>
                      </m:r>
                      <m:r>
                        <a:rPr lang="en-US" b="0" i="1" smtClean="0">
                          <a:latin typeface="Cambria Math" panose="02040503050406030204" pitchFamily="18" charset="0"/>
                          <a:ea typeface="Cambria Math" panose="02040503050406030204" pitchFamily="18" charset="0"/>
                        </a:rPr>
                        <m:t>. </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523633" y="5105400"/>
                <a:ext cx="6477367" cy="276999"/>
              </a:xfrm>
              <a:prstGeom prst="rect">
                <a:avLst/>
              </a:prstGeom>
              <a:blipFill rotWithShape="0">
                <a:blip r:embed="rId3"/>
                <a:stretch>
                  <a:fillRect l="-1317" t="-2222" b="-1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323916" y="5819001"/>
                <a:ext cx="4876800" cy="276999"/>
              </a:xfrm>
              <a:prstGeom prst="rect">
                <a:avLst/>
              </a:prstGeom>
              <a:noFill/>
            </p:spPr>
            <p:txBody>
              <a:bodyPr wrap="square" lIns="0" tIns="0" rIns="0" bIns="0" rtlCol="0">
                <a:no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𝑆𝑜</m:t>
                      </m:r>
                      <m:r>
                        <a:rPr lang="en-US" b="0" i="1" smtClean="0">
                          <a:latin typeface="Cambria Math" panose="02040503050406030204" pitchFamily="18" charset="0"/>
                        </a:rPr>
                        <m:t>, </m:t>
                      </m:r>
                      <m:r>
                        <a:rPr lang="en-US" b="0" i="1" smtClean="0">
                          <a:latin typeface="Cambria Math" panose="02040503050406030204" pitchFamily="18" charset="0"/>
                        </a:rPr>
                        <m:t>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−9</m:t>
                          </m:r>
                        </m:sup>
                      </m:sSup>
                      <m:r>
                        <a:rPr lang="en-US" b="0" i="1" smtClean="0">
                          <a:latin typeface="Cambria Math" panose="02040503050406030204" pitchFamily="18" charset="0"/>
                        </a:rPr>
                        <m:t> </m:t>
                      </m:r>
                      <m:r>
                        <a:rPr lang="en-US" b="0" i="1" smtClean="0">
                          <a:latin typeface="Cambria Math" panose="02040503050406030204" pitchFamily="18" charset="0"/>
                        </a:rPr>
                        <m:t>𝑊</m:t>
                      </m:r>
                      <m:r>
                        <a:rPr lang="en-US" b="0" i="1" smtClean="0">
                          <a:latin typeface="Cambria Math" panose="02040503050406030204" pitchFamily="18" charset="0"/>
                        </a:rPr>
                        <m:t>, </m:t>
                      </m:r>
                      <m:r>
                        <a:rPr lang="en-US" b="0" i="1" smtClean="0">
                          <a:latin typeface="Cambria Math" panose="02040503050406030204" pitchFamily="18" charset="0"/>
                        </a:rPr>
                        <m:t>𝑜𝑟</m:t>
                      </m:r>
                      <m:r>
                        <a:rPr lang="en-US" b="0" i="1" smtClean="0">
                          <a:latin typeface="Cambria Math" panose="02040503050406030204" pitchFamily="18" charset="0"/>
                        </a:rPr>
                        <m:t> ~4</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10</m:t>
                              </m:r>
                            </m:sup>
                          </m:sSup>
                        </m:e>
                      </m:d>
                      <m:r>
                        <a:rPr lang="en-US" b="0" i="1" smtClean="0">
                          <a:latin typeface="Cambria Math" panose="02040503050406030204" pitchFamily="18" charset="0"/>
                        </a:rPr>
                        <m:t> </m:t>
                      </m:r>
                      <m:r>
                        <a:rPr lang="en-US" b="0" i="1" smtClean="0">
                          <a:latin typeface="Cambria Math" panose="02040503050406030204" pitchFamily="18" charset="0"/>
                        </a:rPr>
                        <m:t>𝑝h𝑜𝑡𝑜𝑛𝑠</m:t>
                      </m:r>
                      <m:r>
                        <a:rPr lang="en-US" b="0" i="1" smtClean="0">
                          <a:latin typeface="Cambria Math" panose="02040503050406030204" pitchFamily="18" charset="0"/>
                        </a:rPr>
                        <m:t>/</m:t>
                      </m:r>
                      <m:r>
                        <a:rPr lang="en-US" b="0" i="1" smtClean="0">
                          <a:latin typeface="Cambria Math" panose="02040503050406030204" pitchFamily="18" charset="0"/>
                        </a:rPr>
                        <m:t>𝑠𝑒𝑐𝑜𝑛𝑑</m:t>
                      </m:r>
                      <m:r>
                        <a:rPr lang="en-US" b="0" i="1" smtClean="0">
                          <a:latin typeface="Cambria Math" panose="02040503050406030204" pitchFamily="18" charset="0"/>
                          <a:ea typeface="Cambria Math" panose="02040503050406030204" pitchFamily="18" charset="0"/>
                        </a:rPr>
                        <m:t> </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2323916" y="5819001"/>
                <a:ext cx="4876800" cy="276999"/>
              </a:xfrm>
              <a:prstGeom prst="rect">
                <a:avLst/>
              </a:prstGeom>
              <a:blipFill rotWithShape="0">
                <a:blip r:embed="rId4"/>
                <a:stretch>
                  <a:fillRect l="-1625" t="-2222" b="-37778"/>
                </a:stretch>
              </a:blipFill>
            </p:spPr>
            <p:txBody>
              <a:bodyPr/>
              <a:lstStyle/>
              <a:p>
                <a:r>
                  <a:rPr lang="en-US">
                    <a:noFill/>
                  </a:rPr>
                  <a:t> </a:t>
                </a:r>
              </a:p>
            </p:txBody>
          </p:sp>
        </mc:Fallback>
      </mc:AlternateContent>
    </p:spTree>
    <p:extLst>
      <p:ext uri="{BB962C8B-B14F-4D97-AF65-F5344CB8AC3E}">
        <p14:creationId xmlns:p14="http://schemas.microsoft.com/office/powerpoint/2010/main" val="14879303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336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p:bldP spid="2333699" grpId="0"/>
      <p:bldP spid="2" grpId="0"/>
      <p:bldP spid="3"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idx="4294967295"/>
          </p:nvPr>
        </p:nvSpPr>
        <p:spPr>
          <a:xfrm>
            <a:off x="1028700" y="685800"/>
            <a:ext cx="7200900" cy="731520"/>
          </a:xfrm>
        </p:spPr>
        <p:txBody>
          <a:bodyPr>
            <a:normAutofit fontScale="90000"/>
          </a:bodyPr>
          <a:lstStyle/>
          <a:p>
            <a:pPr eaLnBrk="1" hangingPunct="1"/>
            <a:r>
              <a:rPr lang="en-US" altLang="en-US" smtClean="0"/>
              <a:t>Atmospheric emission: OH lines</a:t>
            </a:r>
          </a:p>
        </p:txBody>
      </p:sp>
      <p:sp>
        <p:nvSpPr>
          <p:cNvPr id="2" name="Content Placeholder 1"/>
          <p:cNvSpPr>
            <a:spLocks noGrp="1"/>
          </p:cNvSpPr>
          <p:nvPr>
            <p:ph idx="1"/>
          </p:nvPr>
        </p:nvSpPr>
        <p:spPr/>
        <p:txBody>
          <a:bodyPr>
            <a:normAutofit fontScale="92500" lnSpcReduction="10000"/>
          </a:bodyPr>
          <a:lstStyle/>
          <a:p>
            <a:pPr>
              <a:defRPr/>
            </a:pPr>
            <a:r>
              <a:rPr lang="en-US" dirty="0" smtClean="0"/>
              <a:t>OH emission comes from fluorescing molecules at 85 km altitude that are pumped by UV radiation from the Sun.</a:t>
            </a:r>
          </a:p>
          <a:p>
            <a:pPr>
              <a:defRPr/>
            </a:pPr>
            <a:r>
              <a:rPr lang="en-US" dirty="0" smtClean="0"/>
              <a:t>It is the primary sky background between 0.85 and 2.5 um.</a:t>
            </a:r>
          </a:p>
          <a:p>
            <a:pPr>
              <a:defRPr/>
            </a:pPr>
            <a:r>
              <a:rPr lang="en-US" dirty="0" smtClean="0"/>
              <a:t>It is spatially and time varying.</a:t>
            </a:r>
          </a:p>
          <a:p>
            <a:pPr>
              <a:defRPr/>
            </a:pPr>
            <a:r>
              <a:rPr lang="en-US" dirty="0" smtClean="0"/>
              <a:t>It is possible to reduce the effects of OH emission by dispersing the light at high spectral resolution and then only analyzing the light in between the OH lines.</a:t>
            </a:r>
          </a:p>
          <a:p>
            <a:pPr>
              <a:defRPr/>
            </a:pPr>
            <a:r>
              <a:rPr lang="en-US" dirty="0" smtClean="0"/>
              <a:t>Some have made attempts to “suppress” the OH light by dispersing the light, masking out the OH lines, and then reimaging the light. This technique has not yielded all the potential gains that it promises.</a:t>
            </a:r>
          </a:p>
          <a:p>
            <a:pPr>
              <a:defRPr/>
            </a:pPr>
            <a:r>
              <a:rPr lang="en-US" dirty="0" smtClean="0"/>
              <a:t>This movie describes airglow (mostly from other molecules, but still similar): </a:t>
            </a:r>
            <a:r>
              <a:rPr lang="en-US" dirty="0" smtClean="0">
                <a:hlinkClick r:id="rId2"/>
              </a:rPr>
              <a:t>https://upload.wikimedia.org/wikipedia/commons/2/20/Airglow_ESO.webm</a:t>
            </a:r>
            <a:endParaRPr lang="en-US" dirty="0" smtClean="0"/>
          </a:p>
          <a:p>
            <a:pPr>
              <a:defRPr/>
            </a:pPr>
            <a:endParaRPr lang="en-US" dirty="0"/>
          </a:p>
        </p:txBody>
      </p:sp>
    </p:spTree>
    <p:extLst>
      <p:ext uri="{BB962C8B-B14F-4D97-AF65-F5344CB8AC3E}">
        <p14:creationId xmlns:p14="http://schemas.microsoft.com/office/powerpoint/2010/main" val="649988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idx="4294967295"/>
          </p:nvPr>
        </p:nvSpPr>
        <p:spPr>
          <a:xfrm>
            <a:off x="1028700" y="685800"/>
            <a:ext cx="7200900" cy="731520"/>
          </a:xfrm>
        </p:spPr>
        <p:txBody>
          <a:bodyPr>
            <a:normAutofit/>
          </a:bodyPr>
          <a:lstStyle/>
          <a:p>
            <a:pPr eaLnBrk="1" hangingPunct="1"/>
            <a:r>
              <a:rPr lang="en-US" altLang="en-US" dirty="0" smtClean="0"/>
              <a:t>OH Lines in the Infrared</a:t>
            </a:r>
          </a:p>
        </p:txBody>
      </p:sp>
      <p:pic>
        <p:nvPicPr>
          <p:cNvPr id="5" name="Content Placeholder 4"/>
          <p:cNvPicPr>
            <a:picLocks noGrp="1" noChangeAspect="1"/>
          </p:cNvPicPr>
          <p:nvPr>
            <p:ph idx="1"/>
          </p:nvPr>
        </p:nvPicPr>
        <p:blipFill>
          <a:blip r:embed="rId2"/>
          <a:stretch>
            <a:fillRect/>
          </a:stretch>
        </p:blipFill>
        <p:spPr>
          <a:xfrm>
            <a:off x="1028700" y="1881524"/>
            <a:ext cx="7200900" cy="4164927"/>
          </a:xfrm>
          <a:prstGeom prst="rect">
            <a:avLst/>
          </a:prstGeom>
        </p:spPr>
      </p:pic>
    </p:spTree>
    <p:extLst>
      <p:ext uri="{BB962C8B-B14F-4D97-AF65-F5344CB8AC3E}">
        <p14:creationId xmlns:p14="http://schemas.microsoft.com/office/powerpoint/2010/main" val="402313799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atmospheric turbulence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621898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normAutofit/>
          </a:bodyPr>
          <a:lstStyle/>
          <a:p>
            <a:r>
              <a:rPr lang="en-US" altLang="en-US" smtClean="0"/>
              <a:t>Atmospheric Turbulence</a:t>
            </a:r>
          </a:p>
        </p:txBody>
      </p:sp>
      <p:pic>
        <p:nvPicPr>
          <p:cNvPr id="2337798" name="Alpha_ori.mpg">
            <a:hlinkClick r:id="" action="ppaction://media"/>
          </p:cNvPr>
          <p:cNvPicPr>
            <a:picLocks noGrp="1" noChangeAspect="1" noChangeArrowheads="1"/>
          </p:cNvPicPr>
          <p:nvPr>
            <p:ph sz="half"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tretch>
            <a:fillRect/>
          </a:stretch>
        </p:blipFill>
        <p:spPr>
          <a:xfrm>
            <a:off x="1028700" y="2408238"/>
            <a:ext cx="3335338" cy="3335337"/>
          </a:xfrm>
        </p:spPr>
      </p:pic>
      <p:sp>
        <p:nvSpPr>
          <p:cNvPr id="61444" name="Rectangle 3"/>
          <p:cNvSpPr>
            <a:spLocks noGrp="1" noChangeArrowheads="1"/>
          </p:cNvSpPr>
          <p:nvPr>
            <p:ph sz="half" idx="2"/>
          </p:nvPr>
        </p:nvSpPr>
        <p:spPr/>
        <p:txBody>
          <a:bodyPr>
            <a:normAutofit/>
          </a:bodyPr>
          <a:lstStyle/>
          <a:p>
            <a:r>
              <a:rPr lang="en-US" altLang="en-US" dirty="0" smtClean="0"/>
              <a:t>Static atmosphere bends light (n=1.000273)</a:t>
            </a:r>
          </a:p>
          <a:p>
            <a:r>
              <a:rPr lang="en-US" altLang="en-US" dirty="0" smtClean="0"/>
              <a:t>Dynamic atmosphere distorts the </a:t>
            </a:r>
            <a:r>
              <a:rPr lang="en-US" altLang="en-US" dirty="0" err="1" smtClean="0"/>
              <a:t>wavefront</a:t>
            </a:r>
            <a:r>
              <a:rPr lang="en-US" altLang="en-US" dirty="0" smtClean="0"/>
              <a:t>.</a:t>
            </a:r>
          </a:p>
          <a:p>
            <a:r>
              <a:rPr lang="en-US" altLang="en-US" dirty="0"/>
              <a:t>Data from the William Herschel 4.2 </a:t>
            </a:r>
            <a:r>
              <a:rPr lang="en-US" altLang="en-US" dirty="0" err="1"/>
              <a:t>metre</a:t>
            </a:r>
            <a:r>
              <a:rPr lang="en-US" altLang="en-US" dirty="0"/>
              <a:t> Telescope in La Palma.</a:t>
            </a:r>
            <a:r>
              <a:rPr lang="en-US" altLang="en-US" sz="1100" dirty="0"/>
              <a:t> </a:t>
            </a:r>
            <a:r>
              <a:rPr lang="en-US" altLang="en-US" dirty="0"/>
              <a:t>Wavelength </a:t>
            </a:r>
            <a:r>
              <a:rPr lang="en-US" altLang="en-US" dirty="0" smtClean="0"/>
              <a:t>689.3 nm</a:t>
            </a:r>
            <a:r>
              <a:rPr lang="en-US" altLang="en-US" dirty="0"/>
              <a:t>, Exposure time </a:t>
            </a:r>
            <a:r>
              <a:rPr lang="en-US" altLang="en-US" dirty="0" smtClean="0"/>
              <a:t>30 </a:t>
            </a:r>
            <a:r>
              <a:rPr lang="en-US" altLang="en-US" dirty="0" err="1" smtClean="0"/>
              <a:t>ms</a:t>
            </a:r>
            <a:r>
              <a:rPr lang="en-US" altLang="en-US" dirty="0" smtClean="0"/>
              <a:t> </a:t>
            </a:r>
            <a:r>
              <a:rPr lang="en-US" altLang="en-US" dirty="0"/>
              <a:t>per frame. The data sets were taken with the Speckle Imaging group at Cardiff University.</a:t>
            </a:r>
          </a:p>
          <a:p>
            <a:endParaRPr lang="en-US" altLang="en-US" dirty="0" smtClean="0"/>
          </a:p>
        </p:txBody>
      </p:sp>
      <p:sp>
        <p:nvSpPr>
          <p:cNvPr id="6" name="Slide Number Placeholder 5"/>
          <p:cNvSpPr>
            <a:spLocks noGrp="1"/>
          </p:cNvSpPr>
          <p:nvPr>
            <p:ph type="sldNum" sz="quarter" idx="12"/>
          </p:nvPr>
        </p:nvSpPr>
        <p:spPr/>
        <p:txBody>
          <a:bodyPr/>
          <a:lstStyle/>
          <a:p>
            <a:pPr>
              <a:defRPr/>
            </a:pPr>
            <a:fld id="{A82B4225-522D-4B0B-9422-305588B0E6B8}" type="slidenum">
              <a:rPr lang="en-US" altLang="en-US" smtClean="0"/>
              <a:pPr>
                <a:defRPr/>
              </a:pPr>
              <a:t>46</a:t>
            </a:fld>
            <a:endParaRPr lang="en-US" altLang="en-US"/>
          </a:p>
        </p:txBody>
      </p:sp>
    </p:spTree>
    <p:extLst>
      <p:ext uri="{BB962C8B-B14F-4D97-AF65-F5344CB8AC3E}">
        <p14:creationId xmlns:p14="http://schemas.microsoft.com/office/powerpoint/2010/main" val="3164530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6" fill="hold"/>
                                        <p:tgtEl>
                                          <p:spTgt spid="233779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337798"/>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7" name="Rectangle 2"/>
          <p:cNvSpPr>
            <a:spLocks noGrp="1" noChangeArrowheads="1"/>
          </p:cNvSpPr>
          <p:nvPr>
            <p:ph type="title" idx="4294967295"/>
          </p:nvPr>
        </p:nvSpPr>
        <p:spPr>
          <a:xfrm>
            <a:off x="1028700" y="685800"/>
            <a:ext cx="7200900" cy="731520"/>
          </a:xfrm>
        </p:spPr>
        <p:txBody>
          <a:bodyPr/>
          <a:lstStyle/>
          <a:p>
            <a:r>
              <a:rPr lang="en-US" altLang="en-US" smtClean="0"/>
              <a:t>Atmospheric Turbulence</a:t>
            </a:r>
          </a:p>
        </p:txBody>
      </p:sp>
      <p:sp>
        <p:nvSpPr>
          <p:cNvPr id="46084" name="Rectangle 3"/>
          <p:cNvSpPr>
            <a:spLocks noGrp="1" noChangeArrowheads="1"/>
          </p:cNvSpPr>
          <p:nvPr>
            <p:ph idx="1"/>
          </p:nvPr>
        </p:nvSpPr>
        <p:spPr/>
        <p:txBody>
          <a:bodyPr/>
          <a:lstStyle/>
          <a:p>
            <a:r>
              <a:rPr lang="en-US" altLang="en-US" dirty="0" smtClean="0"/>
              <a:t>Recall, that a diffraction-limited point spread function (PSF) has a full-width at half-maximum (FWHM) of:</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endParaRPr lang="en-US" altLang="en-US" dirty="0" smtClean="0"/>
          </a:p>
          <a:p>
            <a:r>
              <a:rPr lang="en-US" altLang="en-US" dirty="0" smtClean="0"/>
              <a:t>In reality, atmospheric turbulence smears the image:</a:t>
            </a:r>
            <a:br>
              <a:rPr lang="en-US" altLang="en-US" dirty="0" smtClean="0"/>
            </a:br>
            <a:r>
              <a:rPr lang="en-US" altLang="en-US" dirty="0" smtClean="0"/>
              <a:t/>
            </a:r>
            <a:br>
              <a:rPr lang="en-US" altLang="en-US" dirty="0" smtClean="0"/>
            </a:br>
            <a:r>
              <a:rPr lang="en-US" altLang="en-US" dirty="0" smtClean="0"/>
              <a:t/>
            </a:r>
            <a:br>
              <a:rPr lang="en-US" altLang="en-US" dirty="0" smtClean="0"/>
            </a:br>
            <a:endParaRPr lang="en-US" altLang="en-US" dirty="0" smtClean="0"/>
          </a:p>
          <a:p>
            <a:endParaRPr lang="en-US" altLang="en-US" dirty="0" smtClean="0"/>
          </a:p>
          <a:p>
            <a:r>
              <a:rPr lang="en-US" altLang="en-US" dirty="0" smtClean="0"/>
              <a:t>r</a:t>
            </a:r>
            <a:r>
              <a:rPr lang="en-US" altLang="en-US" baseline="-25000" dirty="0" smtClean="0"/>
              <a:t>0</a:t>
            </a:r>
            <a:r>
              <a:rPr lang="en-US" altLang="en-US" dirty="0"/>
              <a:t> </a:t>
            </a:r>
            <a:r>
              <a:rPr lang="en-US" altLang="en-US" dirty="0" smtClean="0"/>
              <a:t>is the radius of the “</a:t>
            </a:r>
            <a:r>
              <a:rPr lang="en-US" altLang="en-US" dirty="0" err="1" smtClean="0"/>
              <a:t>Isoplanatic</a:t>
            </a:r>
            <a:r>
              <a:rPr lang="en-US" altLang="en-US" dirty="0" smtClean="0"/>
              <a:t> patch,” the </a:t>
            </a:r>
            <a:r>
              <a:rPr lang="en-US" altLang="en-US" dirty="0"/>
              <a:t>area on sky over which phase is relatively constant. </a:t>
            </a:r>
            <a:endParaRPr lang="en-US" altLang="en-US" dirty="0" smtClean="0"/>
          </a:p>
          <a:p>
            <a:r>
              <a:rPr lang="en-US" altLang="en-US" dirty="0" smtClean="0"/>
              <a:t>At Mauna Kea, r</a:t>
            </a:r>
            <a:r>
              <a:rPr lang="en-US" altLang="en-US" baseline="-25000" dirty="0" smtClean="0"/>
              <a:t>0</a:t>
            </a:r>
            <a:r>
              <a:rPr lang="en-US" altLang="en-US" dirty="0" smtClean="0"/>
              <a:t>=0.2 m at </a:t>
            </a:r>
            <a:r>
              <a:rPr lang="en-US" altLang="en-US" dirty="0" smtClean="0">
                <a:latin typeface="Symbol" panose="05050102010706020507" pitchFamily="18" charset="2"/>
              </a:rPr>
              <a:t>l</a:t>
            </a:r>
            <a:r>
              <a:rPr lang="en-US" altLang="en-US" dirty="0" smtClean="0"/>
              <a:t>=0.5 </a:t>
            </a:r>
            <a:r>
              <a:rPr lang="en-US" altLang="en-US" dirty="0" smtClean="0">
                <a:latin typeface="Symbol" panose="05050102010706020507" pitchFamily="18" charset="2"/>
              </a:rPr>
              <a:t>m</a:t>
            </a:r>
            <a:r>
              <a:rPr lang="en-US" altLang="en-US" dirty="0" smtClean="0"/>
              <a:t>m.</a:t>
            </a:r>
          </a:p>
          <a:p>
            <a:endParaRPr lang="en-US" altLang="en-US" dirty="0" smtClean="0"/>
          </a:p>
        </p:txBody>
      </p:sp>
      <mc:AlternateContent xmlns:mc="http://schemas.openxmlformats.org/markup-compatibility/2006" xmlns:a14="http://schemas.microsoft.com/office/drawing/2010/main">
        <mc:Choice Requires="a14">
          <p:sp>
            <p:nvSpPr>
              <p:cNvPr id="2" name="TextBox 1"/>
              <p:cNvSpPr txBox="1"/>
              <p:nvPr/>
            </p:nvSpPr>
            <p:spPr>
              <a:xfrm>
                <a:off x="1448934" y="2470150"/>
                <a:ext cx="6246133" cy="5778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𝐹𝑊𝐻𝑀</m:t>
                          </m:r>
                        </m:sub>
                      </m:sSub>
                      <m:r>
                        <a:rPr lang="en-US" b="0" i="1" smtClean="0">
                          <a:latin typeface="Cambria Math" panose="02040503050406030204" pitchFamily="18" charset="0"/>
                        </a:rPr>
                        <m:t>=1.22</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m:t>
                          </m:r>
                        </m:num>
                        <m:den>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den>
                      </m:f>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𝑟𝑎𝑑𝑖𝑎𝑛𝑠</m:t>
                          </m:r>
                        </m:e>
                      </m:d>
                      <m:r>
                        <a:rPr lang="en-US" b="0" i="1" smtClean="0">
                          <a:latin typeface="Cambria Math" panose="02040503050406030204" pitchFamily="18" charset="0"/>
                        </a:rPr>
                        <m:t>=0.25</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𝜆</m:t>
                          </m:r>
                          <m:r>
                            <a:rPr lang="en-US" i="1">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𝜇</m:t>
                          </m:r>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rPr>
                            <m:t>𝐷</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den>
                      </m:f>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𝑎𝑟𝑐𝑠𝑒𝑐𝑜𝑛𝑑𝑠</m:t>
                          </m:r>
                        </m:e>
                      </m:d>
                      <m:r>
                        <a:rPr lang="en-US" b="0" i="1" smtClean="0">
                          <a:latin typeface="Cambria Math" panose="02040503050406030204" pitchFamily="18" charset="0"/>
                        </a:rPr>
                        <m:t>.</m:t>
                      </m:r>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1448934" y="2470150"/>
                <a:ext cx="6246133" cy="577850"/>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764148" y="4146550"/>
                <a:ext cx="5615704" cy="5778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𝐹𝑊𝐻𝑀</m:t>
                          </m:r>
                        </m:sub>
                      </m:sSub>
                      <m:r>
                        <a:rPr lang="en-US" b="0" i="1" smtClean="0">
                          <a:latin typeface="Cambria Math" panose="02040503050406030204" pitchFamily="18" charset="0"/>
                        </a:rPr>
                        <m:t>=0.25</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𝜆</m:t>
                          </m:r>
                          <m:r>
                            <a:rPr lang="en-US" i="1">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𝜇</m:t>
                          </m:r>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m:t>
                          </m:r>
                        </m:num>
                        <m:den>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𝑟</m:t>
                              </m:r>
                            </m:e>
                            <m:sub>
                              <m:r>
                                <a:rPr lang="en-US" b="0" i="1" smtClean="0">
                                  <a:latin typeface="Cambria Math" panose="02040503050406030204" pitchFamily="18" charset="0"/>
                                  <a:ea typeface="Cambria Math" panose="02040503050406030204" pitchFamily="18" charset="0"/>
                                </a:rPr>
                                <m:t>0</m:t>
                              </m:r>
                            </m:sub>
                          </m:sSub>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den>
                      </m:f>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𝑎𝑟𝑐𝑠𝑒𝑐𝑜𝑛𝑑𝑠</m:t>
                          </m:r>
                        </m:e>
                      </m:d>
                      <m:r>
                        <a:rPr lang="en-US" b="0" i="1" smtClean="0">
                          <a:latin typeface="Cambria Math" panose="02040503050406030204" pitchFamily="18" charset="0"/>
                        </a:rPr>
                        <m:t>, </m:t>
                      </m:r>
                      <m:r>
                        <a:rPr lang="en-US" b="0" i="1" smtClean="0">
                          <a:latin typeface="Cambria Math" panose="02040503050406030204" pitchFamily="18" charset="0"/>
                        </a:rPr>
                        <m:t>𝑤h𝑒𝑟𝑒</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𝜆</m:t>
                          </m:r>
                        </m:e>
                        <m:sup>
                          <m:f>
                            <m:fPr>
                              <m:type m:val="lin"/>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6</m:t>
                              </m:r>
                            </m:num>
                            <m:den>
                              <m:r>
                                <a:rPr lang="en-US" b="0" i="1" smtClean="0">
                                  <a:latin typeface="Cambria Math" panose="02040503050406030204" pitchFamily="18" charset="0"/>
                                  <a:ea typeface="Cambria Math" panose="02040503050406030204" pitchFamily="18" charset="0"/>
                                </a:rPr>
                                <m:t>5</m:t>
                              </m:r>
                            </m:den>
                          </m:f>
                        </m:sup>
                      </m:sSup>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1764148" y="4146550"/>
                <a:ext cx="5615704" cy="577850"/>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19275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8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08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08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uiExpand="1" build="p"/>
      <p:bldP spid="2"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1" name="Object 2"/>
          <p:cNvGraphicFramePr>
            <a:graphicFrameLocks/>
          </p:cNvGraphicFramePr>
          <p:nvPr/>
        </p:nvGraphicFramePr>
        <p:xfrm>
          <a:off x="2501900" y="1358900"/>
          <a:ext cx="4140200" cy="4140200"/>
        </p:xfrm>
        <a:graphic>
          <a:graphicData uri="http://schemas.openxmlformats.org/presentationml/2006/ole">
            <mc:AlternateContent xmlns:mc="http://schemas.openxmlformats.org/markup-compatibility/2006">
              <mc:Choice xmlns:v="urn:schemas-microsoft-com:vml" Requires="v">
                <p:oleObj spid="_x0000_s21586" name="Image" r:id="rId4" imgW="514014" imgH="514014" progId="Photoshop.Image.4">
                  <p:embed/>
                </p:oleObj>
              </mc:Choice>
              <mc:Fallback>
                <p:oleObj name="Image" r:id="rId4" imgW="514014" imgH="514014" progId="Photoshop.Image.4">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1900" y="1358900"/>
                        <a:ext cx="4140200"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3492" name="Rectangle 3"/>
          <p:cNvSpPr>
            <a:spLocks noGrp="1" noChangeArrowheads="1"/>
          </p:cNvSpPr>
          <p:nvPr>
            <p:ph type="title" idx="4294967295"/>
          </p:nvPr>
        </p:nvSpPr>
        <p:spPr>
          <a:xfrm>
            <a:off x="1028700" y="685800"/>
            <a:ext cx="7200900" cy="731520"/>
          </a:xfrm>
        </p:spPr>
        <p:txBody>
          <a:bodyPr/>
          <a:lstStyle/>
          <a:p>
            <a:pPr eaLnBrk="1" hangingPunct="1"/>
            <a:r>
              <a:rPr lang="en-US" altLang="en-US" smtClean="0"/>
              <a:t>Lick 3-m (1994)</a:t>
            </a:r>
          </a:p>
        </p:txBody>
      </p:sp>
      <p:sp>
        <p:nvSpPr>
          <p:cNvPr id="2" name="Slide Number Placeholder 1"/>
          <p:cNvSpPr>
            <a:spLocks noGrp="1"/>
          </p:cNvSpPr>
          <p:nvPr>
            <p:ph type="sldNum" sz="quarter" idx="12"/>
          </p:nvPr>
        </p:nvSpPr>
        <p:spPr/>
        <p:txBody>
          <a:bodyPr/>
          <a:lstStyle/>
          <a:p>
            <a:pPr>
              <a:defRPr/>
            </a:pPr>
            <a:fld id="{C9676609-C20E-478C-B1F1-3B056B7D92BA}" type="slidenum">
              <a:rPr lang="en-US" altLang="en-US" smtClean="0"/>
              <a:pPr>
                <a:defRPr/>
              </a:pPr>
              <a:t>48</a:t>
            </a:fld>
            <a:endParaRPr lang="en-US" altLang="en-US"/>
          </a:p>
        </p:txBody>
      </p:sp>
    </p:spTree>
    <p:extLst>
      <p:ext uri="{BB962C8B-B14F-4D97-AF65-F5344CB8AC3E}">
        <p14:creationId xmlns:p14="http://schemas.microsoft.com/office/powerpoint/2010/main" val="117033131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9988" y="1219200"/>
            <a:ext cx="4265612"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0" name="Rectangle 3"/>
          <p:cNvSpPr>
            <a:spLocks noGrp="1" noChangeArrowheads="1"/>
          </p:cNvSpPr>
          <p:nvPr>
            <p:ph type="title" idx="4294967295"/>
          </p:nvPr>
        </p:nvSpPr>
        <p:spPr>
          <a:xfrm>
            <a:off x="1028700" y="685800"/>
            <a:ext cx="7200900" cy="731520"/>
          </a:xfrm>
        </p:spPr>
        <p:txBody>
          <a:bodyPr/>
          <a:lstStyle/>
          <a:p>
            <a:pPr eaLnBrk="1" hangingPunct="1"/>
            <a:r>
              <a:rPr lang="en-US" altLang="en-US" smtClean="0"/>
              <a:t>Keck 10-m (1997)</a:t>
            </a:r>
          </a:p>
        </p:txBody>
      </p:sp>
    </p:spTree>
    <p:extLst>
      <p:ext uri="{BB962C8B-B14F-4D97-AF65-F5344CB8AC3E}">
        <p14:creationId xmlns:p14="http://schemas.microsoft.com/office/powerpoint/2010/main" val="314819820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4"/>
          <p:cNvSpPr>
            <a:spLocks noGrp="1" noChangeArrowheads="1"/>
          </p:cNvSpPr>
          <p:nvPr>
            <p:ph type="title" idx="4294967295"/>
          </p:nvPr>
        </p:nvSpPr>
        <p:spPr>
          <a:xfrm>
            <a:off x="1028700" y="685800"/>
            <a:ext cx="7200900" cy="731520"/>
          </a:xfrm>
        </p:spPr>
        <p:txBody>
          <a:bodyPr/>
          <a:lstStyle/>
          <a:p>
            <a:pPr eaLnBrk="1" hangingPunct="1"/>
            <a:r>
              <a:rPr lang="en-US" altLang="en-US" smtClean="0"/>
              <a:t>Need for Spectral Information</a:t>
            </a:r>
          </a:p>
        </p:txBody>
      </p:sp>
      <p:sp>
        <p:nvSpPr>
          <p:cNvPr id="2107397" name="Rectangle 5"/>
          <p:cNvSpPr>
            <a:spLocks noGrp="1" noChangeArrowheads="1"/>
          </p:cNvSpPr>
          <p:nvPr>
            <p:ph type="body" idx="1"/>
          </p:nvPr>
        </p:nvSpPr>
        <p:spPr/>
        <p:txBody>
          <a:bodyPr/>
          <a:lstStyle/>
          <a:p>
            <a:pPr eaLnBrk="1" hangingPunct="1"/>
            <a:r>
              <a:rPr lang="en-US" altLang="en-US" dirty="0" smtClean="0"/>
              <a:t>“A picture is worth a thousand words.”  --Barnard</a:t>
            </a:r>
          </a:p>
          <a:p>
            <a:pPr eaLnBrk="1" hangingPunct="1"/>
            <a:r>
              <a:rPr lang="en-US" altLang="en-US" dirty="0" smtClean="0"/>
              <a:t>“A spectrum is worth a thousand pictures.”  --an astronomer</a:t>
            </a:r>
          </a:p>
          <a:p>
            <a:pPr eaLnBrk="1" hangingPunct="1"/>
            <a:r>
              <a:rPr lang="en-US" altLang="en-US" dirty="0" smtClean="0"/>
              <a:t>A spectrum is the distribution of flux versus wavelength.</a:t>
            </a:r>
          </a:p>
          <a:p>
            <a:pPr eaLnBrk="1" hangingPunct="1"/>
            <a:r>
              <a:rPr lang="en-US" altLang="en-US" dirty="0" smtClean="0"/>
              <a:t>Spectra are critical for making measurements of physical properties of astronomical objects.</a:t>
            </a:r>
          </a:p>
          <a:p>
            <a:pPr lvl="1" eaLnBrk="1" hangingPunct="1"/>
            <a:r>
              <a:rPr lang="en-US" altLang="en-US" dirty="0" smtClean="0"/>
              <a:t>low resolution spectra reveal spectral energy distribution (SED)</a:t>
            </a:r>
          </a:p>
          <a:p>
            <a:pPr lvl="1" eaLnBrk="1" hangingPunct="1"/>
            <a:r>
              <a:rPr lang="en-US" altLang="en-US" dirty="0" smtClean="0"/>
              <a:t>high resolution spectra reveal emission/absorption features</a:t>
            </a:r>
          </a:p>
          <a:p>
            <a:pPr eaLnBrk="1" hangingPunct="1"/>
            <a:endParaRPr lang="en-US" altLang="en-US" dirty="0" smtClean="0"/>
          </a:p>
        </p:txBody>
      </p:sp>
    </p:spTree>
    <p:extLst>
      <p:ext uri="{BB962C8B-B14F-4D97-AF65-F5344CB8AC3E}">
        <p14:creationId xmlns:p14="http://schemas.microsoft.com/office/powerpoint/2010/main" val="19928933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73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0739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0739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0739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0739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0739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739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idx="4294967295"/>
          </p:nvPr>
        </p:nvSpPr>
        <p:spPr>
          <a:xfrm>
            <a:off x="1028700" y="457200"/>
            <a:ext cx="7200900" cy="1485900"/>
          </a:xfrm>
        </p:spPr>
        <p:txBody>
          <a:bodyPr/>
          <a:lstStyle/>
          <a:p>
            <a:pPr eaLnBrk="1" hangingPunct="1"/>
            <a:r>
              <a:rPr lang="en-US" altLang="en-US" dirty="0" smtClean="0"/>
              <a:t>HST/NICMOS (1997)</a:t>
            </a:r>
          </a:p>
        </p:txBody>
      </p:sp>
      <p:graphicFrame>
        <p:nvGraphicFramePr>
          <p:cNvPr id="67588" name="Object 3"/>
          <p:cNvGraphicFramePr>
            <a:graphicFrameLocks noGrp="1" noChangeAspect="1"/>
          </p:cNvGraphicFramePr>
          <p:nvPr>
            <p:ph idx="4294967295"/>
            <p:extLst>
              <p:ext uri="{D42A27DB-BD31-4B8C-83A1-F6EECF244321}">
                <p14:modId xmlns:p14="http://schemas.microsoft.com/office/powerpoint/2010/main" val="1621643328"/>
              </p:ext>
            </p:extLst>
          </p:nvPr>
        </p:nvGraphicFramePr>
        <p:xfrm>
          <a:off x="1828800" y="1143000"/>
          <a:ext cx="6003925" cy="4810125"/>
        </p:xfrm>
        <a:graphic>
          <a:graphicData uri="http://schemas.openxmlformats.org/presentationml/2006/ole">
            <mc:AlternateContent xmlns:mc="http://schemas.openxmlformats.org/markup-compatibility/2006">
              <mc:Choice xmlns:v="urn:schemas-microsoft-com:vml" Requires="v">
                <p:oleObj spid="_x0000_s22610" name="Image" r:id="rId4" imgW="11309566" imgH="11309566" progId="Photoshop.Image.4">
                  <p:embed/>
                </p:oleObj>
              </mc:Choice>
              <mc:Fallback>
                <p:oleObj name="Image" r:id="rId4" imgW="11309566" imgH="11309566" progId="Photoshop.Image.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8086" b="8086"/>
                      <a:stretch>
                        <a:fillRect/>
                      </a:stretch>
                    </p:blipFill>
                    <p:spPr bwMode="auto">
                      <a:xfrm>
                        <a:off x="1828800" y="1143000"/>
                        <a:ext cx="6003925" cy="4810125"/>
                      </a:xfrm>
                      <a:prstGeom prst="rect">
                        <a:avLst/>
                      </a:prstGeom>
                      <a:noFill/>
                      <a:ln>
                        <a:noFill/>
                      </a:ln>
                      <a:effectLs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C9676609-C20E-478C-B1F1-3B056B7D92BA}" type="slidenum">
              <a:rPr lang="en-US" altLang="en-US" smtClean="0"/>
              <a:pPr>
                <a:defRPr/>
              </a:pPr>
              <a:t>50</a:t>
            </a:fld>
            <a:endParaRPr lang="en-US" altLang="en-US"/>
          </a:p>
        </p:txBody>
      </p:sp>
    </p:spTree>
    <p:extLst>
      <p:ext uri="{BB962C8B-B14F-4D97-AF65-F5344CB8AC3E}">
        <p14:creationId xmlns:p14="http://schemas.microsoft.com/office/powerpoint/2010/main" val="65948111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ChangeArrowheads="1"/>
          </p:cNvSpPr>
          <p:nvPr>
            <p:ph type="title" idx="4294967295"/>
          </p:nvPr>
        </p:nvSpPr>
        <p:spPr>
          <a:xfrm>
            <a:off x="1028700" y="685800"/>
            <a:ext cx="7200900" cy="731520"/>
          </a:xfrm>
        </p:spPr>
        <p:txBody>
          <a:bodyPr/>
          <a:lstStyle/>
          <a:p>
            <a:pPr eaLnBrk="1" hangingPunct="1"/>
            <a:r>
              <a:rPr lang="en-US" altLang="en-US" smtClean="0"/>
              <a:t>VLT/AO (2002)</a:t>
            </a:r>
          </a:p>
        </p:txBody>
      </p:sp>
      <p:graphicFrame>
        <p:nvGraphicFramePr>
          <p:cNvPr id="69636" name="Object 3"/>
          <p:cNvGraphicFramePr>
            <a:graphicFrameLocks noGrp="1" noChangeAspect="1"/>
          </p:cNvGraphicFramePr>
          <p:nvPr>
            <p:ph idx="4294967295"/>
          </p:nvPr>
        </p:nvGraphicFramePr>
        <p:xfrm>
          <a:off x="3352800" y="1828800"/>
          <a:ext cx="2997200" cy="2813050"/>
        </p:xfrm>
        <a:graphic>
          <a:graphicData uri="http://schemas.openxmlformats.org/presentationml/2006/ole">
            <mc:AlternateContent xmlns:mc="http://schemas.openxmlformats.org/markup-compatibility/2006">
              <mc:Choice xmlns:v="urn:schemas-microsoft-com:vml" Requires="v">
                <p:oleObj spid="_x0000_s23634" name="Image" r:id="rId4" imgW="8984116" imgH="9073067" progId="Photoshop.Image.4">
                  <p:embed/>
                </p:oleObj>
              </mc:Choice>
              <mc:Fallback>
                <p:oleObj name="Image" r:id="rId4" imgW="8984116" imgH="9073067" progId="Photoshop.Image.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1828800"/>
                        <a:ext cx="2997200" cy="2813050"/>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C9676609-C20E-478C-B1F1-3B056B7D92BA}" type="slidenum">
              <a:rPr lang="en-US" altLang="en-US" smtClean="0"/>
              <a:pPr>
                <a:defRPr/>
              </a:pPr>
              <a:t>51</a:t>
            </a:fld>
            <a:endParaRPr lang="en-US" altLang="en-US"/>
          </a:p>
        </p:txBody>
      </p:sp>
    </p:spTree>
    <p:extLst>
      <p:ext uri="{BB962C8B-B14F-4D97-AF65-F5344CB8AC3E}">
        <p14:creationId xmlns:p14="http://schemas.microsoft.com/office/powerpoint/2010/main" val="149170561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descr="n0100_2"/>
          <p:cNvPicPr>
            <a:picLocks noChangeAspect="1" noChangeArrowheads="1"/>
          </p:cNvPicPr>
          <p:nvPr/>
        </p:nvPicPr>
        <p:blipFill>
          <a:blip r:embed="rId3">
            <a:extLst>
              <a:ext uri="{28A0092B-C50C-407E-A947-70E740481C1C}">
                <a14:useLocalDpi xmlns:a14="http://schemas.microsoft.com/office/drawing/2010/main" val="0"/>
              </a:ext>
            </a:extLst>
          </a:blip>
          <a:srcRect l="15410" t="1038" r="15410" b="1038"/>
          <a:stretch>
            <a:fillRect/>
          </a:stretch>
        </p:blipFill>
        <p:spPr bwMode="auto">
          <a:xfrm>
            <a:off x="3352800" y="2133600"/>
            <a:ext cx="210185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3"/>
          <p:cNvSpPr>
            <a:spLocks noGrp="1" noChangeArrowheads="1"/>
          </p:cNvSpPr>
          <p:nvPr>
            <p:ph type="title" idx="4294967295"/>
          </p:nvPr>
        </p:nvSpPr>
        <p:spPr>
          <a:xfrm>
            <a:off x="1028700" y="685800"/>
            <a:ext cx="7200900" cy="731520"/>
          </a:xfrm>
        </p:spPr>
        <p:txBody>
          <a:bodyPr/>
          <a:lstStyle/>
          <a:p>
            <a:pPr eaLnBrk="1" hangingPunct="1"/>
            <a:r>
              <a:rPr lang="en-US" altLang="en-US" smtClean="0"/>
              <a:t>Keck/LGSAO (2006)</a:t>
            </a:r>
          </a:p>
        </p:txBody>
      </p:sp>
      <p:sp>
        <p:nvSpPr>
          <p:cNvPr id="2" name="Slide Number Placeholder 1"/>
          <p:cNvSpPr>
            <a:spLocks noGrp="1"/>
          </p:cNvSpPr>
          <p:nvPr>
            <p:ph type="sldNum" sz="quarter" idx="12"/>
          </p:nvPr>
        </p:nvSpPr>
        <p:spPr/>
        <p:txBody>
          <a:bodyPr/>
          <a:lstStyle/>
          <a:p>
            <a:pPr>
              <a:defRPr/>
            </a:pPr>
            <a:fld id="{C9676609-C20E-478C-B1F1-3B056B7D92BA}" type="slidenum">
              <a:rPr lang="en-US" altLang="en-US" smtClean="0"/>
              <a:pPr>
                <a:defRPr/>
              </a:pPr>
              <a:t>52</a:t>
            </a:fld>
            <a:endParaRPr lang="en-US" altLang="en-US"/>
          </a:p>
        </p:txBody>
      </p:sp>
    </p:spTree>
    <p:extLst>
      <p:ext uri="{BB962C8B-B14F-4D97-AF65-F5344CB8AC3E}">
        <p14:creationId xmlns:p14="http://schemas.microsoft.com/office/powerpoint/2010/main" val="161335086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9676609-C20E-478C-B1F1-3B056B7D92BA}" type="slidenum">
              <a:rPr lang="en-US" altLang="en-US" smtClean="0"/>
              <a:pPr>
                <a:defRPr/>
              </a:pPr>
              <a:t>53</a:t>
            </a:fld>
            <a:endParaRPr lang="en-US" altLang="en-US"/>
          </a:p>
        </p:txBody>
      </p:sp>
      <p:sp>
        <p:nvSpPr>
          <p:cNvPr id="3" name="Text Placeholder 2"/>
          <p:cNvSpPr>
            <a:spLocks noGrp="1"/>
          </p:cNvSpPr>
          <p:nvPr>
            <p:ph type="body" sz="quarter" idx="14"/>
          </p:nvPr>
        </p:nvSpPr>
        <p:spPr/>
        <p:txBody>
          <a:bodyPr/>
          <a:lstStyle/>
          <a:p>
            <a:r>
              <a:rPr lang="en-US" altLang="en-US" dirty="0"/>
              <a:t>60 Seconds of Shrek</a:t>
            </a:r>
            <a:endParaRPr lang="en-US" dirty="0"/>
          </a:p>
        </p:txBody>
      </p:sp>
      <p:pic>
        <p:nvPicPr>
          <p:cNvPr id="4" name="What Are You Doing In My Swamp Remix[1]">
            <a:hlinkClick r:id="" action="ppaction://media"/>
          </p:cNvPr>
          <p:cNvPicPr>
            <a:picLocks noChangeAspect="1"/>
          </p:cNvPicPr>
          <p:nvPr>
            <a:videoFile r:link="rId2"/>
            <p:extLst>
              <p:ext uri="{DAA4B4D4-6D71-4841-9C94-3DE7FCFB9230}">
                <p14:media xmlns:p14="http://schemas.microsoft.com/office/powerpoint/2010/main" r:embed="rId1">
                  <p14:fade in="2000" out="60000"/>
                </p14:media>
              </p:ext>
            </p:extLst>
          </p:nvPr>
        </p:nvPicPr>
        <p:blipFill>
          <a:blip r:embed="rId5"/>
          <a:stretch>
            <a:fillRect/>
          </a:stretch>
        </p:blipFill>
        <p:spPr>
          <a:xfrm>
            <a:off x="728134" y="1676400"/>
            <a:ext cx="7687733" cy="4324350"/>
          </a:xfrm>
          <a:prstGeom prst="rect">
            <a:avLst/>
          </a:prstGeom>
        </p:spPr>
      </p:pic>
    </p:spTree>
    <p:extLst>
      <p:ext uri="{BB962C8B-B14F-4D97-AF65-F5344CB8AC3E}">
        <p14:creationId xmlns:p14="http://schemas.microsoft.com/office/powerpoint/2010/main" val="384408331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background sources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180877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ChangeArrowheads="1"/>
          </p:cNvSpPr>
          <p:nvPr>
            <p:ph type="body" idx="1"/>
          </p:nvPr>
        </p:nvSpPr>
        <p:spPr/>
        <p:txBody>
          <a:bodyPr>
            <a:normAutofit/>
          </a:bodyPr>
          <a:lstStyle/>
          <a:p>
            <a:pPr eaLnBrk="1" hangingPunct="1">
              <a:spcBef>
                <a:spcPct val="5000"/>
              </a:spcBef>
            </a:pPr>
            <a:r>
              <a:rPr lang="en-US" altLang="en-US" sz="2800" dirty="0" smtClean="0"/>
              <a:t>Atmosphere</a:t>
            </a:r>
          </a:p>
          <a:p>
            <a:pPr lvl="1" eaLnBrk="1" hangingPunct="1"/>
            <a:r>
              <a:rPr lang="en-US" altLang="en-US" sz="2400" dirty="0" smtClean="0"/>
              <a:t>thermal</a:t>
            </a:r>
          </a:p>
          <a:p>
            <a:pPr lvl="1" eaLnBrk="1" hangingPunct="1"/>
            <a:r>
              <a:rPr lang="en-US" altLang="en-US" sz="2400" dirty="0" smtClean="0"/>
              <a:t>molecular</a:t>
            </a:r>
          </a:p>
          <a:p>
            <a:pPr eaLnBrk="1" hangingPunct="1">
              <a:spcBef>
                <a:spcPct val="5000"/>
              </a:spcBef>
            </a:pPr>
            <a:r>
              <a:rPr lang="en-US" altLang="en-US" sz="2800" dirty="0" smtClean="0"/>
              <a:t>Telescope</a:t>
            </a:r>
          </a:p>
          <a:p>
            <a:pPr lvl="1" eaLnBrk="1" hangingPunct="1"/>
            <a:r>
              <a:rPr lang="en-US" altLang="en-US" sz="2400" dirty="0" smtClean="0"/>
              <a:t>thermal</a:t>
            </a:r>
          </a:p>
          <a:p>
            <a:pPr lvl="1" eaLnBrk="1" hangingPunct="1"/>
            <a:r>
              <a:rPr lang="en-US" altLang="en-US" sz="2400" dirty="0" smtClean="0"/>
              <a:t>scattering</a:t>
            </a:r>
          </a:p>
          <a:p>
            <a:pPr eaLnBrk="1" hangingPunct="1">
              <a:spcBef>
                <a:spcPct val="5000"/>
              </a:spcBef>
            </a:pPr>
            <a:r>
              <a:rPr lang="en-US" altLang="en-US" sz="2800" dirty="0" smtClean="0"/>
              <a:t>Zodiacal light</a:t>
            </a:r>
          </a:p>
          <a:p>
            <a:pPr eaLnBrk="1" hangingPunct="1">
              <a:spcBef>
                <a:spcPct val="5000"/>
              </a:spcBef>
            </a:pPr>
            <a:r>
              <a:rPr lang="en-US" altLang="en-US" sz="2800" dirty="0" smtClean="0"/>
              <a:t>Astronomical sources</a:t>
            </a:r>
          </a:p>
          <a:p>
            <a:pPr eaLnBrk="1" hangingPunct="1"/>
            <a:endParaRPr lang="en-US" altLang="en-US" dirty="0" smtClean="0"/>
          </a:p>
        </p:txBody>
      </p:sp>
      <p:sp>
        <p:nvSpPr>
          <p:cNvPr id="73732" name="Rectangle 3"/>
          <p:cNvSpPr>
            <a:spLocks noChangeArrowheads="1"/>
          </p:cNvSpPr>
          <p:nvPr/>
        </p:nvSpPr>
        <p:spPr bwMode="auto">
          <a:xfrm>
            <a:off x="1143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r" eaLnBrk="1" hangingPunct="1">
              <a:spcBef>
                <a:spcPct val="0"/>
              </a:spcBef>
              <a:buFontTx/>
              <a:buNone/>
            </a:pPr>
            <a:endParaRPr lang="en-US" altLang="en-US" sz="3200" u="sng">
              <a:solidFill>
                <a:schemeClr val="tx2"/>
              </a:solidFill>
              <a:latin typeface="Arial Rounded MT Bold" panose="020F0704030504030204" pitchFamily="34" charset="0"/>
            </a:endParaRPr>
          </a:p>
        </p:txBody>
      </p:sp>
      <p:sp>
        <p:nvSpPr>
          <p:cNvPr id="73733" name="Rectangle 4"/>
          <p:cNvSpPr>
            <a:spLocks noChangeArrowheads="1"/>
          </p:cNvSpPr>
          <p:nvPr/>
        </p:nvSpPr>
        <p:spPr bwMode="auto">
          <a:xfrm>
            <a:off x="1143000" y="16160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endParaRPr lang="en-US" altLang="en-US"/>
          </a:p>
        </p:txBody>
      </p:sp>
      <p:sp>
        <p:nvSpPr>
          <p:cNvPr id="73734" name="Rectangle 5"/>
          <p:cNvSpPr>
            <a:spLocks noGrp="1" noChangeArrowheads="1"/>
          </p:cNvSpPr>
          <p:nvPr>
            <p:ph type="title" idx="4294967295"/>
          </p:nvPr>
        </p:nvSpPr>
        <p:spPr>
          <a:xfrm>
            <a:off x="1028700" y="685800"/>
            <a:ext cx="7200900" cy="731520"/>
          </a:xfrm>
        </p:spPr>
        <p:txBody>
          <a:bodyPr/>
          <a:lstStyle/>
          <a:p>
            <a:pPr eaLnBrk="1" hangingPunct="1"/>
            <a:r>
              <a:rPr lang="en-US" altLang="en-US" dirty="0" smtClean="0"/>
              <a:t>Background Sources</a:t>
            </a:r>
          </a:p>
        </p:txBody>
      </p:sp>
    </p:spTree>
    <p:extLst>
      <p:ext uri="{BB962C8B-B14F-4D97-AF65-F5344CB8AC3E}">
        <p14:creationId xmlns:p14="http://schemas.microsoft.com/office/powerpoint/2010/main" val="8842772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73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73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73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73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7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ChangeArrowheads="1"/>
          </p:cNvSpPr>
          <p:nvPr>
            <p:ph sz="half" idx="1"/>
          </p:nvPr>
        </p:nvSpPr>
        <p:spPr/>
        <p:txBody>
          <a:bodyPr/>
          <a:lstStyle/>
          <a:p>
            <a:r>
              <a:rPr lang="en-US" altLang="en-US" dirty="0" smtClean="0"/>
              <a:t>Thermal</a:t>
            </a:r>
          </a:p>
          <a:p>
            <a:r>
              <a:rPr lang="en-US" altLang="en-US" dirty="0" smtClean="0"/>
              <a:t>OH</a:t>
            </a:r>
          </a:p>
          <a:p>
            <a:pPr lvl="1"/>
            <a:r>
              <a:rPr lang="en-US" altLang="en-US" dirty="0" smtClean="0"/>
              <a:t>The average OH line intensity is approximately 25,000 photons s</a:t>
            </a:r>
            <a:r>
              <a:rPr lang="en-US" altLang="en-US" baseline="30000" dirty="0" smtClean="0"/>
              <a:t>-1</a:t>
            </a:r>
            <a:r>
              <a:rPr lang="en-US" altLang="en-US" dirty="0" smtClean="0"/>
              <a:t> m</a:t>
            </a:r>
            <a:r>
              <a:rPr lang="en-US" altLang="en-US" baseline="30000" dirty="0" smtClean="0"/>
              <a:t>-2</a:t>
            </a:r>
            <a:r>
              <a:rPr lang="en-US" altLang="en-US" dirty="0" smtClean="0"/>
              <a:t> asec</a:t>
            </a:r>
            <a:r>
              <a:rPr lang="en-US" altLang="en-US" baseline="30000" dirty="0" smtClean="0"/>
              <a:t>-2</a:t>
            </a:r>
            <a:r>
              <a:rPr lang="en-US" altLang="en-US" dirty="0" smtClean="0"/>
              <a:t> </a:t>
            </a:r>
            <a:r>
              <a:rPr lang="en-US" altLang="en-US" dirty="0" smtClean="0">
                <a:latin typeface="Symbol" panose="05050102010706020507" pitchFamily="18" charset="2"/>
              </a:rPr>
              <a:t>m</a:t>
            </a:r>
            <a:r>
              <a:rPr lang="en-US" altLang="en-US" dirty="0" smtClean="0"/>
              <a:t>m</a:t>
            </a:r>
            <a:r>
              <a:rPr lang="en-US" altLang="en-US" baseline="30000" dirty="0" smtClean="0"/>
              <a:t>-1</a:t>
            </a:r>
            <a:r>
              <a:rPr lang="en-US" altLang="en-US" dirty="0" smtClean="0"/>
              <a:t>. See </a:t>
            </a:r>
            <a:r>
              <a:rPr lang="en-US" altLang="en-US" dirty="0" err="1" smtClean="0"/>
              <a:t>Maihara</a:t>
            </a:r>
            <a:r>
              <a:rPr lang="en-US" altLang="en-US" dirty="0" smtClean="0"/>
              <a:t> et al. 1993.</a:t>
            </a:r>
          </a:p>
          <a:p>
            <a:pPr lvl="1"/>
            <a:r>
              <a:rPr lang="en-US" altLang="en-US" dirty="0" smtClean="0"/>
              <a:t>The continuum between lines is about 50 times lower than this value (in the H band).</a:t>
            </a:r>
          </a:p>
          <a:p>
            <a:endParaRPr lang="en-US" altLang="en-US" dirty="0" smtClean="0"/>
          </a:p>
        </p:txBody>
      </p:sp>
      <p:sp>
        <p:nvSpPr>
          <p:cNvPr id="2" name="Slide Number Placeholder 1"/>
          <p:cNvSpPr>
            <a:spLocks noGrp="1"/>
          </p:cNvSpPr>
          <p:nvPr>
            <p:ph type="sldNum" sz="quarter" idx="12"/>
          </p:nvPr>
        </p:nvSpPr>
        <p:spPr/>
        <p:txBody>
          <a:bodyPr/>
          <a:lstStyle/>
          <a:p>
            <a:fld id="{A82B4225-522D-4B0B-9422-305588B0E6B8}" type="slidenum">
              <a:rPr lang="en-US" altLang="en-US" smtClean="0"/>
              <a:pPr/>
              <a:t>56</a:t>
            </a:fld>
            <a:endParaRPr lang="en-US" altLang="en-US"/>
          </a:p>
        </p:txBody>
      </p:sp>
      <p:sp>
        <p:nvSpPr>
          <p:cNvPr id="7" name="Text Placeholder 6"/>
          <p:cNvSpPr>
            <a:spLocks noGrp="1"/>
          </p:cNvSpPr>
          <p:nvPr>
            <p:ph type="body" sz="quarter" idx="14"/>
          </p:nvPr>
        </p:nvSpPr>
        <p:spPr/>
        <p:txBody>
          <a:bodyPr/>
          <a:lstStyle/>
          <a:p>
            <a:r>
              <a:rPr lang="en-US" altLang="en-US" dirty="0"/>
              <a:t>Background </a:t>
            </a:r>
            <a:r>
              <a:rPr lang="en-US" altLang="en-US" dirty="0" smtClean="0"/>
              <a:t>Sources</a:t>
            </a:r>
            <a:r>
              <a:rPr lang="en-US" altLang="en-US" dirty="0"/>
              <a:t>: Atmosphere</a:t>
            </a:r>
            <a:endParaRPr lang="en-US" dirty="0"/>
          </a:p>
        </p:txBody>
      </p:sp>
      <p:sp>
        <p:nvSpPr>
          <p:cNvPr id="74756" name="Rectangle 3"/>
          <p:cNvSpPr>
            <a:spLocks noChangeArrowheads="1"/>
          </p:cNvSpPr>
          <p:nvPr/>
        </p:nvSpPr>
        <p:spPr bwMode="auto">
          <a:xfrm>
            <a:off x="1143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r" eaLnBrk="1" hangingPunct="1">
              <a:spcBef>
                <a:spcPct val="0"/>
              </a:spcBef>
              <a:buFontTx/>
              <a:buNone/>
            </a:pPr>
            <a:endParaRPr lang="en-US" altLang="en-US" sz="3200" u="sng">
              <a:solidFill>
                <a:schemeClr val="tx2"/>
              </a:solidFill>
              <a:latin typeface="Arial Rounded MT Bold" panose="020F0704030504030204" pitchFamily="34" charset="0"/>
            </a:endParaRPr>
          </a:p>
        </p:txBody>
      </p:sp>
      <p:sp>
        <p:nvSpPr>
          <p:cNvPr id="74758" name="Rectangle 5"/>
          <p:cNvSpPr>
            <a:spLocks noChangeArrowheads="1"/>
          </p:cNvSpPr>
          <p:nvPr/>
        </p:nvSpPr>
        <p:spPr bwMode="auto">
          <a:xfrm>
            <a:off x="1143000" y="16160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5000"/>
              </a:spcBef>
            </a:pPr>
            <a:endParaRPr lang="en-US" altLang="en-US" sz="2800"/>
          </a:p>
        </p:txBody>
      </p:sp>
      <mc:AlternateContent xmlns:mc="http://schemas.openxmlformats.org/markup-compatibility/2006" xmlns:a14="http://schemas.microsoft.com/office/drawing/2010/main">
        <mc:Choice Requires="a14">
          <p:sp>
            <p:nvSpPr>
              <p:cNvPr id="4" name="Rectangle 3"/>
              <p:cNvSpPr/>
              <p:nvPr/>
            </p:nvSpPr>
            <p:spPr>
              <a:xfrm>
                <a:off x="1137919" y="4264068"/>
                <a:ext cx="6868162"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𝐶</m:t>
                              </m:r>
                            </m:e>
                          </m:acc>
                        </m:e>
                        <m:sub>
                          <m:r>
                            <a:rPr lang="en-US" b="0" i="1" smtClean="0">
                              <a:latin typeface="Cambria Math" panose="02040503050406030204" pitchFamily="18" charset="0"/>
                            </a:rPr>
                            <m:t>𝑠𝑘𝑦</m:t>
                          </m:r>
                          <m:r>
                            <a:rPr lang="en-US" b="0" i="1" smtClean="0">
                              <a:latin typeface="Cambria Math" panose="02040503050406030204" pitchFamily="18" charset="0"/>
                            </a:rPr>
                            <m:t>,</m:t>
                          </m:r>
                          <m:r>
                            <a:rPr lang="en-US" b="0" i="1" smtClean="0">
                              <a:latin typeface="Cambria Math" panose="02040503050406030204" pitchFamily="18" charset="0"/>
                            </a:rPr>
                            <m:t>𝑡h𝑒𝑟𝑚𝑎𝑙</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𝜂</m:t>
                          </m:r>
                        </m:e>
                        <m:sub>
                          <m:r>
                            <a:rPr lang="en-US" b="0" i="1" smtClean="0">
                              <a:latin typeface="Cambria Math" panose="02040503050406030204" pitchFamily="18" charset="0"/>
                            </a:rPr>
                            <m:t>𝑖𝑛𝑠𝑡𝑟𝑢𝑚𝑒𝑛𝑡</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𝜂</m:t>
                          </m:r>
                        </m:e>
                        <m:sub>
                          <m:r>
                            <a:rPr lang="en-US" b="0" i="1" smtClean="0">
                              <a:latin typeface="Cambria Math" panose="02040503050406030204" pitchFamily="18" charset="0"/>
                            </a:rPr>
                            <m:t>𝑡𝑒𝑙𝑒𝑠𝑐𝑜𝑝𝑒</m:t>
                          </m:r>
                        </m:sub>
                      </m:sSub>
                      <m:r>
                        <a:rPr lang="en-US" b="0" i="1" smtClean="0">
                          <a:latin typeface="Cambria Math" panose="02040503050406030204" pitchFamily="18" charset="0"/>
                        </a:rPr>
                        <m:t>𝐴</m:t>
                      </m:r>
                      <m:r>
                        <m:rPr>
                          <m:sty m:val="p"/>
                        </m:rPr>
                        <a:rPr lang="el-GR" b="0" i="1" smtClean="0">
                          <a:latin typeface="Cambria Math" panose="02040503050406030204" pitchFamily="18" charset="0"/>
                          <a:ea typeface="Cambria Math" panose="02040503050406030204" pitchFamily="18" charset="0"/>
                        </a:rPr>
                        <m:t>Ω</m:t>
                      </m:r>
                      <m:f>
                        <m:fPr>
                          <m:ctrlPr>
                            <a:rPr lang="el-GR" b="0" i="1" smtClean="0">
                              <a:latin typeface="Cambria Math" panose="02040503050406030204" pitchFamily="18" charset="0"/>
                              <a:ea typeface="Cambria Math" panose="02040503050406030204" pitchFamily="18" charset="0"/>
                            </a:rPr>
                          </m:ctrlPr>
                        </m:fPr>
                        <m:num>
                          <m:r>
                            <m:rPr>
                              <m:sty m:val="p"/>
                            </m:rPr>
                            <a:rPr lang="el-GR" b="0" i="1" smtClean="0">
                              <a:latin typeface="Cambria Math" panose="02040503050406030204" pitchFamily="18" charset="0"/>
                              <a:ea typeface="Cambria Math" panose="02040503050406030204" pitchFamily="18" charset="0"/>
                            </a:rPr>
                            <m:t>Δ</m:t>
                          </m:r>
                          <m:r>
                            <a:rPr lang="el-GR" b="0" i="1" smtClean="0">
                              <a:latin typeface="Cambria Math" panose="02040503050406030204" pitchFamily="18" charset="0"/>
                              <a:ea typeface="Cambria Math" panose="02040503050406030204" pitchFamily="18" charset="0"/>
                            </a:rPr>
                            <m:t>𝜈</m:t>
                          </m:r>
                        </m:num>
                        <m:den>
                          <m:r>
                            <a:rPr lang="en-US" b="0" i="1" smtClean="0">
                              <a:latin typeface="Cambria Math" panose="02040503050406030204" pitchFamily="18" charset="0"/>
                              <a:ea typeface="Cambria Math" panose="02040503050406030204" pitchFamily="18" charset="0"/>
                            </a:rPr>
                            <m:t>h</m:t>
                          </m:r>
                          <m:r>
                            <a:rPr lang="en-US" b="0" i="1" smtClean="0">
                              <a:latin typeface="Cambria Math" panose="02040503050406030204" pitchFamily="18" charset="0"/>
                              <a:ea typeface="Cambria Math" panose="02040503050406030204" pitchFamily="18" charset="0"/>
                            </a:rPr>
                            <m:t>𝜈</m:t>
                          </m:r>
                        </m:den>
                      </m:f>
                      <m:sSub>
                        <m:sSubPr>
                          <m:ctrlPr>
                            <a:rPr lang="el-GR" b="0" i="1" smtClean="0">
                              <a:latin typeface="Cambria Math" panose="02040503050406030204" pitchFamily="18" charset="0"/>
                              <a:ea typeface="Cambria Math" panose="02040503050406030204" pitchFamily="18" charset="0"/>
                            </a:rPr>
                          </m:ctrlPr>
                        </m:sSubPr>
                        <m:e>
                          <m:r>
                            <a:rPr lang="el-GR" b="0"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𝑠𝑘𝑦</m:t>
                          </m:r>
                        </m:sub>
                      </m:sSub>
                      <m:sSub>
                        <m:sSubPr>
                          <m:ctrlPr>
                            <a:rPr lang="el-GR"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𝐵</m:t>
                          </m:r>
                        </m:e>
                        <m:sub>
                          <m:r>
                            <a:rPr lang="el-GR" b="0" i="1" smtClean="0">
                              <a:latin typeface="Cambria Math" panose="02040503050406030204" pitchFamily="18" charset="0"/>
                              <a:ea typeface="Cambria Math" panose="02040503050406030204" pitchFamily="18" charset="0"/>
                            </a:rPr>
                            <m:t>𝜈</m:t>
                          </m:r>
                        </m:sub>
                      </m:sSub>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𝑠𝑘𝑦</m:t>
                              </m:r>
                            </m:sub>
                          </m:sSub>
                        </m:e>
                      </m:d>
                      <m:r>
                        <a:rPr lang="en-US" b="0" i="1" smtClean="0">
                          <a:latin typeface="Cambria Math" panose="02040503050406030204" pitchFamily="18" charset="0"/>
                          <a:ea typeface="Cambria Math" panose="02040503050406030204" pitchFamily="18" charset="0"/>
                        </a:rPr>
                        <m:t>𝑄𝐸</m:t>
                      </m:r>
                      <m:r>
                        <a:rPr lang="en-US" b="0" i="1"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sup>
                      </m:sSup>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𝑠</m:t>
                          </m:r>
                        </m:e>
                        <m:sup>
                          <m:r>
                            <a:rPr lang="en-US" b="0" i="1" smtClean="0">
                              <a:latin typeface="Cambria Math" panose="02040503050406030204" pitchFamily="18" charset="0"/>
                              <a:ea typeface="Cambria Math" panose="02040503050406030204" pitchFamily="18" charset="0"/>
                            </a:rPr>
                            <m:t>−1</m:t>
                          </m:r>
                        </m:sup>
                      </m:sSup>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1137919" y="4264068"/>
                <a:ext cx="6868162" cy="612732"/>
              </a:xfrm>
              <a:prstGeom prst="rect">
                <a:avLst/>
              </a:prstGeo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6544392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6" name="Rectangle 5"/>
          <p:cNvSpPr>
            <a:spLocks noGrp="1" noChangeArrowheads="1"/>
          </p:cNvSpPr>
          <p:nvPr>
            <p:ph type="body" idx="1"/>
          </p:nvPr>
        </p:nvSpPr>
        <p:spPr/>
        <p:txBody>
          <a:bodyPr/>
          <a:lstStyle/>
          <a:p>
            <a:r>
              <a:rPr lang="en-US" altLang="en-US" dirty="0" smtClean="0"/>
              <a:t>Astronomical objects can be objects of interest or noise contributors, depending on the project.</a:t>
            </a:r>
          </a:p>
          <a:p>
            <a:pPr lvl="1"/>
            <a:r>
              <a:rPr lang="en-US" altLang="en-US" dirty="0" smtClean="0"/>
              <a:t>Sunlight, moonlight</a:t>
            </a:r>
          </a:p>
          <a:p>
            <a:pPr lvl="1"/>
            <a:r>
              <a:rPr lang="en-US" altLang="en-US" dirty="0" smtClean="0"/>
              <a:t>Light scattered by solar system dust (“zodiacal”)</a:t>
            </a:r>
          </a:p>
          <a:p>
            <a:pPr lvl="1"/>
            <a:r>
              <a:rPr lang="en-US" altLang="en-US" dirty="0" smtClean="0"/>
              <a:t>Light emitted (thermal) by solar system dust  (“zodiacal”)</a:t>
            </a:r>
          </a:p>
          <a:p>
            <a:pPr lvl="1"/>
            <a:r>
              <a:rPr lang="en-US" altLang="en-US" dirty="0" smtClean="0"/>
              <a:t>Stars (especially in a crowded field)</a:t>
            </a:r>
          </a:p>
          <a:p>
            <a:pPr lvl="1"/>
            <a:r>
              <a:rPr lang="en-US" altLang="en-US" dirty="0" smtClean="0"/>
              <a:t>Light emitted by interstellar dust (“cirrus”)</a:t>
            </a:r>
          </a:p>
          <a:p>
            <a:pPr lvl="1"/>
            <a:endParaRPr lang="en-US" altLang="en-US" dirty="0" smtClean="0"/>
          </a:p>
          <a:p>
            <a:endParaRPr lang="en-US" altLang="en-US" dirty="0" smtClean="0"/>
          </a:p>
        </p:txBody>
      </p:sp>
      <p:sp>
        <p:nvSpPr>
          <p:cNvPr id="5" name="Text Placeholder 4"/>
          <p:cNvSpPr>
            <a:spLocks noGrp="1"/>
          </p:cNvSpPr>
          <p:nvPr>
            <p:ph type="body" sz="quarter" idx="14"/>
          </p:nvPr>
        </p:nvSpPr>
        <p:spPr/>
        <p:txBody>
          <a:bodyPr/>
          <a:lstStyle/>
          <a:p>
            <a:r>
              <a:rPr lang="en-US" altLang="en-US" dirty="0"/>
              <a:t>Background S</a:t>
            </a:r>
            <a:r>
              <a:rPr lang="en-US" altLang="en-US" dirty="0" smtClean="0"/>
              <a:t>ources</a:t>
            </a:r>
            <a:r>
              <a:rPr lang="en-US" altLang="en-US" dirty="0"/>
              <a:t>: Astronomical</a:t>
            </a:r>
            <a:endParaRPr lang="en-US" dirty="0"/>
          </a:p>
        </p:txBody>
      </p:sp>
    </p:spTree>
    <p:extLst>
      <p:ext uri="{BB962C8B-B14F-4D97-AF65-F5344CB8AC3E}">
        <p14:creationId xmlns:p14="http://schemas.microsoft.com/office/powerpoint/2010/main" val="1400677835"/>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28700" y="1888218"/>
            <a:ext cx="7200900" cy="4151539"/>
          </a:xfrm>
        </p:spPr>
      </p:pic>
      <p:sp>
        <p:nvSpPr>
          <p:cNvPr id="3" name="Text Placeholder 2"/>
          <p:cNvSpPr>
            <a:spLocks noGrp="1"/>
          </p:cNvSpPr>
          <p:nvPr>
            <p:ph type="body" sz="quarter" idx="14"/>
          </p:nvPr>
        </p:nvSpPr>
        <p:spPr/>
        <p:txBody>
          <a:bodyPr/>
          <a:lstStyle/>
          <a:p>
            <a:r>
              <a:rPr lang="en-US" altLang="en-US" dirty="0"/>
              <a:t>Background S</a:t>
            </a:r>
            <a:r>
              <a:rPr lang="en-US" altLang="en-US" dirty="0" smtClean="0"/>
              <a:t>ources</a:t>
            </a:r>
            <a:r>
              <a:rPr lang="en-US" altLang="en-US" dirty="0"/>
              <a:t>: Astronomical</a:t>
            </a:r>
            <a:endParaRPr lang="en-US" dirty="0"/>
          </a:p>
        </p:txBody>
      </p:sp>
    </p:spTree>
    <p:extLst>
      <p:ext uri="{BB962C8B-B14F-4D97-AF65-F5344CB8AC3E}">
        <p14:creationId xmlns:p14="http://schemas.microsoft.com/office/powerpoint/2010/main" val="4190105207"/>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obe_dirb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028700" y="1563687"/>
            <a:ext cx="7200900" cy="4800600"/>
          </a:xfrm>
        </p:spPr>
      </p:pic>
      <p:sp>
        <p:nvSpPr>
          <p:cNvPr id="3" name="Text Placeholder 2"/>
          <p:cNvSpPr>
            <a:spLocks noGrp="1"/>
          </p:cNvSpPr>
          <p:nvPr>
            <p:ph type="body" sz="quarter" idx="14"/>
          </p:nvPr>
        </p:nvSpPr>
        <p:spPr/>
        <p:txBody>
          <a:bodyPr/>
          <a:lstStyle/>
          <a:p>
            <a:r>
              <a:rPr lang="en-US" altLang="en-US" dirty="0"/>
              <a:t>Background S</a:t>
            </a:r>
            <a:r>
              <a:rPr lang="en-US" altLang="en-US" dirty="0" smtClean="0"/>
              <a:t>ources</a:t>
            </a:r>
            <a:r>
              <a:rPr lang="en-US" altLang="en-US" dirty="0"/>
              <a:t>: COBE data</a:t>
            </a:r>
            <a:endParaRPr lang="en-US" dirty="0"/>
          </a:p>
        </p:txBody>
      </p:sp>
      <p:sp>
        <p:nvSpPr>
          <p:cNvPr id="78851" name="Rectangle 2"/>
          <p:cNvSpPr>
            <a:spLocks noChangeArrowheads="1"/>
          </p:cNvSpPr>
          <p:nvPr/>
        </p:nvSpPr>
        <p:spPr bwMode="auto">
          <a:xfrm>
            <a:off x="1143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r" eaLnBrk="1" hangingPunct="1">
              <a:spcBef>
                <a:spcPct val="0"/>
              </a:spcBef>
              <a:buFontTx/>
              <a:buNone/>
            </a:pPr>
            <a:endParaRPr lang="en-US" altLang="en-US" sz="3200" u="sng">
              <a:solidFill>
                <a:schemeClr val="tx2"/>
              </a:solidFill>
              <a:latin typeface="Arial Rounded MT Bold" panose="020F0704030504030204" pitchFamily="34" charset="0"/>
            </a:endParaRPr>
          </a:p>
        </p:txBody>
      </p:sp>
      <p:grpSp>
        <p:nvGrpSpPr>
          <p:cNvPr id="6" name="Group 5"/>
          <p:cNvGrpSpPr/>
          <p:nvPr/>
        </p:nvGrpSpPr>
        <p:grpSpPr>
          <a:xfrm>
            <a:off x="3962400" y="1828800"/>
            <a:ext cx="2362200" cy="685800"/>
            <a:chOff x="3962400" y="1828800"/>
            <a:chExt cx="2362200" cy="685800"/>
          </a:xfrm>
        </p:grpSpPr>
        <p:cxnSp>
          <p:nvCxnSpPr>
            <p:cNvPr id="4" name="Straight Arrow Connector 3"/>
            <p:cNvCxnSpPr/>
            <p:nvPr/>
          </p:nvCxnSpPr>
          <p:spPr>
            <a:xfrm>
              <a:off x="4953000" y="2133600"/>
              <a:ext cx="1371600" cy="38100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962400" y="1828800"/>
              <a:ext cx="1524000" cy="369332"/>
            </a:xfrm>
            <a:prstGeom prst="rect">
              <a:avLst/>
            </a:prstGeom>
            <a:noFill/>
          </p:spPr>
          <p:txBody>
            <a:bodyPr wrap="square" rtlCol="0">
              <a:spAutoFit/>
            </a:bodyPr>
            <a:lstStyle/>
            <a:p>
              <a:r>
                <a:rPr lang="en-US" dirty="0" smtClean="0">
                  <a:solidFill>
                    <a:schemeClr val="bg1"/>
                  </a:solidFill>
                </a:rPr>
                <a:t>zodiacal dust</a:t>
              </a:r>
              <a:endParaRPr lang="en-US" dirty="0">
                <a:solidFill>
                  <a:schemeClr val="bg1"/>
                </a:solidFill>
              </a:endParaRPr>
            </a:p>
          </p:txBody>
        </p:sp>
      </p:grpSp>
    </p:spTree>
    <p:extLst>
      <p:ext uri="{BB962C8B-B14F-4D97-AF65-F5344CB8AC3E}">
        <p14:creationId xmlns:p14="http://schemas.microsoft.com/office/powerpoint/2010/main" val="32925228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idx="4294967295"/>
          </p:nvPr>
        </p:nvSpPr>
        <p:spPr>
          <a:xfrm>
            <a:off x="1028700" y="685800"/>
            <a:ext cx="7200900" cy="731520"/>
          </a:xfrm>
        </p:spPr>
        <p:txBody>
          <a:bodyPr/>
          <a:lstStyle/>
          <a:p>
            <a:r>
              <a:rPr lang="en-US" altLang="en-US" dirty="0" smtClean="0"/>
              <a:t>Spectrum of Sun</a:t>
            </a:r>
          </a:p>
        </p:txBody>
      </p:sp>
      <p:pic>
        <p:nvPicPr>
          <p:cNvPr id="27650" name="Picture 2" descr="https://www.noao.edu/image_gallery/images/d5/sun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28700" y="1563687"/>
            <a:ext cx="72009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31525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028700" y="685800"/>
            <a:ext cx="7200900" cy="731520"/>
          </a:xfrm>
        </p:spPr>
        <p:txBody>
          <a:bodyPr>
            <a:normAutofit fontScale="90000"/>
          </a:bodyPr>
          <a:lstStyle/>
          <a:p>
            <a:r>
              <a:rPr lang="en-US" altLang="en-US" dirty="0"/>
              <a:t>Background and Signal-to-Noise Ratio</a:t>
            </a:r>
            <a:endParaRPr lang="en-US" dirty="0"/>
          </a:p>
        </p:txBody>
      </p:sp>
      <p:sp>
        <p:nvSpPr>
          <p:cNvPr id="2356231" name="Rectangle 7"/>
          <p:cNvSpPr>
            <a:spLocks noGrp="1" noChangeArrowheads="1"/>
          </p:cNvSpPr>
          <p:nvPr>
            <p:ph type="body" sz="half" idx="4294967295"/>
          </p:nvPr>
        </p:nvSpPr>
        <p:spPr>
          <a:xfrm>
            <a:off x="838200" y="1905000"/>
            <a:ext cx="8305800" cy="479153"/>
          </a:xfrm>
        </p:spPr>
        <p:txBody>
          <a:bodyPr/>
          <a:lstStyle/>
          <a:p>
            <a:pPr eaLnBrk="1" hangingPunct="1"/>
            <a:r>
              <a:rPr lang="en-US" altLang="en-US" sz="2000" dirty="0" smtClean="0"/>
              <a:t>Recall the expression for SNR.</a:t>
            </a:r>
          </a:p>
        </p:txBody>
      </p:sp>
      <p:sp>
        <p:nvSpPr>
          <p:cNvPr id="2356226" name="Rectangle 2"/>
          <p:cNvSpPr>
            <a:spLocks noChangeArrowheads="1"/>
          </p:cNvSpPr>
          <p:nvPr/>
        </p:nvSpPr>
        <p:spPr bwMode="auto">
          <a:xfrm>
            <a:off x="457200" y="4939964"/>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endParaRPr lang="en-US" altLang="en-US" dirty="0"/>
          </a:p>
        </p:txBody>
      </p:sp>
      <p:sp>
        <p:nvSpPr>
          <p:cNvPr id="79876" name="Rectangle 3"/>
          <p:cNvSpPr>
            <a:spLocks noChangeArrowheads="1"/>
          </p:cNvSpPr>
          <p:nvPr/>
        </p:nvSpPr>
        <p:spPr bwMode="auto">
          <a:xfrm>
            <a:off x="1143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r" eaLnBrk="1" hangingPunct="1">
              <a:spcBef>
                <a:spcPct val="0"/>
              </a:spcBef>
              <a:buFontTx/>
              <a:buNone/>
            </a:pPr>
            <a:endParaRPr lang="en-US" altLang="en-US" sz="3200" u="sng">
              <a:solidFill>
                <a:schemeClr val="tx2"/>
              </a:solidFill>
              <a:latin typeface="Arial Rounded MT Bold" panose="020F0704030504030204" pitchFamily="34" charset="0"/>
            </a:endParaRPr>
          </a:p>
        </p:txBody>
      </p:sp>
      <p:sp>
        <p:nvSpPr>
          <p:cNvPr id="2" name="Slide Number Placeholder 1"/>
          <p:cNvSpPr>
            <a:spLocks noGrp="1"/>
          </p:cNvSpPr>
          <p:nvPr>
            <p:ph type="sldNum" sz="quarter" idx="12"/>
          </p:nvPr>
        </p:nvSpPr>
        <p:spPr/>
        <p:txBody>
          <a:bodyPr/>
          <a:lstStyle/>
          <a:p>
            <a:pPr>
              <a:defRPr/>
            </a:pPr>
            <a:fld id="{C9676609-C20E-478C-B1F1-3B056B7D92BA}" type="slidenum">
              <a:rPr lang="en-US" altLang="en-US" smtClean="0"/>
              <a:pPr>
                <a:defRPr/>
              </a:pPr>
              <a:t>60</a:t>
            </a:fld>
            <a:endParaRPr lang="en-US" altLang="en-US"/>
          </a:p>
        </p:txBody>
      </p:sp>
      <mc:AlternateContent xmlns:mc="http://schemas.openxmlformats.org/markup-compatibility/2006" xmlns:a14="http://schemas.microsoft.com/office/drawing/2010/main">
        <mc:Choice Requires="a14">
          <p:sp>
            <p:nvSpPr>
              <p:cNvPr id="3" name="TextBox 2"/>
              <p:cNvSpPr txBox="1"/>
              <p:nvPr/>
            </p:nvSpPr>
            <p:spPr>
              <a:xfrm>
                <a:off x="3129169" y="2562846"/>
                <a:ext cx="2885662" cy="8704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𝑆𝑁𝑅</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𝑠𝑖𝑔𝑛𝑎𝑙</m:t>
                          </m:r>
                        </m:num>
                        <m:den>
                          <m:r>
                            <a:rPr lang="en-US" b="0" i="1" smtClean="0">
                              <a:latin typeface="Cambria Math" panose="02040503050406030204" pitchFamily="18" charset="0"/>
                            </a:rPr>
                            <m:t>𝑛𝑜𝑖𝑠𝑒</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𝑆</m:t>
                          </m:r>
                        </m:num>
                        <m:den>
                          <m:rad>
                            <m:radPr>
                              <m:degHide m:val="on"/>
                              <m:ctrlPr>
                                <a:rPr lang="en-US" b="0" i="1" smtClean="0">
                                  <a:latin typeface="Cambria Math" panose="02040503050406030204" pitchFamily="18" charset="0"/>
                                </a:rPr>
                              </m:ctrlPr>
                            </m:radPr>
                            <m:deg/>
                            <m:e>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𝑛𝑜𝑖𝑠𝑒</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e>
                              </m:nary>
                            </m:e>
                          </m:rad>
                        </m:den>
                      </m:f>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129169" y="2562846"/>
                <a:ext cx="2885662" cy="870495"/>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474261" y="4210627"/>
                <a:ext cx="6195479" cy="5636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𝑡𝑜𝑡𝑎𝑙</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𝑛𝑜𝑖𝑠𝑒</m:t>
                          </m:r>
                        </m:e>
                        <m:sub>
                          <m:r>
                            <a:rPr lang="en-US" b="0" i="1" smtClean="0">
                              <a:latin typeface="Cambria Math" panose="02040503050406030204" pitchFamily="18" charset="0"/>
                            </a:rPr>
                            <m:t>𝑡𝑜𝑡𝑎𝑙</m:t>
                          </m:r>
                        </m:sub>
                      </m:sSub>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bSup>
                            <m:sSubSupPr>
                              <m:ctrlPr>
                                <a:rPr lang="en-US" i="1">
                                  <a:latin typeface="Cambria Math" panose="02040503050406030204" pitchFamily="18" charset="0"/>
                                </a:rPr>
                              </m:ctrlPr>
                            </m:sSubSupPr>
                            <m:e>
                              <m:r>
                                <a:rPr lang="en-US" b="0" i="1" smtClean="0">
                                  <a:latin typeface="Cambria Math" panose="02040503050406030204" pitchFamily="18" charset="0"/>
                                </a:rPr>
                                <m:t>𝑁</m:t>
                              </m:r>
                            </m:e>
                            <m:sub>
                              <m:r>
                                <a:rPr lang="en-US" b="0" i="1" smtClean="0">
                                  <a:latin typeface="Cambria Math" panose="02040503050406030204" pitchFamily="18" charset="0"/>
                                </a:rPr>
                                <m:t>𝑠𝑜𝑢𝑟𝑐𝑒</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b="0" i="1" smtClean="0">
                                  <a:latin typeface="Cambria Math" panose="02040503050406030204" pitchFamily="18" charset="0"/>
                                </a:rPr>
                                <m:t>𝑁</m:t>
                              </m:r>
                            </m:e>
                            <m:sub>
                              <m:r>
                                <a:rPr lang="en-US" b="0" i="1" smtClean="0">
                                  <a:latin typeface="Cambria Math" panose="02040503050406030204" pitchFamily="18" charset="0"/>
                                </a:rPr>
                                <m:t>𝑏𝑎𝑐𝑘𝑔𝑟𝑜𝑢𝑛𝑑</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𝑟𝑒𝑎𝑑</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𝑑𝑎𝑟𝑘</m:t>
                              </m:r>
                            </m:sub>
                            <m:sup>
                              <m:r>
                                <a:rPr lang="en-US" i="1">
                                  <a:latin typeface="Cambria Math" panose="02040503050406030204" pitchFamily="18" charset="0"/>
                                </a:rPr>
                                <m:t>2</m:t>
                              </m:r>
                            </m:sup>
                          </m:sSubSup>
                        </m:e>
                      </m:rad>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474261" y="4210627"/>
                <a:ext cx="6195479" cy="563680"/>
              </a:xfrm>
              <a:prstGeom prst="rect">
                <a:avLst/>
              </a:prstGeom>
              <a:blipFill rotWithShape="0">
                <a:blip r:embed="rId3"/>
                <a:stretch>
                  <a:fillRect b="-1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796672" y="5924850"/>
                <a:ext cx="7550657" cy="323550"/>
              </a:xfrm>
              <a:prstGeom prst="rect">
                <a:avLst/>
              </a:prstGeom>
              <a:noFill/>
            </p:spPr>
            <p:txBody>
              <a:bodyPr wrap="none" lIns="0" tIns="0" rIns="0" bIns="0" rtlCol="0">
                <a:spAutoFit/>
              </a:bodyPr>
              <a:lstStyle/>
              <a:p>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𝑁</m:t>
                        </m:r>
                      </m:e>
                      <m:sub>
                        <m:r>
                          <a:rPr lang="en-US" b="0" i="1" smtClean="0">
                            <a:latin typeface="Cambria Math" panose="02040503050406030204" pitchFamily="18" charset="0"/>
                          </a:rPr>
                          <m:t>𝑏𝑎𝑐𝑘𝑔𝑟𝑜𝑢𝑛𝑑</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b="0" i="1" smtClean="0">
                            <a:latin typeface="Cambria Math" panose="02040503050406030204" pitchFamily="18" charset="0"/>
                          </a:rPr>
                          <m:t>𝑁</m:t>
                        </m:r>
                      </m:e>
                      <m:sub>
                        <m:r>
                          <a:rPr lang="en-US" b="0" i="1" smtClean="0">
                            <a:latin typeface="Cambria Math" panose="02040503050406030204" pitchFamily="18" charset="0"/>
                          </a:rPr>
                          <m:t>𝑠𝑘𝑦</m:t>
                        </m:r>
                        <m:r>
                          <a:rPr lang="en-US" b="0" i="1" smtClean="0">
                            <a:latin typeface="Cambria Math" panose="02040503050406030204" pitchFamily="18" charset="0"/>
                          </a:rPr>
                          <m:t>,</m:t>
                        </m:r>
                        <m:r>
                          <a:rPr lang="en-US" b="0" i="1" smtClean="0">
                            <a:latin typeface="Cambria Math" panose="02040503050406030204" pitchFamily="18" charset="0"/>
                          </a:rPr>
                          <m:t>𝑂𝐻</m:t>
                        </m:r>
                      </m:sub>
                      <m:sup>
                        <m:r>
                          <a:rPr lang="en-US" b="0" i="1" smtClean="0">
                            <a:latin typeface="Cambria Math" panose="02040503050406030204" pitchFamily="18" charset="0"/>
                          </a:rPr>
                          <m:t>2</m:t>
                        </m:r>
                      </m:sup>
                    </m:sSubSup>
                  </m:oMath>
                </a14:m>
                <a:r>
                  <a:rPr lang="en-US" dirty="0" smtClean="0"/>
                  <a:t>+</a:t>
                </a:r>
                <a14:m>
                  <m:oMath xmlns:m="http://schemas.openxmlformats.org/officeDocument/2006/math">
                    <m:sSubSup>
                      <m:sSubSupPr>
                        <m:ctrlPr>
                          <a:rPr lang="en-US" i="1">
                            <a:latin typeface="Cambria Math" panose="02040503050406030204" pitchFamily="18" charset="0"/>
                          </a:rPr>
                        </m:ctrlPr>
                      </m:sSubSupPr>
                      <m:e>
                        <m:r>
                          <a:rPr lang="en-US" b="0" i="1" smtClean="0">
                            <a:latin typeface="Cambria Math" panose="02040503050406030204" pitchFamily="18" charset="0"/>
                          </a:rPr>
                          <m:t>𝑁</m:t>
                        </m:r>
                      </m:e>
                      <m:sub>
                        <m:r>
                          <a:rPr lang="en-US" b="0" i="1" smtClean="0">
                            <a:latin typeface="Cambria Math" panose="02040503050406030204" pitchFamily="18" charset="0"/>
                          </a:rPr>
                          <m:t>𝑠𝑘𝑦</m:t>
                        </m:r>
                        <m:r>
                          <a:rPr lang="en-US" b="0" i="1" smtClean="0">
                            <a:latin typeface="Cambria Math" panose="02040503050406030204" pitchFamily="18" charset="0"/>
                          </a:rPr>
                          <m:t>,</m:t>
                        </m:r>
                        <m:r>
                          <a:rPr lang="en-US" b="0" i="1" smtClean="0">
                            <a:latin typeface="Cambria Math" panose="02040503050406030204" pitchFamily="18" charset="0"/>
                          </a:rPr>
                          <m:t>𝑡h𝑒𝑟𝑚𝑎𝑙</m:t>
                        </m:r>
                      </m:sub>
                      <m:sup>
                        <m:r>
                          <a:rPr lang="en-US" b="0" i="1" smtClean="0">
                            <a:latin typeface="Cambria Math" panose="02040503050406030204" pitchFamily="18" charset="0"/>
                          </a:rPr>
                          <m:t>2</m:t>
                        </m:r>
                      </m:sup>
                    </m:sSubSup>
                  </m:oMath>
                </a14:m>
                <a:r>
                  <a:rPr lang="en-US" dirty="0" smtClean="0"/>
                  <a:t>+</a:t>
                </a:r>
                <a14:m>
                  <m:oMath xmlns:m="http://schemas.openxmlformats.org/officeDocument/2006/math">
                    <m:sSubSup>
                      <m:sSubSupPr>
                        <m:ctrlPr>
                          <a:rPr lang="en-US" i="1">
                            <a:latin typeface="Cambria Math" panose="02040503050406030204" pitchFamily="18" charset="0"/>
                          </a:rPr>
                        </m:ctrlPr>
                      </m:sSubSupPr>
                      <m:e>
                        <m:r>
                          <a:rPr lang="en-US" b="0" i="1" smtClean="0">
                            <a:latin typeface="Cambria Math" panose="02040503050406030204" pitchFamily="18" charset="0"/>
                          </a:rPr>
                          <m:t>𝑁</m:t>
                        </m:r>
                      </m:e>
                      <m:sub>
                        <m:r>
                          <a:rPr lang="en-US" b="0" i="1" smtClean="0">
                            <a:latin typeface="Cambria Math" panose="02040503050406030204" pitchFamily="18" charset="0"/>
                          </a:rPr>
                          <m:t>𝑡𝑒𝑙𝑒𝑠𝑐𝑜𝑝𝑒</m:t>
                        </m:r>
                        <m:r>
                          <a:rPr lang="en-US" b="0" i="1" smtClean="0">
                            <a:latin typeface="Cambria Math" panose="02040503050406030204" pitchFamily="18" charset="0"/>
                          </a:rPr>
                          <m:t>,</m:t>
                        </m:r>
                        <m:r>
                          <a:rPr lang="en-US" b="0" i="1" smtClean="0">
                            <a:latin typeface="Cambria Math" panose="02040503050406030204" pitchFamily="18" charset="0"/>
                          </a:rPr>
                          <m:t>𝑡h𝑒𝑟𝑚𝑎𝑙</m:t>
                        </m:r>
                      </m:sub>
                      <m:sup>
                        <m:r>
                          <a:rPr lang="en-US" b="0" i="1" smtClean="0">
                            <a:latin typeface="Cambria Math" panose="02040503050406030204" pitchFamily="18" charset="0"/>
                          </a:rPr>
                          <m:t>2</m:t>
                        </m:r>
                      </m:sup>
                    </m:sSubSup>
                  </m:oMath>
                </a14:m>
                <a:r>
                  <a:rPr lang="en-US" dirty="0" smtClean="0"/>
                  <a:t>+</a:t>
                </a:r>
                <a14:m>
                  <m:oMath xmlns:m="http://schemas.openxmlformats.org/officeDocument/2006/math">
                    <m:sSubSup>
                      <m:sSubSupPr>
                        <m:ctrlPr>
                          <a:rPr lang="en-US" i="1">
                            <a:latin typeface="Cambria Math" panose="02040503050406030204" pitchFamily="18" charset="0"/>
                          </a:rPr>
                        </m:ctrlPr>
                      </m:sSubSupPr>
                      <m:e>
                        <m:r>
                          <a:rPr lang="en-US" b="0" i="1" smtClean="0">
                            <a:latin typeface="Cambria Math" panose="02040503050406030204" pitchFamily="18" charset="0"/>
                          </a:rPr>
                          <m:t>𝑁</m:t>
                        </m:r>
                      </m:e>
                      <m:sub>
                        <m:r>
                          <a:rPr lang="en-US" b="0" i="1" smtClean="0">
                            <a:latin typeface="Cambria Math" panose="02040503050406030204" pitchFamily="18" charset="0"/>
                          </a:rPr>
                          <m:t>𝑧𝑜𝑑𝑖𝑎𝑐𝑎𝑙</m:t>
                        </m:r>
                        <m:r>
                          <a:rPr lang="en-US" b="0" i="1" smtClean="0">
                            <a:latin typeface="Cambria Math" panose="02040503050406030204" pitchFamily="18" charset="0"/>
                          </a:rPr>
                          <m:t> </m:t>
                        </m:r>
                        <m:r>
                          <a:rPr lang="en-US" b="0" i="1" smtClean="0">
                            <a:latin typeface="Cambria Math" panose="02040503050406030204" pitchFamily="18" charset="0"/>
                          </a:rPr>
                          <m:t>𝑙𝑖𝑔h𝑡</m:t>
                        </m:r>
                      </m:sub>
                      <m:sup>
                        <m:r>
                          <a:rPr lang="en-US" b="0" i="1" smtClean="0">
                            <a:latin typeface="Cambria Math" panose="02040503050406030204" pitchFamily="18" charset="0"/>
                          </a:rPr>
                          <m:t>2</m:t>
                        </m:r>
                      </m:sup>
                    </m:sSubSup>
                  </m:oMath>
                </a14:m>
                <a:r>
                  <a:rPr lang="en-US" dirty="0" smtClean="0"/>
                  <a:t>+</a:t>
                </a:r>
                <a14:m>
                  <m:oMath xmlns:m="http://schemas.openxmlformats.org/officeDocument/2006/math">
                    <m:sSubSup>
                      <m:sSubSupPr>
                        <m:ctrlPr>
                          <a:rPr lang="en-US" i="1">
                            <a:latin typeface="Cambria Math" panose="02040503050406030204" pitchFamily="18" charset="0"/>
                          </a:rPr>
                        </m:ctrlPr>
                      </m:sSubSupPr>
                      <m:e>
                        <m:r>
                          <a:rPr lang="en-US" b="0" i="1" smtClean="0">
                            <a:latin typeface="Cambria Math" panose="02040503050406030204" pitchFamily="18" charset="0"/>
                          </a:rPr>
                          <m:t>𝑁</m:t>
                        </m:r>
                      </m:e>
                      <m:sub>
                        <m:r>
                          <a:rPr lang="en-US" b="0" i="1" smtClean="0">
                            <a:latin typeface="Cambria Math" panose="02040503050406030204" pitchFamily="18" charset="0"/>
                          </a:rPr>
                          <m:t>𝑜𝑡h𝑒𝑟</m:t>
                        </m:r>
                      </m:sub>
                      <m:sup>
                        <m:r>
                          <a:rPr lang="en-US" b="0" i="1" smtClean="0">
                            <a:latin typeface="Cambria Math" panose="02040503050406030204" pitchFamily="18" charset="0"/>
                          </a:rPr>
                          <m:t>2</m:t>
                        </m:r>
                      </m:sup>
                    </m:sSubSup>
                  </m:oMath>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796672" y="5924850"/>
                <a:ext cx="7550657" cy="323550"/>
              </a:xfrm>
              <a:prstGeom prst="rect">
                <a:avLst/>
              </a:prstGeom>
              <a:blipFill rotWithShape="0">
                <a:blip r:embed="rId4"/>
                <a:stretch>
                  <a:fillRect l="-1131" t="-20755" b="-32075"/>
                </a:stretch>
              </a:blipFill>
            </p:spPr>
            <p:txBody>
              <a:bodyPr/>
              <a:lstStyle/>
              <a:p>
                <a:r>
                  <a:rPr lang="en-US">
                    <a:noFill/>
                  </a:rPr>
                  <a:t> </a:t>
                </a:r>
              </a:p>
            </p:txBody>
          </p:sp>
        </mc:Fallback>
      </mc:AlternateContent>
      <p:sp>
        <p:nvSpPr>
          <p:cNvPr id="15" name="Rectangle 7"/>
          <p:cNvSpPr>
            <a:spLocks noGrp="1" noChangeArrowheads="1"/>
          </p:cNvSpPr>
          <p:nvPr>
            <p:ph type="body" sz="half" idx="4294967295"/>
          </p:nvPr>
        </p:nvSpPr>
        <p:spPr>
          <a:xfrm>
            <a:off x="838200" y="3511015"/>
            <a:ext cx="8305800" cy="479153"/>
          </a:xfrm>
        </p:spPr>
        <p:txBody>
          <a:bodyPr/>
          <a:lstStyle/>
          <a:p>
            <a:r>
              <a:rPr lang="en-US" altLang="en-US" dirty="0" smtClean="0"/>
              <a:t>The noise is the quadrature sum of uncorrelated noise sources.</a:t>
            </a:r>
            <a:endParaRPr lang="en-US" altLang="en-US" sz="2000" dirty="0" smtClean="0"/>
          </a:p>
        </p:txBody>
      </p:sp>
      <p:sp>
        <p:nvSpPr>
          <p:cNvPr id="17" name="Rectangle 7"/>
          <p:cNvSpPr>
            <a:spLocks noGrp="1" noChangeArrowheads="1"/>
          </p:cNvSpPr>
          <p:nvPr>
            <p:ph type="body" sz="half" idx="4294967295"/>
          </p:nvPr>
        </p:nvSpPr>
        <p:spPr>
          <a:xfrm>
            <a:off x="838200" y="4982867"/>
            <a:ext cx="8305800" cy="860919"/>
          </a:xfrm>
        </p:spPr>
        <p:txBody>
          <a:bodyPr>
            <a:normAutofit/>
          </a:bodyPr>
          <a:lstStyle/>
          <a:p>
            <a:r>
              <a:rPr lang="en-US" altLang="en-US" dirty="0"/>
              <a:t>Background noise is the quadrature sum of shot noise for each background source.</a:t>
            </a:r>
          </a:p>
        </p:txBody>
      </p:sp>
    </p:spTree>
    <p:extLst>
      <p:ext uri="{BB962C8B-B14F-4D97-AF65-F5344CB8AC3E}">
        <p14:creationId xmlns:p14="http://schemas.microsoft.com/office/powerpoint/2010/main" val="34508966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62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31" grpId="0" build="p"/>
      <p:bldP spid="3" grpId="0"/>
      <p:bldP spid="4" grpId="0"/>
      <p:bldP spid="5" grpId="0"/>
      <p:bldP spid="15" grpId="0" build="p"/>
      <p:bldP spid="1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Adding Uncorrelated Noise Sources</a:t>
            </a:r>
            <a:br>
              <a:rPr lang="en-US" dirty="0"/>
            </a:br>
            <a:endParaRPr lang="en-US" dirty="0"/>
          </a:p>
        </p:txBody>
      </p:sp>
      <p:pic>
        <p:nvPicPr>
          <p:cNvPr id="5" name="Content Placeholder 4"/>
          <p:cNvPicPr>
            <a:picLocks noGrp="1" noChangeAspect="1"/>
          </p:cNvPicPr>
          <p:nvPr>
            <p:ph sz="half" idx="1"/>
          </p:nvPr>
        </p:nvPicPr>
        <p:blipFill>
          <a:blip r:embed="rId2"/>
          <a:stretch>
            <a:fillRect/>
          </a:stretch>
        </p:blipFill>
        <p:spPr>
          <a:xfrm>
            <a:off x="1028700" y="2603314"/>
            <a:ext cx="3335338" cy="2714997"/>
          </a:xfrm>
          <a:prstGeom prst="rect">
            <a:avLst/>
          </a:prstGeom>
        </p:spPr>
      </p:pic>
      <p:sp>
        <p:nvSpPr>
          <p:cNvPr id="3" name="Text Placeholder 2"/>
          <p:cNvSpPr>
            <a:spLocks noGrp="1"/>
          </p:cNvSpPr>
          <p:nvPr>
            <p:ph sz="half" idx="2"/>
          </p:nvPr>
        </p:nvSpPr>
        <p:spPr/>
        <p:txBody>
          <a:bodyPr/>
          <a:lstStyle/>
          <a:p>
            <a:r>
              <a:rPr lang="en-US" dirty="0"/>
              <a:t>W</a:t>
            </a:r>
            <a:r>
              <a:rPr lang="en-US" dirty="0" smtClean="0"/>
              <a:t>hen </a:t>
            </a:r>
            <a:r>
              <a:rPr lang="en-US" dirty="0"/>
              <a:t>we add two Gaussians, the result is another Gaussian with a mean equal to the </a:t>
            </a:r>
            <a:r>
              <a:rPr lang="en-US" dirty="0" smtClean="0"/>
              <a:t>sum of </a:t>
            </a:r>
            <a:r>
              <a:rPr lang="en-US" dirty="0"/>
              <a:t>the two </a:t>
            </a:r>
            <a:r>
              <a:rPr lang="en-US" dirty="0" smtClean="0"/>
              <a:t>means</a:t>
            </a:r>
          </a:p>
          <a:p>
            <a:r>
              <a:rPr lang="en-US" dirty="0" smtClean="0"/>
              <a:t>The standard </a:t>
            </a:r>
            <a:r>
              <a:rPr lang="en-US" dirty="0"/>
              <a:t>deviation </a:t>
            </a:r>
            <a:r>
              <a:rPr lang="en-US" dirty="0" smtClean="0"/>
              <a:t>is </a:t>
            </a:r>
            <a:r>
              <a:rPr lang="en-US" dirty="0"/>
              <a:t>the quadrature sum of the two standard deviations.</a:t>
            </a:r>
          </a:p>
          <a:p>
            <a:endParaRPr lang="en-US" dirty="0"/>
          </a:p>
        </p:txBody>
      </p:sp>
      <p:sp>
        <p:nvSpPr>
          <p:cNvPr id="2" name="Slide Number Placeholder 1"/>
          <p:cNvSpPr>
            <a:spLocks noGrp="1"/>
          </p:cNvSpPr>
          <p:nvPr>
            <p:ph type="sldNum" sz="quarter" idx="12"/>
          </p:nvPr>
        </p:nvSpPr>
        <p:spPr/>
        <p:txBody>
          <a:bodyPr/>
          <a:lstStyle/>
          <a:p>
            <a:pPr>
              <a:defRPr/>
            </a:pPr>
            <a:fld id="{C9676609-C20E-478C-B1F1-3B056B7D92BA}" type="slidenum">
              <a:rPr lang="en-US" altLang="en-US" smtClean="0"/>
              <a:pPr>
                <a:defRPr/>
              </a:pPr>
              <a:t>61</a:t>
            </a:fld>
            <a:endParaRPr lang="en-US" altLang="en-US"/>
          </a:p>
        </p:txBody>
      </p:sp>
    </p:spTree>
    <p:extLst>
      <p:ext uri="{BB962C8B-B14F-4D97-AF65-F5344CB8AC3E}">
        <p14:creationId xmlns:p14="http://schemas.microsoft.com/office/powerpoint/2010/main" val="1249656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Adding Uncorrelated Noise Sources</a:t>
            </a:r>
            <a:endParaRPr lang="en-US" dirty="0"/>
          </a:p>
        </p:txBody>
      </p:sp>
      <p:sp>
        <p:nvSpPr>
          <p:cNvPr id="2" name="Slide Number Placeholder 1"/>
          <p:cNvSpPr>
            <a:spLocks noGrp="1"/>
          </p:cNvSpPr>
          <p:nvPr>
            <p:ph type="sldNum" sz="quarter" idx="4294967295"/>
          </p:nvPr>
        </p:nvSpPr>
        <p:spPr>
          <a:xfrm>
            <a:off x="7947025" y="6453188"/>
            <a:ext cx="1196975" cy="404812"/>
          </a:xfrm>
        </p:spPr>
        <p:txBody>
          <a:bodyPr/>
          <a:lstStyle/>
          <a:p>
            <a:pPr>
              <a:defRPr/>
            </a:pPr>
            <a:fld id="{C9676609-C20E-478C-B1F1-3B056B7D92BA}" type="slidenum">
              <a:rPr lang="en-US" altLang="en-US" smtClean="0"/>
              <a:pPr>
                <a:defRPr/>
              </a:pPr>
              <a:t>62</a:t>
            </a:fld>
            <a:endParaRPr lang="en-US" altLang="en-US"/>
          </a:p>
        </p:txBody>
      </p:sp>
      <p:sp>
        <p:nvSpPr>
          <p:cNvPr id="4" name="Content Placeholder 3"/>
          <p:cNvSpPr>
            <a:spLocks noGrp="1"/>
          </p:cNvSpPr>
          <p:nvPr>
            <p:ph idx="1"/>
          </p:nvPr>
        </p:nvSpPr>
        <p:spPr/>
        <p:txBody>
          <a:bodyPr numCol="2" spcCol="457200">
            <a:normAutofit fontScale="55000" lnSpcReduction="20000"/>
          </a:bodyPr>
          <a:lstStyle/>
          <a:p>
            <a:pPr marL="0" indent="0">
              <a:lnSpc>
                <a:spcPct val="120000"/>
              </a:lnSpc>
              <a:spcBef>
                <a:spcPts val="0"/>
              </a:spcBef>
              <a:buNone/>
            </a:pPr>
            <a:r>
              <a:rPr lang="en-US" dirty="0"/>
              <a:t>mean1=100</a:t>
            </a:r>
          </a:p>
          <a:p>
            <a:pPr marL="0" indent="0">
              <a:lnSpc>
                <a:spcPct val="120000"/>
              </a:lnSpc>
              <a:spcBef>
                <a:spcPts val="0"/>
              </a:spcBef>
              <a:buNone/>
            </a:pPr>
            <a:r>
              <a:rPr lang="en-US" dirty="0"/>
              <a:t>mean2=60</a:t>
            </a:r>
          </a:p>
          <a:p>
            <a:pPr marL="0" indent="0">
              <a:lnSpc>
                <a:spcPct val="120000"/>
              </a:lnSpc>
              <a:spcBef>
                <a:spcPts val="0"/>
              </a:spcBef>
              <a:buNone/>
            </a:pPr>
            <a:r>
              <a:rPr lang="en-US" dirty="0" err="1"/>
              <a:t>nelts</a:t>
            </a:r>
            <a:r>
              <a:rPr lang="en-US" dirty="0"/>
              <a:t>=100000</a:t>
            </a:r>
          </a:p>
          <a:p>
            <a:pPr marL="0" indent="0">
              <a:lnSpc>
                <a:spcPct val="120000"/>
              </a:lnSpc>
              <a:spcBef>
                <a:spcPts val="0"/>
              </a:spcBef>
              <a:buNone/>
            </a:pPr>
            <a:endParaRPr lang="en-US" dirty="0"/>
          </a:p>
          <a:p>
            <a:pPr marL="0" indent="0">
              <a:lnSpc>
                <a:spcPct val="120000"/>
              </a:lnSpc>
              <a:spcBef>
                <a:spcPts val="0"/>
              </a:spcBef>
              <a:buNone/>
            </a:pPr>
            <a:r>
              <a:rPr lang="en-US" dirty="0"/>
              <a:t>z1=</a:t>
            </a:r>
            <a:r>
              <a:rPr lang="en-US" dirty="0" err="1"/>
              <a:t>randomn</a:t>
            </a:r>
            <a:r>
              <a:rPr lang="en-US" dirty="0"/>
              <a:t>(134,nelts,poisson=mean1)  </a:t>
            </a:r>
          </a:p>
          <a:p>
            <a:pPr marL="0" indent="0">
              <a:lnSpc>
                <a:spcPct val="120000"/>
              </a:lnSpc>
              <a:spcBef>
                <a:spcPts val="0"/>
              </a:spcBef>
              <a:buNone/>
            </a:pPr>
            <a:r>
              <a:rPr lang="en-US" dirty="0"/>
              <a:t>z2=</a:t>
            </a:r>
            <a:r>
              <a:rPr lang="en-US" dirty="0" err="1"/>
              <a:t>randomn</a:t>
            </a:r>
            <a:r>
              <a:rPr lang="en-US" dirty="0"/>
              <a:t>(135,nelts,poisson=mean2)  </a:t>
            </a:r>
          </a:p>
          <a:p>
            <a:pPr marL="0" indent="0">
              <a:lnSpc>
                <a:spcPct val="120000"/>
              </a:lnSpc>
              <a:spcBef>
                <a:spcPts val="0"/>
              </a:spcBef>
              <a:buNone/>
            </a:pPr>
            <a:r>
              <a:rPr lang="en-US" dirty="0"/>
              <a:t>n1=histogram(z1,locations=x1,binsize=1) </a:t>
            </a:r>
          </a:p>
          <a:p>
            <a:pPr marL="0" indent="0">
              <a:lnSpc>
                <a:spcPct val="120000"/>
              </a:lnSpc>
              <a:spcBef>
                <a:spcPts val="0"/>
              </a:spcBef>
              <a:buNone/>
            </a:pPr>
            <a:r>
              <a:rPr lang="en-US" dirty="0"/>
              <a:t>n2=histogram(z2,locations=x2,binsize=1)  </a:t>
            </a:r>
          </a:p>
          <a:p>
            <a:pPr marL="0" indent="0">
              <a:lnSpc>
                <a:spcPct val="120000"/>
              </a:lnSpc>
              <a:spcBef>
                <a:spcPts val="0"/>
              </a:spcBef>
              <a:buNone/>
            </a:pPr>
            <a:r>
              <a:rPr lang="en-US" dirty="0"/>
              <a:t>plot,x1,n1,psym=10,xrange=[0,240],</a:t>
            </a:r>
            <a:r>
              <a:rPr lang="en-US" dirty="0" err="1"/>
              <a:t>xtitle</a:t>
            </a:r>
            <a:r>
              <a:rPr lang="en-US" dirty="0"/>
              <a:t>='value',</a:t>
            </a:r>
            <a:r>
              <a:rPr lang="en-US" dirty="0" err="1"/>
              <a:t>ytitle</a:t>
            </a:r>
            <a:r>
              <a:rPr lang="en-US" dirty="0"/>
              <a:t>='</a:t>
            </a:r>
            <a:r>
              <a:rPr lang="en-US" dirty="0" err="1"/>
              <a:t>number',thick</a:t>
            </a:r>
            <a:r>
              <a:rPr lang="en-US" dirty="0"/>
              <a:t>=2.,xthick=2,ythick=2 ,</a:t>
            </a:r>
            <a:r>
              <a:rPr lang="en-US" dirty="0" err="1"/>
              <a:t>charthick</a:t>
            </a:r>
            <a:r>
              <a:rPr lang="en-US" dirty="0"/>
              <a:t>=2.,charsize=2.</a:t>
            </a:r>
          </a:p>
          <a:p>
            <a:pPr marL="0" indent="0">
              <a:lnSpc>
                <a:spcPct val="120000"/>
              </a:lnSpc>
              <a:spcBef>
                <a:spcPts val="0"/>
              </a:spcBef>
              <a:buNone/>
            </a:pPr>
            <a:r>
              <a:rPr lang="en-US" dirty="0" err="1"/>
              <a:t>oplot</a:t>
            </a:r>
            <a:r>
              <a:rPr lang="en-US" dirty="0"/>
              <a:t>,[mean1,mean1],[0,nelts],thick=2</a:t>
            </a:r>
          </a:p>
          <a:p>
            <a:pPr marL="0" indent="0">
              <a:lnSpc>
                <a:spcPct val="120000"/>
              </a:lnSpc>
              <a:spcBef>
                <a:spcPts val="0"/>
              </a:spcBef>
              <a:buNone/>
            </a:pPr>
            <a:r>
              <a:rPr lang="en-US" dirty="0"/>
              <a:t>oplot,x2,n2,psym=10 ,thick=2. </a:t>
            </a:r>
          </a:p>
          <a:p>
            <a:pPr marL="0" indent="0">
              <a:lnSpc>
                <a:spcPct val="120000"/>
              </a:lnSpc>
              <a:spcBef>
                <a:spcPts val="0"/>
              </a:spcBef>
              <a:buNone/>
            </a:pPr>
            <a:r>
              <a:rPr lang="en-US" dirty="0" err="1"/>
              <a:t>oplot</a:t>
            </a:r>
            <a:r>
              <a:rPr lang="en-US" dirty="0"/>
              <a:t>,[mean2,mean2],[0,nelts],thick=2</a:t>
            </a:r>
          </a:p>
          <a:p>
            <a:pPr marL="0" indent="0">
              <a:lnSpc>
                <a:spcPct val="120000"/>
              </a:lnSpc>
              <a:spcBef>
                <a:spcPts val="0"/>
              </a:spcBef>
              <a:buNone/>
            </a:pPr>
            <a:endParaRPr lang="en-US" dirty="0"/>
          </a:p>
          <a:p>
            <a:pPr marL="0" indent="0">
              <a:lnSpc>
                <a:spcPct val="120000"/>
              </a:lnSpc>
              <a:spcBef>
                <a:spcPts val="0"/>
              </a:spcBef>
              <a:buNone/>
            </a:pPr>
            <a:r>
              <a:rPr lang="en-US" dirty="0"/>
              <a:t>; the standard deviations appear to be </a:t>
            </a:r>
            <a:r>
              <a:rPr lang="en-US" dirty="0" err="1"/>
              <a:t>sqrt</a:t>
            </a:r>
            <a:r>
              <a:rPr lang="en-US" dirty="0"/>
              <a:t>(means)! this is shot noise!</a:t>
            </a:r>
          </a:p>
          <a:p>
            <a:pPr marL="0" indent="0">
              <a:lnSpc>
                <a:spcPct val="120000"/>
              </a:lnSpc>
              <a:spcBef>
                <a:spcPts val="0"/>
              </a:spcBef>
              <a:buNone/>
            </a:pPr>
            <a:r>
              <a:rPr lang="en-US" dirty="0" err="1"/>
              <a:t>print,stddev</a:t>
            </a:r>
            <a:r>
              <a:rPr lang="en-US" dirty="0"/>
              <a:t>(z1)</a:t>
            </a:r>
          </a:p>
          <a:p>
            <a:pPr marL="0" indent="0">
              <a:lnSpc>
                <a:spcPct val="120000"/>
              </a:lnSpc>
              <a:spcBef>
                <a:spcPts val="0"/>
              </a:spcBef>
              <a:buNone/>
            </a:pPr>
            <a:r>
              <a:rPr lang="en-US" dirty="0" err="1"/>
              <a:t>print,sqrt</a:t>
            </a:r>
            <a:r>
              <a:rPr lang="en-US" dirty="0"/>
              <a:t>(mean1)</a:t>
            </a:r>
          </a:p>
          <a:p>
            <a:pPr marL="0" indent="0">
              <a:lnSpc>
                <a:spcPct val="120000"/>
              </a:lnSpc>
              <a:spcBef>
                <a:spcPts val="0"/>
              </a:spcBef>
              <a:buNone/>
            </a:pPr>
            <a:r>
              <a:rPr lang="en-US" dirty="0" err="1"/>
              <a:t>print,stddev</a:t>
            </a:r>
            <a:r>
              <a:rPr lang="en-US" dirty="0"/>
              <a:t>(z2)</a:t>
            </a:r>
          </a:p>
          <a:p>
            <a:pPr marL="0" indent="0">
              <a:lnSpc>
                <a:spcPct val="120000"/>
              </a:lnSpc>
              <a:spcBef>
                <a:spcPts val="0"/>
              </a:spcBef>
              <a:buNone/>
            </a:pPr>
            <a:r>
              <a:rPr lang="en-US" dirty="0" err="1"/>
              <a:t>print,sqrt</a:t>
            </a:r>
            <a:r>
              <a:rPr lang="en-US" dirty="0"/>
              <a:t>(mean2)</a:t>
            </a:r>
          </a:p>
          <a:p>
            <a:pPr marL="0" indent="0">
              <a:lnSpc>
                <a:spcPct val="120000"/>
              </a:lnSpc>
              <a:spcBef>
                <a:spcPts val="0"/>
              </a:spcBef>
              <a:buNone/>
            </a:pPr>
            <a:endParaRPr lang="en-US" dirty="0"/>
          </a:p>
          <a:p>
            <a:pPr marL="0" indent="0">
              <a:lnSpc>
                <a:spcPct val="120000"/>
              </a:lnSpc>
              <a:spcBef>
                <a:spcPts val="0"/>
              </a:spcBef>
              <a:buNone/>
            </a:pPr>
            <a:r>
              <a:rPr lang="en-US" dirty="0"/>
              <a:t>; now, let's add the two Gaussians</a:t>
            </a:r>
          </a:p>
          <a:p>
            <a:pPr marL="0" indent="0">
              <a:lnSpc>
                <a:spcPct val="120000"/>
              </a:lnSpc>
              <a:spcBef>
                <a:spcPts val="0"/>
              </a:spcBef>
              <a:buNone/>
            </a:pPr>
            <a:r>
              <a:rPr lang="en-US" dirty="0"/>
              <a:t>sum=z1+z2</a:t>
            </a:r>
          </a:p>
          <a:p>
            <a:pPr marL="0" indent="0">
              <a:lnSpc>
                <a:spcPct val="120000"/>
              </a:lnSpc>
              <a:spcBef>
                <a:spcPts val="0"/>
              </a:spcBef>
              <a:buNone/>
            </a:pPr>
            <a:r>
              <a:rPr lang="en-US" dirty="0" err="1"/>
              <a:t>meansum</a:t>
            </a:r>
            <a:r>
              <a:rPr lang="en-US" dirty="0"/>
              <a:t>=mean1+mean2</a:t>
            </a:r>
          </a:p>
          <a:p>
            <a:pPr marL="0" indent="0">
              <a:lnSpc>
                <a:spcPct val="120000"/>
              </a:lnSpc>
              <a:spcBef>
                <a:spcPts val="0"/>
              </a:spcBef>
              <a:buNone/>
            </a:pPr>
            <a:r>
              <a:rPr lang="en-US" dirty="0" err="1"/>
              <a:t>nsum</a:t>
            </a:r>
            <a:r>
              <a:rPr lang="en-US" dirty="0"/>
              <a:t>=histogram(</a:t>
            </a:r>
            <a:r>
              <a:rPr lang="en-US" dirty="0" err="1"/>
              <a:t>sum,locations</a:t>
            </a:r>
            <a:r>
              <a:rPr lang="en-US" dirty="0"/>
              <a:t>=</a:t>
            </a:r>
            <a:r>
              <a:rPr lang="en-US" dirty="0" err="1"/>
              <a:t>xsum,binsize</a:t>
            </a:r>
            <a:r>
              <a:rPr lang="en-US" dirty="0"/>
              <a:t>=1) </a:t>
            </a:r>
          </a:p>
          <a:p>
            <a:pPr marL="0" indent="0">
              <a:lnSpc>
                <a:spcPct val="120000"/>
              </a:lnSpc>
              <a:spcBef>
                <a:spcPts val="0"/>
              </a:spcBef>
              <a:buNone/>
            </a:pPr>
            <a:r>
              <a:rPr lang="en-US" dirty="0" err="1"/>
              <a:t>oplot,xsum,nsum,psym</a:t>
            </a:r>
            <a:r>
              <a:rPr lang="en-US" dirty="0"/>
              <a:t>=10,thick=2.  </a:t>
            </a:r>
          </a:p>
          <a:p>
            <a:pPr marL="0" indent="0">
              <a:lnSpc>
                <a:spcPct val="120000"/>
              </a:lnSpc>
              <a:spcBef>
                <a:spcPts val="0"/>
              </a:spcBef>
              <a:buNone/>
            </a:pPr>
            <a:r>
              <a:rPr lang="en-US" dirty="0" err="1"/>
              <a:t>oplot</a:t>
            </a:r>
            <a:r>
              <a:rPr lang="en-US" dirty="0"/>
              <a:t>,[</a:t>
            </a:r>
            <a:r>
              <a:rPr lang="en-US" dirty="0" err="1"/>
              <a:t>meansum,meansum</a:t>
            </a:r>
            <a:r>
              <a:rPr lang="en-US" dirty="0"/>
              <a:t>],[0,nelts],thick=2</a:t>
            </a:r>
          </a:p>
          <a:p>
            <a:pPr marL="0" indent="0">
              <a:lnSpc>
                <a:spcPct val="120000"/>
              </a:lnSpc>
              <a:spcBef>
                <a:spcPts val="0"/>
              </a:spcBef>
              <a:buNone/>
            </a:pPr>
            <a:r>
              <a:rPr lang="en-US" dirty="0"/>
              <a:t> </a:t>
            </a:r>
          </a:p>
          <a:p>
            <a:pPr marL="0" indent="0">
              <a:lnSpc>
                <a:spcPct val="120000"/>
              </a:lnSpc>
              <a:spcBef>
                <a:spcPts val="0"/>
              </a:spcBef>
              <a:buNone/>
            </a:pPr>
            <a:r>
              <a:rPr lang="en-US" dirty="0"/>
              <a:t>; the standard deviation of the summed sample is:</a:t>
            </a:r>
          </a:p>
          <a:p>
            <a:pPr marL="0" indent="0">
              <a:lnSpc>
                <a:spcPct val="120000"/>
              </a:lnSpc>
              <a:spcBef>
                <a:spcPts val="0"/>
              </a:spcBef>
              <a:buNone/>
            </a:pPr>
            <a:r>
              <a:rPr lang="en-US" dirty="0" err="1"/>
              <a:t>print,stddev</a:t>
            </a:r>
            <a:r>
              <a:rPr lang="en-US" dirty="0"/>
              <a:t>(sum)</a:t>
            </a:r>
          </a:p>
          <a:p>
            <a:pPr marL="0" indent="0">
              <a:lnSpc>
                <a:spcPct val="120000"/>
              </a:lnSpc>
              <a:spcBef>
                <a:spcPts val="0"/>
              </a:spcBef>
              <a:buNone/>
            </a:pPr>
            <a:endParaRPr lang="en-US" dirty="0"/>
          </a:p>
          <a:p>
            <a:pPr marL="0" indent="0">
              <a:lnSpc>
                <a:spcPct val="120000"/>
              </a:lnSpc>
              <a:spcBef>
                <a:spcPts val="0"/>
              </a:spcBef>
              <a:buNone/>
            </a:pPr>
            <a:r>
              <a:rPr lang="en-US" dirty="0"/>
              <a:t>; the quadrature sum of the standard deviations is:</a:t>
            </a:r>
          </a:p>
          <a:p>
            <a:pPr marL="0" indent="0">
              <a:lnSpc>
                <a:spcPct val="120000"/>
              </a:lnSpc>
              <a:spcBef>
                <a:spcPts val="0"/>
              </a:spcBef>
              <a:buNone/>
            </a:pPr>
            <a:r>
              <a:rPr lang="en-US" dirty="0" err="1"/>
              <a:t>print,sqrt</a:t>
            </a:r>
            <a:r>
              <a:rPr lang="en-US" dirty="0"/>
              <a:t>(</a:t>
            </a:r>
            <a:r>
              <a:rPr lang="en-US" dirty="0" err="1"/>
              <a:t>stddev</a:t>
            </a:r>
            <a:r>
              <a:rPr lang="en-US" dirty="0"/>
              <a:t>(z1)^2+stddev(z2)^2)</a:t>
            </a:r>
          </a:p>
          <a:p>
            <a:pPr marL="0" indent="0">
              <a:lnSpc>
                <a:spcPct val="120000"/>
              </a:lnSpc>
              <a:spcBef>
                <a:spcPts val="0"/>
              </a:spcBef>
              <a:buNone/>
            </a:pPr>
            <a:endParaRPr lang="en-US" dirty="0"/>
          </a:p>
          <a:p>
            <a:pPr marL="0" indent="0">
              <a:lnSpc>
                <a:spcPct val="120000"/>
              </a:lnSpc>
              <a:spcBef>
                <a:spcPts val="0"/>
              </a:spcBef>
              <a:buNone/>
            </a:pPr>
            <a:r>
              <a:rPr lang="en-US" dirty="0"/>
              <a:t>; They are the same number!</a:t>
            </a:r>
          </a:p>
          <a:p>
            <a:pPr marL="0" indent="0">
              <a:lnSpc>
                <a:spcPct val="120000"/>
              </a:lnSpc>
              <a:spcBef>
                <a:spcPts val="0"/>
              </a:spcBef>
              <a:buNone/>
            </a:pPr>
            <a:r>
              <a:rPr lang="en-US" dirty="0"/>
              <a:t>  </a:t>
            </a:r>
          </a:p>
          <a:p>
            <a:pPr marL="0" indent="0">
              <a:lnSpc>
                <a:spcPct val="120000"/>
              </a:lnSpc>
              <a:spcBef>
                <a:spcPts val="0"/>
              </a:spcBef>
              <a:buNone/>
            </a:pPr>
            <a:r>
              <a:rPr lang="en-US" dirty="0"/>
              <a:t>; So, when we add two Gaussians, the result is another Gaussian with a mean equal to the </a:t>
            </a:r>
            <a:r>
              <a:rPr lang="en-US" dirty="0" smtClean="0"/>
              <a:t>sum</a:t>
            </a:r>
            <a:endParaRPr lang="en-US" dirty="0"/>
          </a:p>
          <a:p>
            <a:pPr marL="0" indent="0">
              <a:lnSpc>
                <a:spcPct val="120000"/>
              </a:lnSpc>
              <a:spcBef>
                <a:spcPts val="0"/>
              </a:spcBef>
              <a:buNone/>
            </a:pPr>
            <a:r>
              <a:rPr lang="en-US" dirty="0"/>
              <a:t>; of the two means, and a standard deviation that is the quadrature sum of the two standard deviations.</a:t>
            </a:r>
          </a:p>
          <a:p>
            <a:pPr marL="0" indent="0">
              <a:lnSpc>
                <a:spcPct val="120000"/>
              </a:lnSpc>
              <a:spcBef>
                <a:spcPts val="0"/>
              </a:spcBef>
              <a:buNone/>
            </a:pPr>
            <a:endParaRPr lang="en-US" dirty="0"/>
          </a:p>
          <a:p>
            <a:pPr marL="0" indent="0">
              <a:lnSpc>
                <a:spcPct val="120000"/>
              </a:lnSpc>
              <a:spcBef>
                <a:spcPts val="0"/>
              </a:spcBef>
              <a:buNone/>
            </a:pPr>
            <a:endParaRPr lang="en-US" dirty="0"/>
          </a:p>
        </p:txBody>
      </p:sp>
    </p:spTree>
    <p:extLst>
      <p:ext uri="{BB962C8B-B14F-4D97-AF65-F5344CB8AC3E}">
        <p14:creationId xmlns:p14="http://schemas.microsoft.com/office/powerpoint/2010/main" val="3088504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idx="4294967295"/>
          </p:nvPr>
        </p:nvSpPr>
        <p:spPr>
          <a:xfrm>
            <a:off x="1028700" y="685800"/>
            <a:ext cx="7200900" cy="731520"/>
          </a:xfrm>
        </p:spPr>
        <p:txBody>
          <a:bodyPr/>
          <a:lstStyle/>
          <a:p>
            <a:r>
              <a:rPr lang="en-US" altLang="en-US" dirty="0" smtClean="0"/>
              <a:t>Spectra of Stars</a:t>
            </a:r>
          </a:p>
        </p:txBody>
      </p:sp>
      <p:pic>
        <p:nvPicPr>
          <p:cNvPr id="3" name="Content Placeholder 2" descr="http://www.faculty.virginia.edu/rwoclass/astr1230/im/stellspectypes-MBrile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64027" y="1527175"/>
            <a:ext cx="6530245" cy="487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03701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altLang="en-US" smtClean="0"/>
              <a:t>High Resolution Spectroscopy</a:t>
            </a:r>
          </a:p>
        </p:txBody>
      </p:sp>
      <p:sp>
        <p:nvSpPr>
          <p:cNvPr id="2260995" name="Rectangle 3"/>
          <p:cNvSpPr>
            <a:spLocks noGrp="1" noChangeArrowheads="1"/>
          </p:cNvSpPr>
          <p:nvPr>
            <p:ph sz="half" idx="1"/>
          </p:nvPr>
        </p:nvSpPr>
        <p:spPr>
          <a:xfrm>
            <a:off x="1028700" y="1447800"/>
            <a:ext cx="4000500" cy="4800600"/>
          </a:xfrm>
        </p:spPr>
        <p:txBody>
          <a:bodyPr>
            <a:normAutofit fontScale="85000" lnSpcReduction="20000"/>
          </a:bodyPr>
          <a:lstStyle/>
          <a:p>
            <a:pPr eaLnBrk="1" hangingPunct="1">
              <a:lnSpc>
                <a:spcPct val="80000"/>
              </a:lnSpc>
              <a:defRPr/>
            </a:pPr>
            <a:r>
              <a:rPr lang="en-US" altLang="en-US" sz="2000" dirty="0" smtClean="0"/>
              <a:t>High resolution spectroscopy can yield</a:t>
            </a:r>
          </a:p>
          <a:p>
            <a:pPr lvl="1" eaLnBrk="1" hangingPunct="1">
              <a:lnSpc>
                <a:spcPct val="80000"/>
              </a:lnSpc>
              <a:defRPr/>
            </a:pPr>
            <a:r>
              <a:rPr lang="en-US" altLang="en-US" sz="1800" dirty="0" smtClean="0"/>
              <a:t>velocity</a:t>
            </a:r>
          </a:p>
          <a:p>
            <a:pPr lvl="1" eaLnBrk="1" hangingPunct="1">
              <a:lnSpc>
                <a:spcPct val="80000"/>
              </a:lnSpc>
              <a:defRPr/>
            </a:pPr>
            <a:r>
              <a:rPr lang="en-US" altLang="en-US" sz="1800" dirty="0" smtClean="0"/>
              <a:t>abundances</a:t>
            </a:r>
          </a:p>
          <a:p>
            <a:pPr lvl="1" eaLnBrk="1" hangingPunct="1">
              <a:lnSpc>
                <a:spcPct val="80000"/>
              </a:lnSpc>
              <a:defRPr/>
            </a:pPr>
            <a:r>
              <a:rPr lang="en-US" altLang="en-US" sz="1800" dirty="0" smtClean="0"/>
              <a:t>temperature</a:t>
            </a:r>
          </a:p>
          <a:p>
            <a:pPr lvl="1" eaLnBrk="1" hangingPunct="1">
              <a:lnSpc>
                <a:spcPct val="80000"/>
              </a:lnSpc>
              <a:defRPr/>
            </a:pPr>
            <a:r>
              <a:rPr lang="en-US" altLang="en-US" sz="1800" dirty="0" smtClean="0"/>
              <a:t>virial mass (through integrated light)</a:t>
            </a:r>
          </a:p>
          <a:p>
            <a:pPr lvl="1" eaLnBrk="1" hangingPunct="1">
              <a:lnSpc>
                <a:spcPct val="80000"/>
              </a:lnSpc>
              <a:defRPr/>
            </a:pPr>
            <a:r>
              <a:rPr lang="en-US" altLang="en-US" sz="1800" dirty="0" smtClean="0"/>
              <a:t>molecular excitation</a:t>
            </a:r>
          </a:p>
          <a:p>
            <a:pPr lvl="1" eaLnBrk="1" hangingPunct="1">
              <a:lnSpc>
                <a:spcPct val="80000"/>
              </a:lnSpc>
              <a:defRPr/>
            </a:pPr>
            <a:r>
              <a:rPr lang="en-US" altLang="en-US" sz="1800" dirty="0" smtClean="0"/>
              <a:t>interstellar absorption</a:t>
            </a:r>
          </a:p>
          <a:p>
            <a:pPr lvl="1" eaLnBrk="1" hangingPunct="1">
              <a:lnSpc>
                <a:spcPct val="80000"/>
              </a:lnSpc>
              <a:defRPr/>
            </a:pPr>
            <a:r>
              <a:rPr lang="en-US" altLang="en-US" sz="1800" dirty="0" smtClean="0"/>
              <a:t>ionization state</a:t>
            </a:r>
          </a:p>
          <a:p>
            <a:pPr lvl="1" eaLnBrk="1" hangingPunct="1">
              <a:lnSpc>
                <a:spcPct val="80000"/>
              </a:lnSpc>
              <a:defRPr/>
            </a:pPr>
            <a:r>
              <a:rPr lang="en-US" altLang="en-US" sz="1800" dirty="0" smtClean="0"/>
              <a:t>others</a:t>
            </a:r>
          </a:p>
          <a:p>
            <a:pPr eaLnBrk="1" hangingPunct="1">
              <a:lnSpc>
                <a:spcPct val="80000"/>
              </a:lnSpc>
              <a:defRPr/>
            </a:pPr>
            <a:r>
              <a:rPr lang="en-US" altLang="en-US" sz="2000" dirty="0" smtClean="0"/>
              <a:t>The example on the right shows high resolution infrared spectra of red </a:t>
            </a:r>
            <a:r>
              <a:rPr lang="en-US" altLang="en-US" sz="2000" dirty="0" err="1" smtClean="0"/>
              <a:t>supergiants</a:t>
            </a:r>
            <a:r>
              <a:rPr lang="en-US" altLang="en-US" sz="2000" dirty="0" smtClean="0"/>
              <a:t>.</a:t>
            </a:r>
          </a:p>
          <a:p>
            <a:pPr eaLnBrk="1" hangingPunct="1">
              <a:lnSpc>
                <a:spcPct val="80000"/>
              </a:lnSpc>
              <a:defRPr/>
            </a:pPr>
            <a:r>
              <a:rPr lang="en-US" altLang="en-US" sz="2000" dirty="0" smtClean="0"/>
              <a:t>Note the many CO rotational-vibrational absorption lines.</a:t>
            </a:r>
          </a:p>
          <a:p>
            <a:pPr eaLnBrk="1" hangingPunct="1">
              <a:lnSpc>
                <a:spcPct val="80000"/>
              </a:lnSpc>
              <a:defRPr/>
            </a:pPr>
            <a:r>
              <a:rPr lang="en-US" altLang="en-US" sz="2000" dirty="0" smtClean="0"/>
              <a:t>The slight translations in the wavelength axis from star to star show velocity differences.</a:t>
            </a:r>
          </a:p>
          <a:p>
            <a:pPr eaLnBrk="1" hangingPunct="1">
              <a:lnSpc>
                <a:spcPct val="80000"/>
              </a:lnSpc>
              <a:defRPr/>
            </a:pPr>
            <a:r>
              <a:rPr lang="en-US" altLang="en-US" sz="2000" dirty="0" smtClean="0"/>
              <a:t>Weaker features to the left reflect atomic absorption and can be used for abundance analysis.</a:t>
            </a:r>
          </a:p>
          <a:p>
            <a:pPr lvl="1" eaLnBrk="1" hangingPunct="1">
              <a:lnSpc>
                <a:spcPct val="80000"/>
              </a:lnSpc>
              <a:defRPr/>
            </a:pPr>
            <a:endParaRPr lang="en-US" altLang="en-US" sz="1800" dirty="0" smtClean="0"/>
          </a:p>
          <a:p>
            <a:pPr eaLnBrk="1" hangingPunct="1">
              <a:lnSpc>
                <a:spcPct val="80000"/>
              </a:lnSpc>
              <a:defRPr/>
            </a:pPr>
            <a:endParaRPr lang="en-US" altLang="en-US" sz="2000" dirty="0" smtClean="0"/>
          </a:p>
          <a:p>
            <a:pPr eaLnBrk="1" hangingPunct="1">
              <a:lnSpc>
                <a:spcPct val="80000"/>
              </a:lnSpc>
              <a:defRPr/>
            </a:pPr>
            <a:endParaRPr lang="en-US" altLang="en-US" sz="2000" dirty="0" smtClean="0"/>
          </a:p>
        </p:txBody>
      </p:sp>
      <p:pic>
        <p:nvPicPr>
          <p:cNvPr id="4" name="Content Placeholder 3"/>
          <p:cNvPicPr>
            <a:picLocks noGrp="1" noChangeAspect="1"/>
          </p:cNvPicPr>
          <p:nvPr>
            <p:ph sz="half" idx="2"/>
          </p:nvPr>
        </p:nvPicPr>
        <p:blipFill>
          <a:blip r:embed="rId2"/>
          <a:stretch>
            <a:fillRect/>
          </a:stretch>
        </p:blipFill>
        <p:spPr>
          <a:xfrm>
            <a:off x="5296942" y="1449768"/>
            <a:ext cx="3389858" cy="4798632"/>
          </a:xfrm>
          <a:prstGeom prst="rect">
            <a:avLst/>
          </a:prstGeom>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8</a:t>
            </a:fld>
            <a:endParaRPr lang="en-US" altLang="en-US"/>
          </a:p>
        </p:txBody>
      </p:sp>
    </p:spTree>
    <p:extLst>
      <p:ext uri="{BB962C8B-B14F-4D97-AF65-F5344CB8AC3E}">
        <p14:creationId xmlns:p14="http://schemas.microsoft.com/office/powerpoint/2010/main" val="9090652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609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609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6099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6099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6099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6099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6099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6099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60995">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60995">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60995">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60995">
                                            <p:txEl>
                                              <p:pRg st="11" end="1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6099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099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idx="4294967295"/>
          </p:nvPr>
        </p:nvSpPr>
        <p:spPr>
          <a:xfrm>
            <a:off x="1028700" y="685800"/>
            <a:ext cx="7200900" cy="731520"/>
          </a:xfrm>
        </p:spPr>
        <p:txBody>
          <a:bodyPr/>
          <a:lstStyle/>
          <a:p>
            <a:pPr eaLnBrk="1" hangingPunct="1"/>
            <a:r>
              <a:rPr lang="en-US" altLang="en-US" dirty="0" smtClean="0"/>
              <a:t>Doppler Effect</a:t>
            </a:r>
          </a:p>
        </p:txBody>
      </p:sp>
      <p:sp>
        <p:nvSpPr>
          <p:cNvPr id="2" name="Slide Number Placeholder 1"/>
          <p:cNvSpPr>
            <a:spLocks noGrp="1"/>
          </p:cNvSpPr>
          <p:nvPr>
            <p:ph type="sldNum" sz="quarter" idx="4294967295"/>
          </p:nvPr>
        </p:nvSpPr>
        <p:spPr>
          <a:xfrm>
            <a:off x="7947025" y="6453188"/>
            <a:ext cx="1196975" cy="404812"/>
          </a:xfrm>
        </p:spPr>
        <p:txBody>
          <a:bodyPr/>
          <a:lstStyle/>
          <a:p>
            <a:pPr>
              <a:defRPr/>
            </a:pPr>
            <a:fld id="{A82B4225-522D-4B0B-9422-305588B0E6B8}" type="slidenum">
              <a:rPr lang="en-US" altLang="en-US" smtClean="0"/>
              <a:pPr>
                <a:defRPr/>
              </a:pPr>
              <a:t>9</a:t>
            </a:fld>
            <a:endParaRPr lang="en-US" altLang="en-US"/>
          </a:p>
        </p:txBody>
      </p:sp>
      <p:pic>
        <p:nvPicPr>
          <p:cNvPr id="29698" name="Picture 2" descr="http://www.faculty.virginia.edu/rwoclass/astr1210/im/dopp-shifts-spectr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1800" y="2058987"/>
            <a:ext cx="58547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077478"/>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NYWNyb21lZGlhIEJyZWV6ZSAtICVwIi8+DQoJCTwhLS0gc3Vic3RpdHV0aW9uOiAlcCA9PSBwcmVzZW50YXRpb24gdGl0bGUgLS0+DQoJCTwhLS0gc3Vic3RpdHV0aW9uOiAlcyA9PSBzbGlkZSB0aXRsZSAtLT4NCgkJPCEtLSBzdWJzdGl0dXRpb246ICVuID09IHNsaWRlIG51bWJlciAtLT4NCgkJPHVpdGV4dCBuYW1lPSJCT09LTUFSS1NMSURFIiB2YWx1ZT0iTWFjcm9tZWRpYSBCcmVlemUgLSAlcCAlcyIvPg0KCQk8dWl0ZXh0IG5hbWU9IlNIT1dTSURFQkFSIiB2YWx1ZT0iU2hvdyBzaWRlYmFyIHRvIHBhcnRpY2lwYW50cyIvPg0KCQk8dWl0ZXh0IG5hbWU9IkRPQ1dSQVBfVElUTEUiIHZhbHVlPSJCcmVlemU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TE9BRElORyIgdmFsdWU9IkxhZGVuIi8+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DQoJCTwhLS0gc3Vic3RpdHV0aW9uOiAlcyA9PSBzZWNvbmRzIHJlbWFpbmluZyAtLT4NCgkJPHVpdGV4dCBuYW1lPSJFTEFQU0VEIiB2YWx1ZT0iUmVzdGRhdWVyOiAlbSBNaW51dGVuICVzIFNla3VuZGVuIi8+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DQoJCTx1aXRleHQgbmFtZT0iRElWSURFUkJUTl9USVRMRSIgdmFsdWU9InwiLz4NCgkJPHVpdGV4dCBuYW1lPSJDT05UQUNUQlROX1RJVExFIiB2YWx1ZT0iS29udGFrdCIvPg0KCQk8dWl0ZXh0IG5hbWU9IlRBQl9PVVRMSU5FIiB2YWx1ZT0iU3RydWt0dXIiLz4NCgkJPHVpdGV4dCBuYW1lPSJUQUJfVEhVTUIiIHZhbHVlPSJNaW5pYXR1ciIvPg0KCQk8dWl0ZXh0IG5hbWU9IlRBQl9OT1RFUyIgdmFsdWU9Ik5vdGl6ZW4iLz4NCgkJPHVpdGV4dCBuYW1lPSJUQUJfU0VBUkNIIiB2YWx1ZT0iU3VjaGVuIi8+DQoJCTx1aXRleHQgbmFtZT0iU0xJREVfSEVBRElORyIgdmFsdWU9IkZvbGllbnRpdGVsIi8+DQoJCTx1aXRleHQgbmFtZT0iRFVSQVRJT05fSEVBRElORyIgdmFsdWU9IkRhdWVyIi8+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DQoJCTx1aXRleHQgbmFtZT0iU0xJREVfTk9URVMiIHZhbHVlPSJGb2xpZW5ub3RpemVuIi8+DQoJCTwhLS0gc3Vic3RpdHV0aW9uOiAlcCA9PSBwcmVzZW50YXRpb24gdGl0bGUgLS0+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DQoJCTx1aXRleHQgbmFtZT0iU0hPV1NJREVCQVIiIHZhbHVlPSJEZW4gVGVpbG5laG1lcm4gZGllIFNlaXRlbmxlaXN0ZSBhbnplaWdlbiIvPg0KCQk8dWl0ZXh0IG5hbWU9IkRPQ1dSQVBfVElUTEUiIHZhbHVlPSJCcmVlemU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U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T1VUTElORSIgdmFsdWU9IlBsYW4iLz4NCgkJPHVpdGV4dCBuYW1lPSJUQUJfVEhVTUIiIHZhbHVlPSIgTWluaWF0dXJlIi8+DQoJCTx1aXRleHQgbmFtZT0iVEFCX05PVEVTIiB2YWx1ZT0iTm90ZXMiLz4NCgkJPHVpdGV4dCBuYW1lPSJUQUJfU0VBUkNIIiB2YWx1ZT0iIENoZXJjaGVy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5vdGVzIGRlcyBkaWFwb3NpdGl2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DQoJCTwhLS0gc3Vic3RpdHV0aW9uOiAlbiA9PSBzbGlkZSBudW1iZXIgLS0+DQoJCTx1aXRleHQgbmFtZT0iQk9PS01BUktTTElERSIgdmFsdWU9Ik1hY3JvbWVkaWEgQnJlZXplIC0gJXAgJXMiLz4NCgkJPHVpdGV4dCBuYW1lPSJTSE9XU0lERUJBUiIgdmFsdWU9Ik1vbnRyZXIgbCdlbmNhZHLDqSBhdXggcGFydGljaXBhbnRzIi8+DQoJCTx1aXRleHQgbmFtZT0iRE9DV1JBUF9USVRMRSIgdmFsdWU9IlBpw6hjZSBqb2ludGUgQnJlZXpl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DQoJCTwhLS0gc3Vic3RpdHV0aW9uOiAlbiA9PSBzbGlkZSBudW1iZXIgLS0+DQoJCTx1aXRleHQgbmFtZT0iQk9PS01BUktTTElERSIgdmFsdWU9Ik1hY3JvbWVkaWEgQnJlZXplIC0gJXAgJXMiLz4NCgkJPHVpdGV4dCBuYW1lPSJTSE9XU0lERUJBUiIgdmFsdWU9IuOCteOCpOODieODkOODvOOCkuWPguWKoOiAheOBq+imi+OBm+OCiyIvPg0KCQk8dWl0ZXh0IG5hbWU9IkRPQ1dSQVBfVElUTEUiIHZhbHVlPSJCcmVlemU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0gc3Vic3RpdHV0aW9uOiAlcCA9PSBwcmVzZW50YXRpb24gdGl0bGUgLS0+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DQoJCTx1aXRleHQgbmFtZT0iU0hPV1NJREVCQVIiIHZhbHVlPSLssLjsl6zsnpDsl5Dqsowg7IS466GcIOunieuMgCDrs7TsnbTquLAiLz4NCgkJPHVpdGV4dCBuYW1lPSJET0NXUkFQX1RJVExFIiB2YWx1ZT0iQnJlZXplIO2MjOydvCDssqjrtoAiLz4NCgkJPHVpdGV4dCBuYW1lPSJET0NXUkFQX01TRyIgdmFsdWU9IuuCtCDsu7Ttk6jthLDsl5Ag7KCA7J6lIi8+DQoJCTx1aXRleHQgbmFtZT0iRE9DV1JBUF9QUk9NUFQiIHZhbHVlPSLtgbTrpq3tlZjsl6wg64uk7Jq066Gc65OcIi8+DQoJPC9sYW5ndWFnZT4NCjwvY29uZmlndXJhdGlvbj4NCg=="/>
  <p:tag name="MMPROD_NEXTUNIQUEID" val="10009"/>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0&quot;/&gt;&lt;property id=&quot;20251&quot; value=&quot;0&quot;/&gt;&lt;property id=&quot;20259&quot; value=&quot;0&quot;/&gt;&lt;object type=&quot;4&quot; unique_id=&quot;10005&quot;&gt;&lt;/object&gt;&lt;object type=&quot;2&quot; unique_id=&quot;10006&quot;&gt;&lt;object type=&quot;3&quot; unique_id=&quot;10100&quot;&gt;&lt;property id=&quot;20148&quot; value=&quot;5&quot;/&gt;&lt;property id=&quot;20300&quot; value=&quot;Slide 1 - &amp;quot;Astronomical Observational Techniques and Instrumentation&amp;quot;&quot;/&gt;&lt;property id=&quot;20303&quot; value=&quot;-1&quot;/&gt;&lt;property id=&quot;20307&quot; value=&quot;970&quot;/&gt;&lt;property id=&quot;20309&quot; value=&quot;-1&quot;/&gt;&lt;/object&gt;&lt;object type=&quot;3&quot; unique_id=&quot;10101&quot;&gt;&lt;property id=&quot;20148&quot; value=&quot;5&quot;/&gt;&lt;property id=&quot;20300&quot; value=&quot;Slide 2 - &amp;quot;Aims and outline for this lecture&amp;quot;&quot;/&gt;&lt;property id=&quot;20303&quot; value=&quot;-1&quot;/&gt;&lt;property id=&quot;20307&quot; value=&quot;971&quot;/&gt;&lt;property id=&quot;20309&quot; value=&quot;-1&quot;/&gt;&lt;/object&gt;&lt;object type=&quot;3&quot; unique_id=&quot;10102&quot;&gt;&lt;property id=&quot;20148&quot; value=&quot;5&quot;/&gt;&lt;property id=&quot;20300&quot; value=&quot;Slide 3 - &amp;quot;Backyard Telescope&amp;quot;&quot;/&gt;&lt;property id=&quot;20303&quot; value=&quot;-1&quot;/&gt;&lt;property id=&quot;20307&quot; value=&quot;1022&quot;/&gt;&lt;property id=&quot;20309&quot; value=&quot;-1&quot;/&gt;&lt;/object&gt;&lt;object type=&quot;3&quot; unique_id=&quot;10547&quot;&gt;&lt;property id=&quot;20148&quot; value=&quot;5&quot;/&gt;&lt;property id=&quot;20300&quot; value=&quot;Slide 35 - &amp;quot;Optical Telescopes: 100-m telescope&amp;quot;&quot;/&gt;&lt;property id=&quot;20303&quot; value=&quot;-1&quot;/&gt;&lt;property id=&quot;20307&quot; value=&quot;1178&quot;/&gt;&lt;property id=&quot;20309&quot; value=&quot;-1&quot;/&gt;&lt;/object&gt;&lt;object type=&quot;3&quot; unique_id=&quot;10550&quot;&gt;&lt;property id=&quot;20148&quot; value=&quot;5&quot;/&gt;&lt;property id=&quot;20300&quot; value=&quot;Slide 4 - &amp;quot;Optical Imaging Chain&amp;quot;&quot;/&gt;&lt;property id=&quot;20303&quot; value=&quot;-1&quot;/&gt;&lt;property id=&quot;20307&quot; value=&quot;1181&quot;/&gt;&lt;property id=&quot;20309&quot; value=&quot;-1&quot;/&gt;&lt;/object&gt;&lt;object type=&quot;3&quot; unique_id=&quot;10551&quot;&gt;&lt;property id=&quot;20148&quot; value=&quot;5&quot;/&gt;&lt;property id=&quot;20300&quot; value=&quot;Slide 5 - &amp;quot;Source and/or Object&amp;quot;&quot;/&gt;&lt;property id=&quot;20303&quot; value=&quot;-1&quot;/&gt;&lt;property id=&quot;20307&quot; value=&quot;1182&quot;/&gt;&lt;property id=&quot;20309&quot; value=&quot;-1&quot;/&gt;&lt;/object&gt;&lt;object type=&quot;3&quot; unique_id=&quot;10552&quot;&gt;&lt;property id=&quot;20148&quot; value=&quot;5&quot;/&gt;&lt;property id=&quot;20300&quot; value=&quot;Slide 6 - &amp;quot;Optical Imaging Chain in Astronomy&amp;quot;&quot;/&gt;&lt;property id=&quot;20303&quot; value=&quot;-1&quot;/&gt;&lt;property id=&quot;20307&quot; value=&quot;1183&quot;/&gt;&lt;property id=&quot;20309&quot; value=&quot;-1&quot;/&gt;&lt;/object&gt;&lt;object type=&quot;3&quot; unique_id=&quot;10559&quot;&gt;&lt;property id=&quot;20148&quot; value=&quot;5&quot;/&gt;&lt;property id=&quot;20300&quot; value=&quot;Slide 7 - &amp;quot;Telescope Parameters&amp;quot;&quot;/&gt;&lt;property id=&quot;20303&quot; value=&quot;-1&quot;/&gt;&lt;property id=&quot;20307&quot; value=&quot;1190&quot;/&gt;&lt;property id=&quot;20309&quot; value=&quot;-1&quot;/&gt;&lt;/object&gt;&lt;object type=&quot;3&quot; unique_id=&quot;10560&quot;&gt;&lt;property id=&quot;20148&quot; value=&quot;5&quot;/&gt;&lt;property id=&quot;20300&quot; value=&quot;Slide 11 - &amp;quot;Telescope Size and SNR&amp;quot;&quot;/&gt;&lt;property id=&quot;20303&quot; value=&quot;-1&quot;/&gt;&lt;property id=&quot;20307&quot; value=&quot;1191&quot;/&gt;&lt;property id=&quot;20309&quot; value=&quot;-1&quot;/&gt;&lt;/object&gt;&lt;object type=&quot;3&quot; unique_id=&quot;10561&quot;&gt;&lt;property id=&quot;20148&quot; value=&quot;5&quot;/&gt;&lt;property id=&quot;20300&quot; value=&quot;Slide 21 - &amp;quot;Optical Reflecting Telescopes&amp;quot;&quot;/&gt;&lt;property id=&quot;20303&quot; value=&quot;-1&quot;/&gt;&lt;property id=&quot;20307&quot; value=&quot;1192&quot;/&gt;&lt;property id=&quot;20309&quot; value=&quot;-1&quot;/&gt;&lt;/object&gt;&lt;object type=&quot;3&quot; unique_id=&quot;10562&quot;&gt;&lt;property id=&quot;20148&quot; value=&quot;5&quot;/&gt;&lt;property id=&quot;20300&quot; value=&quot;Slide 22 - &amp;quot;Thin and Light (Weight) Mirrors&amp;quot;&quot;/&gt;&lt;property id=&quot;20303&quot; value=&quot;-1&quot;/&gt;&lt;property id=&quot;20307&quot; value=&quot;1193&quot;/&gt;&lt;property id=&quot;20309&quot; value=&quot;-1&quot;/&gt;&lt;/object&gt;&lt;object type=&quot;3&quot; unique_id=&quot;10563&quot;&gt;&lt;property id=&quot;20148&quot; value=&quot;5&quot;/&gt;&lt;property id=&quot;20300&quot; value=&quot;Slide 23 - &amp;quot;Hale 200&amp;quot; Telescope&amp;#x0D;&amp;#x0A;Palomar Mountain,  CA&amp;quot;&quot;/&gt;&lt;property id=&quot;20303&quot; value=&quot;-1&quot;/&gt;&lt;property id=&quot;20307&quot; value=&quot;1194&quot;/&gt;&lt;property id=&quot;20309&quot; value=&quot;-1&quot;/&gt;&lt;/object&gt;&lt;object type=&quot;3&quot; unique_id=&quot;10564&quot;&gt;&lt;property id=&quot;20148&quot; value=&quot;5&quot;/&gt;&lt;property id=&quot;20300&quot; value=&quot;Slide 24 - &amp;quot;200&amp;quot; mirror (5 meters)&amp;#x0D;&amp;#x0A;for Hale Telescope&amp;quot;&quot;/&gt;&lt;property id=&quot;20303&quot; value=&quot;-1&quot;/&gt;&lt;property id=&quot;20307&quot; value=&quot;1195&quot;/&gt;&lt;property id=&quot;20309&quot; value=&quot;-1&quot;/&gt;&lt;/object&gt;&lt;object type=&quot;3&quot; unique_id=&quot;10565&quot;&gt;&lt;property id=&quot;20148&quot; value=&quot;5&quot;/&gt;&lt;property id=&quot;20300&quot; value=&quot;Slide 25 - &amp;quot;Keck telescopes, Mauna Kea, HI&amp;#x0D;&amp;#x0A;&amp;quot;&quot;/&gt;&lt;property id=&quot;20303&quot; value=&quot;-1&quot;/&gt;&lt;property id=&quot;20307&quot; value=&quot;1196&quot;/&gt;&lt;property id=&quot;20309&quot; value=&quot;-1&quot;/&gt;&lt;/object&gt;&lt;object type=&quot;3&quot; unique_id=&quot;10566&quot;&gt;&lt;property id=&quot;20148&quot; value=&quot;5&quot;/&gt;&lt;property id=&quot;20300&quot; value=&quot;Slide 26 - &amp;quot;400&amp;quot; mirror (10 meters) for Keck Telescope &amp;quot;&quot;/&gt;&lt;property id=&quot;20303&quot; value=&quot;-1&quot;/&gt;&lt;property id=&quot;20307&quot; value=&quot;1197&quot;/&gt;&lt;property id=&quot;20309&quot; value=&quot;-1&quot;/&gt;&lt;/object&gt;&lt;object type=&quot;3&quot; unique_id=&quot;10944&quot;&gt;&lt;property id=&quot;20148&quot; value=&quot;5&quot;/&gt;&lt;property id=&quot;20300&quot; value=&quot;Slide 28 - &amp;quot;History and Future of Telescope Size&amp;quot;&quot;/&gt;&lt;property id=&quot;20303&quot; value=&quot;-1&quot;/&gt;&lt;property id=&quot;20307&quot; value=&quot;1648&quot;/&gt;&lt;property id=&quot;20309&quot; value=&quot;-1&quot;/&gt;&lt;/object&gt;&lt;object type=&quot;3&quot; unique_id=&quot;10945&quot;&gt;&lt;property id=&quot;20148&quot; value=&quot;5&quot;/&gt;&lt;property id=&quot;20300&quot; value=&quot;Slide 34 - &amp;quot;Thirty Meter Telescope vs. Palomar&amp;quot;&quot;/&gt;&lt;property id=&quot;20303&quot; value=&quot;-1&quot;/&gt;&lt;property id=&quot;20307&quot; value=&quot;1649&quot;/&gt;&lt;property id=&quot;20309&quot; value=&quot;-1&quot;/&gt;&lt;/object&gt;&lt;object type=&quot;3&quot; unique_id=&quot;11892&quot;&gt;&lt;property id=&quot;20148&quot; value=&quot;5&quot;/&gt;&lt;property id=&quot;20300&quot; value=&quot;Slide 13 - &amp;quot;Basic Designs of Optical Reflecting Telescopes&amp;quot;&quot;/&gt;&lt;property id=&quot;20307&quot; value=&quot;1650&quot;/&gt;&lt;/object&gt;&lt;object type=&quot;3&quot; unique_id=&quot;11893&quot;&gt;&lt;property id=&quot;20148&quot; value=&quot;5&quot;/&gt;&lt;property id=&quot;20300&quot; value=&quot;Slide 14 - &amp;quot;Prime Focus&amp;quot;&quot;/&gt;&lt;property id=&quot;20307&quot; value=&quot;1651&quot;/&gt;&lt;/object&gt;&lt;object type=&quot;3&quot; unique_id=&quot;11894&quot;&gt;&lt;property id=&quot;20148&quot; value=&quot;5&quot;/&gt;&lt;property id=&quot;20300&quot; value=&quot;Slide 15 - &amp;quot;Newtonian Reflector&amp;quot;&quot;/&gt;&lt;property id=&quot;20307&quot; value=&quot;1652&quot;/&gt;&lt;/object&gt;&lt;object type=&quot;3&quot; unique_id=&quot;11895&quot;&gt;&lt;property id=&quot;20148&quot; value=&quot;5&quot;/&gt;&lt;property id=&quot;20300&quot; value=&quot;Slide 16 - &amp;quot;Cassegrain Telescope&amp;quot;&quot;/&gt;&lt;property id=&quot;20307&quot; value=&quot;1653&quot;/&gt;&lt;/object&gt;&lt;object type=&quot;3&quot; unique_id=&quot;11896&quot;&gt;&lt;property id=&quot;20148&quot; value=&quot;5&quot;/&gt;&lt;property id=&quot;20300&quot; value=&quot;Slide 17 - &amp;quot;Feature of Cassegrain Telescope&amp;quot;&quot;/&gt;&lt;property id=&quot;20307&quot; value=&quot;1654&quot;/&gt;&lt;/object&gt;&lt;object type=&quot;3&quot; unique_id=&quot;11897&quot;&gt;&lt;property id=&quot;20148&quot; value=&quot;5&quot;/&gt;&lt;property id=&quot;20300&quot; value=&quot;Slide 18 - &amp;quot;Coudé or Nasmyth Telescope&amp;quot;&quot;/&gt;&lt;property id=&quot;20307&quot; value=&quot;1655&quot;/&gt;&lt;/object&gt;&lt;object type=&quot;3&quot; unique_id=&quot;12114&quot;&gt;&lt;property id=&quot;20148&quot; value=&quot;5&quot;/&gt;&lt;property id=&quot;20300&quot; value=&quot;Slide 19 - &amp;quot;Plate Scale&amp;quot;&quot;/&gt;&lt;property id=&quot;20307&quot; value=&quot;1656&quot;/&gt;&lt;/object&gt;&lt;object type=&quot;3&quot; unique_id=&quot;13137&quot;&gt;&lt;property id=&quot;20148&quot; value=&quot;5&quot;/&gt;&lt;property id=&quot;20300&quot; value=&quot;Slide 27 - &amp;quot;Optical Reflecting Telescopes &amp;quot;&quot;/&gt;&lt;property id=&quot;20307&quot; value=&quot;1662&quot;/&gt;&lt;/object&gt;&lt;object type=&quot;3&quot; unique_id=&quot;13138&quot;&gt;&lt;property id=&quot;20148&quot; value=&quot;5&quot;/&gt;&lt;property id=&quot;20300&quot; value=&quot;Slide 29 - &amp;quot;Optical Telescopes: Resolution&amp;quot;&quot;/&gt;&lt;property id=&quot;20307&quot; value=&quot;1657&quot;/&gt;&lt;/object&gt;&lt;object type=&quot;3&quot; unique_id=&quot;13139&quot;&gt;&lt;property id=&quot;20148&quot; value=&quot;5&quot;/&gt;&lt;property id=&quot;20300&quot; value=&quot;Slide 30 - &amp;quot;Optical Telescopes: Collecting Area&amp;quot;&quot;/&gt;&lt;property id=&quot;20307&quot; value=&quot;1661&quot;/&gt;&lt;/object&gt;&lt;object type=&quot;3&quot; unique_id=&quot;13141&quot;&gt;&lt;property id=&quot;20148&quot; value=&quot;5&quot;/&gt;&lt;property id=&quot;20300&quot; value=&quot;Slide 31 - &amp;quot;Optical Telescopes: LSST&amp;quot;&quot;/&gt;&lt;property id=&quot;20307&quot; value=&quot;1660&quot;/&gt;&lt;/object&gt;&lt;object type=&quot;3&quot; unique_id=&quot;13681&quot;&gt;&lt;property id=&quot;20148&quot; value=&quot;5&quot;/&gt;&lt;property id=&quot;20300&quot; value=&quot;Slide 20 - &amp;quot;Field of View&amp;quot;&quot;/&gt;&lt;property id=&quot;20307&quot; value=&quot;1663&quot;/&gt;&lt;/object&gt;&lt;object type=&quot;3&quot; unique_id=&quot;13974&quot;&gt;&lt;property id=&quot;20148&quot; value=&quot;5&quot;/&gt;&lt;property id=&quot;20300&quot; value=&quot;Slide 32 - &amp;quot;Optical Telescopes: Twenty Meter Telescope &amp;quot;&quot;/&gt;&lt;property id=&quot;20307&quot; value=&quot;1665&quot;/&gt;&lt;/object&gt;&lt;object type=&quot;3&quot; unique_id=&quot;13975&quot;&gt;&lt;property id=&quot;20148&quot; value=&quot;5&quot;/&gt;&lt;property id=&quot;20300&quot; value=&quot;Slide 33 - &amp;quot;Optical Telescopes: Thirty Meter Telescope &amp;quot;&quot;/&gt;&lt;property id=&quot;20307&quot; value=&quot;1664&quot;/&gt;&lt;/object&gt;&lt;object type=&quot;3&quot; unique_id=&quot;14935&quot;&gt;&lt;property id=&quot;20148&quot; value=&quot;5&quot;/&gt;&lt;property id=&quot;20300&quot; value=&quot;Slide 8 - &amp;quot;Refracting/Reflecting Telescopes&amp;quot;&quot;/&gt;&lt;property id=&quot;20307&quot; value=&quot;1666&quot;/&gt;&lt;/object&gt;&lt;object type=&quot;3&quot; unique_id=&quot;14936&quot;&gt;&lt;property id=&quot;20148&quot; value=&quot;5&quot;/&gt;&lt;property id=&quot;20300&quot; value=&quot;Slide 9 - &amp;quot;Disadvantages of Refracting Telescopes&amp;quot;&quot;/&gt;&lt;property id=&quot;20307&quot; value=&quot;1667&quot;/&gt;&lt;/object&gt;&lt;object type=&quot;3&quot; unique_id=&quot;14937&quot;&gt;&lt;property id=&quot;20148&quot; value=&quot;5&quot;/&gt;&lt;property id=&quot;20300&quot; value=&quot;Slide 10 - &amp;quot;The Powers of a Telescope:&amp;#x0D;&amp;#x0A;Size Does Matter&amp;quot;&quot;/&gt;&lt;property id=&quot;20307&quot; value=&quot;1668&quot;/&gt;&lt;/object&gt;&lt;object type=&quot;3&quot; unique_id=&quot;15205&quot;&gt;&lt;property id=&quot;20148&quot; value=&quot;5&quot;/&gt;&lt;property id=&quot;20300&quot; value=&quot;Slide 12 - &amp;quot;Reflecting Telescopes&amp;quot;&quot;/&gt;&lt;property id=&quot;20307&quot; value=&quot;1669&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4356</TotalTime>
  <Words>2262</Words>
  <Application>Microsoft Office PowerPoint</Application>
  <PresentationFormat>On-screen Show (4:3)</PresentationFormat>
  <Paragraphs>394</Paragraphs>
  <Slides>62</Slides>
  <Notes>19</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62</vt:i4>
      </vt:variant>
    </vt:vector>
  </HeadingPairs>
  <TitlesOfParts>
    <vt:vector size="73" baseType="lpstr">
      <vt:lpstr>Arial</vt:lpstr>
      <vt:lpstr>Arial Rounded MT Bold</vt:lpstr>
      <vt:lpstr>Cambria Math</vt:lpstr>
      <vt:lpstr>Franklin Gothic Book</vt:lpstr>
      <vt:lpstr>Symbol</vt:lpstr>
      <vt:lpstr>Times</vt:lpstr>
      <vt:lpstr>Times New Roman</vt:lpstr>
      <vt:lpstr>Crop</vt:lpstr>
      <vt:lpstr>Equation</vt:lpstr>
      <vt:lpstr>Image</vt:lpstr>
      <vt:lpstr>Chart</vt:lpstr>
      <vt:lpstr>University Astronomy</vt:lpstr>
      <vt:lpstr>Aims and outline for this lecture</vt:lpstr>
      <vt:lpstr>PowerPoint Presentation</vt:lpstr>
      <vt:lpstr>motivation for spectroscopy</vt:lpstr>
      <vt:lpstr>Need for Spectral Information</vt:lpstr>
      <vt:lpstr>Spectrum of Sun</vt:lpstr>
      <vt:lpstr>Spectra of Stars</vt:lpstr>
      <vt:lpstr>High Resolution Spectroscopy</vt:lpstr>
      <vt:lpstr>Doppler Effect</vt:lpstr>
      <vt:lpstr>Doppler Effect</vt:lpstr>
      <vt:lpstr>Low Resolution Spectroscopy</vt:lpstr>
      <vt:lpstr>spectrographs</vt:lpstr>
      <vt:lpstr>Spectrograph/spectrometer</vt:lpstr>
      <vt:lpstr>Spectroscopy System Design Criteria</vt:lpstr>
      <vt:lpstr>Spectrograph Cartoon</vt:lpstr>
      <vt:lpstr>spectroscopic features</vt:lpstr>
      <vt:lpstr>Continuum and Emission Lines</vt:lpstr>
      <vt:lpstr>Absorption Lines</vt:lpstr>
      <vt:lpstr>Three Kinds of Spectra</vt:lpstr>
      <vt:lpstr>Equivalent Width</vt:lpstr>
      <vt:lpstr>Question</vt:lpstr>
      <vt:lpstr>Answer</vt:lpstr>
      <vt:lpstr>spectroscopic system design</vt:lpstr>
      <vt:lpstr>Spectroscopy System Design Form Example</vt:lpstr>
      <vt:lpstr>Spectral Resolution</vt:lpstr>
      <vt:lpstr>Spectral Resolution: Prism</vt:lpstr>
      <vt:lpstr>Gratings: Grating Equation</vt:lpstr>
      <vt:lpstr>Gratings: Echellogram</vt:lpstr>
      <vt:lpstr>atmospheric features in spectra</vt:lpstr>
      <vt:lpstr>Atmospheric effects</vt:lpstr>
      <vt:lpstr>atmospheric absorption</vt:lpstr>
      <vt:lpstr>Atmospheric absorption</vt:lpstr>
      <vt:lpstr>Atmospheric absorption versus l</vt:lpstr>
      <vt:lpstr>PowerPoint Presentation</vt:lpstr>
      <vt:lpstr>PowerPoint Presentation</vt:lpstr>
      <vt:lpstr>PowerPoint Presentation</vt:lpstr>
      <vt:lpstr>Atmospheric absorption versus altitude</vt:lpstr>
      <vt:lpstr>Atmospheric absorption versus airmass</vt:lpstr>
      <vt:lpstr>atmospheric emission</vt:lpstr>
      <vt:lpstr>Atmospheric emission </vt:lpstr>
      <vt:lpstr>Thermal emission</vt:lpstr>
      <vt:lpstr>Atmospheric emission: Blackbody</vt:lpstr>
      <vt:lpstr>Atmospheric emission: OH lines</vt:lpstr>
      <vt:lpstr>OH Lines in the Infrared</vt:lpstr>
      <vt:lpstr>atmospheric turbulence</vt:lpstr>
      <vt:lpstr>Atmospheric Turbulence</vt:lpstr>
      <vt:lpstr>Atmospheric Turbulence</vt:lpstr>
      <vt:lpstr>Lick 3-m (1994)</vt:lpstr>
      <vt:lpstr>Keck 10-m (1997)</vt:lpstr>
      <vt:lpstr>HST/NICMOS (1997)</vt:lpstr>
      <vt:lpstr>VLT/AO (2002)</vt:lpstr>
      <vt:lpstr>Keck/LGSAO (2006)</vt:lpstr>
      <vt:lpstr>PowerPoint Presentation</vt:lpstr>
      <vt:lpstr>background sources</vt:lpstr>
      <vt:lpstr>Background Sources</vt:lpstr>
      <vt:lpstr>PowerPoint Presentation</vt:lpstr>
      <vt:lpstr>PowerPoint Presentation</vt:lpstr>
      <vt:lpstr>PowerPoint Presentation</vt:lpstr>
      <vt:lpstr>PowerPoint Presentation</vt:lpstr>
      <vt:lpstr>Background and Signal-to-Noise Ratio</vt:lpstr>
      <vt:lpstr>Adding Uncorrelated Noise Sources </vt:lpstr>
      <vt:lpstr>PowerPoint Presentation</vt:lpstr>
    </vt:vector>
  </TitlesOfParts>
  <Company>Center for Imaging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499</cp:revision>
  <dcterms:created xsi:type="dcterms:W3CDTF">2007-01-08T01:06:37Z</dcterms:created>
  <dcterms:modified xsi:type="dcterms:W3CDTF">2022-02-03T18:44:34Z</dcterms:modified>
</cp:coreProperties>
</file>