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7"/>
  </p:notesMasterIdLst>
  <p:sldIdLst>
    <p:sldId id="520" r:id="rId2"/>
    <p:sldId id="524" r:id="rId3"/>
    <p:sldId id="1703" r:id="rId4"/>
    <p:sldId id="393" r:id="rId5"/>
    <p:sldId id="392" r:id="rId6"/>
    <p:sldId id="397" r:id="rId7"/>
    <p:sldId id="1697" r:id="rId8"/>
    <p:sldId id="1694" r:id="rId9"/>
    <p:sldId id="1557" r:id="rId10"/>
    <p:sldId id="1682" r:id="rId11"/>
    <p:sldId id="395" r:id="rId12"/>
    <p:sldId id="1695" r:id="rId13"/>
    <p:sldId id="1708" r:id="rId14"/>
    <p:sldId id="1709" r:id="rId15"/>
    <p:sldId id="1706" r:id="rId16"/>
    <p:sldId id="1707" r:id="rId17"/>
    <p:sldId id="396" r:id="rId18"/>
    <p:sldId id="1170" r:id="rId19"/>
    <p:sldId id="1700" r:id="rId20"/>
    <p:sldId id="1701" r:id="rId21"/>
    <p:sldId id="1702" r:id="rId22"/>
    <p:sldId id="1704" r:id="rId23"/>
    <p:sldId id="1545" r:id="rId24"/>
    <p:sldId id="1676" r:id="rId25"/>
    <p:sldId id="1688" r:id="rId26"/>
    <p:sldId id="1544" r:id="rId27"/>
    <p:sldId id="1675" r:id="rId28"/>
    <p:sldId id="1696" r:id="rId29"/>
    <p:sldId id="1679" r:id="rId30"/>
    <p:sldId id="1681" r:id="rId31"/>
    <p:sldId id="1546" r:id="rId32"/>
    <p:sldId id="263" r:id="rId33"/>
    <p:sldId id="1687" r:id="rId34"/>
    <p:sldId id="1683" r:id="rId35"/>
    <p:sldId id="1710" r:id="rId36"/>
  </p:sldIdLst>
  <p:sldSz cx="9144000" cy="6858000" type="screen4x3"/>
  <p:notesSz cx="6858000" cy="9144000"/>
  <p:custDataLst>
    <p:tags r:id="rId3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732" autoAdjust="0"/>
    <p:restoredTop sz="95740" autoAdjust="0"/>
  </p:normalViewPr>
  <p:slideViewPr>
    <p:cSldViewPr>
      <p:cViewPr varScale="1">
        <p:scale>
          <a:sx n="106" d="100"/>
          <a:sy n="106" d="100"/>
        </p:scale>
        <p:origin x="1373" y="67"/>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Lst>
  </p:outlineViewPr>
  <p:notesTextViewPr>
    <p:cViewPr>
      <p:scale>
        <a:sx n="100" d="100"/>
        <a:sy n="100" d="100"/>
      </p:scale>
      <p:origin x="0" y="0"/>
    </p:cViewPr>
  </p:notesTextViewPr>
  <p:sorterViewPr>
    <p:cViewPr varScale="1">
      <p:scale>
        <a:sx n="1" d="1"/>
        <a:sy n="1" d="1"/>
      </p:scale>
      <p:origin x="0" y="-2707"/>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16.xml"/><Relationship Id="rId18" Type="http://schemas.openxmlformats.org/officeDocument/2006/relationships/slide" Target="slides/slide21.xml"/><Relationship Id="rId26" Type="http://schemas.openxmlformats.org/officeDocument/2006/relationships/slide" Target="slides/slide30.xml"/><Relationship Id="rId3" Type="http://schemas.openxmlformats.org/officeDocument/2006/relationships/slide" Target="slides/slide4.xml"/><Relationship Id="rId21" Type="http://schemas.openxmlformats.org/officeDocument/2006/relationships/slide" Target="slides/slide25.xml"/><Relationship Id="rId7" Type="http://schemas.openxmlformats.org/officeDocument/2006/relationships/slide" Target="slides/slide10.xml"/><Relationship Id="rId12" Type="http://schemas.openxmlformats.org/officeDocument/2006/relationships/slide" Target="slides/slide15.xml"/><Relationship Id="rId17" Type="http://schemas.openxmlformats.org/officeDocument/2006/relationships/slide" Target="slides/slide20.xml"/><Relationship Id="rId25" Type="http://schemas.openxmlformats.org/officeDocument/2006/relationships/slide" Target="slides/slide29.xml"/><Relationship Id="rId2" Type="http://schemas.openxmlformats.org/officeDocument/2006/relationships/slide" Target="slides/slide2.xml"/><Relationship Id="rId16" Type="http://schemas.openxmlformats.org/officeDocument/2006/relationships/slide" Target="slides/slide19.xml"/><Relationship Id="rId20" Type="http://schemas.openxmlformats.org/officeDocument/2006/relationships/slide" Target="slides/slide24.xml"/><Relationship Id="rId29" Type="http://schemas.openxmlformats.org/officeDocument/2006/relationships/slide" Target="slides/slide33.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4.xml"/><Relationship Id="rId24" Type="http://schemas.openxmlformats.org/officeDocument/2006/relationships/slide" Target="slides/slide28.xml"/><Relationship Id="rId5" Type="http://schemas.openxmlformats.org/officeDocument/2006/relationships/slide" Target="slides/slide6.xml"/><Relationship Id="rId15" Type="http://schemas.openxmlformats.org/officeDocument/2006/relationships/slide" Target="slides/slide18.xml"/><Relationship Id="rId23" Type="http://schemas.openxmlformats.org/officeDocument/2006/relationships/slide" Target="slides/slide27.xml"/><Relationship Id="rId28" Type="http://schemas.openxmlformats.org/officeDocument/2006/relationships/slide" Target="slides/slide32.xml"/><Relationship Id="rId10" Type="http://schemas.openxmlformats.org/officeDocument/2006/relationships/slide" Target="slides/slide13.xml"/><Relationship Id="rId19" Type="http://schemas.openxmlformats.org/officeDocument/2006/relationships/slide" Target="slides/slide23.xml"/><Relationship Id="rId4" Type="http://schemas.openxmlformats.org/officeDocument/2006/relationships/slide" Target="slides/slide5.xml"/><Relationship Id="rId9" Type="http://schemas.openxmlformats.org/officeDocument/2006/relationships/slide" Target="slides/slide12.xml"/><Relationship Id="rId14" Type="http://schemas.openxmlformats.org/officeDocument/2006/relationships/slide" Target="slides/slide17.xml"/><Relationship Id="rId22" Type="http://schemas.openxmlformats.org/officeDocument/2006/relationships/slide" Target="slides/slide26.xml"/><Relationship Id="rId27" Type="http://schemas.openxmlformats.org/officeDocument/2006/relationships/slide" Target="slides/slide31.xml"/><Relationship Id="rId30"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B9A68A-5587-447C-9DF8-6A76D00AF7A1}" type="slidenum">
              <a:rPr lang="en-US" altLang="en-US" smtClean="0"/>
              <a:pPr eaLnBrk="1" hangingPunct="1">
                <a:spcBef>
                  <a:spcPct val="0"/>
                </a:spcBef>
              </a:pPr>
              <a:t>5</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mtClean="0"/>
          </a:p>
          <a:p>
            <a:pPr eaLnBrk="1" hangingPunct="1"/>
            <a:endParaRPr lang="en-US" altLang="en-US" smtClean="0"/>
          </a:p>
          <a:p>
            <a:pPr eaLnBrk="1" hangingPunct="1"/>
            <a:r>
              <a:rPr lang="en-US" altLang="en-US" smtClean="0"/>
              <a:t>http://www.lpi.usra.edu/meetings/lpsc2003/pdf/1761.pdf</a:t>
            </a:r>
          </a:p>
          <a:p>
            <a:pPr eaLnBrk="1" hangingPunct="1"/>
            <a:endParaRPr lang="en-US" altLang="en-US" smtClean="0"/>
          </a:p>
          <a:p>
            <a:pPr eaLnBrk="1" hangingPunct="1"/>
            <a:r>
              <a:rPr lang="en-US" altLang="en-US" smtClean="0"/>
              <a:t>http://articles.adsabs.harvard.edu/cgi-bin/nph-iarticle_query?1976Moon...15..421F&amp;amp;data_type=PDF_HIGH&amp;amp;whole_paper=YES&amp;amp;type=PRINTER&amp;amp;filetype=.pdf</a:t>
            </a:r>
          </a:p>
        </p:txBody>
      </p:sp>
    </p:spTree>
    <p:extLst>
      <p:ext uri="{BB962C8B-B14F-4D97-AF65-F5344CB8AC3E}">
        <p14:creationId xmlns:p14="http://schemas.microsoft.com/office/powerpoint/2010/main" val="153859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E9300CF-D721-4AC8-9120-086BA0D0050E}" type="slidenum">
              <a:rPr lang="en-US" altLang="en-US" smtClean="0"/>
              <a:pPr eaLnBrk="1" hangingPunct="1">
                <a:spcBef>
                  <a:spcPct val="0"/>
                </a:spcBef>
              </a:pPr>
              <a:t>24</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smtClean="0"/>
              <a:t>Atomic Excitation</a:t>
            </a:r>
            <a:r>
              <a:rPr lang="en-US" altLang="en-US" smtClean="0"/>
              <a:t> (a) Diagram of a photon being absorbed by a hydrogen atom (left), causing the momentary excitation of that atom (center) into its first excited state. After about 10-8 s, the atom returns to its ground state, accompanied by the emission of a photon of the same energy as the original photon (right). (b) Absorption of a higher-energy photon may also boost the atom into a higher excited state, from which there may be several possible paths back to the ground state. (Remember that the sharp lines used for the orbitals here and in similar figures that follow are intended merely as a schematic representation of the electron energy levels and are not meant to be taken literally. In actuality, electron orbitals are "clouds," as shown in Figure 4.9.) As ultraviolet photons from a hot star pass through surrounding hydrogen gas, many are absorbed by the gas, boosting its atoms into excited states. Electrons in the second excited state can fall to the first excited state on their way back to the ground state (the lower path in part b). This transition produces radiation in the visible region of the spectrum—the 656.3-nm red glow that is characteristic of excited hydrogen gas. The object shown in the inset, designated N81, is an emission nebula: an interstellar cloud consisting largely of hydrogen gas excited by extremely hot star (as seen in white at the center). (Inset: NASA) </a:t>
            </a:r>
          </a:p>
        </p:txBody>
      </p:sp>
    </p:spTree>
    <p:extLst>
      <p:ext uri="{BB962C8B-B14F-4D97-AF65-F5344CB8AC3E}">
        <p14:creationId xmlns:p14="http://schemas.microsoft.com/office/powerpoint/2010/main" val="319020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60D7D9-F61A-4ED7-9B07-B5584086ABF6}" type="slidenum">
              <a:rPr lang="en-US" altLang="en-US" smtClean="0"/>
              <a:pPr eaLnBrk="1" hangingPunct="1">
                <a:spcBef>
                  <a:spcPct val="0"/>
                </a:spcBef>
              </a:pPr>
              <a:t>25</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b="1" smtClean="0"/>
              <a:t>Atomic Excitation</a:t>
            </a:r>
            <a:r>
              <a:rPr lang="en-US" altLang="en-US" smtClean="0"/>
              <a:t> (a) Diagram of a photon being absorbed by a hydrogen atom (left), causing the momentary excitation of that atom (center) into its first excited state. After about 10-8 s, the atom returns to its ground state, accompanied by the emission of a photon of the same energy as the original photon (right). (b) Absorption of a higher-energy photon may also boost the atom into a higher excited state, from which there may be several possible paths back to the ground state. (Remember that the sharp lines used for the orbitals here and in similar figures that follow are intended merely as a schematic representation of the electron energy levels and are not meant to be taken literally. In actuality, electron orbitals are "clouds," as shown in Figure 4.9.) As ultraviolet photons from a hot star pass through surrounding hydrogen gas, many are absorbed by the gas, boosting its atoms into excited states. Electrons in the second excited state can fall to the first excited state on their way back to the ground state (the lower path in part b). This transition produces radiation in the visible region of the spectrum—the 656.3-nm red glow that is characteristic of excited hydrogen gas. The object shown in the inset, designated N81, is an emission nebula: an interstellar cloud consisting largely of hydrogen gas excited by extremely hot star (as seen in white at the center). (Inset: NASA) </a:t>
            </a:r>
          </a:p>
        </p:txBody>
      </p:sp>
    </p:spTree>
    <p:extLst>
      <p:ext uri="{BB962C8B-B14F-4D97-AF65-F5344CB8AC3E}">
        <p14:creationId xmlns:p14="http://schemas.microsoft.com/office/powerpoint/2010/main" val="764173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D7F08DF-500E-41E6-AC9C-1E75BE66A9B2}" type="slidenum">
              <a:rPr lang="en-US" altLang="en-US" smtClean="0"/>
              <a:pPr eaLnBrk="1" hangingPunct="1">
                <a:spcBef>
                  <a:spcPct val="0"/>
                </a:spcBef>
              </a:pPr>
              <a:t>26</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88556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BFB65F2-B565-43FC-8A87-265AC9E09600}" type="slidenum">
              <a:rPr lang="en-US" altLang="en-US" smtClean="0"/>
              <a:pPr eaLnBrk="1" hangingPunct="1">
                <a:spcBef>
                  <a:spcPct val="0"/>
                </a:spcBef>
              </a:pPr>
              <a:t>27</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113510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BFB65F2-B565-43FC-8A87-265AC9E09600}" type="slidenum">
              <a:rPr lang="en-US" altLang="en-US" smtClean="0"/>
              <a:pPr eaLnBrk="1" hangingPunct="1">
                <a:spcBef>
                  <a:spcPct val="0"/>
                </a:spcBef>
              </a:pPr>
              <a:t>28</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3739904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EE2BA2B-446A-40C9-9BF6-299E0F9796F9}" type="slidenum">
              <a:rPr lang="en-US" altLang="en-US" smtClean="0"/>
              <a:pPr eaLnBrk="1" hangingPunct="1">
                <a:spcBef>
                  <a:spcPct val="0"/>
                </a:spcBef>
              </a:pPr>
              <a:t>29</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2828442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0008643-5D6A-4A85-96C9-C4AC15A71089}" type="slidenum">
              <a:rPr lang="en-US" altLang="en-US" smtClean="0"/>
              <a:pPr eaLnBrk="1" hangingPunct="1">
                <a:spcBef>
                  <a:spcPct val="0"/>
                </a:spcBef>
              </a:pPr>
              <a:t>30</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321138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285400-5A13-4327-962E-4A2089634A36}" type="slidenum">
              <a:rPr lang="en-US" altLang="en-US" smtClean="0"/>
              <a:pPr eaLnBrk="1" hangingPunct="1">
                <a:spcBef>
                  <a:spcPct val="0"/>
                </a:spcBef>
              </a:pPr>
              <a:t>31</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i="1" smtClean="0"/>
              <a:t>Helium and Carbon</a:t>
            </a:r>
            <a:r>
              <a:rPr lang="en-US" altLang="en-US" smtClean="0"/>
              <a:t> (a) A helium atom in its normal ground state. Two electrons occupy the lowest-energy orbital around a nucleus containing two protons and two neutrons. (b) A carbon atom in its normal ground state. Six electrons orbit a six-proton, six-neutron nucleus, two in an inner orbital, with the other four at a greater distance from the center. </a:t>
            </a:r>
          </a:p>
        </p:txBody>
      </p:sp>
    </p:spTree>
    <p:extLst>
      <p:ext uri="{BB962C8B-B14F-4D97-AF65-F5344CB8AC3E}">
        <p14:creationId xmlns:p14="http://schemas.microsoft.com/office/powerpoint/2010/main" val="105705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DB44B02-FE21-4964-97FC-BA71EEC53E35}" type="slidenum">
              <a:rPr lang="en-US" altLang="en-US" smtClean="0"/>
              <a:pPr eaLnBrk="1" hangingPunct="1">
                <a:spcBef>
                  <a:spcPct val="0"/>
                </a:spcBef>
              </a:pPr>
              <a:t>32</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1675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082D9C5-974C-4DDF-B62E-DC84AA68D57A}" type="slidenum">
              <a:rPr lang="en-US" altLang="en-US" smtClean="0"/>
              <a:pPr eaLnBrk="1" hangingPunct="1">
                <a:spcBef>
                  <a:spcPct val="0"/>
                </a:spcBef>
              </a:pPr>
              <a:t>33</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ltLang="en-US" b="1" i="1" smtClean="0"/>
              <a:t>Helium and Carbon</a:t>
            </a:r>
            <a:r>
              <a:rPr lang="en-US" altLang="en-US" smtClean="0"/>
              <a:t> (a) A helium atom in its normal ground state. Two electrons occupy the lowest-energy orbital around a nucleus containing two protons and two neutrons. (b) A carbon atom in its normal ground state. Six electrons orbit a six-proton, six-neutron nucleus, two in an inner orbital, with the other four at a greater distance from the center. </a:t>
            </a:r>
          </a:p>
        </p:txBody>
      </p:sp>
    </p:spTree>
    <p:extLst>
      <p:ext uri="{BB962C8B-B14F-4D97-AF65-F5344CB8AC3E}">
        <p14:creationId xmlns:p14="http://schemas.microsoft.com/office/powerpoint/2010/main" val="124252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E4A7711-2D4D-4971-A28A-AF1735F2C15C}" type="slidenum">
              <a:rPr lang="en-US" altLang="en-US" smtClean="0"/>
              <a:pPr eaLnBrk="1" hangingPunct="1">
                <a:spcBef>
                  <a:spcPct val="0"/>
                </a:spcBef>
              </a:pPr>
              <a:t>9</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smtClean="0"/>
              <a:t>Stars approximate blackbody radiators and their visible color depends upon the temperature of the radiator. The curves show blue, white, and red stars. The white star is adjusted to 5270K so that the peak of its blackbody curve is at the peak wavelength of the sun, 550 nm. From the wavelength at the peak, the temperature can be deduced from the Wien displacement law. </a:t>
            </a:r>
          </a:p>
        </p:txBody>
      </p:sp>
    </p:spTree>
    <p:extLst>
      <p:ext uri="{BB962C8B-B14F-4D97-AF65-F5344CB8AC3E}">
        <p14:creationId xmlns:p14="http://schemas.microsoft.com/office/powerpoint/2010/main" val="300174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349DDA8-BF36-4623-BA9E-A1C90F3C9941}" type="slidenum">
              <a:rPr lang="en-US" altLang="en-US" smtClean="0"/>
              <a:pPr eaLnBrk="1" hangingPunct="1">
                <a:spcBef>
                  <a:spcPct val="0"/>
                </a:spcBef>
              </a:pPr>
              <a:t>34</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0288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E2272-8382-486C-A248-F2DAD1F48FF2}" type="slidenum">
              <a:rPr lang="en-US" altLang="en-US" smtClean="0"/>
              <a:pPr eaLnBrk="1" hangingPunct="1">
                <a:spcBef>
                  <a:spcPct val="0"/>
                </a:spcBef>
              </a:pPr>
              <a:t>10</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t>The wavelength of the peak of the blackbody radiation curve decreases in a linear fashion as the temperature is increased (Wien's displacement law). This linear variation is not evident in this kind of plot since the intensity increases with the fourth power of the temperature (Stefan- Boltzmann law). The nature of the peak wavelength change is made more evident by plotting the fourth root of the intensity. </a:t>
            </a:r>
          </a:p>
        </p:txBody>
      </p:sp>
    </p:spTree>
    <p:extLst>
      <p:ext uri="{BB962C8B-B14F-4D97-AF65-F5344CB8AC3E}">
        <p14:creationId xmlns:p14="http://schemas.microsoft.com/office/powerpoint/2010/main" val="317646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517CDC3-B88E-46A7-AE61-FB6B92821367}" type="slidenum">
              <a:rPr lang="en-US" altLang="en-US" smtClean="0"/>
              <a:pPr eaLnBrk="1" hangingPunct="1">
                <a:spcBef>
                  <a:spcPct val="0"/>
                </a:spcBef>
              </a:pPr>
              <a:t>11</a:t>
            </a:fld>
            <a:endParaRPr lang="en-US"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en-US" smtClean="0"/>
              <a:t>The wavelength of the peak of the blackbody radiation curve decreases in a linear fashion as the temperature is increased (Wien's displacement law). This linear variation is not evident in this kind of plot since the intensity increases with the fourth power of the temperature (Stefan- Boltzmann law). The nature of the peak wavelength change is made more evident by plotting the fourth root of the intensity. </a:t>
            </a:r>
          </a:p>
        </p:txBody>
      </p:sp>
    </p:spTree>
    <p:extLst>
      <p:ext uri="{BB962C8B-B14F-4D97-AF65-F5344CB8AC3E}">
        <p14:creationId xmlns:p14="http://schemas.microsoft.com/office/powerpoint/2010/main" val="145204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517CDC3-B88E-46A7-AE61-FB6B92821367}" type="slidenum">
              <a:rPr lang="en-US" altLang="en-US" smtClean="0"/>
              <a:pPr eaLnBrk="1" hangingPunct="1">
                <a:spcBef>
                  <a:spcPct val="0"/>
                </a:spcBef>
              </a:pPr>
              <a:t>12</a:t>
            </a:fld>
            <a:endParaRPr lang="en-US"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en-US" smtClean="0"/>
              <a:t>The wavelength of the peak of the blackbody radiation curve decreases in a linear fashion as the temperature is increased (Wien's displacement law). This linear variation is not evident in this kind of plot since the intensity increases with the fourth power of the temperature (Stefan- Boltzmann law). The nature of the peak wavelength change is made more evident by plotting the fourth root of the intensity. </a:t>
            </a:r>
          </a:p>
        </p:txBody>
      </p:sp>
    </p:spTree>
    <p:extLst>
      <p:ext uri="{BB962C8B-B14F-4D97-AF65-F5344CB8AC3E}">
        <p14:creationId xmlns:p14="http://schemas.microsoft.com/office/powerpoint/2010/main" val="77680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641E0F-2BD2-4C01-9C85-66D3FAF2B102}" type="slidenum">
              <a:rPr lang="en-US" altLang="en-US" smtClean="0"/>
              <a:pPr eaLnBrk="1" hangingPunct="1">
                <a:spcBef>
                  <a:spcPct val="0"/>
                </a:spcBef>
              </a:pPr>
              <a:t>17</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41095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BB6723F-7BCF-4EDE-90E2-890749A6A687}" type="slidenum">
              <a:rPr lang="en-US" altLang="en-US" smtClean="0"/>
              <a:pPr eaLnBrk="1" hangingPunct="1">
                <a:spcBef>
                  <a:spcPct val="0"/>
                </a:spcBef>
              </a:pPr>
              <a:t>18</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8701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641E0F-2BD2-4C01-9C85-66D3FAF2B102}" type="slidenum">
              <a:rPr lang="en-US" altLang="en-US" smtClean="0"/>
              <a:pPr eaLnBrk="1" hangingPunct="1">
                <a:spcBef>
                  <a:spcPct val="0"/>
                </a:spcBef>
              </a:pPr>
              <a:t>19</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1964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95753A9-02B1-4F5B-ABD6-0FEEFAAC9ED9}" type="slidenum">
              <a:rPr lang="en-US" altLang="en-US" smtClean="0"/>
              <a:pPr eaLnBrk="1" hangingPunct="1">
                <a:spcBef>
                  <a:spcPct val="0"/>
                </a:spcBef>
              </a:pPr>
              <a:t>23</a:t>
            </a:fld>
            <a:endParaRPr lang="en-US" alt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altLang="en-US" b="1" i="1" smtClean="0"/>
              <a:t>Charged Particles</a:t>
            </a:r>
            <a:r>
              <a:rPr lang="en-US" altLang="en-US" smtClean="0"/>
              <a:t> (a) Particles carrying like electrical charges repel one another, whereas particles carrying unlike charges attract. (b) A charged particle is surrounded by an electric field, which determines the particle’s influence on other charged particles. We represent the field by a series of field lines. (c) If a charged particle begins to vibrate back and forth, its electric field changes. The resulting disturbance travels through space as a wave. </a:t>
            </a:r>
          </a:p>
          <a:p>
            <a:pPr eaLnBrk="1" hangingPunct="1"/>
            <a:endParaRPr lang="en-US" altLang="en-US" smtClean="0"/>
          </a:p>
          <a:p>
            <a:pPr eaLnBrk="1" hangingPunct="1"/>
            <a:r>
              <a:rPr lang="en-US" altLang="en-US" b="1" i="1" smtClean="0"/>
              <a:t>Television Signal</a:t>
            </a:r>
            <a:r>
              <a:rPr lang="en-US" altLang="en-US" smtClean="0"/>
              <a:t> Charged particles in an ordinary household television antenna vibrate in response to electromagnetic radiation broadcast by a distant transmitter. The radiation is produced when electric charges are made to oscillate in the transmitter’s emitting antenna. The vibrations in the receiving antenna "echo" the oscillations in the transmitter, allowing the original information to be retrieved. </a:t>
            </a:r>
          </a:p>
        </p:txBody>
      </p:sp>
    </p:spTree>
    <p:extLst>
      <p:ext uri="{BB962C8B-B14F-4D97-AF65-F5344CB8AC3E}">
        <p14:creationId xmlns:p14="http://schemas.microsoft.com/office/powerpoint/2010/main" val="58358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907524741"/>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638300"/>
            <a:ext cx="7200900" cy="3581400"/>
          </a:xfrm>
        </p:spPr>
        <p:txBody>
          <a:bodyPr anchor="ctr">
            <a:normAutofit/>
          </a:bodyPr>
          <a:lstStyle>
            <a:lvl1pPr marL="0" indent="0" algn="ctr">
              <a:buNone/>
              <a:defRPr sz="5400"/>
            </a:lvl1pPr>
            <a:lvl2pPr marL="530352" indent="0" algn="ctr">
              <a:buNone/>
              <a:defRPr/>
            </a:lvl2pPr>
            <a:lvl3pPr marL="987552" indent="0" algn="ctr">
              <a:buNone/>
              <a:defRPr/>
            </a:lvl3pPr>
            <a:lvl4pPr marL="1444752" indent="0" algn="ctr">
              <a:buNone/>
              <a:defRPr/>
            </a:lvl4pPr>
            <a:lvl5pPr marL="1901952" indent="0" algn="ctr">
              <a:buNone/>
              <a:defRPr/>
            </a:lvl5pPr>
          </a:lstStyle>
          <a:p>
            <a:pPr lvl="0"/>
            <a:r>
              <a:rPr lang="en-US" dirty="0"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1481176977"/>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7560" cy="1828800"/>
          </a:xfrm>
        </p:spPr>
        <p:txBody>
          <a:bodyPr anchor="ctr"/>
          <a:lstStyle>
            <a:lvl1pPr marL="0" indent="0">
              <a:buNone/>
              <a:defRPr>
                <a:solidFill>
                  <a:schemeClr val="tx2"/>
                </a:solidFill>
              </a:defRPr>
            </a:lvl1pPr>
            <a:lvl2pPr marL="530352" indent="0">
              <a:buNone/>
              <a:defRPr>
                <a:solidFill>
                  <a:schemeClr val="tx2"/>
                </a:solidFill>
              </a:defRPr>
            </a:lvl2pPr>
            <a:lvl3pPr marL="987552" indent="0">
              <a:buNone/>
              <a:defRPr>
                <a:solidFill>
                  <a:schemeClr val="tx2"/>
                </a:solidFill>
              </a:defRPr>
            </a:lvl3pPr>
            <a:lvl4pPr marL="1444752" indent="0">
              <a:buNone/>
              <a:defRPr>
                <a:solidFill>
                  <a:schemeClr val="tx2"/>
                </a:solidFill>
              </a:defRPr>
            </a:lvl4pPr>
            <a:lvl5pPr marL="1901952" indent="0">
              <a:buNone/>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4114800"/>
            <a:ext cx="3337560" cy="1828800"/>
          </a:xfrm>
        </p:spPr>
        <p:txBody>
          <a:bodyPr anchor="ctr"/>
          <a:lstStyle>
            <a:lvl1pPr marL="0" indent="0">
              <a:buNone/>
              <a:defRPr>
                <a:solidFill>
                  <a:schemeClr val="tx2"/>
                </a:solidFill>
              </a:defRPr>
            </a:lvl1pPr>
            <a:lvl2pPr marL="530352" indent="0">
              <a:buNone/>
              <a:defRPr>
                <a:solidFill>
                  <a:schemeClr val="tx2"/>
                </a:solidFill>
              </a:defRPr>
            </a:lvl2pPr>
            <a:lvl3pPr marL="987552" indent="0">
              <a:buNone/>
              <a:defRPr>
                <a:solidFill>
                  <a:schemeClr val="tx2"/>
                </a:solidFill>
              </a:defRPr>
            </a:lvl3pPr>
            <a:lvl4pPr marL="1444752" indent="0">
              <a:buNone/>
              <a:defRPr>
                <a:solidFill>
                  <a:schemeClr val="tx2"/>
                </a:solidFill>
              </a:defRPr>
            </a:lvl4pPr>
            <a:lvl5pPr marL="1901952" indent="0">
              <a:buNone/>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3321745"/>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41148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1488532"/>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33" r:id="rId3"/>
    <p:sldLayoutId id="2147483726" r:id="rId4"/>
    <p:sldLayoutId id="2147483727" r:id="rId5"/>
    <p:sldLayoutId id="2147483728" r:id="rId6"/>
    <p:sldLayoutId id="2147483729" r:id="rId7"/>
    <p:sldLayoutId id="2147483730" r:id="rId8"/>
    <p:sldLayoutId id="2147483731" r:id="rId9"/>
    <p:sldLayoutId id="2147483732"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hyperlink" Target="http://en.wikipedia.org/wiki/Ultraviolet" TargetMode="External"/><Relationship Id="rId3" Type="http://schemas.openxmlformats.org/officeDocument/2006/relationships/image" Target="../media/image35.png"/><Relationship Id="rId7" Type="http://schemas.openxmlformats.org/officeDocument/2006/relationships/hyperlink" Target="http://en.wikipedia.org/wiki/Violet_(colo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en.wikipedia.org/wiki/Blue-green" TargetMode="External"/><Relationship Id="rId5" Type="http://schemas.openxmlformats.org/officeDocument/2006/relationships/hyperlink" Target="http://en.wikipedia.org/wiki/Red" TargetMode="External"/><Relationship Id="rId4" Type="http://schemas.openxmlformats.org/officeDocument/2006/relationships/hyperlink" Target="http://en.wikipedia.org/wiki/Balmer_series" TargetMode="External"/><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pPr eaLnBrk="1" hangingPunct="1"/>
            <a:r>
              <a:rPr lang="en-US" altLang="en-US" dirty="0" smtClean="0"/>
              <a:t>Professor Don Figer</a:t>
            </a:r>
          </a:p>
          <a:p>
            <a:pPr eaLnBrk="1" hangingPunct="1"/>
            <a:r>
              <a:rPr lang="en-US" altLang="en-US" dirty="0" smtClean="0"/>
              <a:t>Emission Mechanisms I</a:t>
            </a:r>
          </a:p>
        </p:txBody>
      </p:sp>
      <p:sp>
        <p:nvSpPr>
          <p:cNvPr id="2" name="Slide Number Placeholder 1"/>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dirty="0" smtClean="0"/>
              <a:t>Blackbody Radiation vs. Temperature</a:t>
            </a:r>
          </a:p>
        </p:txBody>
      </p:sp>
      <p:sp>
        <p:nvSpPr>
          <p:cNvPr id="2" name="Slide Number Placeholder 1"/>
          <p:cNvSpPr>
            <a:spLocks noGrp="1"/>
          </p:cNvSpPr>
          <p:nvPr>
            <p:ph type="sldNum" sz="quarter" idx="12"/>
          </p:nvPr>
        </p:nvSpPr>
        <p:spPr/>
        <p:txBody>
          <a:bodyPr/>
          <a:lstStyle/>
          <a:p>
            <a:pPr>
              <a:defRPr/>
            </a:pPr>
            <a:fld id="{E49464C3-F72B-4578-BA21-31D6575E0633}" type="slidenum">
              <a:rPr lang="en-US" smtClean="0"/>
              <a:pPr>
                <a:defRPr/>
              </a:pPr>
              <a:t>10</a:t>
            </a:fld>
            <a:endParaRPr lang="en-US"/>
          </a:p>
        </p:txBody>
      </p:sp>
      <p:pic>
        <p:nvPicPr>
          <p:cNvPr id="7" name="Picture 9" descr="Figure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60893" y="2286000"/>
            <a:ext cx="4336514"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smtClean="0"/>
              <a:t>Blackbody Radiation: Peak Wavelength</a:t>
            </a:r>
          </a:p>
        </p:txBody>
      </p:sp>
      <p:sp>
        <p:nvSpPr>
          <p:cNvPr id="9220" name="Rectangle 3"/>
          <p:cNvSpPr>
            <a:spLocks noGrp="1" noChangeArrowheads="1"/>
          </p:cNvSpPr>
          <p:nvPr>
            <p:ph sz="half" idx="1"/>
          </p:nvPr>
        </p:nvSpPr>
        <p:spPr/>
        <p:txBody>
          <a:bodyPr>
            <a:normAutofit fontScale="77500" lnSpcReduction="20000"/>
          </a:bodyPr>
          <a:lstStyle/>
          <a:p>
            <a:pPr eaLnBrk="1" hangingPunct="1"/>
            <a:r>
              <a:rPr lang="en-US" altLang="en-US" dirty="0" smtClean="0"/>
              <a:t>The peak emission can be expressed as a function of wavelength.</a:t>
            </a:r>
          </a:p>
          <a:p>
            <a:pPr eaLnBrk="1" hangingPunct="1"/>
            <a:r>
              <a:rPr lang="en-US" altLang="en-US" dirty="0" smtClean="0"/>
              <a:t>This wavelength is the location where the slope becomes zero.</a:t>
            </a:r>
          </a:p>
          <a:p>
            <a:r>
              <a:rPr lang="en-US" dirty="0"/>
              <a:t>Hotter objects emit most of their radiation at </a:t>
            </a:r>
            <a:r>
              <a:rPr lang="en-US" b="1" dirty="0" smtClean="0"/>
              <a:t>shorter </a:t>
            </a:r>
            <a:r>
              <a:rPr lang="en-US" dirty="0" smtClean="0"/>
              <a:t>wavelengths: </a:t>
            </a:r>
            <a:r>
              <a:rPr lang="en-US" dirty="0"/>
              <a:t>hence they will appear to be </a:t>
            </a:r>
            <a:r>
              <a:rPr lang="en-US" b="1" dirty="0"/>
              <a:t>bluer</a:t>
            </a:r>
            <a:r>
              <a:rPr lang="en-US" dirty="0"/>
              <a:t>.</a:t>
            </a:r>
          </a:p>
          <a:p>
            <a:r>
              <a:rPr lang="en-US" dirty="0" smtClean="0"/>
              <a:t>Cooler </a:t>
            </a:r>
            <a:r>
              <a:rPr lang="en-US" dirty="0"/>
              <a:t>objects emit most of their radiation at </a:t>
            </a:r>
            <a:r>
              <a:rPr lang="en-US" b="1" dirty="0" smtClean="0"/>
              <a:t>longer </a:t>
            </a:r>
            <a:r>
              <a:rPr lang="en-US" dirty="0" smtClean="0"/>
              <a:t>wavelengths: </a:t>
            </a:r>
            <a:r>
              <a:rPr lang="en-US" b="1" dirty="0" smtClean="0"/>
              <a:t>redder</a:t>
            </a:r>
            <a:r>
              <a:rPr lang="en-US" dirty="0"/>
              <a:t>.</a:t>
            </a:r>
          </a:p>
          <a:p>
            <a:r>
              <a:rPr lang="en-US" dirty="0" smtClean="0"/>
              <a:t>At </a:t>
            </a:r>
            <a:r>
              <a:rPr lang="en-US" dirty="0"/>
              <a:t>any wavelength, a hotter object radiates </a:t>
            </a:r>
            <a:r>
              <a:rPr lang="en-US" dirty="0" smtClean="0"/>
              <a:t>more (is </a:t>
            </a:r>
            <a:r>
              <a:rPr lang="en-US" dirty="0"/>
              <a:t>more luminous) than a cooler </a:t>
            </a:r>
            <a:r>
              <a:rPr lang="en-US" dirty="0" smtClean="0"/>
              <a:t>one.</a:t>
            </a:r>
            <a:endParaRPr lang="en-US" altLang="en-US" dirty="0" smtClean="0"/>
          </a:p>
          <a:p>
            <a:pPr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11</a:t>
            </a:fld>
            <a:endParaRPr lang="en-US"/>
          </a:p>
        </p:txBody>
      </p:sp>
      <p:pic>
        <p:nvPicPr>
          <p:cNvPr id="13"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23064" y="2286000"/>
            <a:ext cx="307932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4989327" y="4114800"/>
            <a:ext cx="314679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smtClean="0"/>
              <a:t>Blackbody Radiation: Wein’s Displacement Law</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sp>
        <p:nvSpPr>
          <p:cNvPr id="5" name="Content Placeholder 4"/>
          <p:cNvSpPr>
            <a:spLocks noGrp="1"/>
          </p:cNvSpPr>
          <p:nvPr>
            <p:ph sz="half" idx="1"/>
          </p:nvPr>
        </p:nvSpPr>
        <p:spPr/>
        <p:txBody>
          <a:bodyPr/>
          <a:lstStyle/>
          <a:p>
            <a:r>
              <a:rPr lang="en-US" altLang="en-US" dirty="0"/>
              <a:t>The wavelength at which the flux is maximum, is given </a:t>
            </a:r>
            <a:r>
              <a:rPr lang="en-US" altLang="en-US" dirty="0" smtClean="0"/>
              <a:t>by Wein’s Displacement Law.</a:t>
            </a:r>
          </a:p>
          <a:p>
            <a:r>
              <a:rPr lang="en-US" altLang="en-US" dirty="0" smtClean="0"/>
              <a:t>Example: for T~3000 K, </a:t>
            </a:r>
            <a:r>
              <a:rPr lang="en-US" altLang="en-US" dirty="0" err="1" smtClean="0">
                <a:latin typeface="Symbol" panose="05050102010706020507" pitchFamily="18" charset="2"/>
              </a:rPr>
              <a:t>l</a:t>
            </a:r>
            <a:r>
              <a:rPr lang="en-US" altLang="en-US" baseline="-25000" dirty="0" err="1" smtClean="0"/>
              <a:t>max</a:t>
            </a:r>
            <a:r>
              <a:rPr lang="en-US" altLang="en-US" dirty="0" smtClean="0"/>
              <a:t>~ 1 </a:t>
            </a:r>
            <a:r>
              <a:rPr lang="en-US" altLang="en-US" dirty="0" smtClean="0">
                <a:latin typeface="Symbol" panose="05050102010706020507" pitchFamily="18" charset="2"/>
              </a:rPr>
              <a:t>m</a:t>
            </a:r>
            <a:r>
              <a:rPr lang="en-US" altLang="en-US" dirty="0" smtClean="0"/>
              <a:t>m.</a:t>
            </a:r>
          </a:p>
          <a:p>
            <a:r>
              <a:rPr lang="en-US" altLang="en-US" dirty="0" smtClean="0"/>
              <a:t>For our body, T~310 K, so </a:t>
            </a:r>
            <a:r>
              <a:rPr lang="en-US" altLang="en-US" dirty="0" err="1">
                <a:latin typeface="Symbol" panose="05050102010706020507" pitchFamily="18" charset="2"/>
              </a:rPr>
              <a:t>l</a:t>
            </a:r>
            <a:r>
              <a:rPr lang="en-US" altLang="en-US" baseline="-25000" dirty="0" err="1"/>
              <a:t>max</a:t>
            </a:r>
            <a:r>
              <a:rPr lang="en-US" altLang="en-US" dirty="0"/>
              <a:t>~ </a:t>
            </a:r>
            <a:r>
              <a:rPr lang="en-US" altLang="en-US" dirty="0" smtClean="0"/>
              <a:t>9 </a:t>
            </a:r>
            <a:r>
              <a:rPr lang="en-US" altLang="en-US" dirty="0" smtClean="0">
                <a:latin typeface="Symbol" panose="05050102010706020507" pitchFamily="18" charset="2"/>
              </a:rPr>
              <a:t>m</a:t>
            </a:r>
            <a:r>
              <a:rPr lang="en-US" altLang="en-US" dirty="0" smtClean="0"/>
              <a:t>m.</a:t>
            </a:r>
            <a:endParaRPr lang="en-US" altLang="en-US" dirty="0"/>
          </a:p>
          <a:p>
            <a:endParaRPr lang="en-US" altLang="en-US" dirty="0"/>
          </a:p>
          <a:p>
            <a:endParaRPr lang="en-US" dirty="0"/>
          </a:p>
        </p:txBody>
      </p:sp>
      <mc:AlternateContent xmlns:mc="http://schemas.openxmlformats.org/markup-compatibility/2006" xmlns:a14="http://schemas.microsoft.com/office/drawing/2010/main">
        <mc:Choice Requires="a14">
          <p:sp>
            <p:nvSpPr>
              <p:cNvPr id="9" name="Content Placeholder 8"/>
              <p:cNvSpPr txBox="1">
                <a:spLocks noGrp="1"/>
              </p:cNvSpPr>
              <p:nvPr>
                <p:ph sz="half" idx="2"/>
              </p:nvPr>
            </p:nvSpPr>
            <p:spPr>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𝑚𝑎𝑥</m:t>
                          </m:r>
                        </m:sub>
                      </m:sSub>
                      <m:r>
                        <a:rPr lang="en-US" b="0" i="1" smtClean="0">
                          <a:latin typeface="Cambria Math" panose="02040503050406030204" pitchFamily="18" charset="0"/>
                        </a:rPr>
                        <m:t>𝑇</m:t>
                      </m:r>
                      <m:r>
                        <a:rPr lang="en-US" b="0" i="1" smtClean="0">
                          <a:latin typeface="Cambria Math" panose="02040503050406030204" pitchFamily="18" charset="0"/>
                        </a:rPr>
                        <m:t>=0.2898    {</m:t>
                      </m:r>
                      <m:r>
                        <a:rPr lang="en-US" b="0" i="1" smtClean="0">
                          <a:latin typeface="Cambria Math" panose="02040503050406030204" pitchFamily="18" charset="0"/>
                        </a:rPr>
                        <m:t>𝑐𝑚</m:t>
                      </m:r>
                      <m:r>
                        <a:rPr lang="en-US" b="0" i="1" smtClean="0">
                          <a:latin typeface="Cambria Math" panose="02040503050406030204" pitchFamily="18" charset="0"/>
                        </a:rPr>
                        <m:t> </m:t>
                      </m:r>
                      <m:r>
                        <a:rPr lang="en-US" b="0" i="1" smtClean="0">
                          <a:latin typeface="Cambria Math" panose="02040503050406030204" pitchFamily="18" charset="0"/>
                        </a:rPr>
                        <m:t>𝐾</m:t>
                      </m:r>
                      <m:r>
                        <a:rPr lang="en-US" b="0" i="1" smtClean="0">
                          <a:latin typeface="Cambria Math" panose="02040503050406030204" pitchFamily="18" charset="0"/>
                        </a:rPr>
                        <m:t>}</m:t>
                      </m:r>
                    </m:oMath>
                  </m:oMathPara>
                </a14:m>
                <a:endParaRPr lang="en-US" dirty="0"/>
              </a:p>
            </p:txBody>
          </p:sp>
        </mc:Choice>
        <mc:Fallback xmlns="">
          <p:sp>
            <p:nvSpPr>
              <p:cNvPr id="9" name="Content Placeholder 8"/>
              <p:cNvSpPr txBox="1">
                <a:spLocks noGrp="1" noRot="1" noChangeAspect="1" noMove="1" noResize="1" noEditPoints="1" noAdjustHandles="1" noChangeArrowheads="1" noChangeShapeType="1" noTextEdit="1"/>
              </p:cNvSpPr>
              <p:nvPr>
                <p:ph sz="half" idx="2"/>
              </p:nvPr>
            </p:nvSpPr>
            <p:spPr>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13"/>
              </p:nvPr>
            </p:nvSpPr>
            <p:spPr/>
            <p:txBody>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𝑚𝑎𝑥</m:t>
                          </m:r>
                        </m:sub>
                      </m:sSub>
                      <m:r>
                        <a:rPr lang="en-US" i="1">
                          <a:latin typeface="Cambria Math" panose="02040503050406030204" pitchFamily="18" charset="0"/>
                        </a:rPr>
                        <m:t>𝑇</m:t>
                      </m:r>
                      <m:r>
                        <a:rPr lang="en-US" i="1">
                          <a:latin typeface="Cambria Math" panose="02040503050406030204" pitchFamily="18" charset="0"/>
                        </a:rPr>
                        <m:t>=2898    {</m:t>
                      </m:r>
                      <m:r>
                        <a:rPr lang="en-US" i="1" smtClean="0">
                          <a:latin typeface="Cambria Math" panose="02040503050406030204" pitchFamily="18" charset="0"/>
                          <a:ea typeface="Cambria Math" panose="02040503050406030204" pitchFamily="18" charset="0"/>
                        </a:rPr>
                        <m:t>𝜇</m:t>
                      </m:r>
                      <m:r>
                        <a:rPr lang="en-US" i="1">
                          <a:latin typeface="Cambria Math" panose="02040503050406030204" pitchFamily="18" charset="0"/>
                        </a:rPr>
                        <m:t>𝑚</m:t>
                      </m:r>
                      <m:r>
                        <a:rPr lang="en-US" i="1">
                          <a:latin typeface="Cambria Math" panose="02040503050406030204" pitchFamily="18" charset="0"/>
                        </a:rPr>
                        <m:t> </m:t>
                      </m:r>
                      <m:r>
                        <a:rPr lang="en-US" i="1">
                          <a:latin typeface="Cambria Math" panose="02040503050406030204" pitchFamily="18" charset="0"/>
                        </a:rPr>
                        <m:t>𝐾</m:t>
                      </m:r>
                      <m:r>
                        <a:rPr lang="en-US" i="1">
                          <a:latin typeface="Cambria Math" panose="02040503050406030204" pitchFamily="18" charset="0"/>
                        </a:rPr>
                        <m:t>}</m:t>
                      </m:r>
                    </m:oMath>
                  </m:oMathPara>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half" idx="13"/>
              </p:nvPr>
            </p:nvSpPr>
            <p:spPr>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39982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Question</a:t>
            </a:r>
          </a:p>
        </p:txBody>
      </p:sp>
      <p:sp>
        <p:nvSpPr>
          <p:cNvPr id="5124" name="Rectangle 3"/>
          <p:cNvSpPr>
            <a:spLocks noGrp="1" noChangeArrowheads="1"/>
          </p:cNvSpPr>
          <p:nvPr>
            <p:ph idx="1"/>
          </p:nvPr>
        </p:nvSpPr>
        <p:spPr/>
        <p:txBody>
          <a:bodyPr>
            <a:normAutofit/>
          </a:bodyPr>
          <a:lstStyle/>
          <a:p>
            <a:pPr>
              <a:spcBef>
                <a:spcPct val="5000"/>
              </a:spcBef>
            </a:pPr>
            <a:r>
              <a:rPr lang="en-US" altLang="en-US" dirty="0" smtClean="0"/>
              <a:t>At what wavelength does the Sun’s emission peak</a:t>
            </a:r>
            <a:r>
              <a:rPr lang="en-US" altLang="en-US" dirty="0" smtClean="0"/>
              <a:t>? The “surface” of the Sun has a temperature of 5800 K.</a:t>
            </a:r>
            <a:endParaRPr lang="en-US" altLang="en-US" dirty="0" smtClean="0"/>
          </a:p>
          <a:p>
            <a:pPr lvl="1">
              <a:spcBef>
                <a:spcPct val="5000"/>
              </a:spcBef>
            </a:pPr>
            <a:r>
              <a:rPr lang="en-US" altLang="en-US" dirty="0" smtClean="0"/>
              <a:t>a) 400 nm</a:t>
            </a:r>
          </a:p>
          <a:p>
            <a:pPr lvl="1">
              <a:spcBef>
                <a:spcPct val="5000"/>
              </a:spcBef>
            </a:pPr>
            <a:r>
              <a:rPr lang="en-US" altLang="en-US" dirty="0" smtClean="0"/>
              <a:t>b) 500 nm</a:t>
            </a:r>
          </a:p>
          <a:p>
            <a:pPr lvl="1">
              <a:spcBef>
                <a:spcPct val="5000"/>
              </a:spcBef>
            </a:pPr>
            <a:r>
              <a:rPr lang="en-US" altLang="en-US" dirty="0" smtClean="0"/>
              <a:t>c) 600 nm</a:t>
            </a:r>
          </a:p>
          <a:p>
            <a:pPr lvl="1">
              <a:spcBef>
                <a:spcPct val="5000"/>
              </a:spcBef>
            </a:pPr>
            <a:r>
              <a:rPr lang="en-US" altLang="en-US" dirty="0" smtClean="0"/>
              <a:t>d) 700 nm</a:t>
            </a:r>
          </a:p>
          <a:p>
            <a:pPr lvl="1">
              <a:spcBef>
                <a:spcPct val="5000"/>
              </a:spcBef>
            </a:pPr>
            <a:endParaRPr lang="en-US" altLang="en-US" dirty="0"/>
          </a:p>
          <a:p>
            <a:pPr>
              <a:spcBef>
                <a:spcPct val="5000"/>
              </a:spcBef>
            </a:pPr>
            <a:r>
              <a:rPr lang="en-US" altLang="en-US" dirty="0" smtClean="0"/>
              <a:t>vote!</a:t>
            </a:r>
          </a:p>
          <a:p>
            <a:pPr eaLnBrk="1" hangingPunct="1">
              <a:spcBef>
                <a:spcPct val="5000"/>
              </a:spcBef>
            </a:pPr>
            <a:endParaRPr lang="en-US" altLang="en-US" dirty="0"/>
          </a:p>
        </p:txBody>
      </p:sp>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13</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449731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Answer</a:t>
            </a:r>
          </a:p>
        </p:txBody>
      </p:sp>
      <p:sp>
        <p:nvSpPr>
          <p:cNvPr id="5124" name="Rectangle 3"/>
          <p:cNvSpPr>
            <a:spLocks noGrp="1" noChangeArrowheads="1"/>
          </p:cNvSpPr>
          <p:nvPr>
            <p:ph idx="1"/>
          </p:nvPr>
        </p:nvSpPr>
        <p:spPr/>
        <p:txBody>
          <a:bodyPr>
            <a:normAutofit/>
          </a:bodyPr>
          <a:lstStyle/>
          <a:p>
            <a:pPr>
              <a:spcBef>
                <a:spcPct val="5000"/>
              </a:spcBef>
            </a:pPr>
            <a:r>
              <a:rPr lang="en-US" altLang="en-US" dirty="0" smtClean="0"/>
              <a:t>At what wavelength does the Sun’s emission peak?</a:t>
            </a:r>
          </a:p>
          <a:p>
            <a:pPr lvl="1">
              <a:spcBef>
                <a:spcPct val="5000"/>
              </a:spcBef>
            </a:pPr>
            <a:r>
              <a:rPr lang="en-US" altLang="en-US" dirty="0" smtClean="0"/>
              <a:t>a) 400 nm</a:t>
            </a:r>
          </a:p>
          <a:p>
            <a:pPr lvl="1">
              <a:spcBef>
                <a:spcPct val="5000"/>
              </a:spcBef>
            </a:pPr>
            <a:r>
              <a:rPr lang="en-US" altLang="en-US" dirty="0" smtClean="0"/>
              <a:t>b) </a:t>
            </a:r>
            <a:r>
              <a:rPr lang="en-US" altLang="en-US" b="1" dirty="0" smtClean="0">
                <a:solidFill>
                  <a:srgbClr val="FF0000"/>
                </a:solidFill>
              </a:rPr>
              <a:t>500 nm</a:t>
            </a:r>
          </a:p>
          <a:p>
            <a:pPr lvl="1">
              <a:spcBef>
                <a:spcPct val="5000"/>
              </a:spcBef>
            </a:pPr>
            <a:r>
              <a:rPr lang="en-US" altLang="en-US" dirty="0" smtClean="0"/>
              <a:t>c) 600 nm</a:t>
            </a:r>
          </a:p>
          <a:p>
            <a:pPr lvl="1">
              <a:spcBef>
                <a:spcPct val="5000"/>
              </a:spcBef>
            </a:pPr>
            <a:r>
              <a:rPr lang="en-US" altLang="en-US" dirty="0" smtClean="0"/>
              <a:t>d) 700 nm</a:t>
            </a:r>
          </a:p>
          <a:p>
            <a:pPr eaLnBrk="1" hangingPunct="1">
              <a:spcBef>
                <a:spcPct val="5000"/>
              </a:spcBef>
            </a:pPr>
            <a:r>
              <a:rPr lang="en-US" altLang="en-US" dirty="0" smtClean="0"/>
              <a:t>First, we note that the temperature of the Sun is ~5800 K.</a:t>
            </a:r>
          </a:p>
          <a:p>
            <a:pPr eaLnBrk="1" hangingPunct="1">
              <a:spcBef>
                <a:spcPct val="5000"/>
              </a:spcBef>
            </a:pPr>
            <a:r>
              <a:rPr lang="en-US" altLang="en-US" dirty="0" smtClean="0"/>
              <a:t>Next, we divide 2898 by 5800 to get 0.5 microns (=500 nm).</a:t>
            </a:r>
            <a:endParaRPr lang="en-US" altLang="en-US" dirty="0"/>
          </a:p>
        </p:txBody>
      </p:sp>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14</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3109807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15</a:t>
            </a:fld>
            <a:endParaRPr lang="en-US" altLang="en-US" sz="1400" smtClean="0">
              <a:latin typeface="Arial" panose="020B0604020202020204" pitchFamily="34" charset="0"/>
            </a:endParaRPr>
          </a:p>
        </p:txBody>
      </p:sp>
      <p:pic>
        <p:nvPicPr>
          <p:cNvPr id="3" name="Arnold predator mud scene">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388269" y="1638300"/>
            <a:ext cx="6367462" cy="3581400"/>
          </a:xfrm>
        </p:spPr>
      </p:pic>
    </p:spTree>
    <p:extLst>
      <p:ext uri="{BB962C8B-B14F-4D97-AF65-F5344CB8AC3E}">
        <p14:creationId xmlns:p14="http://schemas.microsoft.com/office/powerpoint/2010/main" val="363152999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dirty="0"/>
              <a:t>This </a:t>
            </a:r>
            <a:r>
              <a:rPr lang="en-US" altLang="en-US" dirty="0" smtClean="0"/>
              <a:t>class can save your life</a:t>
            </a:r>
            <a:r>
              <a:rPr lang="en-US" altLang="en-US" dirty="0"/>
              <a:t>! – Just </a:t>
            </a:r>
            <a:r>
              <a:rPr lang="en-US" altLang="en-US" dirty="0" smtClean="0"/>
              <a:t>ask </a:t>
            </a:r>
            <a:r>
              <a:rPr lang="en-US" altLang="en-US" dirty="0"/>
              <a:t>Arnold</a:t>
            </a:r>
            <a:r>
              <a:rPr lang="en-US" altLang="en-US" dirty="0" smtClean="0"/>
              <a:t>!</a:t>
            </a:r>
          </a:p>
          <a:p>
            <a:r>
              <a:rPr lang="en-US" dirty="0" smtClean="0"/>
              <a:t>That’s why he can say, “I’ll be back.”</a:t>
            </a:r>
            <a:endParaRPr lang="en-US" dirty="0"/>
          </a:p>
        </p:txBody>
      </p:sp>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16</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9754279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ltLang="en-US" smtClean="0"/>
              <a:t>Blackbody Radiation: Stefan-Boltzmann Law </a:t>
            </a:r>
          </a:p>
        </p:txBody>
      </p:sp>
      <p:sp>
        <p:nvSpPr>
          <p:cNvPr id="8" name="Content Placeholder 7"/>
          <p:cNvSpPr>
            <a:spLocks noGrp="1"/>
          </p:cNvSpPr>
          <p:nvPr>
            <p:ph sz="half" idx="1"/>
          </p:nvPr>
        </p:nvSpPr>
        <p:spPr/>
        <p:txBody>
          <a:bodyPr>
            <a:normAutofit lnSpcReduction="10000"/>
          </a:bodyPr>
          <a:lstStyle/>
          <a:p>
            <a:r>
              <a:rPr lang="en-US" dirty="0" smtClean="0"/>
              <a:t>The Stefan-Boltzmann Law relates the total amount of flux emitted per unit area by a blackbody as a function of temperature.</a:t>
            </a:r>
          </a:p>
          <a:p>
            <a:r>
              <a:rPr lang="en-US" dirty="0" smtClean="0"/>
              <a:t>The Stefan-Boltzmann </a:t>
            </a:r>
            <a:r>
              <a:rPr lang="en-US" dirty="0"/>
              <a:t>Law is </a:t>
            </a:r>
            <a:r>
              <a:rPr lang="en-US" dirty="0" smtClean="0"/>
              <a:t>the result of integrating the </a:t>
            </a:r>
            <a:r>
              <a:rPr lang="en-US" dirty="0"/>
              <a:t>blackbody function over </a:t>
            </a:r>
            <a:r>
              <a:rPr lang="en-US" dirty="0" smtClean="0"/>
              <a:t>all frequencies </a:t>
            </a:r>
            <a:r>
              <a:rPr lang="en-US" dirty="0"/>
              <a:t>and solid </a:t>
            </a:r>
            <a:r>
              <a:rPr lang="en-US" dirty="0" smtClean="0"/>
              <a:t>angle. </a:t>
            </a:r>
            <a:endParaRPr lang="en-US" dirty="0"/>
          </a:p>
          <a:p>
            <a:endParaRPr lang="en-US" dirty="0"/>
          </a:p>
        </p:txBody>
      </p:sp>
      <p:pic>
        <p:nvPicPr>
          <p:cNvPr id="10" name="Content Placeholder 9"/>
          <p:cNvPicPr>
            <a:picLocks noGrp="1" noChangeAspect="1"/>
          </p:cNvPicPr>
          <p:nvPr>
            <p:ph sz="half" idx="2"/>
          </p:nvPr>
        </p:nvPicPr>
        <p:blipFill>
          <a:blip r:embed="rId3"/>
          <a:stretch>
            <a:fillRect/>
          </a:stretch>
        </p:blipFill>
        <p:spPr>
          <a:xfrm>
            <a:off x="4894263" y="3486870"/>
            <a:ext cx="3335337" cy="1179659"/>
          </a:xfrm>
          <a:prstGeom prst="rect">
            <a:avLst/>
          </a:prstGeom>
        </p:spPr>
      </p:pic>
      <p:sp>
        <p:nvSpPr>
          <p:cNvPr id="2" name="Slide Number Placeholder 1"/>
          <p:cNvSpPr>
            <a:spLocks noGrp="1"/>
          </p:cNvSpPr>
          <p:nvPr>
            <p:ph type="sldNum" sz="quarter" idx="12"/>
          </p:nvPr>
        </p:nvSpPr>
        <p:spPr/>
        <p:txBody>
          <a:bodyPr/>
          <a:lstStyle/>
          <a:p>
            <a:fld id="{E49464C3-F72B-4578-BA21-31D6575E0633}" type="slidenum">
              <a:rPr lang="en-US" smtClean="0"/>
              <a:pPr/>
              <a:t>17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normAutofit/>
          </a:bodyPr>
          <a:lstStyle/>
          <a:p>
            <a:pPr eaLnBrk="1" hangingPunct="1"/>
            <a:r>
              <a:rPr lang="en-US" altLang="en-US" sz="3200" dirty="0" smtClean="0"/>
              <a:t>Blackbody Radiation: SB Law, derivation</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pic>
        <p:nvPicPr>
          <p:cNvPr id="7" name="Picture 1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32423" b="29478"/>
          <a:stretch>
            <a:fillRect/>
          </a:stretch>
        </p:blipFill>
        <p:spPr bwMode="auto">
          <a:xfrm>
            <a:off x="2512322" y="1219200"/>
            <a:ext cx="4119356"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ltLang="en-US" dirty="0" smtClean="0"/>
              <a:t>Blackbody Radiation: Luminosity</a:t>
            </a:r>
          </a:p>
        </p:txBody>
      </p:sp>
      <p:sp>
        <p:nvSpPr>
          <p:cNvPr id="8" name="Content Placeholder 7"/>
          <p:cNvSpPr>
            <a:spLocks noGrp="1"/>
          </p:cNvSpPr>
          <p:nvPr>
            <p:ph sz="half" idx="1"/>
          </p:nvPr>
        </p:nvSpPr>
        <p:spPr/>
        <p:txBody>
          <a:bodyPr>
            <a:normAutofit/>
          </a:bodyPr>
          <a:lstStyle/>
          <a:p>
            <a:r>
              <a:rPr lang="en-US" dirty="0" smtClean="0"/>
              <a:t>The total “luminosity” is the total power emitted. </a:t>
            </a:r>
          </a:p>
          <a:p>
            <a:r>
              <a:rPr lang="en-US" dirty="0" smtClean="0"/>
              <a:t>It is the area of the object multiplied by the emitted power per unit area (Stefan-Boltzmann law). </a:t>
            </a:r>
          </a:p>
          <a:p>
            <a:r>
              <a:rPr lang="en-US" dirty="0" smtClean="0"/>
              <a:t>For a spherical blackbody, like a star or planet, the area is 4</a:t>
            </a:r>
            <a:r>
              <a:rPr lang="en-US" dirty="0" smtClean="0">
                <a:latin typeface="Symbol" panose="05050102010706020507" pitchFamily="18" charset="2"/>
              </a:rPr>
              <a:t>p</a:t>
            </a:r>
            <a:r>
              <a:rPr lang="en-US" dirty="0" smtClean="0"/>
              <a:t>R</a:t>
            </a:r>
            <a:r>
              <a:rPr lang="en-US" baseline="30000" dirty="0" smtClean="0"/>
              <a:t>2</a:t>
            </a:r>
            <a:r>
              <a:rPr lang="en-US" dirty="0" smtClean="0"/>
              <a:t>.</a:t>
            </a:r>
          </a:p>
        </p:txBody>
      </p:sp>
      <p:pic>
        <p:nvPicPr>
          <p:cNvPr id="7" name="Content Placeholder 6"/>
          <p:cNvPicPr>
            <a:picLocks noGrp="1" noChangeAspect="1"/>
          </p:cNvPicPr>
          <p:nvPr>
            <p:ph sz="half" idx="2"/>
          </p:nvPr>
        </p:nvPicPr>
        <p:blipFill>
          <a:blip r:embed="rId3"/>
          <a:stretch>
            <a:fillRect/>
          </a:stretch>
        </p:blipFill>
        <p:spPr>
          <a:xfrm>
            <a:off x="5710907" y="2890525"/>
            <a:ext cx="1703637" cy="619750"/>
          </a:xfrm>
          <a:prstGeom prst="rect">
            <a:avLst/>
          </a:prstGeom>
        </p:spPr>
      </p:pic>
      <p:sp>
        <p:nvSpPr>
          <p:cNvPr id="2" name="Slide Number Placeholder 1"/>
          <p:cNvSpPr>
            <a:spLocks noGrp="1"/>
          </p:cNvSpPr>
          <p:nvPr>
            <p:ph type="sldNum" sz="quarter" idx="12"/>
          </p:nvPr>
        </p:nvSpPr>
        <p:spPr/>
        <p:txBody>
          <a:bodyPr/>
          <a:lstStyle/>
          <a:p>
            <a:fld id="{E49464C3-F72B-4578-BA21-31D6575E0633}" type="slidenum">
              <a:rPr lang="en-US" smtClean="0"/>
              <a:pPr/>
              <a:t>19</a:t>
            </a:fld>
            <a:endParaRPr lang="en-US"/>
          </a:p>
        </p:txBody>
      </p:sp>
      <p:pic>
        <p:nvPicPr>
          <p:cNvPr id="9" name="Content Placeholder 8"/>
          <p:cNvPicPr>
            <a:picLocks noGrp="1" noChangeAspect="1"/>
          </p:cNvPicPr>
          <p:nvPr>
            <p:ph sz="half" idx="13"/>
          </p:nvPr>
        </p:nvPicPr>
        <p:blipFill>
          <a:blip r:embed="rId4"/>
          <a:stretch>
            <a:fillRect/>
          </a:stretch>
        </p:blipFill>
        <p:spPr>
          <a:xfrm>
            <a:off x="5510479" y="4690012"/>
            <a:ext cx="2104493" cy="678375"/>
          </a:xfrm>
          <a:prstGeom prst="rect">
            <a:avLst/>
          </a:prstGeom>
        </p:spPr>
      </p:pic>
    </p:spTree>
    <p:extLst>
      <p:ext uri="{BB962C8B-B14F-4D97-AF65-F5344CB8AC3E}">
        <p14:creationId xmlns:p14="http://schemas.microsoft.com/office/powerpoint/2010/main" val="390377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altLang="en-US" smtClean="0"/>
              <a:t>Aims and outline for this lecture</a:t>
            </a:r>
          </a:p>
        </p:txBody>
      </p:sp>
      <p:sp>
        <p:nvSpPr>
          <p:cNvPr id="3076" name="Rectangle 3"/>
          <p:cNvSpPr>
            <a:spLocks noGrp="1" noChangeArrowheads="1"/>
          </p:cNvSpPr>
          <p:nvPr>
            <p:ph idx="1"/>
          </p:nvPr>
        </p:nvSpPr>
        <p:spPr/>
        <p:txBody>
          <a:bodyPr>
            <a:normAutofit fontScale="70000" lnSpcReduction="20000"/>
          </a:bodyPr>
          <a:lstStyle/>
          <a:p>
            <a:pPr eaLnBrk="1" hangingPunct="1">
              <a:spcBef>
                <a:spcPct val="5000"/>
              </a:spcBef>
            </a:pPr>
            <a:r>
              <a:rPr lang="en-US" altLang="en-US" dirty="0" smtClean="0"/>
              <a:t>describe properties of primary astronomical emission mechanisms</a:t>
            </a:r>
          </a:p>
          <a:p>
            <a:pPr lvl="1" eaLnBrk="1" hangingPunct="1"/>
            <a:r>
              <a:rPr lang="en-US" altLang="en-US" dirty="0" smtClean="0"/>
              <a:t>blackbody</a:t>
            </a:r>
          </a:p>
          <a:p>
            <a:pPr lvl="1" eaLnBrk="1" hangingPunct="1"/>
            <a:r>
              <a:rPr lang="en-US" altLang="en-US" dirty="0" smtClean="0"/>
              <a:t>bound-bound, bound-free, free-bound</a:t>
            </a:r>
          </a:p>
          <a:p>
            <a:pPr lvl="1" eaLnBrk="1" hangingPunct="1"/>
            <a:r>
              <a:rPr lang="en-US" altLang="en-US" dirty="0" smtClean="0"/>
              <a:t>free-free</a:t>
            </a:r>
          </a:p>
          <a:p>
            <a:pPr lvl="1" eaLnBrk="1" hangingPunct="1"/>
            <a:r>
              <a:rPr lang="en-US" altLang="en-US" dirty="0" smtClean="0"/>
              <a:t>synchrotron</a:t>
            </a:r>
          </a:p>
          <a:p>
            <a:pPr lvl="1" eaLnBrk="1" hangingPunct="1"/>
            <a:r>
              <a:rPr lang="en-US" altLang="en-US" dirty="0" smtClean="0"/>
              <a:t>inverse-</a:t>
            </a:r>
            <a:r>
              <a:rPr lang="en-US" altLang="en-US" dirty="0" err="1" smtClean="0"/>
              <a:t>compton</a:t>
            </a:r>
            <a:r>
              <a:rPr lang="en-US" altLang="en-US" dirty="0" smtClean="0"/>
              <a:t> scattering</a:t>
            </a:r>
          </a:p>
          <a:p>
            <a:pPr lvl="1" eaLnBrk="1" hangingPunct="1"/>
            <a:r>
              <a:rPr lang="en-US" altLang="en-US" dirty="0" smtClean="0"/>
              <a:t>molecular rotational-vibrational transitions</a:t>
            </a:r>
          </a:p>
          <a:p>
            <a:pPr eaLnBrk="1" hangingPunct="1"/>
            <a:r>
              <a:rPr lang="en-US" altLang="en-US" dirty="0" smtClean="0"/>
              <a:t>some mechanisms will not be discussed because they have more specialized application</a:t>
            </a:r>
          </a:p>
          <a:p>
            <a:pPr lvl="1" eaLnBrk="1" hangingPunct="1"/>
            <a:r>
              <a:rPr lang="en-US" altLang="en-US" dirty="0" smtClean="0"/>
              <a:t>nuclear fusion (e.g. in stellar nucleosynthesis)</a:t>
            </a:r>
          </a:p>
          <a:p>
            <a:pPr lvl="1" eaLnBrk="1" hangingPunct="1"/>
            <a:r>
              <a:rPr lang="en-US" altLang="en-US" dirty="0" smtClean="0"/>
              <a:t>particle/anti-particle annihilation</a:t>
            </a:r>
          </a:p>
          <a:p>
            <a:pPr lvl="1" eaLnBrk="1" hangingPunct="1"/>
            <a:r>
              <a:rPr lang="en-US" altLang="en-US" dirty="0" smtClean="0"/>
              <a:t>pair production</a:t>
            </a:r>
          </a:p>
          <a:p>
            <a:pPr lvl="1" eaLnBrk="1" hangingPunct="1"/>
            <a:r>
              <a:rPr lang="en-US" altLang="en-US" dirty="0" smtClean="0"/>
              <a:t>nuclear decay</a:t>
            </a:r>
          </a:p>
          <a:p>
            <a:pPr lvl="1" eaLnBrk="1" hangingPunct="1"/>
            <a:r>
              <a:rPr lang="en-US" altLang="en-US" dirty="0" smtClean="0"/>
              <a:t>fluorescence/phosphorescence</a:t>
            </a:r>
          </a:p>
          <a:p>
            <a:pPr lvl="1"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7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6">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6">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6">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7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Question</a:t>
            </a:r>
          </a:p>
        </p:txBody>
      </p:sp>
      <p:sp>
        <p:nvSpPr>
          <p:cNvPr id="5124" name="Rectangle 3"/>
          <p:cNvSpPr>
            <a:spLocks noGrp="1" noChangeArrowheads="1"/>
          </p:cNvSpPr>
          <p:nvPr>
            <p:ph idx="1"/>
          </p:nvPr>
        </p:nvSpPr>
        <p:spPr/>
        <p:txBody>
          <a:bodyPr>
            <a:normAutofit/>
          </a:bodyPr>
          <a:lstStyle/>
          <a:p>
            <a:pPr>
              <a:spcBef>
                <a:spcPct val="5000"/>
              </a:spcBef>
            </a:pPr>
            <a:r>
              <a:rPr lang="en-US" altLang="en-US" dirty="0" smtClean="0"/>
              <a:t>What is the Sun’s luminosity, assuming that it emits like a blackbody and that its radius is 7(10</a:t>
            </a:r>
            <a:r>
              <a:rPr lang="en-US" altLang="en-US" baseline="30000" dirty="0" smtClean="0"/>
              <a:t>8</a:t>
            </a:r>
            <a:r>
              <a:rPr lang="en-US" altLang="en-US" dirty="0" smtClean="0"/>
              <a:t>) m?</a:t>
            </a:r>
          </a:p>
          <a:p>
            <a:pPr eaLnBrk="1" hangingPunct="1">
              <a:spcBef>
                <a:spcPct val="5000"/>
              </a:spcBef>
            </a:pPr>
            <a:endParaRPr lang="en-US" altLang="en-US" dirty="0"/>
          </a:p>
        </p:txBody>
      </p:sp>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20</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3777160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Answer</a:t>
            </a:r>
          </a:p>
        </p:txBody>
      </p:sp>
      <mc:AlternateContent xmlns:mc="http://schemas.openxmlformats.org/markup-compatibility/2006" xmlns:a14="http://schemas.microsoft.com/office/drawing/2010/main">
        <mc:Choice Requires="a14">
          <p:sp>
            <p:nvSpPr>
              <p:cNvPr id="5124" name="Rectangle 3"/>
              <p:cNvSpPr>
                <a:spLocks noGrp="1" noChangeArrowheads="1"/>
              </p:cNvSpPr>
              <p:nvPr>
                <p:ph idx="1"/>
              </p:nvPr>
            </p:nvSpPr>
            <p:spPr/>
            <p:txBody>
              <a:bodyPr>
                <a:normAutofit/>
              </a:bodyPr>
              <a:lstStyle/>
              <a:p>
                <a:pPr>
                  <a:spcBef>
                    <a:spcPct val="5000"/>
                  </a:spcBef>
                </a:pPr>
                <a:r>
                  <a:rPr lang="en-US" altLang="en-US" dirty="0" smtClean="0"/>
                  <a:t>The Sun’s luminosity is </a:t>
                </a:r>
              </a:p>
              <a:p>
                <a:pPr marL="0" indent="0">
                  <a:spcBef>
                    <a:spcPct val="5000"/>
                  </a:spcBef>
                  <a:buNone/>
                </a:pPr>
                <a:endParaRPr lang="en-US" altLang="en-US" b="0" i="1" dirty="0" smtClean="0">
                  <a:latin typeface="Cambria Math" panose="02040503050406030204" pitchFamily="18" charset="0"/>
                </a:endParaRPr>
              </a:p>
              <a:p>
                <a:pPr marL="0" indent="0">
                  <a:spcBef>
                    <a:spcPct val="5000"/>
                  </a:spcBef>
                  <a:buNone/>
                </a:pPr>
                <a:endParaRPr lang="en-US" altLang="en-US" i="1" dirty="0">
                  <a:latin typeface="Cambria Math" panose="02040503050406030204" pitchFamily="18" charset="0"/>
                </a:endParaRPr>
              </a:p>
              <a:p>
                <a:pPr marL="0" indent="0">
                  <a:spcBef>
                    <a:spcPct val="5000"/>
                  </a:spcBef>
                  <a:buNone/>
                </a:pPr>
                <a14:m>
                  <m:oMath xmlns:m="http://schemas.openxmlformats.org/officeDocument/2006/math">
                    <m:r>
                      <a:rPr lang="en-US" altLang="en-US" b="0" i="1" smtClean="0">
                        <a:latin typeface="Cambria Math" panose="02040503050406030204" pitchFamily="18" charset="0"/>
                      </a:rPr>
                      <m:t>4</m:t>
                    </m:r>
                    <m:r>
                      <a:rPr lang="en-US" altLang="en-US" b="0" i="1" smtClean="0">
                        <a:latin typeface="Cambria Math" panose="02040503050406030204" pitchFamily="18" charset="0"/>
                        <a:ea typeface="Cambria Math" panose="02040503050406030204" pitchFamily="18" charset="0"/>
                      </a:rPr>
                      <m:t>𝜋</m:t>
                    </m:r>
                    <m:sSup>
                      <m:sSupPr>
                        <m:ctrlPr>
                          <a:rPr lang="en-US" altLang="en-US" b="0" i="1" smtClean="0">
                            <a:latin typeface="Cambria Math" panose="02040503050406030204" pitchFamily="18" charset="0"/>
                            <a:ea typeface="Cambria Math" panose="02040503050406030204" pitchFamily="18" charset="0"/>
                          </a:rPr>
                        </m:ctrlPr>
                      </m:sSupPr>
                      <m:e>
                        <m:r>
                          <a:rPr lang="en-US" altLang="en-US" b="0" i="1" smtClean="0">
                            <a:latin typeface="Cambria Math" panose="02040503050406030204" pitchFamily="18" charset="0"/>
                            <a:ea typeface="Cambria Math" panose="02040503050406030204" pitchFamily="18" charset="0"/>
                          </a:rPr>
                          <m:t>𝑅</m:t>
                        </m:r>
                      </m:e>
                      <m:sup>
                        <m:r>
                          <a:rPr lang="en-US" altLang="en-US" b="0" i="1" smtClean="0">
                            <a:latin typeface="Cambria Math" panose="02040503050406030204" pitchFamily="18" charset="0"/>
                            <a:ea typeface="Cambria Math" panose="02040503050406030204" pitchFamily="18" charset="0"/>
                          </a:rPr>
                          <m:t>2</m:t>
                        </m:r>
                      </m:sup>
                    </m:sSup>
                    <m:r>
                      <a:rPr lang="en-US" altLang="en-US" b="0" i="1" smtClean="0">
                        <a:latin typeface="Cambria Math" panose="02040503050406030204" pitchFamily="18" charset="0"/>
                        <a:ea typeface="Cambria Math" panose="02040503050406030204" pitchFamily="18" charset="0"/>
                      </a:rPr>
                      <m:t>𝜎</m:t>
                    </m:r>
                    <m:sSup>
                      <m:sSupPr>
                        <m:ctrlPr>
                          <a:rPr lang="en-US" altLang="en-US" b="0" i="1" smtClean="0">
                            <a:latin typeface="Cambria Math" panose="02040503050406030204" pitchFamily="18" charset="0"/>
                            <a:ea typeface="Cambria Math" panose="02040503050406030204" pitchFamily="18" charset="0"/>
                          </a:rPr>
                        </m:ctrlPr>
                      </m:sSupPr>
                      <m:e>
                        <m:r>
                          <a:rPr lang="en-US" altLang="en-US" b="0" i="1" smtClean="0">
                            <a:latin typeface="Cambria Math" panose="02040503050406030204" pitchFamily="18" charset="0"/>
                            <a:ea typeface="Cambria Math" panose="02040503050406030204" pitchFamily="18" charset="0"/>
                          </a:rPr>
                          <m:t>𝑇</m:t>
                        </m:r>
                      </m:e>
                      <m:sup>
                        <m:r>
                          <a:rPr lang="en-US" altLang="en-US" b="0" i="1" smtClean="0">
                            <a:latin typeface="Cambria Math" panose="02040503050406030204" pitchFamily="18" charset="0"/>
                            <a:ea typeface="Cambria Math" panose="02040503050406030204" pitchFamily="18" charset="0"/>
                          </a:rPr>
                          <m:t>4</m:t>
                        </m:r>
                      </m:sup>
                    </m:sSup>
                    <m:r>
                      <a:rPr lang="en-US" altLang="en-US" b="0" i="1" smtClean="0">
                        <a:latin typeface="Cambria Math" panose="02040503050406030204" pitchFamily="18" charset="0"/>
                        <a:ea typeface="Cambria Math" panose="02040503050406030204" pitchFamily="18" charset="0"/>
                      </a:rPr>
                      <m:t>~4</m:t>
                    </m:r>
                    <m:r>
                      <m:rPr>
                        <m:nor/>
                      </m:rPr>
                      <a:rPr lang="en-US" altLang="en-US" dirty="0"/>
                      <m:t>×</m:t>
                    </m:r>
                    <m:r>
                      <a:rPr lang="en-US" altLang="en-US" b="0" i="1" smtClean="0">
                        <a:latin typeface="Cambria Math" panose="02040503050406030204" pitchFamily="18" charset="0"/>
                        <a:ea typeface="Cambria Math" panose="02040503050406030204" pitchFamily="18" charset="0"/>
                      </a:rPr>
                      <m:t>3.14</m:t>
                    </m:r>
                    <m:r>
                      <m:rPr>
                        <m:nor/>
                      </m:rPr>
                      <a:rPr lang="en-US" altLang="en-US" dirty="0"/>
                      <m:t>×</m:t>
                    </m:r>
                    <m:sSup>
                      <m:sSupPr>
                        <m:ctrlPr>
                          <a:rPr lang="en-US" altLang="en-US" b="0" i="1" smtClean="0">
                            <a:latin typeface="Cambria Math" panose="02040503050406030204" pitchFamily="18" charset="0"/>
                            <a:ea typeface="Cambria Math" panose="02040503050406030204" pitchFamily="18" charset="0"/>
                          </a:rPr>
                        </m:ctrlPr>
                      </m:sSupPr>
                      <m:e>
                        <m:d>
                          <m:dPr>
                            <m:ctrlPr>
                              <a:rPr lang="en-US" altLang="en-US" b="0" i="1" smtClean="0">
                                <a:latin typeface="Cambria Math" panose="02040503050406030204" pitchFamily="18" charset="0"/>
                                <a:ea typeface="Cambria Math" panose="02040503050406030204" pitchFamily="18" charset="0"/>
                              </a:rPr>
                            </m:ctrlPr>
                          </m:dPr>
                          <m:e>
                            <m:r>
                              <a:rPr lang="en-US" altLang="en-US" b="0" i="1" smtClean="0">
                                <a:latin typeface="Cambria Math" panose="02040503050406030204" pitchFamily="18" charset="0"/>
                                <a:ea typeface="Cambria Math" panose="02040503050406030204" pitchFamily="18" charset="0"/>
                              </a:rPr>
                              <m:t>7</m:t>
                            </m:r>
                            <m:r>
                              <m:rPr>
                                <m:nor/>
                              </m:rPr>
                              <a:rPr lang="en-US" altLang="en-US" dirty="0" smtClean="0"/>
                              <m:t>×</m:t>
                            </m:r>
                            <m:sSup>
                              <m:sSupPr>
                                <m:ctrlPr>
                                  <a:rPr lang="en-US" altLang="en-US" b="0" i="1" dirty="0" smtClean="0">
                                    <a:latin typeface="Cambria Math" panose="02040503050406030204" pitchFamily="18" charset="0"/>
                                  </a:rPr>
                                </m:ctrlPr>
                              </m:sSupPr>
                              <m:e>
                                <m:r>
                                  <a:rPr lang="en-US" altLang="en-US" b="0" i="1" dirty="0" smtClean="0">
                                    <a:latin typeface="Cambria Math" panose="02040503050406030204" pitchFamily="18" charset="0"/>
                                  </a:rPr>
                                  <m:t>10</m:t>
                                </m:r>
                              </m:e>
                              <m:sup>
                                <m:r>
                                  <a:rPr lang="en-US" altLang="en-US" b="0" i="1" dirty="0" smtClean="0">
                                    <a:latin typeface="Cambria Math" panose="02040503050406030204" pitchFamily="18" charset="0"/>
                                  </a:rPr>
                                  <m:t>8</m:t>
                                </m:r>
                              </m:sup>
                            </m:sSup>
                          </m:e>
                        </m:d>
                      </m:e>
                      <m:sup>
                        <m:r>
                          <a:rPr lang="en-US" altLang="en-US" b="0" i="1" smtClean="0">
                            <a:latin typeface="Cambria Math" panose="02040503050406030204" pitchFamily="18" charset="0"/>
                            <a:ea typeface="Cambria Math" panose="02040503050406030204" pitchFamily="18" charset="0"/>
                          </a:rPr>
                          <m:t>2</m:t>
                        </m:r>
                      </m:sup>
                    </m:sSup>
                    <m:r>
                      <m:rPr>
                        <m:nor/>
                      </m:rPr>
                      <a:rPr lang="en-US" altLang="en-US" dirty="0"/>
                      <m:t>×</m:t>
                    </m:r>
                    <m:r>
                      <m:rPr>
                        <m:nor/>
                      </m:rPr>
                      <a:rPr lang="en-US" altLang="en-US" b="0" i="0" dirty="0" smtClean="0"/>
                      <m:t>5.67</m:t>
                    </m:r>
                    <m:r>
                      <m:rPr>
                        <m:nor/>
                      </m:rPr>
                      <a:rPr lang="en-US" altLang="en-US" dirty="0"/>
                      <m:t>×</m:t>
                    </m:r>
                    <m:sSup>
                      <m:sSupPr>
                        <m:ctrlPr>
                          <a:rPr lang="en-US" altLang="en-US" i="1" dirty="0">
                            <a:latin typeface="Cambria Math" panose="02040503050406030204" pitchFamily="18" charset="0"/>
                          </a:rPr>
                        </m:ctrlPr>
                      </m:sSupPr>
                      <m:e>
                        <m:r>
                          <a:rPr lang="en-US" altLang="en-US" i="1" dirty="0">
                            <a:latin typeface="Cambria Math" panose="02040503050406030204" pitchFamily="18" charset="0"/>
                          </a:rPr>
                          <m:t>10</m:t>
                        </m:r>
                      </m:e>
                      <m:sup>
                        <m:r>
                          <a:rPr lang="en-US" altLang="en-US" i="1" dirty="0">
                            <a:latin typeface="Cambria Math" panose="02040503050406030204" pitchFamily="18" charset="0"/>
                          </a:rPr>
                          <m:t>−8</m:t>
                        </m:r>
                      </m:sup>
                    </m:sSup>
                    <m:r>
                      <m:rPr>
                        <m:nor/>
                      </m:rPr>
                      <a:rPr lang="en-US" altLang="en-US" dirty="0"/>
                      <m:t>×</m:t>
                    </m:r>
                    <m:sSup>
                      <m:sSupPr>
                        <m:ctrlPr>
                          <a:rPr lang="en-US" altLang="en-US" b="0" i="1" smtClean="0">
                            <a:latin typeface="Cambria Math" panose="02040503050406030204" pitchFamily="18" charset="0"/>
                            <a:ea typeface="Cambria Math" panose="02040503050406030204" pitchFamily="18" charset="0"/>
                          </a:rPr>
                        </m:ctrlPr>
                      </m:sSupPr>
                      <m:e>
                        <m:r>
                          <a:rPr lang="en-US" altLang="en-US" b="0" i="1" smtClean="0">
                            <a:latin typeface="Cambria Math" panose="02040503050406030204" pitchFamily="18" charset="0"/>
                            <a:ea typeface="Cambria Math" panose="02040503050406030204" pitchFamily="18" charset="0"/>
                          </a:rPr>
                          <m:t>5800</m:t>
                        </m:r>
                      </m:e>
                      <m:sup>
                        <m:r>
                          <a:rPr lang="en-US" altLang="en-US" b="0" i="1" smtClean="0">
                            <a:latin typeface="Cambria Math" panose="02040503050406030204" pitchFamily="18" charset="0"/>
                            <a:ea typeface="Cambria Math" panose="02040503050406030204" pitchFamily="18" charset="0"/>
                          </a:rPr>
                          <m:t>4</m:t>
                        </m:r>
                      </m:sup>
                    </m:sSup>
                  </m:oMath>
                </a14:m>
                <a:r>
                  <a:rPr lang="en-US" altLang="en-US" dirty="0" smtClean="0"/>
                  <a:t>~4(10</a:t>
                </a:r>
                <a:r>
                  <a:rPr lang="en-US" altLang="en-US" baseline="30000" dirty="0" smtClean="0"/>
                  <a:t>26</a:t>
                </a:r>
                <a:r>
                  <a:rPr lang="en-US" altLang="en-US" dirty="0" smtClean="0"/>
                  <a:t>) W.</a:t>
                </a:r>
              </a:p>
              <a:p>
                <a:pPr eaLnBrk="1" hangingPunct="1">
                  <a:spcBef>
                    <a:spcPct val="5000"/>
                  </a:spcBef>
                </a:pPr>
                <a:endParaRPr lang="en-US" altLang="en-US" dirty="0"/>
              </a:p>
            </p:txBody>
          </p:sp>
        </mc:Choice>
        <mc:Fallback xmlns="">
          <p:sp>
            <p:nvSpPr>
              <p:cNvPr id="5124" name="Rectangle 3"/>
              <p:cNvSpPr>
                <a:spLocks noGrp="1" noRot="1" noChangeAspect="1" noMove="1" noResize="1" noEditPoints="1" noAdjustHandles="1" noChangeArrowheads="1" noChangeShapeType="1" noTextEdit="1"/>
              </p:cNvSpPr>
              <p:nvPr>
                <p:ph idx="1"/>
              </p:nvPr>
            </p:nvSpPr>
            <p:spPr>
              <a:blipFill rotWithShape="0">
                <a:blip r:embed="rId2"/>
                <a:stretch>
                  <a:fillRect l="-762" t="-1361"/>
                </a:stretch>
              </a:blipFill>
            </p:spPr>
            <p:txBody>
              <a:bodyPr/>
              <a:lstStyle/>
              <a:p>
                <a:r>
                  <a:rPr lang="en-US">
                    <a:noFill/>
                  </a:rPr>
                  <a:t> </a:t>
                </a:r>
              </a:p>
            </p:txBody>
          </p:sp>
        </mc:Fallback>
      </mc:AlternateContent>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21</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151769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electronic transitions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3803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smtClean="0"/>
              <a:t>Interactions Between Charged Particles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pic>
        <p:nvPicPr>
          <p:cNvPr id="9" name="Picture 5" descr="AACHCK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13087" y="2286000"/>
            <a:ext cx="23665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AACHCKZ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4263" y="2515577"/>
            <a:ext cx="3335337" cy="312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ltLang="en-US" smtClean="0"/>
              <a:t> Bound-Bound Transitions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24</a:t>
            </a:fld>
            <a:endParaRPr lang="en-US"/>
          </a:p>
        </p:txBody>
      </p:sp>
      <p:pic>
        <p:nvPicPr>
          <p:cNvPr id="7" name="Picture 3" descr="AACHCLV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98852" y="2286000"/>
            <a:ext cx="466059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Transitions to/from the Free State</a:t>
            </a:r>
          </a:p>
        </p:txBody>
      </p:sp>
      <p:sp>
        <p:nvSpPr>
          <p:cNvPr id="15363" name="Content Placeholder 1"/>
          <p:cNvSpPr>
            <a:spLocks noGrp="1"/>
          </p:cNvSpPr>
          <p:nvPr>
            <p:ph idx="1"/>
          </p:nvPr>
        </p:nvSpPr>
        <p:spPr/>
        <p:txBody>
          <a:bodyPr/>
          <a:lstStyle/>
          <a:p>
            <a:r>
              <a:rPr lang="en-US" altLang="en-US" dirty="0" smtClean="0"/>
              <a:t>The “free” state is a term that describes when a particle is not physically bound to another particle.</a:t>
            </a:r>
          </a:p>
          <a:p>
            <a:r>
              <a:rPr lang="en-US" altLang="en-US" dirty="0" smtClean="0"/>
              <a:t>A transition from a bound to a free state represents ionization. The electron is stripped from the atom.</a:t>
            </a:r>
          </a:p>
          <a:p>
            <a:r>
              <a:rPr lang="en-US" altLang="en-US" dirty="0" smtClean="0"/>
              <a:t>A transition from a free to a bound state represents recombination</a:t>
            </a:r>
            <a:r>
              <a:rPr lang="en-US" altLang="en-US" dirty="0" smtClean="0"/>
              <a:t>. The electron returns to the atom.</a:t>
            </a:r>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smtClean="0"/>
              <a:t>Hydrogen emission lines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26</a:t>
            </a:fld>
            <a:endParaRPr lang="en-US"/>
          </a:p>
        </p:txBody>
      </p:sp>
      <p:pic>
        <p:nvPicPr>
          <p:cNvPr id="7" name="Picture 3" descr="AACHCME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38450" y="22860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altLang="en-US" dirty="0" smtClean="0"/>
              <a:t>Rydberg Formula</a:t>
            </a:r>
          </a:p>
        </p:txBody>
      </p:sp>
      <p:sp>
        <p:nvSpPr>
          <p:cNvPr id="3" name="Content Placeholder 2"/>
          <p:cNvSpPr>
            <a:spLocks noGrp="1"/>
          </p:cNvSpPr>
          <p:nvPr>
            <p:ph sz="half" idx="1"/>
          </p:nvPr>
        </p:nvSpPr>
        <p:spPr/>
        <p:txBody>
          <a:bodyPr>
            <a:normAutofit fontScale="77500" lnSpcReduction="20000"/>
          </a:bodyPr>
          <a:lstStyle/>
          <a:p>
            <a:r>
              <a:rPr lang="en-US" altLang="en-US" dirty="0" smtClean="0"/>
              <a:t>The Rydberg </a:t>
            </a:r>
            <a:r>
              <a:rPr lang="en-US" altLang="en-US" dirty="0"/>
              <a:t>formula relates electronic transitions to </a:t>
            </a:r>
            <a:r>
              <a:rPr lang="en-US" altLang="en-US" dirty="0" smtClean="0"/>
              <a:t>energy and wavelength</a:t>
            </a:r>
            <a:r>
              <a:rPr lang="en-US" altLang="en-US" dirty="0"/>
              <a:t>.    </a:t>
            </a:r>
          </a:p>
          <a:p>
            <a:r>
              <a:rPr lang="en-US" altLang="en-US" dirty="0" smtClean="0"/>
              <a:t>Where</a:t>
            </a:r>
          </a:p>
          <a:p>
            <a:pPr lvl="1"/>
            <a:r>
              <a:rPr lang="en-US" altLang="en-US" dirty="0" err="1" smtClean="0"/>
              <a:t>λ</a:t>
            </a:r>
            <a:r>
              <a:rPr lang="en-US" altLang="en-US" baseline="-25000" dirty="0" err="1" smtClean="0"/>
              <a:t>vacuum</a:t>
            </a:r>
            <a:r>
              <a:rPr lang="en-US" altLang="en-US" dirty="0" smtClean="0"/>
              <a:t> is the wavelength of the light emitted in vacuum, </a:t>
            </a:r>
          </a:p>
          <a:p>
            <a:pPr lvl="1"/>
            <a:r>
              <a:rPr lang="en-US" altLang="en-US" dirty="0" smtClean="0"/>
              <a:t>R is the Rydberg constant for hydrogen, </a:t>
            </a:r>
          </a:p>
          <a:p>
            <a:pPr lvl="1"/>
            <a:r>
              <a:rPr lang="en-US" altLang="en-US" dirty="0" smtClean="0"/>
              <a:t>n</a:t>
            </a:r>
            <a:r>
              <a:rPr lang="en-US" altLang="en-US" baseline="-25000" dirty="0" smtClean="0"/>
              <a:t>1</a:t>
            </a:r>
            <a:r>
              <a:rPr lang="en-US" altLang="en-US" dirty="0" smtClean="0"/>
              <a:t> and n</a:t>
            </a:r>
            <a:r>
              <a:rPr lang="en-US" altLang="en-US" baseline="-25000" dirty="0" smtClean="0"/>
              <a:t>2</a:t>
            </a:r>
            <a:r>
              <a:rPr lang="en-US" altLang="en-US" dirty="0" smtClean="0"/>
              <a:t> are integers such that n</a:t>
            </a:r>
            <a:r>
              <a:rPr lang="en-US" altLang="en-US" baseline="-25000" dirty="0" smtClean="0"/>
              <a:t>1</a:t>
            </a:r>
            <a:r>
              <a:rPr lang="en-US" altLang="en-US" dirty="0" smtClean="0"/>
              <a:t> &lt; n</a:t>
            </a:r>
            <a:r>
              <a:rPr lang="en-US" altLang="en-US" baseline="-25000" dirty="0" smtClean="0"/>
              <a:t>2</a:t>
            </a:r>
            <a:r>
              <a:rPr lang="en-US" altLang="en-US" dirty="0" smtClean="0"/>
              <a:t>, </a:t>
            </a:r>
          </a:p>
          <a:p>
            <a:pPr lvl="1"/>
            <a:r>
              <a:rPr lang="en-US" altLang="en-US" dirty="0" smtClean="0"/>
              <a:t>Z is atomic number</a:t>
            </a:r>
          </a:p>
          <a:p>
            <a:r>
              <a:rPr lang="en-US" altLang="en-US" dirty="0" smtClean="0"/>
              <a:t>Set Z=1, n</a:t>
            </a:r>
            <a:r>
              <a:rPr lang="en-US" altLang="en-US" baseline="-25000" dirty="0" smtClean="0"/>
              <a:t>1</a:t>
            </a:r>
            <a:r>
              <a:rPr lang="en-US" altLang="en-US" dirty="0" smtClean="0"/>
              <a:t>=1, n</a:t>
            </a:r>
            <a:r>
              <a:rPr lang="en-US" altLang="en-US" baseline="-25000" dirty="0" smtClean="0"/>
              <a:t>2</a:t>
            </a:r>
            <a:r>
              <a:rPr lang="en-US" altLang="en-US" dirty="0" smtClean="0"/>
              <a:t>=infinity to calculate ionization energy for Hydrogen from the ground state.</a:t>
            </a:r>
          </a:p>
          <a:p>
            <a:endParaRPr lang="en-US" dirty="0"/>
          </a:p>
        </p:txBody>
      </p:sp>
      <p:sp>
        <p:nvSpPr>
          <p:cNvPr id="2" name="Slide Number Placeholder 1"/>
          <p:cNvSpPr>
            <a:spLocks noGrp="1"/>
          </p:cNvSpPr>
          <p:nvPr>
            <p:ph type="sldNum" sz="quarter" idx="12"/>
          </p:nvPr>
        </p:nvSpPr>
        <p:spPr/>
        <p:txBody>
          <a:bodyPr/>
          <a:lstStyle/>
          <a:p>
            <a:fld id="{A80E317C-2D38-45AD-93CC-2F339010EF5B}" type="slidenum">
              <a:rPr lang="en-US" smtClean="0"/>
              <a:pPr/>
              <a:t>27</a:t>
            </a:fld>
            <a:endParaRPr lang="en-US"/>
          </a:p>
        </p:txBody>
      </p:sp>
      <mc:AlternateContent xmlns:mc="http://schemas.openxmlformats.org/markup-compatibility/2006" xmlns:a14="http://schemas.microsoft.com/office/drawing/2010/main">
        <mc:Choice Requires="a14">
          <p:sp>
            <p:nvSpPr>
              <p:cNvPr id="8" name="Content Placeholder 7"/>
              <p:cNvSpPr txBox="1">
                <a:spLocks noGrp="1"/>
              </p:cNvSpPr>
              <p:nvPr>
                <p:ph sz="half" idx="2"/>
              </p:nvPr>
            </p:nvSpPr>
            <p:spPr>
              <a:xfrm>
                <a:off x="5041439" y="2209800"/>
                <a:ext cx="2921634" cy="675698"/>
              </a:xfrm>
              <a:prstGeom prst="rect">
                <a:avLst/>
              </a:prstGeom>
              <a:noFill/>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𝑣𝑎𝑐𝑢𝑢𝑚</m:t>
                              </m:r>
                            </m:sub>
                          </m:sSub>
                        </m:den>
                      </m:f>
                      <m:r>
                        <a:rPr lang="en-US" b="0" i="1" smtClean="0">
                          <a:latin typeface="Cambria Math" panose="02040503050406030204" pitchFamily="18" charset="0"/>
                        </a:rPr>
                        <m:t>=</m:t>
                      </m:r>
                      <m:r>
                        <a:rPr lang="en-US" b="0" i="1" smtClean="0">
                          <a:latin typeface="Cambria Math" panose="02040503050406030204" pitchFamily="18" charset="0"/>
                        </a:rPr>
                        <m:t>𝑅</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𝑍</m:t>
                          </m:r>
                        </m:e>
                        <m:sup>
                          <m:r>
                            <a:rPr lang="en-US" b="0" i="1" smtClean="0">
                              <a:latin typeface="Cambria Math" panose="02040503050406030204" pitchFamily="18" charset="0"/>
                            </a:rPr>
                            <m:t>2</m:t>
                          </m:r>
                        </m:sup>
                      </m:sSup>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𝑛</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𝑛</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den>
                          </m:f>
                        </m:e>
                      </m:d>
                    </m:oMath>
                  </m:oMathPara>
                </a14:m>
                <a:endParaRPr lang="en-US" dirty="0"/>
              </a:p>
            </p:txBody>
          </p:sp>
        </mc:Choice>
        <mc:Fallback xmlns="">
          <p:sp>
            <p:nvSpPr>
              <p:cNvPr id="8" name="Content Placeholder 7"/>
              <p:cNvSpPr txBox="1">
                <a:spLocks noGrp="1" noRot="1" noChangeAspect="1" noMove="1" noResize="1" noEditPoints="1" noAdjustHandles="1" noChangeArrowheads="1" noChangeShapeType="1" noTextEdit="1"/>
              </p:cNvSpPr>
              <p:nvPr>
                <p:ph sz="half" idx="2"/>
              </p:nvPr>
            </p:nvSpPr>
            <p:spPr>
              <a:xfrm>
                <a:off x="5041439" y="2209800"/>
                <a:ext cx="2921634" cy="675698"/>
              </a:xfrm>
              <a:prstGeom prst="rect">
                <a:avLst/>
              </a:prstGeom>
              <a:blipFill rotWithShape="0">
                <a:blip r:embed="rId3"/>
                <a:stretch>
                  <a:fillRect t="-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444980" y="3198272"/>
                <a:ext cx="2114553"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=1.097</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e>
                      </m:d>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−1</m:t>
                          </m:r>
                        </m:sup>
                      </m:sSup>
                    </m:oMath>
                  </m:oMathPara>
                </a14:m>
                <a:endParaRPr lang="en-US" b="0" dirty="0" smtClean="0"/>
              </a:p>
            </p:txBody>
          </p:sp>
        </mc:Choice>
        <mc:Fallback xmlns="">
          <p:sp>
            <p:nvSpPr>
              <p:cNvPr id="6" name="TextBox 5"/>
              <p:cNvSpPr txBox="1">
                <a:spLocks noRot="1" noChangeAspect="1" noMove="1" noResize="1" noEditPoints="1" noAdjustHandles="1" noChangeArrowheads="1" noChangeShapeType="1" noTextEdit="1"/>
              </p:cNvSpPr>
              <p:nvPr/>
            </p:nvSpPr>
            <p:spPr>
              <a:xfrm>
                <a:off x="5444980" y="3198272"/>
                <a:ext cx="2114553" cy="276999"/>
              </a:xfrm>
              <a:prstGeom prst="rect">
                <a:avLst/>
              </a:prstGeom>
              <a:blipFill rotWithShape="0">
                <a:blip r:embed="rId4"/>
                <a:stretch>
                  <a:fillRect l="-1729" t="-2222" r="-57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126078" y="3788045"/>
                <a:ext cx="2752357" cy="61093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𝑅</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𝑅</m:t>
                          </m:r>
                        </m:den>
                      </m:f>
                      <m:r>
                        <a:rPr lang="en-US" i="1">
                          <a:latin typeface="Cambria Math" panose="02040503050406030204" pitchFamily="18" charset="0"/>
                        </a:rPr>
                        <m:t>=912=91.2 </m:t>
                      </m:r>
                      <m:r>
                        <a:rPr lang="en-US" i="1">
                          <a:latin typeface="Cambria Math" panose="02040503050406030204" pitchFamily="18" charset="0"/>
                        </a:rPr>
                        <m:t>𝑛𝑚</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5126078" y="3788045"/>
                <a:ext cx="2752357" cy="61093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634726" y="4711755"/>
                <a:ext cx="3735061" cy="571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𝑅</m:t>
                          </m:r>
                        </m:sub>
                      </m:sSub>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h𝑐</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𝑅</m:t>
                              </m:r>
                            </m:sub>
                          </m:sSub>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h𝑐𝑅</m:t>
                      </m:r>
                      <m:r>
                        <a:rPr lang="en-US" b="0" i="1" smtClean="0">
                          <a:latin typeface="Cambria Math" panose="02040503050406030204" pitchFamily="18" charset="0"/>
                          <a:ea typeface="Cambria Math" panose="02040503050406030204" pitchFamily="18" charset="0"/>
                        </a:rPr>
                        <m:t>=2.18</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−18</m:t>
                              </m:r>
                            </m:sup>
                          </m:sSup>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𝐽</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634726" y="4711755"/>
                <a:ext cx="3735061" cy="57124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268873" y="5595778"/>
                <a:ext cx="24667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2.18</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−18</m:t>
                              </m:r>
                            </m:sup>
                          </m:sSup>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𝐽</m:t>
                      </m:r>
                      <m:r>
                        <a:rPr lang="en-US" b="0" i="1" smtClean="0">
                          <a:latin typeface="Cambria Math" panose="02040503050406030204" pitchFamily="18" charset="0"/>
                          <a:ea typeface="Cambria Math" panose="02040503050406030204" pitchFamily="18" charset="0"/>
                        </a:rPr>
                        <m:t>=13.6 </m:t>
                      </m:r>
                      <m:r>
                        <a:rPr lang="en-US" b="0" i="1" smtClean="0">
                          <a:latin typeface="Cambria Math" panose="02040503050406030204" pitchFamily="18" charset="0"/>
                          <a:ea typeface="Cambria Math" panose="02040503050406030204" pitchFamily="18" charset="0"/>
                        </a:rPr>
                        <m:t>𝑒𝑉</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268873" y="5595778"/>
                <a:ext cx="2466766" cy="276999"/>
              </a:xfrm>
              <a:prstGeom prst="rect">
                <a:avLst/>
              </a:prstGeom>
              <a:blipFill rotWithShape="0">
                <a:blip r:embed="rId7"/>
                <a:stretch>
                  <a:fillRect l="-1481" t="-2222" r="-1481" b="-33333"/>
                </a:stretch>
              </a:blipFill>
            </p:spPr>
            <p:txBody>
              <a:bodyPr/>
              <a:lstStyle/>
              <a:p>
                <a:r>
                  <a:rPr 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build="p"/>
      <p:bldP spid="6" grpId="0"/>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smtClean="0"/>
              <a:t>Hydrogen emission line series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28</a:t>
            </a:fld>
            <a:endParaRPr lang="en-US"/>
          </a:p>
        </p:txBody>
      </p:sp>
      <p:sp>
        <p:nvSpPr>
          <p:cNvPr id="17442" name="Rectangle 75"/>
          <p:cNvSpPr>
            <a:spLocks noChangeArrowheads="1"/>
          </p:cNvSpPr>
          <p:nvPr/>
        </p:nvSpPr>
        <p:spPr bwMode="auto">
          <a:xfrm>
            <a:off x="1798638" y="5181600"/>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200" dirty="0">
                <a:latin typeface="Arial" charset="0"/>
              </a:rPr>
              <a:t>The Lyman series is in the ultraviolet while the </a:t>
            </a:r>
            <a:r>
              <a:rPr lang="en-US" altLang="en-US" sz="1200" dirty="0" err="1">
                <a:latin typeface="Arial" charset="0"/>
              </a:rPr>
              <a:t>Balmer</a:t>
            </a:r>
            <a:r>
              <a:rPr lang="en-US" altLang="en-US" sz="1200" dirty="0">
                <a:latin typeface="Arial" charset="0"/>
              </a:rPr>
              <a:t> series is in the visible and the </a:t>
            </a:r>
            <a:r>
              <a:rPr lang="en-US" altLang="en-US" sz="1200" dirty="0" err="1">
                <a:latin typeface="Arial" charset="0"/>
              </a:rPr>
              <a:t>Paschen</a:t>
            </a:r>
            <a:r>
              <a:rPr lang="en-US" altLang="en-US" sz="1200" dirty="0">
                <a:latin typeface="Arial" charset="0"/>
              </a:rPr>
              <a:t>, Brackett, </a:t>
            </a:r>
            <a:r>
              <a:rPr lang="en-US" altLang="en-US" sz="1200" dirty="0" err="1">
                <a:latin typeface="Arial" charset="0"/>
              </a:rPr>
              <a:t>Pfund</a:t>
            </a:r>
            <a:r>
              <a:rPr lang="en-US" altLang="en-US" sz="1200" dirty="0">
                <a:latin typeface="Arial" charset="0"/>
              </a:rPr>
              <a:t>, and Humphreys series are in the infrared.</a:t>
            </a:r>
            <a:endParaRPr lang="en-US" altLang="en-US" sz="3600" dirty="0">
              <a:latin typeface="Arial" charset="0"/>
            </a:endParaRPr>
          </a:p>
        </p:txBody>
      </p:sp>
      <p:graphicFrame>
        <p:nvGraphicFramePr>
          <p:cNvPr id="15" name="Group 79"/>
          <p:cNvGraphicFramePr>
            <a:graphicFrameLocks noGrp="1"/>
          </p:cNvGraphicFramePr>
          <p:nvPr>
            <p:extLst>
              <p:ext uri="{D42A27DB-BD31-4B8C-83A1-F6EECF244321}">
                <p14:modId xmlns:p14="http://schemas.microsoft.com/office/powerpoint/2010/main" val="431187780"/>
              </p:ext>
            </p:extLst>
          </p:nvPr>
        </p:nvGraphicFramePr>
        <p:xfrm>
          <a:off x="1650268" y="2286000"/>
          <a:ext cx="6122132" cy="2566038"/>
        </p:xfrm>
        <a:graphic>
          <a:graphicData uri="http://schemas.openxmlformats.org/drawingml/2006/table">
            <a:tbl>
              <a:tblPr/>
              <a:tblGrid>
                <a:gridCol w="530366">
                  <a:extLst>
                    <a:ext uri="{9D8B030D-6E8A-4147-A177-3AD203B41FA5}">
                      <a16:colId xmlns:a16="http://schemas.microsoft.com/office/drawing/2014/main" val="20000"/>
                    </a:ext>
                  </a:extLst>
                </a:gridCol>
                <a:gridCol w="930741">
                  <a:extLst>
                    <a:ext uri="{9D8B030D-6E8A-4147-A177-3AD203B41FA5}">
                      <a16:colId xmlns:a16="http://schemas.microsoft.com/office/drawing/2014/main" val="20001"/>
                    </a:ext>
                  </a:extLst>
                </a:gridCol>
                <a:gridCol w="2315992">
                  <a:extLst>
                    <a:ext uri="{9D8B030D-6E8A-4147-A177-3AD203B41FA5}">
                      <a16:colId xmlns:a16="http://schemas.microsoft.com/office/drawing/2014/main" val="20002"/>
                    </a:ext>
                  </a:extLst>
                </a:gridCol>
                <a:gridCol w="2345033">
                  <a:extLst>
                    <a:ext uri="{9D8B030D-6E8A-4147-A177-3AD203B41FA5}">
                      <a16:colId xmlns:a16="http://schemas.microsoft.com/office/drawing/2014/main" val="20003"/>
                    </a:ext>
                  </a:extLst>
                </a:gridCol>
              </a:tblGrid>
              <a:tr h="358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n1</a:t>
                      </a:r>
                      <a:endParaRPr kumimoji="0" lang="en-US" sz="18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US" sz="1800" b="0" i="1" u="none" strike="noStrike" cap="none" normalizeH="0" baseline="0" dirty="0" smtClean="0">
                          <a:ln>
                            <a:noFill/>
                          </a:ln>
                          <a:solidFill>
                            <a:schemeClr val="tx1"/>
                          </a:solidFill>
                          <a:effectLst/>
                          <a:latin typeface="Arial" charset="0"/>
                        </a:rPr>
                        <a:t>n2</a:t>
                      </a:r>
                      <a:endParaRPr kumimoji="0" lang="en-US" sz="1800" b="0" i="0" u="none" strike="noStrike" kern="0" cap="none" normalizeH="0" baseline="-25000" dirty="0" smtClean="0">
                        <a:ln>
                          <a:noFill/>
                        </a:ln>
                        <a:solidFill>
                          <a:schemeClr val="tx1"/>
                        </a:solidFill>
                        <a:effectLst/>
                        <a:latin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Name</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Converge toward</a:t>
                      </a: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Lyman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91.13 nm</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Balmer</a:t>
                      </a:r>
                      <a:r>
                        <a:rPr kumimoji="0" lang="en-US" sz="1800" b="0" i="0" u="none" strike="noStrike" cap="none" normalizeH="0" baseline="0" dirty="0" smtClean="0">
                          <a:ln>
                            <a:noFill/>
                          </a:ln>
                          <a:solidFill>
                            <a:schemeClr val="tx1"/>
                          </a:solidFill>
                          <a:effectLst/>
                          <a:latin typeface="Arial" charset="0"/>
                        </a:rPr>
                        <a:t>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364.51 nm</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t>
                      </a:r>
                      <a:r>
                        <a:rPr kumimoji="0" lang="en-US" sz="9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Paschen</a:t>
                      </a:r>
                      <a:r>
                        <a:rPr kumimoji="0" lang="en-US" sz="1800" b="0" i="0" u="none" strike="noStrike" cap="none" normalizeH="0" baseline="0" dirty="0" smtClean="0">
                          <a:ln>
                            <a:noFill/>
                          </a:ln>
                          <a:solidFill>
                            <a:schemeClr val="tx1"/>
                          </a:solidFill>
                          <a:effectLst/>
                          <a:latin typeface="Arial" charset="0"/>
                        </a:rPr>
                        <a:t>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820.14 nm</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Brackett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1458.03 nm</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Pfund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2278.17 nm</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6</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Humphreys series</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3280.56 nm</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6" name="Picture 12" descr="2 \rightarrow \inf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2755985"/>
            <a:ext cx="561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3 \rightarrow \inf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3122697"/>
            <a:ext cx="571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4 \rightarrow \inf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3489410"/>
            <a:ext cx="571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 descr="5 \rightarrow \inf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5700" y="3856122"/>
            <a:ext cx="561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2" descr="6 \rightarrow \inf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5700" y="4222835"/>
            <a:ext cx="561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7" descr="7 \rightarrow \inf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5700" y="4589547"/>
            <a:ext cx="561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39308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a:bodyPr>
          <a:lstStyle/>
          <a:p>
            <a:pPr eaLnBrk="1" hangingPunct="1"/>
            <a:r>
              <a:rPr lang="en-US" altLang="en-US" smtClean="0"/>
              <a:t>Lyman series</a:t>
            </a:r>
          </a:p>
        </p:txBody>
      </p:sp>
      <p:pic>
        <p:nvPicPr>
          <p:cNvPr id="5" name="Content Placeholder 4"/>
          <p:cNvPicPr>
            <a:picLocks noGrp="1" noChangeAspect="1"/>
          </p:cNvPicPr>
          <p:nvPr>
            <p:ph idx="1"/>
          </p:nvPr>
        </p:nvPicPr>
        <p:blipFill>
          <a:blip r:embed="rId3"/>
          <a:stretch>
            <a:fillRect/>
          </a:stretch>
        </p:blipFill>
        <p:spPr>
          <a:xfrm>
            <a:off x="1028700" y="2319905"/>
            <a:ext cx="7200900" cy="3513590"/>
          </a:xfrm>
          <a:prstGeom prst="rect">
            <a:avLst/>
          </a:prstGeom>
        </p:spPr>
      </p:pic>
      <p:sp>
        <p:nvSpPr>
          <p:cNvPr id="2" name="Slide Number Placeholder 1"/>
          <p:cNvSpPr>
            <a:spLocks noGrp="1"/>
          </p:cNvSpPr>
          <p:nvPr>
            <p:ph type="sldNum" sz="quarter" idx="12"/>
          </p:nvPr>
        </p:nvSpPr>
        <p:spPr/>
        <p:txBody>
          <a:bodyPr/>
          <a:lstStyle/>
          <a:p>
            <a:pPr>
              <a:defRPr/>
            </a:pPr>
            <a:fld id="{5D4CB930-2AD9-417C-B7C9-FD9DCB2CBCD8}" type="slidenum">
              <a:rPr lang="en-US" smtClean="0"/>
              <a:pPr>
                <a:defRPr/>
              </a:pPr>
              <a:t>29</a:t>
            </a:fld>
            <a:endParaRPr lang="en-US"/>
          </a:p>
        </p:txBody>
      </p:sp>
      <p:graphicFrame>
        <p:nvGraphicFramePr>
          <p:cNvPr id="2299077" name="Group 197"/>
          <p:cNvGraphicFramePr>
            <a:graphicFrameLocks noGrp="1"/>
          </p:cNvGraphicFramePr>
          <p:nvPr>
            <p:extLst>
              <p:ext uri="{D42A27DB-BD31-4B8C-83A1-F6EECF244321}">
                <p14:modId xmlns:p14="http://schemas.microsoft.com/office/powerpoint/2010/main" val="880425478"/>
              </p:ext>
            </p:extLst>
          </p:nvPr>
        </p:nvGraphicFramePr>
        <p:xfrm>
          <a:off x="597243" y="5803900"/>
          <a:ext cx="8534400" cy="749300"/>
        </p:xfrm>
        <a:graphic>
          <a:graphicData uri="http://schemas.openxmlformats.org/drawingml/2006/table">
            <a:tbl>
              <a:tblPr/>
              <a:tblGrid>
                <a:gridCol w="1822450">
                  <a:extLst>
                    <a:ext uri="{9D8B030D-6E8A-4147-A177-3AD203B41FA5}">
                      <a16:colId xmlns:a16="http://schemas.microsoft.com/office/drawing/2014/main" val="20000"/>
                    </a:ext>
                  </a:extLst>
                </a:gridCol>
                <a:gridCol w="692150">
                  <a:extLst>
                    <a:ext uri="{9D8B030D-6E8A-4147-A177-3AD203B41FA5}">
                      <a16:colId xmlns:a16="http://schemas.microsoft.com/office/drawing/2014/main" val="20001"/>
                    </a:ext>
                  </a:extLst>
                </a:gridCol>
                <a:gridCol w="692150">
                  <a:extLst>
                    <a:ext uri="{9D8B030D-6E8A-4147-A177-3AD203B41FA5}">
                      <a16:colId xmlns:a16="http://schemas.microsoft.com/office/drawing/2014/main" val="20002"/>
                    </a:ext>
                  </a:extLst>
                </a:gridCol>
                <a:gridCol w="579438">
                  <a:extLst>
                    <a:ext uri="{9D8B030D-6E8A-4147-A177-3AD203B41FA5}">
                      <a16:colId xmlns:a16="http://schemas.microsoft.com/office/drawing/2014/main" val="20003"/>
                    </a:ext>
                  </a:extLst>
                </a:gridCol>
                <a:gridCol w="579437">
                  <a:extLst>
                    <a:ext uri="{9D8B030D-6E8A-4147-A177-3AD203B41FA5}">
                      <a16:colId xmlns:a16="http://schemas.microsoft.com/office/drawing/2014/main" val="20004"/>
                    </a:ext>
                  </a:extLst>
                </a:gridCol>
                <a:gridCol w="579438">
                  <a:extLst>
                    <a:ext uri="{9D8B030D-6E8A-4147-A177-3AD203B41FA5}">
                      <a16:colId xmlns:a16="http://schemas.microsoft.com/office/drawing/2014/main" val="20005"/>
                    </a:ext>
                  </a:extLst>
                </a:gridCol>
                <a:gridCol w="579437">
                  <a:extLst>
                    <a:ext uri="{9D8B030D-6E8A-4147-A177-3AD203B41FA5}">
                      <a16:colId xmlns:a16="http://schemas.microsoft.com/office/drawing/2014/main" val="20006"/>
                    </a:ext>
                  </a:extLst>
                </a:gridCol>
                <a:gridCol w="579438">
                  <a:extLst>
                    <a:ext uri="{9D8B030D-6E8A-4147-A177-3AD203B41FA5}">
                      <a16:colId xmlns:a16="http://schemas.microsoft.com/office/drawing/2014/main" val="20007"/>
                    </a:ext>
                  </a:extLst>
                </a:gridCol>
                <a:gridCol w="579437">
                  <a:extLst>
                    <a:ext uri="{9D8B030D-6E8A-4147-A177-3AD203B41FA5}">
                      <a16:colId xmlns:a16="http://schemas.microsoft.com/office/drawing/2014/main" val="20008"/>
                    </a:ext>
                  </a:extLst>
                </a:gridCol>
                <a:gridCol w="579438">
                  <a:extLst>
                    <a:ext uri="{9D8B030D-6E8A-4147-A177-3AD203B41FA5}">
                      <a16:colId xmlns:a16="http://schemas.microsoft.com/office/drawing/2014/main" val="20009"/>
                    </a:ext>
                  </a:extLst>
                </a:gridCol>
                <a:gridCol w="579437">
                  <a:extLst>
                    <a:ext uri="{9D8B030D-6E8A-4147-A177-3AD203B41FA5}">
                      <a16:colId xmlns:a16="http://schemas.microsoft.com/office/drawing/2014/main" val="20010"/>
                    </a:ext>
                  </a:extLst>
                </a:gridCol>
                <a:gridCol w="692150">
                  <a:extLst>
                    <a:ext uri="{9D8B030D-6E8A-4147-A177-3AD203B41FA5}">
                      <a16:colId xmlns:a16="http://schemas.microsoft.com/office/drawing/2014/main" val="20011"/>
                    </a:ext>
                  </a:extLst>
                </a:gridCol>
              </a:tblGrid>
              <a:tr h="412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1" i="1" u="none" strike="noStrike" cap="none" normalizeH="0" baseline="0" dirty="0" smtClean="0">
                          <a:ln>
                            <a:noFill/>
                          </a:ln>
                          <a:solidFill>
                            <a:srgbClr val="000000"/>
                          </a:solidFill>
                          <a:effectLst/>
                          <a:latin typeface="Times New Roman" pitchFamily="18" charset="0"/>
                        </a:rPr>
                        <a:t>n</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4</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5</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6</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7</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8</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10</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11</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000000"/>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0"/>
                  </a:ext>
                </a:extLst>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rPr>
                        <a:t>Wavelength (nm)</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121.6</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102.6</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97.2</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94.9</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93.7</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93.0</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92.6</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92.3</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92.1</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91.9</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rPr>
                        <a:t>91.15</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1"/>
                  </a:ext>
                </a:extLst>
              </a:tr>
            </a:tbl>
          </a:graphicData>
        </a:graphic>
      </p:graphicFrame>
      <p:pic>
        <p:nvPicPr>
          <p:cNvPr id="18480" name="Picture 60" descr="\inf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5334000"/>
            <a:ext cx="1714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blackbody radiation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991198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eaLnBrk="1" hangingPunct="1"/>
            <a:r>
              <a:rPr lang="en-US" altLang="en-US" smtClean="0"/>
              <a:t>Balmer series</a:t>
            </a:r>
          </a:p>
        </p:txBody>
      </p:sp>
      <p:pic>
        <p:nvPicPr>
          <p:cNvPr id="5" name="Content Placeholder 4"/>
          <p:cNvPicPr>
            <a:picLocks noGrp="1" noChangeAspect="1"/>
          </p:cNvPicPr>
          <p:nvPr>
            <p:ph idx="1"/>
          </p:nvPr>
        </p:nvPicPr>
        <p:blipFill>
          <a:blip r:embed="rId3"/>
          <a:stretch>
            <a:fillRect/>
          </a:stretch>
        </p:blipFill>
        <p:spPr>
          <a:xfrm>
            <a:off x="1028700" y="1981200"/>
            <a:ext cx="7200900" cy="2051312"/>
          </a:xfrm>
          <a:prstGeom prst="rect">
            <a:avLst/>
          </a:prstGeom>
        </p:spPr>
      </p:pic>
      <p:sp>
        <p:nvSpPr>
          <p:cNvPr id="2" name="Slide Number Placeholder 1"/>
          <p:cNvSpPr>
            <a:spLocks noGrp="1"/>
          </p:cNvSpPr>
          <p:nvPr>
            <p:ph type="sldNum" sz="quarter" idx="12"/>
          </p:nvPr>
        </p:nvSpPr>
        <p:spPr/>
        <p:txBody>
          <a:bodyPr/>
          <a:lstStyle/>
          <a:p>
            <a:pPr>
              <a:defRPr/>
            </a:pPr>
            <a:fld id="{5D4CB930-2AD9-417C-B7C9-FD9DCB2CBCD8}" type="slidenum">
              <a:rPr lang="en-US" smtClean="0"/>
              <a:pPr>
                <a:defRPr/>
              </a:pPr>
              <a:t>30</a:t>
            </a:fld>
            <a:endParaRPr lang="en-US"/>
          </a:p>
        </p:txBody>
      </p:sp>
      <p:graphicFrame>
        <p:nvGraphicFramePr>
          <p:cNvPr id="2304053" name="Group 53"/>
          <p:cNvGraphicFramePr>
            <a:graphicFrameLocks noGrp="1"/>
          </p:cNvGraphicFramePr>
          <p:nvPr>
            <p:extLst>
              <p:ext uri="{D42A27DB-BD31-4B8C-83A1-F6EECF244321}">
                <p14:modId xmlns:p14="http://schemas.microsoft.com/office/powerpoint/2010/main" val="2811965684"/>
              </p:ext>
            </p:extLst>
          </p:nvPr>
        </p:nvGraphicFramePr>
        <p:xfrm>
          <a:off x="397476" y="4306889"/>
          <a:ext cx="8763000" cy="1466851"/>
        </p:xfrm>
        <a:graphic>
          <a:graphicData uri="http://schemas.openxmlformats.org/drawingml/2006/table">
            <a:tbl>
              <a:tblPr/>
              <a:tblGrid>
                <a:gridCol w="1584325">
                  <a:extLst>
                    <a:ext uri="{9D8B030D-6E8A-4147-A177-3AD203B41FA5}">
                      <a16:colId xmlns:a16="http://schemas.microsoft.com/office/drawing/2014/main" val="20000"/>
                    </a:ext>
                  </a:extLst>
                </a:gridCol>
                <a:gridCol w="661988">
                  <a:extLst>
                    <a:ext uri="{9D8B030D-6E8A-4147-A177-3AD203B41FA5}">
                      <a16:colId xmlns:a16="http://schemas.microsoft.com/office/drawing/2014/main" val="20001"/>
                    </a:ext>
                  </a:extLst>
                </a:gridCol>
                <a:gridCol w="1128712">
                  <a:extLst>
                    <a:ext uri="{9D8B030D-6E8A-4147-A177-3AD203B41FA5}">
                      <a16:colId xmlns:a16="http://schemas.microsoft.com/office/drawing/2014/main" val="20002"/>
                    </a:ext>
                  </a:extLst>
                </a:gridCol>
                <a:gridCol w="661988">
                  <a:extLst>
                    <a:ext uri="{9D8B030D-6E8A-4147-A177-3AD203B41FA5}">
                      <a16:colId xmlns:a16="http://schemas.microsoft.com/office/drawing/2014/main" val="20003"/>
                    </a:ext>
                  </a:extLst>
                </a:gridCol>
                <a:gridCol w="663575">
                  <a:extLst>
                    <a:ext uri="{9D8B030D-6E8A-4147-A177-3AD203B41FA5}">
                      <a16:colId xmlns:a16="http://schemas.microsoft.com/office/drawing/2014/main" val="20004"/>
                    </a:ext>
                  </a:extLst>
                </a:gridCol>
                <a:gridCol w="1171575">
                  <a:extLst>
                    <a:ext uri="{9D8B030D-6E8A-4147-A177-3AD203B41FA5}">
                      <a16:colId xmlns:a16="http://schemas.microsoft.com/office/drawing/2014/main" val="20005"/>
                    </a:ext>
                  </a:extLst>
                </a:gridCol>
                <a:gridCol w="992187">
                  <a:extLst>
                    <a:ext uri="{9D8B030D-6E8A-4147-A177-3AD203B41FA5}">
                      <a16:colId xmlns:a16="http://schemas.microsoft.com/office/drawing/2014/main" val="20006"/>
                    </a:ext>
                  </a:extLst>
                </a:gridCol>
                <a:gridCol w="1095375">
                  <a:extLst>
                    <a:ext uri="{9D8B030D-6E8A-4147-A177-3AD203B41FA5}">
                      <a16:colId xmlns:a16="http://schemas.microsoft.com/office/drawing/2014/main" val="20007"/>
                    </a:ext>
                  </a:extLst>
                </a:gridCol>
                <a:gridCol w="803275">
                  <a:extLst>
                    <a:ext uri="{9D8B030D-6E8A-4147-A177-3AD203B41FA5}">
                      <a16:colId xmlns:a16="http://schemas.microsoft.com/office/drawing/2014/main" val="20008"/>
                    </a:ext>
                  </a:extLst>
                </a:gridCol>
              </a:tblGrid>
              <a:tr h="37133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cs typeface="Arial" charset="0"/>
                        </a:rPr>
                        <a:t>Transition of </a:t>
                      </a:r>
                      <a:r>
                        <a:rPr kumimoji="0" lang="en-US" sz="1700" b="1" i="1" u="none" strike="noStrike" cap="none" normalizeH="0" baseline="0" dirty="0" smtClean="0">
                          <a:ln>
                            <a:noFill/>
                          </a:ln>
                          <a:solidFill>
                            <a:srgbClr val="000000"/>
                          </a:solidFill>
                          <a:effectLst/>
                          <a:latin typeface="Times New Roman" pitchFamily="18" charset="0"/>
                          <a:cs typeface="Times New Roman" pitchFamily="18" charset="0"/>
                        </a:rPr>
                        <a:t>n</a:t>
                      </a:r>
                      <a:endParaRPr kumimoji="0" lang="en-US" sz="1400" b="0" i="0" u="none" strike="noStrike" cap="none" normalizeH="0" baseline="0" dirty="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4→2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5→2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6→2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7→2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8→2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9→2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  </a:t>
                      </a:r>
                      <a:r>
                        <a:rPr kumimoji="0" lang="en-US" sz="400" b="0" i="0" u="none" strike="noStrike" cap="none" normalizeH="0" baseline="0" smtClean="0">
                          <a:ln>
                            <a:noFill/>
                          </a:ln>
                          <a:solidFill>
                            <a:srgbClr val="000000"/>
                          </a:solidFill>
                          <a:effectLst/>
                          <a:latin typeface="Arial" charset="0"/>
                          <a:cs typeface="Arial" charset="0"/>
                        </a:rPr>
                        <a:t> </a:t>
                      </a:r>
                      <a:r>
                        <a:rPr kumimoji="0" lang="en-US" sz="1200" b="0" i="0" u="none" strike="noStrike" cap="none" normalizeH="0" baseline="0" smtClean="0">
                          <a:ln>
                            <a:noFill/>
                          </a:ln>
                          <a:solidFill>
                            <a:srgbClr val="000000"/>
                          </a:solidFill>
                          <a:effectLst/>
                          <a:latin typeface="Arial" charset="0"/>
                          <a:cs typeface="Arial" charset="0"/>
                        </a:rPr>
                        <a:t>     →2</a:t>
                      </a: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0"/>
                  </a:ext>
                </a:extLst>
              </a:tr>
              <a:tr h="33524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cs typeface="Arial" charset="0"/>
                        </a:rPr>
                        <a:t>Name</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H-α</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cs typeface="Arial" charset="0"/>
                        </a:rPr>
                        <a:t>H-β</a:t>
                      </a:r>
                      <a:endParaRPr kumimoji="0" lang="en-US" sz="1400" b="0" i="0" u="none" strike="noStrike" cap="none" normalizeH="0" baseline="0" dirty="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H-γ</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cs typeface="Arial" charset="0"/>
                        </a:rPr>
                        <a:t>H-δ</a:t>
                      </a:r>
                      <a:endParaRPr kumimoji="0" lang="en-US" sz="1400" b="0" i="0" u="none" strike="noStrike" cap="none" normalizeH="0" baseline="0" dirty="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H-ε</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H-ζ</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H-η</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1"/>
                  </a:ext>
                </a:extLst>
              </a:tr>
              <a:tr h="30310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cs typeface="Arial" charset="0"/>
                        </a:rPr>
                        <a:t>Wavelength (nm) </a:t>
                      </a:r>
                      <a:r>
                        <a:rPr kumimoji="0" lang="en-US" sz="1200" b="0" i="0" u="none" strike="noStrike" cap="none" normalizeH="0" baseline="30000" smtClean="0">
                          <a:ln>
                            <a:noFill/>
                          </a:ln>
                          <a:solidFill>
                            <a:srgbClr val="0645AD"/>
                          </a:solidFill>
                          <a:effectLst/>
                          <a:latin typeface="Arial" charset="0"/>
                          <a:cs typeface="Arial" charset="0"/>
                          <a:hlinkClick r:id="rId4"/>
                        </a:rPr>
                        <a:t>[2]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656.3</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486.1</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434.1</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410.2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397.0</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388.9</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383.5</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364.6</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2"/>
                  </a:ext>
                </a:extLst>
              </a:tr>
              <a:tr h="45716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cs typeface="Arial" charset="0"/>
                        </a:rPr>
                        <a:t>Color</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645AD"/>
                          </a:solidFill>
                          <a:effectLst/>
                          <a:latin typeface="Arial" charset="0"/>
                          <a:cs typeface="Arial" charset="0"/>
                          <a:hlinkClick r:id="rId5" tooltip="Red"/>
                        </a:rPr>
                        <a:t>Red</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645AD"/>
                          </a:solidFill>
                          <a:effectLst/>
                          <a:latin typeface="Arial" charset="0"/>
                          <a:cs typeface="Arial" charset="0"/>
                          <a:hlinkClick r:id="rId6" tooltip="Blue-green"/>
                        </a:rPr>
                        <a:t>Blue-green</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645AD"/>
                          </a:solidFill>
                          <a:effectLst/>
                          <a:latin typeface="Arial" charset="0"/>
                          <a:cs typeface="Arial" charset="0"/>
                          <a:hlinkClick r:id="rId7" tooltip="Violet (color)"/>
                        </a:rPr>
                        <a:t>Violet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Violet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a:t>
                      </a:r>
                      <a:r>
                        <a:rPr kumimoji="0" lang="en-US" sz="1200" b="0" i="0" u="none" strike="noStrike" cap="none" normalizeH="0" baseline="0" smtClean="0">
                          <a:ln>
                            <a:noFill/>
                          </a:ln>
                          <a:solidFill>
                            <a:srgbClr val="0645AD"/>
                          </a:solidFill>
                          <a:effectLst/>
                          <a:latin typeface="Arial" charset="0"/>
                          <a:cs typeface="Arial" charset="0"/>
                          <a:hlinkClick r:id="rId8" tooltip="Ultraviolet"/>
                        </a:rPr>
                        <a:t>Ultraviolet</a:t>
                      </a:r>
                      <a:r>
                        <a:rPr kumimoji="0" lang="en-US" sz="1200" b="0" i="0" u="none" strike="noStrike" cap="none" normalizeH="0" baseline="0" smtClean="0">
                          <a:ln>
                            <a:noFill/>
                          </a:ln>
                          <a:solidFill>
                            <a:srgbClr val="000000"/>
                          </a:solidFill>
                          <a:effectLst/>
                          <a:latin typeface="Arial" charset="0"/>
                          <a:cs typeface="Arial" charset="0"/>
                        </a:rPr>
                        <a: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(Ultraviolet)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(Ultraviolet)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cs typeface="Arial" charset="0"/>
                        </a:rPr>
                        <a:t>(Ultraviolet)</a:t>
                      </a:r>
                      <a:endParaRPr kumimoji="0" lang="en-US" sz="1400" b="0" i="0" u="none" strike="noStrike" cap="none" normalizeH="0" baseline="0" dirty="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3"/>
                  </a:ext>
                </a:extLst>
              </a:tr>
            </a:tbl>
          </a:graphicData>
        </a:graphic>
      </p:graphicFrame>
      <p:pic>
        <p:nvPicPr>
          <p:cNvPr id="19515" name="Picture 105" descr="\inf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1550" y="4461882"/>
            <a:ext cx="1714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smtClean="0"/>
              <a:t>Helium and carbon atoms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31</a:t>
            </a:fld>
            <a:endParaRPr lang="en-US"/>
          </a:p>
        </p:txBody>
      </p:sp>
      <p:pic>
        <p:nvPicPr>
          <p:cNvPr id="7" name="Picture 5" descr="AACHCLW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4250" y="2813050"/>
            <a:ext cx="4749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smtClean="0"/>
              <a:t>Hydrogen-like lines</a:t>
            </a:r>
          </a:p>
        </p:txBody>
      </p:sp>
      <p:sp>
        <p:nvSpPr>
          <p:cNvPr id="22532" name="Rectangle 6"/>
          <p:cNvSpPr>
            <a:spLocks noGrp="1" noChangeArrowheads="1"/>
          </p:cNvSpPr>
          <p:nvPr>
            <p:ph sz="half" idx="1"/>
          </p:nvPr>
        </p:nvSpPr>
        <p:spPr/>
        <p:txBody>
          <a:bodyPr>
            <a:normAutofit fontScale="85000" lnSpcReduction="10000"/>
          </a:bodyPr>
          <a:lstStyle/>
          <a:p>
            <a:pPr eaLnBrk="1" hangingPunct="1"/>
            <a:r>
              <a:rPr lang="en-US" altLang="en-US" dirty="0" smtClean="0"/>
              <a:t>These transitions are all “hydrogen-like” in that the upper-state electron “sees” a nucleus with almost one positive charge.</a:t>
            </a:r>
          </a:p>
          <a:p>
            <a:pPr eaLnBrk="1" hangingPunct="1"/>
            <a:r>
              <a:rPr lang="en-US" altLang="en-US" dirty="0" smtClean="0"/>
              <a:t>For example, C114</a:t>
            </a:r>
            <a:r>
              <a:rPr lang="en-US" altLang="en-US" dirty="0" smtClean="0">
                <a:latin typeface="Symbol" panose="05050102010706020507" pitchFamily="18" charset="2"/>
              </a:rPr>
              <a:t>b</a:t>
            </a:r>
            <a:r>
              <a:rPr lang="en-US" altLang="en-US" dirty="0" smtClean="0"/>
              <a:t> refers to a transition of an electron in carbon from n=116 to n=114. </a:t>
            </a:r>
          </a:p>
          <a:p>
            <a:pPr eaLnBrk="1" hangingPunct="1"/>
            <a:r>
              <a:rPr lang="en-US" altLang="en-US" dirty="0" smtClean="0"/>
              <a:t>With five electrons in low energy states, and six protons in the nucleus, the “nucleus” appears to have only one positive charge, just like hydrogen.</a:t>
            </a:r>
          </a:p>
        </p:txBody>
      </p:sp>
      <p:pic>
        <p:nvPicPr>
          <p:cNvPr id="8" name="Picture 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894263" y="3137307"/>
            <a:ext cx="3335337" cy="187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smtClean="0"/>
              <a:t>Iron</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pic>
        <p:nvPicPr>
          <p:cNvPr id="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96631"/>
            <a:ext cx="7010400" cy="525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smtClean="0"/>
              <a:t>21-cm Radiation</a:t>
            </a:r>
          </a:p>
        </p:txBody>
      </p:sp>
      <p:sp>
        <p:nvSpPr>
          <p:cNvPr id="23556" name="Rectangle 3"/>
          <p:cNvSpPr>
            <a:spLocks noGrp="1" noChangeArrowheads="1"/>
          </p:cNvSpPr>
          <p:nvPr>
            <p:ph sz="half" idx="1"/>
          </p:nvPr>
        </p:nvSpPr>
        <p:spPr/>
        <p:txBody>
          <a:bodyPr/>
          <a:lstStyle/>
          <a:p>
            <a:pPr eaLnBrk="1" hangingPunct="1"/>
            <a:r>
              <a:rPr lang="en-US" altLang="en-US" dirty="0" smtClean="0"/>
              <a:t>Neutral hydrogen can be </a:t>
            </a:r>
            <a:r>
              <a:rPr lang="en-US" altLang="en-US" dirty="0" err="1" smtClean="0"/>
              <a:t>collisionally</a:t>
            </a:r>
            <a:r>
              <a:rPr lang="en-US" altLang="en-US" dirty="0" smtClean="0"/>
              <a:t> excited so that its proton and electron have aligned spins. </a:t>
            </a:r>
          </a:p>
          <a:p>
            <a:pPr eaLnBrk="1" hangingPunct="1"/>
            <a:r>
              <a:rPr lang="en-US" altLang="en-US" dirty="0" smtClean="0"/>
              <a:t>When the electron spontaneously flips, the atom loses a 21-cm photon.</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pic>
        <p:nvPicPr>
          <p:cNvPr id="1028" name="Picture 4" descr="Image result for 21 cm lin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552173"/>
            <a:ext cx="3335337" cy="3049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Aliens and 21 cm Line</a:t>
            </a:r>
            <a:endParaRPr lang="en-US" dirty="0"/>
          </a:p>
        </p:txBody>
      </p:sp>
      <p:pic>
        <p:nvPicPr>
          <p:cNvPr id="8" name="Content Placeholder 7"/>
          <p:cNvPicPr>
            <a:picLocks noGrp="1" noChangeAspect="1"/>
          </p:cNvPicPr>
          <p:nvPr>
            <p:ph idx="1"/>
          </p:nvPr>
        </p:nvPicPr>
        <p:blipFill>
          <a:blip r:embed="rId2"/>
          <a:stretch>
            <a:fillRect/>
          </a:stretch>
        </p:blipFill>
        <p:spPr>
          <a:xfrm>
            <a:off x="2558572" y="2286000"/>
            <a:ext cx="4141155" cy="3581400"/>
          </a:xfrm>
          <a:prstGeom prst="rect">
            <a:avLst/>
          </a:prstGeom>
        </p:spPr>
      </p:pic>
      <p:sp>
        <p:nvSpPr>
          <p:cNvPr id="5" name="Slide Number Placeholder 4"/>
          <p:cNvSpPr>
            <a:spLocks noGrp="1"/>
          </p:cNvSpPr>
          <p:nvPr>
            <p:ph type="sldNum" sz="quarter" idx="12"/>
          </p:nvPr>
        </p:nvSpPr>
        <p:spPr/>
        <p:txBody>
          <a:bodyPr/>
          <a:lstStyle/>
          <a:p>
            <a:pPr>
              <a:defRPr/>
            </a:pPr>
            <a:fld id="{1F1164FC-EDB3-4677-AD99-16BFEA955BA0}" type="slidenum">
              <a:rPr lang="en-US" smtClean="0"/>
              <a:pPr>
                <a:defRPr/>
              </a:pPr>
              <a:t>35</a:t>
            </a:fld>
            <a:endParaRPr lang="en-US"/>
          </a:p>
        </p:txBody>
      </p:sp>
    </p:spTree>
    <p:extLst>
      <p:ext uri="{BB962C8B-B14F-4D97-AF65-F5344CB8AC3E}">
        <p14:creationId xmlns:p14="http://schemas.microsoft.com/office/powerpoint/2010/main" val="376152172"/>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p:txBody>
          <a:bodyPr/>
          <a:lstStyle/>
          <a:p>
            <a:pPr eaLnBrk="1" hangingPunct="1"/>
            <a:r>
              <a:rPr lang="en-US" altLang="en-US" dirty="0" smtClean="0"/>
              <a:t>Energy Transfer</a:t>
            </a:r>
          </a:p>
        </p:txBody>
      </p:sp>
      <p:sp>
        <p:nvSpPr>
          <p:cNvPr id="4100" name="Rectangle 6"/>
          <p:cNvSpPr>
            <a:spLocks noGrp="1" noChangeArrowheads="1"/>
          </p:cNvSpPr>
          <p:nvPr>
            <p:ph idx="1"/>
          </p:nvPr>
        </p:nvSpPr>
        <p:spPr/>
        <p:txBody>
          <a:bodyPr/>
          <a:lstStyle/>
          <a:p>
            <a:pPr eaLnBrk="1" hangingPunct="1"/>
            <a:r>
              <a:rPr lang="en-US" altLang="en-US" dirty="0" smtClean="0"/>
              <a:t>There are three ways to transport or move energy from one location to another: </a:t>
            </a:r>
          </a:p>
          <a:p>
            <a:pPr eaLnBrk="1" hangingPunct="1"/>
            <a:r>
              <a:rPr lang="en-US" altLang="en-US" dirty="0" smtClean="0"/>
              <a:t>Conduction: </a:t>
            </a:r>
          </a:p>
          <a:p>
            <a:pPr lvl="1" eaLnBrk="1" hangingPunct="1"/>
            <a:r>
              <a:rPr lang="en-US" altLang="en-US" dirty="0" smtClean="0"/>
              <a:t>particles interact with neighbors and share energy</a:t>
            </a:r>
          </a:p>
          <a:p>
            <a:pPr eaLnBrk="1" hangingPunct="1"/>
            <a:r>
              <a:rPr lang="en-US" altLang="en-US" dirty="0" smtClean="0"/>
              <a:t>Convection: </a:t>
            </a:r>
          </a:p>
          <a:p>
            <a:pPr lvl="1" eaLnBrk="1" hangingPunct="1"/>
            <a:r>
              <a:rPr lang="en-US" altLang="en-US" dirty="0" smtClean="0"/>
              <a:t>bulk mixing of particles transports energy</a:t>
            </a:r>
          </a:p>
          <a:p>
            <a:pPr eaLnBrk="1" hangingPunct="1"/>
            <a:r>
              <a:rPr lang="en-US" altLang="en-US" dirty="0" smtClean="0"/>
              <a:t>Radiation: </a:t>
            </a:r>
          </a:p>
          <a:p>
            <a:pPr lvl="1" eaLnBrk="1" hangingPunct="1"/>
            <a:r>
              <a:rPr lang="en-US" altLang="en-US" dirty="0" smtClean="0"/>
              <a:t>photons carry energy and are scattered/absorbed</a:t>
            </a:r>
          </a:p>
          <a:p>
            <a:pPr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0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0">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smtClean="0"/>
              <a:t>Radiative Transfer</a:t>
            </a:r>
          </a:p>
        </p:txBody>
      </p:sp>
      <p:sp>
        <p:nvSpPr>
          <p:cNvPr id="5124" name="Rectangle 3"/>
          <p:cNvSpPr>
            <a:spLocks noGrp="1" noChangeArrowheads="1"/>
          </p:cNvSpPr>
          <p:nvPr>
            <p:ph idx="1"/>
          </p:nvPr>
        </p:nvSpPr>
        <p:spPr/>
        <p:txBody>
          <a:bodyPr>
            <a:normAutofit fontScale="92500" lnSpcReduction="20000"/>
          </a:bodyPr>
          <a:lstStyle/>
          <a:p>
            <a:r>
              <a:rPr lang="en-US" altLang="en-US" dirty="0" smtClean="0"/>
              <a:t>All objects radiate and receive energy. </a:t>
            </a:r>
          </a:p>
          <a:p>
            <a:r>
              <a:rPr lang="en-US" altLang="en-US" dirty="0" smtClean="0"/>
              <a:t>An object hotter than its surroundings will give off more energy than it receives </a:t>
            </a:r>
          </a:p>
          <a:p>
            <a:pPr lvl="1"/>
            <a:r>
              <a:rPr lang="en-US" altLang="en-US" dirty="0" smtClean="0"/>
              <a:t>with no internal heat (energy) source, it will </a:t>
            </a:r>
            <a:r>
              <a:rPr lang="en-US" altLang="en-US" dirty="0" err="1" smtClean="0"/>
              <a:t>radiatively</a:t>
            </a:r>
            <a:r>
              <a:rPr lang="en-US" altLang="en-US" dirty="0" smtClean="0"/>
              <a:t> cool</a:t>
            </a:r>
          </a:p>
          <a:p>
            <a:pPr lvl="1"/>
            <a:r>
              <a:rPr lang="en-US" altLang="en-US" dirty="0" smtClean="0"/>
              <a:t>given enough time, the object will equilibrate at the same temperature as its surroundings (at which point it will absorb as much energy as it emits)</a:t>
            </a:r>
          </a:p>
          <a:p>
            <a:r>
              <a:rPr lang="en-US" altLang="en-US" dirty="0" smtClean="0"/>
              <a:t>An object cooler than its surroundings will absorb more energy than it receives</a:t>
            </a:r>
          </a:p>
          <a:p>
            <a:pPr lvl="1"/>
            <a:r>
              <a:rPr lang="en-US" altLang="en-US" dirty="0" smtClean="0"/>
              <a:t>sunlit surface of Earth gets hotter (Sun is hotter than Earth)</a:t>
            </a:r>
          </a:p>
          <a:p>
            <a:pPr lvl="1"/>
            <a:r>
              <a:rPr lang="en-US" altLang="en-US" dirty="0" err="1" smtClean="0"/>
              <a:t>darkside</a:t>
            </a:r>
            <a:r>
              <a:rPr lang="en-US" altLang="en-US" dirty="0" smtClean="0"/>
              <a:t> surface of Earth gets cooler (Earth is hotter than space)</a:t>
            </a:r>
          </a:p>
        </p:txBody>
      </p:sp>
      <p:sp>
        <p:nvSpPr>
          <p:cNvPr id="8" name="Slide Number Placeholder 7"/>
          <p:cNvSpPr>
            <a:spLocks noGrp="1"/>
          </p:cNvSpPr>
          <p:nvPr>
            <p:ph type="sldNum" sz="quarter" idx="12"/>
          </p:nvPr>
        </p:nvSpPr>
        <p:spPr/>
        <p:txBody>
          <a:bodyPr/>
          <a:lstStyle/>
          <a:p>
            <a:fld id="{A80E317C-2D38-45AD-93CC-2F339010EF5B}" type="slidenum">
              <a:rPr lang="en-US" smtClean="0"/>
              <a:pPr/>
              <a:t>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Blackbody Radiation: Objects</a:t>
            </a:r>
          </a:p>
        </p:txBody>
      </p:sp>
      <p:sp>
        <p:nvSpPr>
          <p:cNvPr id="6149" name="Rectangle 8"/>
          <p:cNvSpPr>
            <a:spLocks noChangeArrowheads="1"/>
          </p:cNvSpPr>
          <p:nvPr/>
        </p:nvSpPr>
        <p:spPr bwMode="auto">
          <a:xfrm>
            <a:off x="457200" y="37338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tabLst>
                <a:tab pos="0" algn="l"/>
              </a:tabLst>
              <a:defRPr sz="2400">
                <a:solidFill>
                  <a:schemeClr val="tx1"/>
                </a:solidFill>
                <a:latin typeface="Times New Roman" pitchFamily="18" charset="0"/>
              </a:defRPr>
            </a:lvl1pPr>
            <a:lvl2pPr marL="742950" indent="-285750" eaLnBrk="0" hangingPunct="0">
              <a:spcBef>
                <a:spcPct val="5000"/>
              </a:spcBef>
              <a:buChar char="–"/>
              <a:tabLst>
                <a:tab pos="0" algn="l"/>
              </a:tabLst>
              <a:defRPr sz="2000">
                <a:solidFill>
                  <a:schemeClr val="tx1"/>
                </a:solidFill>
                <a:latin typeface="Times New Roman" pitchFamily="18" charset="0"/>
              </a:defRPr>
            </a:lvl2pPr>
            <a:lvl3pPr marL="1143000" indent="-228600" eaLnBrk="0" hangingPunct="0">
              <a:spcBef>
                <a:spcPct val="5000"/>
              </a:spcBef>
              <a:buChar char="•"/>
              <a:tabLst>
                <a:tab pos="0" algn="l"/>
              </a:tabLst>
              <a:defRPr>
                <a:solidFill>
                  <a:schemeClr val="tx1"/>
                </a:solidFill>
                <a:latin typeface="Times New Roman" pitchFamily="18" charset="0"/>
              </a:defRPr>
            </a:lvl3pPr>
            <a:lvl4pPr marL="1600200" indent="-228600" eaLnBrk="0" hangingPunct="0">
              <a:spcBef>
                <a:spcPct val="5000"/>
              </a:spcBef>
              <a:buChar char="–"/>
              <a:tabLst>
                <a:tab pos="0" algn="l"/>
              </a:tabLst>
              <a:defRPr sz="1600">
                <a:solidFill>
                  <a:schemeClr val="tx1"/>
                </a:solidFill>
                <a:latin typeface="Times New Roman" pitchFamily="18" charset="0"/>
              </a:defRPr>
            </a:lvl4pPr>
            <a:lvl5pPr marL="2057400" indent="-228600" eaLnBrk="0" hangingPunct="0">
              <a:spcBef>
                <a:spcPct val="5000"/>
              </a:spcBef>
              <a:buChar char="»"/>
              <a:tabLst>
                <a:tab pos="0" algn="l"/>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0" algn="l"/>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0" algn="l"/>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0" algn="l"/>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0" algn="l"/>
              </a:tabLst>
              <a:defRPr sz="1600">
                <a:solidFill>
                  <a:schemeClr val="tx1"/>
                </a:solidFill>
                <a:latin typeface="Times New Roman" pitchFamily="18" charset="0"/>
              </a:defRPr>
            </a:lvl9pPr>
          </a:lstStyle>
          <a:p>
            <a:pPr eaLnBrk="1" hangingPunct="1">
              <a:buFontTx/>
              <a:buNone/>
            </a:pPr>
            <a:r>
              <a:rPr lang="en-US" altLang="en-US" sz="1200">
                <a:latin typeface="Arial" charset="0"/>
              </a:rPr>
              <a:t>Thermal emission from two adults and infant, measured in mid-infrared. Note that sofa remains warm after adults leave.</a:t>
            </a:r>
          </a:p>
          <a:p>
            <a:pPr eaLnBrk="1" hangingPunct="1"/>
            <a:endParaRPr lang="en-US" altLang="en-US" sz="1200">
              <a:latin typeface="Arial" charset="0"/>
            </a:endParaRPr>
          </a:p>
        </p:txBody>
      </p:sp>
      <p:pic>
        <p:nvPicPr>
          <p:cNvPr id="6150" name="Picture 5" descr="Heat transfer between objects as shown by thermal infrared ima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1981200"/>
            <a:ext cx="2743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Thermal infrared camera captures IR hea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238" y="1982788"/>
            <a:ext cx="27432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lizard_w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238" y="4114800"/>
            <a:ext cx="27432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0" descr="lizard_c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63" y="4124325"/>
            <a:ext cx="2743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Rectangle 12"/>
          <p:cNvSpPr>
            <a:spLocks noChangeArrowheads="1"/>
          </p:cNvSpPr>
          <p:nvPr/>
        </p:nvSpPr>
        <p:spPr bwMode="auto">
          <a:xfrm>
            <a:off x="457200" y="58674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tabLst>
                <a:tab pos="0" algn="l"/>
              </a:tabLst>
              <a:defRPr sz="2400">
                <a:solidFill>
                  <a:schemeClr val="tx1"/>
                </a:solidFill>
                <a:latin typeface="Times New Roman" pitchFamily="18" charset="0"/>
              </a:defRPr>
            </a:lvl1pPr>
            <a:lvl2pPr marL="742950" indent="-285750" eaLnBrk="0" hangingPunct="0">
              <a:spcBef>
                <a:spcPct val="5000"/>
              </a:spcBef>
              <a:buChar char="–"/>
              <a:tabLst>
                <a:tab pos="0" algn="l"/>
              </a:tabLst>
              <a:defRPr sz="2000">
                <a:solidFill>
                  <a:schemeClr val="tx1"/>
                </a:solidFill>
                <a:latin typeface="Times New Roman" pitchFamily="18" charset="0"/>
              </a:defRPr>
            </a:lvl2pPr>
            <a:lvl3pPr marL="1143000" indent="-228600" eaLnBrk="0" hangingPunct="0">
              <a:spcBef>
                <a:spcPct val="5000"/>
              </a:spcBef>
              <a:buChar char="•"/>
              <a:tabLst>
                <a:tab pos="0" algn="l"/>
              </a:tabLst>
              <a:defRPr>
                <a:solidFill>
                  <a:schemeClr val="tx1"/>
                </a:solidFill>
                <a:latin typeface="Times New Roman" pitchFamily="18" charset="0"/>
              </a:defRPr>
            </a:lvl3pPr>
            <a:lvl4pPr marL="1600200" indent="-228600" eaLnBrk="0" hangingPunct="0">
              <a:spcBef>
                <a:spcPct val="5000"/>
              </a:spcBef>
              <a:buChar char="–"/>
              <a:tabLst>
                <a:tab pos="0" algn="l"/>
              </a:tabLst>
              <a:defRPr sz="1600">
                <a:solidFill>
                  <a:schemeClr val="tx1"/>
                </a:solidFill>
                <a:latin typeface="Times New Roman" pitchFamily="18" charset="0"/>
              </a:defRPr>
            </a:lvl4pPr>
            <a:lvl5pPr marL="2057400" indent="-228600" eaLnBrk="0" hangingPunct="0">
              <a:spcBef>
                <a:spcPct val="5000"/>
              </a:spcBef>
              <a:buChar char="»"/>
              <a:tabLst>
                <a:tab pos="0" algn="l"/>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0" algn="l"/>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0" algn="l"/>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0" algn="l"/>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0" algn="l"/>
              </a:tabLst>
              <a:defRPr sz="1600">
                <a:solidFill>
                  <a:schemeClr val="tx1"/>
                </a:solidFill>
                <a:latin typeface="Times New Roman" pitchFamily="18" charset="0"/>
              </a:defRPr>
            </a:lvl9pPr>
          </a:lstStyle>
          <a:p>
            <a:pPr eaLnBrk="1" hangingPunct="1">
              <a:buFontTx/>
              <a:buNone/>
            </a:pPr>
            <a:r>
              <a:rPr lang="en-US" altLang="en-US" sz="1200" dirty="0">
                <a:latin typeface="Arial" charset="0"/>
              </a:rPr>
              <a:t>These thermal infrared images of a </a:t>
            </a:r>
            <a:r>
              <a:rPr lang="en-US" altLang="en-US" sz="1200" dirty="0" smtClean="0">
                <a:latin typeface="Arial" charset="0"/>
              </a:rPr>
              <a:t>lizard </a:t>
            </a:r>
            <a:r>
              <a:rPr lang="en-US" altLang="en-US" sz="1200" dirty="0">
                <a:latin typeface="Arial" charset="0"/>
              </a:rPr>
              <a:t>show a cold-blooded animal's body temperature in a cooler and warmer environment. In the image to the left, the lizard is just above room temperature, being warmed by the human hand holding it. To warm up, lizards will seek a sunny area and bask in warm sunlight, as in the image to the right. </a:t>
            </a:r>
          </a:p>
        </p:txBody>
      </p:sp>
      <p:sp>
        <p:nvSpPr>
          <p:cNvPr id="7" name="Slide Number Placeholder 6"/>
          <p:cNvSpPr>
            <a:spLocks noGrp="1"/>
          </p:cNvSpPr>
          <p:nvPr>
            <p:ph type="sldNum" sz="quarter" idx="12"/>
          </p:nvPr>
        </p:nvSpPr>
        <p:spPr/>
        <p:txBody>
          <a:bodyPr/>
          <a:lstStyle/>
          <a:p>
            <a:pPr>
              <a:defRPr/>
            </a:pPr>
            <a:fld id="{E49464C3-F72B-4578-BA21-31D6575E0633}" type="slidenum">
              <a:rPr lang="en-US" smtClean="0"/>
              <a:pPr>
                <a:defRPr/>
              </a:pPr>
              <a:t>6</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Blackbody Radiation</a:t>
            </a:r>
            <a:endParaRPr lang="en-US" dirty="0"/>
          </a:p>
        </p:txBody>
      </p:sp>
      <p:sp>
        <p:nvSpPr>
          <p:cNvPr id="4" name="Content Placeholder 3"/>
          <p:cNvSpPr>
            <a:spLocks noGrp="1"/>
          </p:cNvSpPr>
          <p:nvPr>
            <p:ph idx="1"/>
          </p:nvPr>
        </p:nvSpPr>
        <p:spPr/>
        <p:txBody>
          <a:bodyPr/>
          <a:lstStyle/>
          <a:p>
            <a:r>
              <a:rPr lang="en-US" dirty="0"/>
              <a:t>A blackbody</a:t>
            </a:r>
            <a:r>
              <a:rPr lang="en-US" b="1" dirty="0"/>
              <a:t> </a:t>
            </a:r>
            <a:r>
              <a:rPr lang="en-US" dirty="0"/>
              <a:t>is a perfect emitter – it absorbs all </a:t>
            </a:r>
            <a:r>
              <a:rPr lang="en-US" dirty="0" smtClean="0"/>
              <a:t>radiation and </a:t>
            </a:r>
            <a:r>
              <a:rPr lang="en-US" dirty="0"/>
              <a:t>reflects none (hence is ‘black’) and perfectly re-­</a:t>
            </a:r>
            <a:r>
              <a:rPr lang="en-US" dirty="0" smtClean="0"/>
              <a:t>emits that radiation.</a:t>
            </a:r>
            <a:endParaRPr lang="en-US" dirty="0"/>
          </a:p>
          <a:p>
            <a:r>
              <a:rPr lang="en-US" dirty="0" smtClean="0"/>
              <a:t>Blackbody </a:t>
            </a:r>
            <a:r>
              <a:rPr lang="en-US" dirty="0"/>
              <a:t>radiation is the characteristic spectrum </a:t>
            </a:r>
            <a:r>
              <a:rPr lang="en-US" dirty="0" smtClean="0"/>
              <a:t>of light </a:t>
            </a:r>
            <a:r>
              <a:rPr lang="en-US" dirty="0"/>
              <a:t>emitted by </a:t>
            </a:r>
            <a:r>
              <a:rPr lang="en-US" dirty="0" smtClean="0"/>
              <a:t>blackbodies.</a:t>
            </a:r>
            <a:endParaRPr lang="en-US" dirty="0"/>
          </a:p>
          <a:p>
            <a:r>
              <a:rPr lang="en-US" dirty="0" smtClean="0"/>
              <a:t>The </a:t>
            </a:r>
            <a:r>
              <a:rPr lang="en-US" dirty="0"/>
              <a:t>spectrum of radiation is given by the </a:t>
            </a:r>
            <a:r>
              <a:rPr lang="en-US" dirty="0" smtClean="0"/>
              <a:t>Planck function</a:t>
            </a:r>
            <a:r>
              <a:rPr lang="en-US" dirty="0"/>
              <a:t>, which is dependent on temperature.</a:t>
            </a:r>
          </a:p>
          <a:p>
            <a:r>
              <a:rPr lang="en-US" dirty="0" smtClean="0"/>
              <a:t>It is also </a:t>
            </a:r>
            <a:r>
              <a:rPr lang="en-US" dirty="0"/>
              <a:t>known as Thermal </a:t>
            </a:r>
            <a:r>
              <a:rPr lang="en-US" dirty="0" smtClean="0"/>
              <a:t>Radiation.</a:t>
            </a:r>
          </a:p>
          <a:p>
            <a:r>
              <a:rPr lang="en-US" dirty="0" smtClean="0"/>
              <a:t>It is caused by jostling charged particles in a medium/body, where the “jostling” is caused by finite temperature.</a:t>
            </a:r>
            <a:endParaRPr lang="en-US" dirty="0"/>
          </a:p>
        </p:txBody>
      </p:sp>
      <p:sp>
        <p:nvSpPr>
          <p:cNvPr id="3" name="Slide Number Placeholder 2"/>
          <p:cNvSpPr>
            <a:spLocks noGrp="1"/>
          </p:cNvSpPr>
          <p:nvPr>
            <p:ph type="sldNum" sz="quarter" idx="12"/>
          </p:nvPr>
        </p:nvSpPr>
        <p:spPr/>
        <p:txBody>
          <a:bodyPr/>
          <a:lstStyle/>
          <a:p>
            <a:pPr>
              <a:defRPr/>
            </a:pPr>
            <a:fld id="{E49464C3-F72B-4578-BA21-31D6575E0633}" type="slidenum">
              <a:rPr lang="en-US" smtClean="0"/>
              <a:pPr>
                <a:defRPr/>
              </a:pPr>
              <a:t>7</a:t>
            </a:fld>
            <a:endParaRPr lang="en-US"/>
          </a:p>
        </p:txBody>
      </p:sp>
    </p:spTree>
    <p:extLst>
      <p:ext uri="{BB962C8B-B14F-4D97-AF65-F5344CB8AC3E}">
        <p14:creationId xmlns:p14="http://schemas.microsoft.com/office/powerpoint/2010/main" val="23222720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20"/>
          <p:cNvSpPr>
            <a:spLocks noGrp="1" noChangeArrowheads="1"/>
          </p:cNvSpPr>
          <p:nvPr>
            <p:ph type="title"/>
          </p:nvPr>
        </p:nvSpPr>
        <p:spPr/>
        <p:txBody>
          <a:bodyPr/>
          <a:lstStyle/>
          <a:p>
            <a:r>
              <a:rPr lang="en-US" altLang="en-US" smtClean="0"/>
              <a:t>Blackbody Radiation: Planck’s Equation</a:t>
            </a:r>
          </a:p>
        </p:txBody>
      </p:sp>
      <p:sp>
        <p:nvSpPr>
          <p:cNvPr id="2" name="Slide Number Placeholder 1"/>
          <p:cNvSpPr>
            <a:spLocks noGrp="1"/>
          </p:cNvSpPr>
          <p:nvPr>
            <p:ph type="sldNum" sz="quarter" idx="12"/>
          </p:nvPr>
        </p:nvSpPr>
        <p:spPr/>
        <p:txBody>
          <a:bodyPr/>
          <a:lstStyle/>
          <a:p>
            <a:fld id="{A80E317C-2D38-45AD-93CC-2F339010EF5B}" type="slidenum">
              <a:rPr lang="en-US" smtClean="0"/>
              <a:pPr/>
              <a:t>8</a:t>
            </a:fld>
            <a:endParaRPr lang="en-US"/>
          </a:p>
        </p:txBody>
      </p:sp>
      <p:sp>
        <p:nvSpPr>
          <p:cNvPr id="6" name="TextBox 5"/>
          <p:cNvSpPr txBox="1"/>
          <p:nvPr/>
        </p:nvSpPr>
        <p:spPr>
          <a:xfrm>
            <a:off x="1371600" y="1676400"/>
            <a:ext cx="7162800" cy="553998"/>
          </a:xfrm>
          <a:prstGeom prst="rect">
            <a:avLst/>
          </a:prstGeom>
          <a:noFill/>
        </p:spPr>
        <p:txBody>
          <a:bodyPr wrap="square" lIns="0" tIns="0" rIns="0" bIns="0" rtlCol="0">
            <a:spAutoFit/>
          </a:bodyPr>
          <a:lstStyle/>
          <a:p>
            <a:endParaRPr lang="en-US" dirty="0"/>
          </a:p>
          <a:p>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ea typeface="Cambria Math" panose="02040503050406030204" pitchFamily="18" charset="0"/>
                            </a:rPr>
                            <m:t>𝜈</m:t>
                          </m:r>
                        </m:sub>
                      </m:sSub>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h</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𝜈</m:t>
                              </m:r>
                            </m:e>
                            <m:sup>
                              <m:r>
                                <a:rPr lang="en-US" i="1">
                                  <a:latin typeface="Cambria Math" panose="02040503050406030204" pitchFamily="18" charset="0"/>
                                </a:rPr>
                                <m:t>3</m:t>
                              </m:r>
                            </m:sup>
                          </m:sSup>
                        </m:num>
                        <m:den>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2</m:t>
                              </m:r>
                            </m:sup>
                          </m:sSup>
                        </m:den>
                      </m:f>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f>
                                <m:fPr>
                                  <m:type m:val="lin"/>
                                  <m:ctrlPr>
                                    <a:rPr lang="en-US" i="1">
                                      <a:latin typeface="Cambria Math" panose="02040503050406030204" pitchFamily="18" charset="0"/>
                                    </a:rPr>
                                  </m:ctrlPr>
                                </m:fPr>
                                <m:num>
                                  <m:r>
                                    <a:rPr lang="en-US" i="1">
                                      <a:latin typeface="Cambria Math" panose="02040503050406030204" pitchFamily="18" charset="0"/>
                                    </a:rPr>
                                    <m:t>h</m:t>
                                  </m:r>
                                  <m:r>
                                    <a:rPr lang="en-US" i="1">
                                      <a:latin typeface="Cambria Math" panose="02040503050406030204" pitchFamily="18" charset="0"/>
                                      <a:ea typeface="Cambria Math" panose="02040503050406030204" pitchFamily="18" charset="0"/>
                                    </a:rPr>
                                    <m:t>𝜈</m:t>
                                  </m:r>
                                </m:num>
                                <m:den>
                                  <m:r>
                                    <a:rPr lang="en-US" i="1">
                                      <a:latin typeface="Cambria Math" panose="02040503050406030204" pitchFamily="18" charset="0"/>
                                    </a:rPr>
                                    <m:t>𝑘𝑇</m:t>
                                  </m:r>
                                </m:den>
                              </m:f>
                            </m:sup>
                          </m:sSup>
                          <m:r>
                            <a:rPr lang="en-US" i="1">
                              <a:latin typeface="Cambria Math" panose="02040503050406030204" pitchFamily="18" charset="0"/>
                            </a:rPr>
                            <m:t>−1</m:t>
                          </m:r>
                        </m:den>
                      </m:f>
                      <m:r>
                        <a:rPr lang="en-US" i="1">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𝑒𝑟𝑔𝑠</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𝐻𝑧</m:t>
                              </m:r>
                            </m:e>
                            <m:sup>
                              <m:r>
                                <a:rPr lang="en-US" i="1">
                                  <a:latin typeface="Cambria Math" panose="02040503050406030204" pitchFamily="18" charset="0"/>
                                </a:rPr>
                                <m:t>−1</m:t>
                              </m:r>
                            </m:sup>
                          </m:sSup>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𝑠𝑡𝑒𝑟𝑎𝑑𝑖𝑎𝑛</m:t>
                              </m:r>
                            </m:e>
                            <m:sup>
                              <m:r>
                                <a:rPr lang="en-US" i="1">
                                  <a:latin typeface="Cambria Math" panose="02040503050406030204" pitchFamily="18" charset="0"/>
                                </a:rPr>
                                <m:t>−1</m:t>
                              </m:r>
                            </m:sup>
                          </m:sSup>
                        </m:e>
                      </m:d>
                    </m:oMath>
                  </m:oMathPara>
                </a14:m>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13"/>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ea typeface="Cambria Math" panose="02040503050406030204" pitchFamily="18" charset="0"/>
                            </a:rPr>
                            <m:t>𝜆</m:t>
                          </m:r>
                        </m:sub>
                      </m:sSub>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h</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𝑐</m:t>
                              </m:r>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𝜆</m:t>
                              </m:r>
                            </m:e>
                            <m:sup>
                              <m:r>
                                <a:rPr lang="en-US" i="1">
                                  <a:latin typeface="Cambria Math" panose="02040503050406030204" pitchFamily="18" charset="0"/>
                                </a:rPr>
                                <m:t>5</m:t>
                              </m:r>
                            </m:sup>
                          </m:sSup>
                        </m:den>
                      </m:f>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f>
                                <m:fPr>
                                  <m:type m:val="lin"/>
                                  <m:ctrlPr>
                                    <a:rPr lang="en-US" i="1">
                                      <a:latin typeface="Cambria Math" panose="02040503050406030204" pitchFamily="18" charset="0"/>
                                    </a:rPr>
                                  </m:ctrlPr>
                                </m:fPr>
                                <m:num>
                                  <m:r>
                                    <a:rPr lang="en-US" i="1">
                                      <a:latin typeface="Cambria Math" panose="02040503050406030204" pitchFamily="18" charset="0"/>
                                    </a:rPr>
                                    <m:t>h</m:t>
                                  </m:r>
                                  <m:r>
                                    <a:rPr lang="en-US" i="1">
                                      <a:latin typeface="Cambria Math" panose="02040503050406030204" pitchFamily="18" charset="0"/>
                                      <a:ea typeface="Cambria Math" panose="02040503050406030204" pitchFamily="18" charset="0"/>
                                    </a:rPr>
                                    <m:t>𝑐</m:t>
                                  </m:r>
                                </m:num>
                                <m:den>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rPr>
                                    <m:t>𝑘𝑇</m:t>
                                  </m:r>
                                </m:den>
                              </m:f>
                            </m:sup>
                          </m:sSup>
                          <m:r>
                            <a:rPr lang="en-US" i="1">
                              <a:latin typeface="Cambria Math" panose="02040503050406030204" pitchFamily="18" charset="0"/>
                            </a:rPr>
                            <m:t>−1</m:t>
                          </m:r>
                        </m:den>
                      </m:f>
                      <m:r>
                        <a:rPr lang="en-US" b="0" i="1"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𝑒𝑟𝑔𝑠</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−1</m:t>
                              </m:r>
                            </m:sup>
                          </m:sSup>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𝑠𝑡𝑒𝑟𝑎𝑑𝑖𝑎𝑛</m:t>
                              </m:r>
                            </m:e>
                            <m:sup>
                              <m:r>
                                <a:rPr lang="en-US" i="1">
                                  <a:latin typeface="Cambria Math" panose="02040503050406030204" pitchFamily="18" charset="0"/>
                                </a:rPr>
                                <m:t>−1</m:t>
                              </m:r>
                            </m:sup>
                          </m:sSup>
                        </m:e>
                      </m:d>
                    </m:oMath>
                  </m:oMathPara>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13"/>
              </p:nvPr>
            </p:nvSpPr>
            <p:spPr>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57701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normAutofit/>
          </a:bodyPr>
          <a:lstStyle/>
          <a:p>
            <a:pPr eaLnBrk="1" hangingPunct="1"/>
            <a:r>
              <a:rPr lang="en-US" altLang="en-US" smtClean="0"/>
              <a:t>Blackbody Radiation: Curves</a:t>
            </a:r>
          </a:p>
        </p:txBody>
      </p:sp>
      <p:sp>
        <p:nvSpPr>
          <p:cNvPr id="2" name="Slide Number Placeholder 1"/>
          <p:cNvSpPr>
            <a:spLocks noGrp="1"/>
          </p:cNvSpPr>
          <p:nvPr>
            <p:ph type="sldNum" sz="quarter" idx="12"/>
          </p:nvPr>
        </p:nvSpPr>
        <p:spPr/>
        <p:txBody>
          <a:bodyPr/>
          <a:lstStyle/>
          <a:p>
            <a:pPr>
              <a:defRPr/>
            </a:pPr>
            <a:fld id="{846A9F1F-B3E6-4D64-9F36-585888F4BDC5}" type="slidenum">
              <a:rPr lang="en-US" smtClean="0"/>
              <a:pPr>
                <a:defRPr/>
              </a:pPr>
              <a:t>9</a:t>
            </a:fld>
            <a:endParaRPr lang="en-US"/>
          </a:p>
        </p:txBody>
      </p:sp>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7543800" cy="502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4198</TotalTime>
  <Words>4467</Words>
  <Application>Microsoft Office PowerPoint</Application>
  <PresentationFormat>On-screen Show (4:3)</PresentationFormat>
  <Paragraphs>298</Paragraphs>
  <Slides>35</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Cambria Math</vt:lpstr>
      <vt:lpstr>Franklin Gothic Book</vt:lpstr>
      <vt:lpstr>Symbol</vt:lpstr>
      <vt:lpstr>Times New Roman</vt:lpstr>
      <vt:lpstr>Crop</vt:lpstr>
      <vt:lpstr>University Astronomy</vt:lpstr>
      <vt:lpstr>Aims and outline for this lecture</vt:lpstr>
      <vt:lpstr>blackbody radiation</vt:lpstr>
      <vt:lpstr>Energy Transfer</vt:lpstr>
      <vt:lpstr>Radiative Transfer</vt:lpstr>
      <vt:lpstr>Blackbody Radiation: Objects</vt:lpstr>
      <vt:lpstr>Blackbody Radiation</vt:lpstr>
      <vt:lpstr>Blackbody Radiation: Planck’s Equation</vt:lpstr>
      <vt:lpstr>Blackbody Radiation: Curves</vt:lpstr>
      <vt:lpstr>Blackbody Radiation vs. Temperature</vt:lpstr>
      <vt:lpstr>Blackbody Radiation: Peak Wavelength</vt:lpstr>
      <vt:lpstr>Blackbody Radiation: Wein’s Displacement Law</vt:lpstr>
      <vt:lpstr>Question</vt:lpstr>
      <vt:lpstr>Answer</vt:lpstr>
      <vt:lpstr>PowerPoint Presentation</vt:lpstr>
      <vt:lpstr>PowerPoint Presentation</vt:lpstr>
      <vt:lpstr>Blackbody Radiation: Stefan-Boltzmann Law </vt:lpstr>
      <vt:lpstr>Blackbody Radiation: SB Law, derivation</vt:lpstr>
      <vt:lpstr>Blackbody Radiation: Luminosity</vt:lpstr>
      <vt:lpstr>Question</vt:lpstr>
      <vt:lpstr>Answer</vt:lpstr>
      <vt:lpstr>electronic transitions</vt:lpstr>
      <vt:lpstr>Interactions Between Charged Particles</vt:lpstr>
      <vt:lpstr> Bound-Bound Transitions</vt:lpstr>
      <vt:lpstr>Transitions to/from the Free State</vt:lpstr>
      <vt:lpstr>Hydrogen emission lines</vt:lpstr>
      <vt:lpstr>Rydberg Formula</vt:lpstr>
      <vt:lpstr>Hydrogen emission line series</vt:lpstr>
      <vt:lpstr>Lyman series</vt:lpstr>
      <vt:lpstr>Balmer series</vt:lpstr>
      <vt:lpstr>Helium and carbon atoms</vt:lpstr>
      <vt:lpstr>Hydrogen-like lines</vt:lpstr>
      <vt:lpstr>Iron</vt:lpstr>
      <vt:lpstr>21-cm Radiation</vt:lpstr>
      <vt:lpstr>Aliens and 21 cm Line</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438</cp:revision>
  <dcterms:created xsi:type="dcterms:W3CDTF">2007-01-08T01:06:37Z</dcterms:created>
  <dcterms:modified xsi:type="dcterms:W3CDTF">2022-02-02T02:14:02Z</dcterms:modified>
</cp:coreProperties>
</file>