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53"/>
  </p:notesMasterIdLst>
  <p:sldIdLst>
    <p:sldId id="970" r:id="rId2"/>
    <p:sldId id="1027" r:id="rId3"/>
    <p:sldId id="1028" r:id="rId4"/>
    <p:sldId id="1020" r:id="rId5"/>
    <p:sldId id="992" r:id="rId6"/>
    <p:sldId id="1021" r:id="rId7"/>
    <p:sldId id="1022" r:id="rId8"/>
    <p:sldId id="1023" r:id="rId9"/>
    <p:sldId id="1024" r:id="rId10"/>
    <p:sldId id="1025" r:id="rId11"/>
    <p:sldId id="1026" r:id="rId12"/>
    <p:sldId id="1029" r:id="rId13"/>
    <p:sldId id="1032" r:id="rId14"/>
    <p:sldId id="1034" r:id="rId15"/>
    <p:sldId id="1035" r:id="rId16"/>
    <p:sldId id="1036" r:id="rId17"/>
    <p:sldId id="1037" r:id="rId18"/>
    <p:sldId id="1038" r:id="rId19"/>
    <p:sldId id="1033" r:id="rId20"/>
    <p:sldId id="1041" r:id="rId21"/>
    <p:sldId id="1043" r:id="rId22"/>
    <p:sldId id="1044" r:id="rId23"/>
    <p:sldId id="1045" r:id="rId24"/>
    <p:sldId id="1031" r:id="rId25"/>
    <p:sldId id="1019" r:id="rId26"/>
    <p:sldId id="994" r:id="rId27"/>
    <p:sldId id="996" r:id="rId28"/>
    <p:sldId id="997" r:id="rId29"/>
    <p:sldId id="998" r:id="rId30"/>
    <p:sldId id="1000" r:id="rId31"/>
    <p:sldId id="1004" r:id="rId32"/>
    <p:sldId id="1005" r:id="rId33"/>
    <p:sldId id="1006" r:id="rId34"/>
    <p:sldId id="1047" r:id="rId35"/>
    <p:sldId id="1048" r:id="rId36"/>
    <p:sldId id="1030" r:id="rId37"/>
    <p:sldId id="1007" r:id="rId38"/>
    <p:sldId id="1008" r:id="rId39"/>
    <p:sldId id="1009" r:id="rId40"/>
    <p:sldId id="1010" r:id="rId41"/>
    <p:sldId id="1011" r:id="rId42"/>
    <p:sldId id="1012" r:id="rId43"/>
    <p:sldId id="1013" r:id="rId44"/>
    <p:sldId id="1014" r:id="rId45"/>
    <p:sldId id="1015" r:id="rId46"/>
    <p:sldId id="1018" r:id="rId47"/>
    <p:sldId id="1046" r:id="rId48"/>
    <p:sldId id="1016" r:id="rId49"/>
    <p:sldId id="1039" r:id="rId50"/>
    <p:sldId id="1040" r:id="rId51"/>
    <p:sldId id="1017" r:id="rId52"/>
  </p:sldIdLst>
  <p:sldSz cx="9144000" cy="6858000" type="screen4x3"/>
  <p:notesSz cx="7315200" cy="9601200"/>
  <p:custDataLst>
    <p:tags r:id="rId5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40" autoAdjust="0"/>
    <p:restoredTop sz="83090" autoAdjust="0"/>
  </p:normalViewPr>
  <p:slideViewPr>
    <p:cSldViewPr>
      <p:cViewPr varScale="1">
        <p:scale>
          <a:sx n="92" d="100"/>
          <a:sy n="92" d="100"/>
        </p:scale>
        <p:origin x="888"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00" d="100"/>
        <a:sy n="100" d="100"/>
      </p:scale>
      <p:origin x="0" y="-2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2.xml"/><Relationship Id="rId1" Type="http://schemas.openxmlformats.org/officeDocument/2006/relationships/slide" Target="slides/slide1.xml"/><Relationship Id="rId5" Type="http://schemas.openxmlformats.org/officeDocument/2006/relationships/slide" Target="slides/slide43.xml"/><Relationship Id="rId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C615792-B7D5-41CE-A968-FD95D47F2FDA}" type="slidenum">
              <a:rPr lang="en-US" altLang="en-US"/>
              <a:pPr>
                <a:defRPr/>
              </a:pPr>
              <a:t>‹#›</a:t>
            </a:fld>
            <a:endParaRPr lang="en-US" altLang="en-US"/>
          </a:p>
        </p:txBody>
      </p:sp>
    </p:spTree>
    <p:extLst>
      <p:ext uri="{BB962C8B-B14F-4D97-AF65-F5344CB8AC3E}">
        <p14:creationId xmlns:p14="http://schemas.microsoft.com/office/powerpoint/2010/main" val="1240185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3seu6qyu1a8jw.cloudfront.net/sites/default/files/images/Innovation-Ctr-Optics-Gallery_CMYK-apd.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615792-B7D5-41CE-A968-FD95D47F2FDA}" type="slidenum">
              <a:rPr lang="en-US" altLang="en-US" smtClean="0"/>
              <a:pPr>
                <a:defRPr/>
              </a:pPr>
              <a:t>1</a:t>
            </a:fld>
            <a:endParaRPr lang="en-US" altLang="en-US"/>
          </a:p>
        </p:txBody>
      </p:sp>
    </p:spTree>
    <p:extLst>
      <p:ext uri="{BB962C8B-B14F-4D97-AF65-F5344CB8AC3E}">
        <p14:creationId xmlns:p14="http://schemas.microsoft.com/office/powerpoint/2010/main" val="265951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14</a:t>
            </a:fld>
            <a:endParaRPr lang="en-US" altLang="en-US" sz="1300"/>
          </a:p>
        </p:txBody>
      </p:sp>
    </p:spTree>
    <p:extLst>
      <p:ext uri="{BB962C8B-B14F-4D97-AF65-F5344CB8AC3E}">
        <p14:creationId xmlns:p14="http://schemas.microsoft.com/office/powerpoint/2010/main" val="358099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15</a:t>
            </a:fld>
            <a:endParaRPr lang="en-US" altLang="en-US" sz="1300"/>
          </a:p>
        </p:txBody>
      </p:sp>
    </p:spTree>
    <p:extLst>
      <p:ext uri="{BB962C8B-B14F-4D97-AF65-F5344CB8AC3E}">
        <p14:creationId xmlns:p14="http://schemas.microsoft.com/office/powerpoint/2010/main" val="114598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16</a:t>
            </a:fld>
            <a:endParaRPr lang="en-US" altLang="en-US" sz="1300"/>
          </a:p>
        </p:txBody>
      </p:sp>
    </p:spTree>
    <p:extLst>
      <p:ext uri="{BB962C8B-B14F-4D97-AF65-F5344CB8AC3E}">
        <p14:creationId xmlns:p14="http://schemas.microsoft.com/office/powerpoint/2010/main" val="21133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17</a:t>
            </a:fld>
            <a:endParaRPr lang="en-US" altLang="en-US" sz="1300"/>
          </a:p>
        </p:txBody>
      </p:sp>
    </p:spTree>
    <p:extLst>
      <p:ext uri="{BB962C8B-B14F-4D97-AF65-F5344CB8AC3E}">
        <p14:creationId xmlns:p14="http://schemas.microsoft.com/office/powerpoint/2010/main" val="940451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18</a:t>
            </a:fld>
            <a:endParaRPr lang="en-US" altLang="en-US" sz="1300"/>
          </a:p>
        </p:txBody>
      </p:sp>
    </p:spTree>
    <p:extLst>
      <p:ext uri="{BB962C8B-B14F-4D97-AF65-F5344CB8AC3E}">
        <p14:creationId xmlns:p14="http://schemas.microsoft.com/office/powerpoint/2010/main" val="290405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19</a:t>
            </a:fld>
            <a:endParaRPr lang="en-US" altLang="en-US" sz="1300"/>
          </a:p>
        </p:txBody>
      </p:sp>
    </p:spTree>
    <p:extLst>
      <p:ext uri="{BB962C8B-B14F-4D97-AF65-F5344CB8AC3E}">
        <p14:creationId xmlns:p14="http://schemas.microsoft.com/office/powerpoint/2010/main" val="852688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20</a:t>
            </a:fld>
            <a:endParaRPr lang="en-US" altLang="en-US" sz="1300"/>
          </a:p>
        </p:txBody>
      </p:sp>
    </p:spTree>
    <p:extLst>
      <p:ext uri="{BB962C8B-B14F-4D97-AF65-F5344CB8AC3E}">
        <p14:creationId xmlns:p14="http://schemas.microsoft.com/office/powerpoint/2010/main" val="183386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21</a:t>
            </a:fld>
            <a:endParaRPr lang="en-US" altLang="en-US" sz="1300"/>
          </a:p>
        </p:txBody>
      </p:sp>
    </p:spTree>
    <p:extLst>
      <p:ext uri="{BB962C8B-B14F-4D97-AF65-F5344CB8AC3E}">
        <p14:creationId xmlns:p14="http://schemas.microsoft.com/office/powerpoint/2010/main" val="83149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22</a:t>
            </a:fld>
            <a:endParaRPr lang="en-US" altLang="en-US" sz="1300"/>
          </a:p>
        </p:txBody>
      </p:sp>
    </p:spTree>
    <p:extLst>
      <p:ext uri="{BB962C8B-B14F-4D97-AF65-F5344CB8AC3E}">
        <p14:creationId xmlns:p14="http://schemas.microsoft.com/office/powerpoint/2010/main" val="3104882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23</a:t>
            </a:fld>
            <a:endParaRPr lang="en-US" altLang="en-US" sz="1300"/>
          </a:p>
        </p:txBody>
      </p:sp>
    </p:spTree>
    <p:extLst>
      <p:ext uri="{BB962C8B-B14F-4D97-AF65-F5344CB8AC3E}">
        <p14:creationId xmlns:p14="http://schemas.microsoft.com/office/powerpoint/2010/main" val="39591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5</a:t>
            </a:fld>
            <a:endParaRPr lang="en-US" altLang="en-US" sz="1300"/>
          </a:p>
        </p:txBody>
      </p:sp>
    </p:spTree>
    <p:extLst>
      <p:ext uri="{BB962C8B-B14F-4D97-AF65-F5344CB8AC3E}">
        <p14:creationId xmlns:p14="http://schemas.microsoft.com/office/powerpoint/2010/main" val="390107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25</a:t>
            </a:fld>
            <a:endParaRPr lang="en-US" altLang="en-US" sz="1300"/>
          </a:p>
        </p:txBody>
      </p:sp>
    </p:spTree>
    <p:extLst>
      <p:ext uri="{BB962C8B-B14F-4D97-AF65-F5344CB8AC3E}">
        <p14:creationId xmlns:p14="http://schemas.microsoft.com/office/powerpoint/2010/main" val="63952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615792-B7D5-41CE-A968-FD95D47F2FDA}" type="slidenum">
              <a:rPr lang="en-US" altLang="en-US" smtClean="0"/>
              <a:pPr>
                <a:defRPr/>
              </a:pPr>
              <a:t>33</a:t>
            </a:fld>
            <a:endParaRPr lang="en-US" altLang="en-US"/>
          </a:p>
        </p:txBody>
      </p:sp>
    </p:spTree>
    <p:extLst>
      <p:ext uri="{BB962C8B-B14F-4D97-AF65-F5344CB8AC3E}">
        <p14:creationId xmlns:p14="http://schemas.microsoft.com/office/powerpoint/2010/main" val="57857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6</a:t>
            </a:fld>
            <a:endParaRPr lang="en-US" altLang="en-US" sz="1300"/>
          </a:p>
        </p:txBody>
      </p:sp>
    </p:spTree>
    <p:extLst>
      <p:ext uri="{BB962C8B-B14F-4D97-AF65-F5344CB8AC3E}">
        <p14:creationId xmlns:p14="http://schemas.microsoft.com/office/powerpoint/2010/main" val="26828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7</a:t>
            </a:fld>
            <a:endParaRPr lang="en-US" altLang="en-US" sz="1300"/>
          </a:p>
        </p:txBody>
      </p:sp>
    </p:spTree>
    <p:extLst>
      <p:ext uri="{BB962C8B-B14F-4D97-AF65-F5344CB8AC3E}">
        <p14:creationId xmlns:p14="http://schemas.microsoft.com/office/powerpoint/2010/main" val="244642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8</a:t>
            </a:fld>
            <a:endParaRPr lang="en-US" altLang="en-US" sz="1300"/>
          </a:p>
        </p:txBody>
      </p:sp>
    </p:spTree>
    <p:extLst>
      <p:ext uri="{BB962C8B-B14F-4D97-AF65-F5344CB8AC3E}">
        <p14:creationId xmlns:p14="http://schemas.microsoft.com/office/powerpoint/2010/main" val="3578302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9</a:t>
            </a:fld>
            <a:endParaRPr lang="en-US" altLang="en-US" sz="1300"/>
          </a:p>
        </p:txBody>
      </p:sp>
    </p:spTree>
    <p:extLst>
      <p:ext uri="{BB962C8B-B14F-4D97-AF65-F5344CB8AC3E}">
        <p14:creationId xmlns:p14="http://schemas.microsoft.com/office/powerpoint/2010/main" val="3351390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10</a:t>
            </a:fld>
            <a:endParaRPr lang="en-US" altLang="en-US" sz="1300"/>
          </a:p>
        </p:txBody>
      </p:sp>
    </p:spTree>
    <p:extLst>
      <p:ext uri="{BB962C8B-B14F-4D97-AF65-F5344CB8AC3E}">
        <p14:creationId xmlns:p14="http://schemas.microsoft.com/office/powerpoint/2010/main" val="113590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11</a:t>
            </a:fld>
            <a:endParaRPr lang="en-US" altLang="en-US" sz="1300"/>
          </a:p>
        </p:txBody>
      </p:sp>
    </p:spTree>
    <p:extLst>
      <p:ext uri="{BB962C8B-B14F-4D97-AF65-F5344CB8AC3E}">
        <p14:creationId xmlns:p14="http://schemas.microsoft.com/office/powerpoint/2010/main" val="298623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On March 25th, 1934, in Corning, New York, the largest disk, made of a special glass containing borax (borosilicate glass), was poured. It was 16.6 feet across, and referred to as the 200 inch disk. It was 26 inches thick, and weighed 20 tons. Its ultimate destination, when ground, polished and coated with a layer of bright aluminum, was the Hale Telescope on Mt. Palomar in north San Diego County, California.</a:t>
            </a:r>
          </a:p>
          <a:p>
            <a:r>
              <a:rPr lang="en-US" altLang="en-US" i="1" smtClean="0">
                <a:latin typeface="Arial" panose="020B0604020202020204" pitchFamily="34" charset="0"/>
                <a:hlinkClick r:id="rId3" tooltip="The 200-inch disk in the Innovations Center"/>
              </a:rPr>
              <a:t>The 200-inch disk in the Innovations Center</a:t>
            </a:r>
            <a:endParaRPr lang="en-US" altLang="en-US" smtClean="0">
              <a:latin typeface="Arial" panose="020B0604020202020204" pitchFamily="34" charset="0"/>
            </a:endParaRPr>
          </a:p>
          <a:p>
            <a:r>
              <a:rPr lang="en-US" altLang="en-US" smtClean="0">
                <a:latin typeface="Arial" panose="020B0604020202020204" pitchFamily="34" charset="0"/>
              </a:rPr>
              <a:t>During the manufacture, the furnace was so hot that several cores in the brick mold broke away from the metal anchor rods and floated on top of the molten glass. Though the accident meant that the disk would never be used as the great mirror, it wasn't considered a complete failure. It was used to test the annealing process for the pouring of the second disk, and for experimenting with packing and crating methods to be chosen for shipping it to California. The first disk, displayed in Corning, New York, is pictured to the left. You can see the reinforced back of the disk that looks like a giant waffle.</a:t>
            </a:r>
          </a:p>
          <a:p>
            <a:r>
              <a:rPr lang="en-US" altLang="en-US" smtClean="0">
                <a:latin typeface="Arial" panose="020B0604020202020204" pitchFamily="34" charset="0"/>
              </a:rPr>
              <a:t>The second disk was cast six months later, cooled, packed and shipped by railroad to California. It took 7½ years to grind and polish nearly 5 tons of glass from the flat side of the original 20 ton blank. The reason the job took so long to finish was because a world-wide war (World War II) interrupted the process for about 5 years. Skilled people and materials were diverted to the war effort.</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5A50F-1837-4706-B930-7D0C999397F5}" type="slidenum">
              <a:rPr lang="en-US" altLang="en-US" sz="1300"/>
              <a:pPr>
                <a:spcBef>
                  <a:spcPct val="0"/>
                </a:spcBef>
              </a:pPr>
              <a:t>13</a:t>
            </a:fld>
            <a:endParaRPr lang="en-US" altLang="en-US" sz="1300"/>
          </a:p>
        </p:txBody>
      </p:sp>
    </p:spTree>
    <p:extLst>
      <p:ext uri="{BB962C8B-B14F-4D97-AF65-F5344CB8AC3E}">
        <p14:creationId xmlns:p14="http://schemas.microsoft.com/office/powerpoint/2010/main" val="82530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a:prstGeom prst="rect">
            <a:avLst/>
          </a:prstGeom>
        </p:spPr>
        <p:txBody>
          <a:bodyPr/>
          <a:lstStyle>
            <a:lvl1pPr>
              <a:defRPr baseline="0">
                <a:solidFill>
                  <a:schemeClr val="tx2"/>
                </a:solidFill>
              </a:defRPr>
            </a:lvl1pPr>
          </a:lstStyle>
          <a:p>
            <a:pPr>
              <a:defRPr/>
            </a:pPr>
            <a:fld id="{6D469CA5-016B-49CF-A911-B58B6A64B22E}"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13514633"/>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59265440"/>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710488264"/>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41148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8104250"/>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104552" y="6453386"/>
            <a:ext cx="1197219" cy="404614"/>
          </a:xfrm>
          <a:prstGeom prst="rect">
            <a:avLst/>
          </a:prstGeom>
        </p:spPr>
        <p:txBody>
          <a:bodyPr/>
          <a:lstStyle/>
          <a:p>
            <a:pPr>
              <a:defRPr/>
            </a:pPr>
            <a:fld id="{76CEAAAA-D3B0-432F-B548-76967F3BC433}" type="slidenum">
              <a:rPr lang="en-US" altLang="en-US" smtClean="0"/>
              <a:pPr>
                <a:defRPr/>
              </a:pPr>
              <a:t>‹#›</a:t>
            </a:fld>
            <a:endParaRPr lang="en-US" altLang="en-US"/>
          </a:p>
        </p:txBody>
      </p:sp>
    </p:spTree>
    <p:extLst>
      <p:ext uri="{BB962C8B-B14F-4D97-AF65-F5344CB8AC3E}">
        <p14:creationId xmlns:p14="http://schemas.microsoft.com/office/powerpoint/2010/main" val="388517250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7104552" y="6453386"/>
            <a:ext cx="1197219" cy="404614"/>
          </a:xfrm>
          <a:prstGeom prst="rect">
            <a:avLst/>
          </a:prstGeom>
        </p:spPr>
        <p:txBody>
          <a:bodyPr/>
          <a:lstStyle/>
          <a:p>
            <a:pPr>
              <a:defRPr/>
            </a:pPr>
            <a:fld id="{C9676609-C20E-478C-B1F1-3B056B7D92BA}" type="slidenum">
              <a:rPr lang="en-US" altLang="en-US" smtClean="0"/>
              <a:pPr>
                <a:defRPr/>
              </a:pPr>
              <a:t>‹#›</a:t>
            </a:fld>
            <a:endParaRPr lang="en-US" altLang="en-US"/>
          </a:p>
        </p:txBody>
      </p:sp>
    </p:spTree>
    <p:extLst>
      <p:ext uri="{BB962C8B-B14F-4D97-AF65-F5344CB8AC3E}">
        <p14:creationId xmlns:p14="http://schemas.microsoft.com/office/powerpoint/2010/main" val="803757204"/>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7104552" y="6453386"/>
            <a:ext cx="1197219" cy="404614"/>
          </a:xfrm>
          <a:prstGeom prst="rect">
            <a:avLst/>
          </a:prstGeom>
        </p:spPr>
        <p:txBody>
          <a:bodyPr/>
          <a:lstStyle/>
          <a:p>
            <a:pPr>
              <a:defRPr/>
            </a:pPr>
            <a:fld id="{152B8960-E638-4B6B-89D4-763557608756}" type="slidenum">
              <a:rPr lang="en-US" altLang="en-US" smtClean="0"/>
              <a:pPr>
                <a:defRPr/>
              </a:pPr>
              <a:t>‹#›</a:t>
            </a:fld>
            <a:endParaRPr lang="en-US" altLang="en-US"/>
          </a:p>
        </p:txBody>
      </p:sp>
    </p:spTree>
    <p:extLst>
      <p:ext uri="{BB962C8B-B14F-4D97-AF65-F5344CB8AC3E}">
        <p14:creationId xmlns:p14="http://schemas.microsoft.com/office/powerpoint/2010/main" val="2566883725"/>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104552" y="6453386"/>
            <a:ext cx="1197219" cy="404614"/>
          </a:xfrm>
          <a:prstGeom prst="rect">
            <a:avLst/>
          </a:prstGeom>
          <a:ln/>
        </p:spPr>
        <p:txBody>
          <a:bodyPr/>
          <a:lstStyle>
            <a:lvl1pPr>
              <a:defRPr/>
            </a:lvl1pPr>
          </a:lstStyle>
          <a:p>
            <a:pPr>
              <a:defRPr/>
            </a:pPr>
            <a:fld id="{E3F3502C-00E5-4BD7-BBEC-95EDBF7D7A9D}" type="slidenum">
              <a:rPr lang="en-US" altLang="en-US"/>
              <a:pPr>
                <a:defRPr/>
              </a:pPr>
              <a:t>‹#›</a:t>
            </a:fld>
            <a:endParaRPr lang="en-US" altLang="en-US"/>
          </a:p>
        </p:txBody>
      </p:sp>
    </p:spTree>
    <p:extLst>
      <p:ext uri="{BB962C8B-B14F-4D97-AF65-F5344CB8AC3E}">
        <p14:creationId xmlns:p14="http://schemas.microsoft.com/office/powerpoint/2010/main" val="194811911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Two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1"/>
            <a:ext cx="8229600" cy="16764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2"/>
          <p:cNvSpPr>
            <a:spLocks noGrp="1"/>
          </p:cNvSpPr>
          <p:nvPr>
            <p:ph idx="13"/>
          </p:nvPr>
        </p:nvSpPr>
        <p:spPr>
          <a:xfrm>
            <a:off x="457200" y="2743200"/>
            <a:ext cx="82296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4"/>
          </p:nvPr>
        </p:nvSpPr>
        <p:spPr>
          <a:ln/>
        </p:spPr>
        <p:txBody>
          <a:bodyPr/>
          <a:lstStyle>
            <a:lvl1pPr>
              <a:defRPr/>
            </a:lvl1pPr>
          </a:lstStyle>
          <a:p>
            <a:pPr>
              <a:defRPr/>
            </a:pPr>
            <a:endParaRPr lang="en-US"/>
          </a:p>
        </p:txBody>
      </p:sp>
      <p:sp>
        <p:nvSpPr>
          <p:cNvPr id="6" name="Rectangle 5"/>
          <p:cNvSpPr>
            <a:spLocks noGrp="1" noChangeArrowheads="1"/>
          </p:cNvSpPr>
          <p:nvPr>
            <p:ph type="ftr" sz="quarter" idx="15"/>
          </p:nvPr>
        </p:nvSpPr>
        <p:spPr>
          <a:ln/>
        </p:spPr>
        <p:txBody>
          <a:bodyPr/>
          <a:lstStyle>
            <a:lvl1pPr>
              <a:defRPr/>
            </a:lvl1pPr>
          </a:lstStyle>
          <a:p>
            <a:pPr>
              <a:defRPr/>
            </a:pPr>
            <a:endParaRPr lang="en-US"/>
          </a:p>
        </p:txBody>
      </p:sp>
      <p:sp>
        <p:nvSpPr>
          <p:cNvPr id="8" name="Rectangle 6"/>
          <p:cNvSpPr>
            <a:spLocks noGrp="1" noChangeArrowheads="1"/>
          </p:cNvSpPr>
          <p:nvPr>
            <p:ph type="sldNum" sz="quarter" idx="16"/>
          </p:nvPr>
        </p:nvSpPr>
        <p:spPr>
          <a:xfrm>
            <a:off x="7104552" y="6453386"/>
            <a:ext cx="1197219" cy="404614"/>
          </a:xfrm>
          <a:prstGeom prst="rect">
            <a:avLst/>
          </a:prstGeom>
          <a:ln/>
        </p:spPr>
        <p:txBody>
          <a:bodyPr/>
          <a:lstStyle>
            <a:lvl1pPr>
              <a:defRPr/>
            </a:lvl1pPr>
          </a:lstStyle>
          <a:p>
            <a:pPr>
              <a:defRPr/>
            </a:pPr>
            <a:fld id="{3B74E321-5EC0-4218-985F-176AD7DE356C}" type="slidenum">
              <a:rPr lang="en-US" altLang="en-US"/>
              <a:pPr>
                <a:defRPr/>
              </a:pPr>
              <a:t>‹#›</a:t>
            </a:fld>
            <a:endParaRPr lang="en-US" altLang="en-US"/>
          </a:p>
        </p:txBody>
      </p:sp>
    </p:spTree>
    <p:extLst>
      <p:ext uri="{BB962C8B-B14F-4D97-AF65-F5344CB8AC3E}">
        <p14:creationId xmlns:p14="http://schemas.microsoft.com/office/powerpoint/2010/main" val="3733561761"/>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7560" cy="1828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4114800"/>
            <a:ext cx="3337560" cy="1828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341516"/>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solidFill>
              </a:defRPr>
            </a:lvl1pPr>
          </a:lstStyle>
          <a:p>
            <a:fld id="{5F183662-8C9C-48F3-A321-E41C00133D20}" type="slidenum">
              <a:rPr lang="en-US" smtClean="0"/>
              <a:pPr/>
              <a:t>‹#›</a:t>
            </a:fld>
            <a:endParaRPr lang="en-US"/>
          </a:p>
        </p:txBody>
      </p:sp>
    </p:spTree>
    <p:extLst>
      <p:ext uri="{BB962C8B-B14F-4D97-AF65-F5344CB8AC3E}">
        <p14:creationId xmlns:p14="http://schemas.microsoft.com/office/powerpoint/2010/main" val="2754208014"/>
      </p:ext>
    </p:extLst>
  </p:cSld>
  <p:clrMap bg1="lt1" tx1="dk1" bg2="lt2" tx2="dk2" accent1="accent1" accent2="accent2" accent3="accent3" accent4="accent4" accent5="accent5" accent6="accent6" hlink="hlink" folHlink="folHlink"/>
  <p:sldLayoutIdLst>
    <p:sldLayoutId id="2147484027" r:id="rId1"/>
    <p:sldLayoutId id="2147484030" r:id="rId2"/>
    <p:sldLayoutId id="2147484034" r:id="rId3"/>
    <p:sldLayoutId id="2147484031" r:id="rId4"/>
    <p:sldLayoutId id="2147484032" r:id="rId5"/>
    <p:sldLayoutId id="2147484033" r:id="rId6"/>
    <p:sldLayoutId id="2147484035" r:id="rId7"/>
    <p:sldLayoutId id="2147484038" r:id="rId8"/>
    <p:sldLayoutId id="2147484039" r:id="rId9"/>
    <p:sldLayoutId id="2147484040"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cosmos.esa.int/web/gaia"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figerdev\RIT\teaching\multiwavelength%20astronomy\Multiwavelength%20Astronomy%2020151\lectures\other%20material\LSST.wmv" TargetMode="External"/><Relationship Id="rId1" Type="http://schemas.microsoft.com/office/2007/relationships/media" Target="file:///C:\figerdev\RIT\teaching\multiwavelength%20astronomy\Multiwavelength%20Astronomy%2020151\lectures\other%20material\LSST.wmv" TargetMode="External"/><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figerdev\RIT\teaching\multiwavelength%20astronomy\Multiwavelength%20Astronomy%2020151\lectures\other%20material\TMT%20Fly-Through.wmv" TargetMode="External"/><Relationship Id="rId1" Type="http://schemas.microsoft.com/office/2007/relationships/media" Target="file:///C:\figerdev\RIT\teaching\multiwavelength%20astronomy\Multiwavelength%20Astronomy%2020151\lectures\other%20material\TMT%20Fly-Through.wmv"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figerdev\RIT\teaching\multiwavelength%20astronomy\Multiwavelength%20Astronomy%2020151\lectures\other%20material\JWST%20sound.wmv" TargetMode="External"/><Relationship Id="rId1" Type="http://schemas.microsoft.com/office/2007/relationships/media" Target="file:///C:\figerdev\RIT\teaching\multiwavelength%20astronomy\Multiwavelength%20Astronomy%2020151\lectures\other%20material\JWST%20sound.wmv" TargetMode="Externa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Grp="1" noChangeArrowheads="1"/>
          </p:cNvSpPr>
          <p:nvPr>
            <p:ph type="ctrTitle"/>
          </p:nvPr>
        </p:nvSpPr>
        <p:spPr/>
        <p:txBody>
          <a:bodyPr/>
          <a:lstStyle/>
          <a:p>
            <a:r>
              <a:rPr lang="en-US" altLang="en-US" smtClean="0"/>
              <a:t>University Astronomy</a:t>
            </a:r>
          </a:p>
        </p:txBody>
      </p:sp>
      <p:sp>
        <p:nvSpPr>
          <p:cNvPr id="4100" name="Rectangle 7"/>
          <p:cNvSpPr>
            <a:spLocks noGrp="1" noChangeArrowheads="1"/>
          </p:cNvSpPr>
          <p:nvPr>
            <p:ph type="subTitle" idx="1"/>
          </p:nvPr>
        </p:nvSpPr>
        <p:spPr/>
        <p:txBody>
          <a:bodyPr/>
          <a:lstStyle/>
          <a:p>
            <a:r>
              <a:rPr lang="en-US" altLang="en-US" smtClean="0"/>
              <a:t>Professor Don Figer</a:t>
            </a:r>
          </a:p>
          <a:p>
            <a:r>
              <a:rPr lang="en-US" altLang="en-US" smtClean="0"/>
              <a:t>Telescopes II</a:t>
            </a:r>
            <a:endParaRPr lang="en-US" altLang="en-US" dirty="0" smtClean="0"/>
          </a:p>
        </p:txBody>
      </p:sp>
      <p:sp>
        <p:nvSpPr>
          <p:cNvPr id="2" name="Slide Number Placeholder 1"/>
          <p:cNvSpPr>
            <a:spLocks noGrp="1"/>
          </p:cNvSpPr>
          <p:nvPr>
            <p:ph type="sldNum" sz="quarter" idx="12"/>
          </p:nvPr>
        </p:nvSpPr>
        <p:spPr/>
        <p:txBody>
          <a:bodyPr/>
          <a:lstStyle/>
          <a:p>
            <a:pPr>
              <a:defRPr/>
            </a:pPr>
            <a:fld id="{6D469CA5-016B-49CF-A911-B58B6A64B22E}" type="slidenum">
              <a:rPr lang="en-US" altLang="en-US" smtClean="0"/>
              <a:pPr>
                <a:defRPr/>
              </a:pPr>
              <a:t>1</a:t>
            </a:fld>
            <a:endParaRPr lang="en-US" alt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How Far Did </a:t>
            </a:r>
            <a:r>
              <a:rPr lang="en-US" altLang="en-US" dirty="0" err="1" smtClean="0"/>
              <a:t>Hipparcos</a:t>
            </a:r>
            <a:r>
              <a:rPr lang="en-US" altLang="en-US" dirty="0" smtClean="0"/>
              <a:t> Reach?</a:t>
            </a:r>
          </a:p>
        </p:txBody>
      </p:sp>
      <p:pic>
        <p:nvPicPr>
          <p:cNvPr id="7" name="Content Placeholder 6"/>
          <p:cNvPicPr>
            <a:picLocks noGrp="1" noChangeAspect="1"/>
          </p:cNvPicPr>
          <p:nvPr>
            <p:ph idx="1"/>
          </p:nvPr>
        </p:nvPicPr>
        <p:blipFill>
          <a:blip r:embed="rId3"/>
          <a:stretch>
            <a:fillRect/>
          </a:stretch>
        </p:blipFill>
        <p:spPr>
          <a:xfrm>
            <a:off x="2869239" y="2286000"/>
            <a:ext cx="3519822" cy="3581400"/>
          </a:xfrm>
          <a:prstGeom prst="rect">
            <a:avLst/>
          </a:prstGeo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10</a:t>
            </a:fld>
            <a:endParaRPr lang="en-US" altLang="en-US"/>
          </a:p>
        </p:txBody>
      </p:sp>
    </p:spTree>
    <p:extLst>
      <p:ext uri="{BB962C8B-B14F-4D97-AF65-F5344CB8AC3E}">
        <p14:creationId xmlns:p14="http://schemas.microsoft.com/office/powerpoint/2010/main" val="326676084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Gaia</a:t>
            </a:r>
          </a:p>
        </p:txBody>
      </p:sp>
      <p:sp>
        <p:nvSpPr>
          <p:cNvPr id="2" name="Content Placeholder 1"/>
          <p:cNvSpPr>
            <a:spLocks noGrp="1"/>
          </p:cNvSpPr>
          <p:nvPr>
            <p:ph idx="1"/>
          </p:nvPr>
        </p:nvSpPr>
        <p:spPr/>
        <p:txBody>
          <a:bodyPr>
            <a:normAutofit/>
          </a:bodyPr>
          <a:lstStyle/>
          <a:p>
            <a:r>
              <a:rPr lang="en-US" dirty="0" smtClean="0"/>
              <a:t>Gaia is the European </a:t>
            </a:r>
            <a:r>
              <a:rPr lang="en-US" dirty="0"/>
              <a:t>Space Agency (ESA) successor to </a:t>
            </a:r>
            <a:r>
              <a:rPr lang="en-US" dirty="0" err="1" smtClean="0"/>
              <a:t>Hipparcos</a:t>
            </a:r>
            <a:r>
              <a:rPr lang="en-US" dirty="0" smtClean="0"/>
              <a:t>.</a:t>
            </a:r>
          </a:p>
          <a:p>
            <a:r>
              <a:rPr lang="en-US" dirty="0" smtClean="0"/>
              <a:t>It can measure </a:t>
            </a:r>
            <a:r>
              <a:rPr lang="en-US" dirty="0"/>
              <a:t>parallax with an accuracy of 0.00001” (10 </a:t>
            </a:r>
            <a:r>
              <a:rPr lang="en-US" dirty="0" err="1" smtClean="0"/>
              <a:t>microarcseconds</a:t>
            </a:r>
            <a:r>
              <a:rPr lang="en-US" dirty="0" smtClean="0"/>
              <a:t>).</a:t>
            </a:r>
            <a:endParaRPr lang="en-US" dirty="0"/>
          </a:p>
          <a:p>
            <a:r>
              <a:rPr lang="en-US" dirty="0" smtClean="0"/>
              <a:t>It can </a:t>
            </a:r>
            <a:r>
              <a:rPr lang="en-US" dirty="0"/>
              <a:t>measure distances up to 100 </a:t>
            </a:r>
            <a:r>
              <a:rPr lang="en-US" dirty="0" err="1"/>
              <a:t>kpc</a:t>
            </a:r>
            <a:r>
              <a:rPr lang="en-US" dirty="0"/>
              <a:t> away!</a:t>
            </a:r>
          </a:p>
          <a:p>
            <a:r>
              <a:rPr lang="en-US" dirty="0" smtClean="0"/>
              <a:t>It can </a:t>
            </a:r>
            <a:r>
              <a:rPr lang="en-US" dirty="0"/>
              <a:t>reach across the Milky Way and even nearby galaxies (for </a:t>
            </a:r>
            <a:r>
              <a:rPr lang="en-US" dirty="0" smtClean="0"/>
              <a:t>bright </a:t>
            </a:r>
            <a:r>
              <a:rPr lang="en-US" dirty="0"/>
              <a:t>enough objects)</a:t>
            </a:r>
          </a:p>
          <a:p>
            <a:r>
              <a:rPr lang="en-US" dirty="0" smtClean="0"/>
              <a:t>For </a:t>
            </a:r>
            <a:r>
              <a:rPr lang="en-US" dirty="0"/>
              <a:t>more info: </a:t>
            </a:r>
            <a:r>
              <a:rPr lang="en-US" dirty="0">
                <a:hlinkClick r:id="rId3"/>
              </a:rPr>
              <a:t>http://</a:t>
            </a:r>
            <a:r>
              <a:rPr lang="en-US" dirty="0" smtClean="0">
                <a:hlinkClick r:id="rId3"/>
              </a:rPr>
              <a:t>www.cosmos.esa.int/web/gaia</a:t>
            </a:r>
            <a:endParaRPr lang="en-US" dirty="0" smtClean="0"/>
          </a:p>
          <a:p>
            <a:endParaRPr lang="en-US" dirty="0"/>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11</a:t>
            </a:fld>
            <a:endParaRPr lang="en-US" altLang="en-US"/>
          </a:p>
        </p:txBody>
      </p:sp>
    </p:spTree>
    <p:extLst>
      <p:ext uri="{BB962C8B-B14F-4D97-AF65-F5344CB8AC3E}">
        <p14:creationId xmlns:p14="http://schemas.microsoft.com/office/powerpoint/2010/main" val="1441360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should telescopes be located?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6915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Telescopes on Earth</a:t>
            </a:r>
          </a:p>
        </p:txBody>
      </p:sp>
      <p:sp>
        <p:nvSpPr>
          <p:cNvPr id="4" name="Content Placeholder 3"/>
          <p:cNvSpPr>
            <a:spLocks noGrp="1"/>
          </p:cNvSpPr>
          <p:nvPr>
            <p:ph sz="half" idx="1"/>
          </p:nvPr>
        </p:nvSpPr>
        <p:spPr/>
        <p:txBody>
          <a:bodyPr/>
          <a:lstStyle/>
          <a:p>
            <a:r>
              <a:rPr lang="en-US" dirty="0"/>
              <a:t>The best ground-based sites for astronomical observing are: </a:t>
            </a:r>
            <a:endParaRPr lang="en-US" dirty="0" smtClean="0"/>
          </a:p>
          <a:p>
            <a:r>
              <a:rPr lang="en-US" dirty="0" smtClean="0"/>
              <a:t>Calm </a:t>
            </a:r>
            <a:r>
              <a:rPr lang="en-US" dirty="0"/>
              <a:t>(not too windy) </a:t>
            </a:r>
            <a:endParaRPr lang="en-US" dirty="0" smtClean="0"/>
          </a:p>
          <a:p>
            <a:r>
              <a:rPr lang="en-US" dirty="0" smtClean="0"/>
              <a:t>High </a:t>
            </a:r>
            <a:r>
              <a:rPr lang="en-US" dirty="0"/>
              <a:t>(less atmosphere to see through) </a:t>
            </a:r>
            <a:endParaRPr lang="en-US" dirty="0" smtClean="0"/>
          </a:p>
          <a:p>
            <a:r>
              <a:rPr lang="en-US" dirty="0" smtClean="0"/>
              <a:t>Dark </a:t>
            </a:r>
            <a:r>
              <a:rPr lang="en-US" dirty="0"/>
              <a:t>(far from city lights) </a:t>
            </a:r>
            <a:endParaRPr lang="en-US" dirty="0" smtClean="0"/>
          </a:p>
          <a:p>
            <a:r>
              <a:rPr lang="en-US" dirty="0" smtClean="0"/>
              <a:t>Dry </a:t>
            </a:r>
            <a:r>
              <a:rPr lang="en-US" dirty="0"/>
              <a:t>(few cloudy nights)</a:t>
            </a:r>
          </a:p>
        </p:txBody>
      </p:sp>
      <p:pic>
        <p:nvPicPr>
          <p:cNvPr id="6" name="Content Placeholder 5"/>
          <p:cNvPicPr>
            <a:picLocks noGrp="1" noChangeAspect="1"/>
          </p:cNvPicPr>
          <p:nvPr>
            <p:ph sz="half" idx="2"/>
          </p:nvPr>
        </p:nvPicPr>
        <p:blipFill>
          <a:blip r:embed="rId3"/>
          <a:stretch>
            <a:fillRect/>
          </a:stretch>
        </p:blipFill>
        <p:spPr>
          <a:xfrm>
            <a:off x="4894263" y="2777843"/>
            <a:ext cx="3335337" cy="2597714"/>
          </a:xfrm>
          <a:prstGeom prst="rect">
            <a:avLst/>
          </a:prstGeom>
        </p:spPr>
      </p:pic>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13</a:t>
            </a:fld>
            <a:endParaRPr lang="en-US" altLang="en-US"/>
          </a:p>
        </p:txBody>
      </p:sp>
    </p:spTree>
    <p:extLst>
      <p:ext uri="{BB962C8B-B14F-4D97-AF65-F5344CB8AC3E}">
        <p14:creationId xmlns:p14="http://schemas.microsoft.com/office/powerpoint/2010/main" val="3446000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Mauna Kea, Atacama, Canary Islands</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14</a:t>
            </a:fld>
            <a:endParaRPr lang="en-US" altLang="en-US"/>
          </a:p>
        </p:txBody>
      </p:sp>
      <p:pic>
        <p:nvPicPr>
          <p:cNvPr id="1026" name="Picture 2" descr="https://upload.wikimedia.org/wikipedia/commons/thumb/a/a8/Grantelescopio.jpg/1920px-Grantelescopio.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964921"/>
            <a:ext cx="3335337" cy="2223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erial View of the VLTI with Tunnels Superimposed.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1028700" y="3004007"/>
            <a:ext cx="3335338" cy="214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248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“Shaken, not stirred…” – J. Bond</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15</a:t>
            </a:fld>
            <a:endParaRPr lang="en-US" altLang="en-US"/>
          </a:p>
        </p:txBody>
      </p:sp>
      <p:pic>
        <p:nvPicPr>
          <p:cNvPr id="2050" name="Picture 2" descr="http://www.nicolascretton.ch/Astronomy/ESO/James_Bond_at_Paranal.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2858312"/>
            <a:ext cx="3335338" cy="24367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eso.org/images/screen/eso-paranal-0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94263" y="2967961"/>
            <a:ext cx="3335337" cy="221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430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“Whoa” – Keanu Reeves</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16</a:t>
            </a:fld>
            <a:endParaRPr lang="en-US" altLang="en-US"/>
          </a:p>
        </p:txBody>
      </p:sp>
      <p:pic>
        <p:nvPicPr>
          <p:cNvPr id="3074" name="Picture 2" descr="20150506-chain_reac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44650" y="2286000"/>
            <a:ext cx="5969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3768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“Tiger Blood!” – Charlie Sheen</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17</a:t>
            </a:fld>
            <a:endParaRPr lang="en-US" altLang="en-US"/>
          </a:p>
        </p:txBody>
      </p:sp>
      <p:pic>
        <p:nvPicPr>
          <p:cNvPr id="4100" name="Picture 4" descr="https://resizing.flixster.com/lIUWiZpCz2G98NhTr-2QlMcE2Ow=/fit-in/1152x864/v1.bjsxNDQ5OTM7ajsxODMxNjsxMjAwOzI2NDQ7MTk4Mw"/>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41550" y="228600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0266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Autofit/>
          </a:bodyPr>
          <a:lstStyle/>
          <a:p>
            <a:r>
              <a:rPr lang="en-US" sz="3200" dirty="0"/>
              <a:t>“Those are primes! 2,3,5,7, those are all prime numbers and there's no way that's a natural phenomenon</a:t>
            </a:r>
            <a:r>
              <a:rPr lang="en-US" sz="3200" dirty="0" smtClean="0"/>
              <a:t>!” – Jodie Foster</a:t>
            </a:r>
            <a:endParaRPr lang="en-US" altLang="en-US" sz="3200" dirty="0" smtClean="0"/>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18</a:t>
            </a:fld>
            <a:endParaRPr lang="en-US" altLang="en-US"/>
          </a:p>
        </p:txBody>
      </p:sp>
      <p:pic>
        <p:nvPicPr>
          <p:cNvPr id="5124" name="Picture 4" descr="Contact Movi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45683" y="2286000"/>
            <a:ext cx="63669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7588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Telescopes in Space</a:t>
            </a:r>
          </a:p>
        </p:txBody>
      </p:sp>
      <p:sp>
        <p:nvSpPr>
          <p:cNvPr id="4" name="Content Placeholder 3"/>
          <p:cNvSpPr>
            <a:spLocks noGrp="1"/>
          </p:cNvSpPr>
          <p:nvPr>
            <p:ph sz="half" idx="1"/>
          </p:nvPr>
        </p:nvSpPr>
        <p:spPr/>
        <p:txBody>
          <a:bodyPr/>
          <a:lstStyle/>
          <a:p>
            <a:r>
              <a:rPr lang="en-US" dirty="0"/>
              <a:t>Escape from atmospheric distortion (seeing) </a:t>
            </a:r>
            <a:endParaRPr lang="en-US" dirty="0" smtClean="0"/>
          </a:p>
          <a:p>
            <a:r>
              <a:rPr lang="en-US" dirty="0" smtClean="0"/>
              <a:t>Escape </a:t>
            </a:r>
            <a:r>
              <a:rPr lang="en-US" dirty="0"/>
              <a:t>from atmospheric airglow and light </a:t>
            </a:r>
            <a:r>
              <a:rPr lang="en-US" dirty="0" smtClean="0"/>
              <a:t>pollution</a:t>
            </a:r>
          </a:p>
          <a:p>
            <a:r>
              <a:rPr lang="en-US" dirty="0" smtClean="0"/>
              <a:t>Observe </a:t>
            </a:r>
            <a:r>
              <a:rPr lang="en-US" dirty="0"/>
              <a:t>other regions of electromagnetic spectrum</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19</a:t>
            </a:fld>
            <a:endParaRPr lang="en-US" altLang="en-US"/>
          </a:p>
        </p:txBody>
      </p:sp>
      <p:pic>
        <p:nvPicPr>
          <p:cNvPr id="5" name="Content Placeholder 4"/>
          <p:cNvPicPr>
            <a:picLocks noGrp="1" noChangeAspect="1"/>
          </p:cNvPicPr>
          <p:nvPr>
            <p:ph sz="half" idx="2"/>
          </p:nvPr>
        </p:nvPicPr>
        <p:blipFill>
          <a:blip r:embed="rId3"/>
          <a:stretch>
            <a:fillRect/>
          </a:stretch>
        </p:blipFill>
        <p:spPr>
          <a:xfrm>
            <a:off x="4894263" y="2839786"/>
            <a:ext cx="3335337" cy="2473828"/>
          </a:xfrm>
          <a:prstGeom prst="rect">
            <a:avLst/>
          </a:prstGeom>
        </p:spPr>
      </p:pic>
    </p:spTree>
    <p:extLst>
      <p:ext uri="{BB962C8B-B14F-4D97-AF65-F5344CB8AC3E}">
        <p14:creationId xmlns:p14="http://schemas.microsoft.com/office/powerpoint/2010/main" val="3535753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pPr eaLnBrk="1" hangingPunct="1"/>
            <a:r>
              <a:rPr lang="en-US" altLang="en-US" smtClean="0"/>
              <a:t>Aims and outline for this lecture</a:t>
            </a:r>
          </a:p>
        </p:txBody>
      </p:sp>
      <p:sp>
        <p:nvSpPr>
          <p:cNvPr id="3076" name="Rectangle 3"/>
          <p:cNvSpPr>
            <a:spLocks noGrp="1" noChangeArrowheads="1"/>
          </p:cNvSpPr>
          <p:nvPr>
            <p:ph idx="1"/>
          </p:nvPr>
        </p:nvSpPr>
        <p:spPr/>
        <p:txBody>
          <a:bodyPr/>
          <a:lstStyle/>
          <a:p>
            <a:pPr eaLnBrk="1" hangingPunct="1">
              <a:spcBef>
                <a:spcPct val="5000"/>
              </a:spcBef>
            </a:pPr>
            <a:r>
              <a:rPr lang="en-US" altLang="en-US" dirty="0" smtClean="0"/>
              <a:t>continue telescope lecture</a:t>
            </a:r>
          </a:p>
          <a:p>
            <a:pPr eaLnBrk="1" hangingPunct="1">
              <a:spcBef>
                <a:spcPct val="5000"/>
              </a:spcBef>
            </a:pPr>
            <a:r>
              <a:rPr lang="en-US" altLang="en-US" dirty="0" smtClean="0"/>
              <a:t>relate telescope performance to ability to measure distances to stars</a:t>
            </a:r>
          </a:p>
          <a:p>
            <a:pPr eaLnBrk="1" hangingPunct="1">
              <a:spcBef>
                <a:spcPct val="5000"/>
              </a:spcBef>
            </a:pPr>
            <a:r>
              <a:rPr lang="en-US" altLang="en-US" dirty="0" smtClean="0"/>
              <a:t>give examples of modern </a:t>
            </a:r>
            <a:r>
              <a:rPr lang="en-US" altLang="en-US" dirty="0" smtClean="0"/>
              <a:t>telescopes</a:t>
            </a:r>
          </a:p>
          <a:p>
            <a:pPr eaLnBrk="1" hangingPunct="1">
              <a:spcBef>
                <a:spcPct val="5000"/>
              </a:spcBef>
            </a:pPr>
            <a:r>
              <a:rPr lang="en-US" altLang="en-US" dirty="0" smtClean="0"/>
              <a:t>discuss future telescopes</a:t>
            </a:r>
            <a:endParaRPr lang="en-US" altLang="en-US" dirty="0" smtClean="0"/>
          </a:p>
          <a:p>
            <a:pPr eaLnBrk="1" hangingPunct="1">
              <a:spcBef>
                <a:spcPct val="5000"/>
              </a:spcBef>
            </a:pPr>
            <a:endParaRPr lang="en-US" altLang="en-US" dirty="0" smtClean="0"/>
          </a:p>
          <a:p>
            <a:pPr lvl="1">
              <a:spcBef>
                <a:spcPct val="5000"/>
              </a:spcBef>
            </a:pPr>
            <a:endParaRPr lang="en-US" altLang="en-US" dirty="0" smtClean="0"/>
          </a:p>
          <a:p>
            <a:pPr lvl="1">
              <a:spcBef>
                <a:spcPct val="5000"/>
              </a:spcBef>
            </a:pPr>
            <a:endParaRPr lang="en-US" altLang="en-US" dirty="0" smtClean="0"/>
          </a:p>
          <a:p>
            <a:pPr lvl="1" eaLnBrk="1" hangingPunct="1"/>
            <a:endParaRPr lang="en-US" altLang="en-US" dirty="0" smtClean="0"/>
          </a:p>
          <a:p>
            <a:pPr lvl="1" eaLnBrk="1" hangingPunct="1"/>
            <a:endParaRPr lang="en-US" altLang="en-US" dirty="0" smtClean="0"/>
          </a:p>
          <a:p>
            <a:pPr lvl="1"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06B25441-66C2-44D6-B67B-E001FDB56436}" type="slidenum">
              <a:rPr lang="en-US" altLang="en-US" smtClean="0"/>
              <a:pPr>
                <a:defRPr/>
              </a:pPr>
              <a:t>2</a:t>
            </a:fld>
            <a:endParaRPr lang="en-US" altLang="en-US"/>
          </a:p>
        </p:txBody>
      </p:sp>
    </p:spTree>
    <p:extLst>
      <p:ext uri="{BB962C8B-B14F-4D97-AF65-F5344CB8AC3E}">
        <p14:creationId xmlns:p14="http://schemas.microsoft.com/office/powerpoint/2010/main" val="1153337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LEO</a:t>
            </a:r>
          </a:p>
        </p:txBody>
      </p:sp>
      <p:pic>
        <p:nvPicPr>
          <p:cNvPr id="1028" name="Picture 4" descr="Image result for low earth orbi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838450" y="2286000"/>
            <a:ext cx="3581400" cy="3581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20</a:t>
            </a:fld>
            <a:endParaRPr lang="en-US" altLang="en-US"/>
          </a:p>
        </p:txBody>
      </p:sp>
    </p:spTree>
    <p:extLst>
      <p:ext uri="{BB962C8B-B14F-4D97-AF65-F5344CB8AC3E}">
        <p14:creationId xmlns:p14="http://schemas.microsoft.com/office/powerpoint/2010/main" val="28712701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L2</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21</a:t>
            </a:fld>
            <a:endParaRPr lang="en-US" altLang="en-US"/>
          </a:p>
        </p:txBody>
      </p:sp>
      <p:pic>
        <p:nvPicPr>
          <p:cNvPr id="3074" name="Picture 2" descr="https://upload.wikimedia.org/wikipedia/commons/thumb/a/a5/Lagrange_points_simple.svg/1280px-Lagrange_points_simple.svg.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28237" y="2286000"/>
            <a:ext cx="4201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63395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L2 Moving Around Sun</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22</a:t>
            </a:fld>
            <a:endParaRPr lang="en-US" altLang="en-US"/>
          </a:p>
        </p:txBody>
      </p:sp>
      <p:pic>
        <p:nvPicPr>
          <p:cNvPr id="4098" name="Picture 2" descr="https://upload.wikimedia.org/wikipedia/commons/b/bf/Lagrangianpointsanimated.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5227" y="2286000"/>
            <a:ext cx="352784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8873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L2 Trajectory for WMAP</a:t>
            </a:r>
          </a:p>
        </p:txBody>
      </p:sp>
      <p:sp>
        <p:nvSpPr>
          <p:cNvPr id="3" name="Slide Number Placeholder 2"/>
          <p:cNvSpPr>
            <a:spLocks noGrp="1"/>
          </p:cNvSpPr>
          <p:nvPr>
            <p:ph type="sldNum" sz="quarter" idx="12"/>
          </p:nvPr>
        </p:nvSpPr>
        <p:spPr/>
        <p:txBody>
          <a:bodyPr/>
          <a:lstStyle/>
          <a:p>
            <a:pPr>
              <a:defRPr/>
            </a:pPr>
            <a:fld id="{E3F3502C-00E5-4BD7-BBEC-95EDBF7D7A9D}" type="slidenum">
              <a:rPr lang="en-US" altLang="en-US" smtClean="0"/>
              <a:pPr>
                <a:defRPr/>
              </a:pPr>
              <a:t>23</a:t>
            </a:fld>
            <a:endParaRPr lang="en-US" altLang="en-US"/>
          </a:p>
        </p:txBody>
      </p:sp>
      <p:pic>
        <p:nvPicPr>
          <p:cNvPr id="5122" name="Picture 2" descr="https://upload.wikimedia.org/wikipedia/commons/f/f1/Animation_of_Wilkinson_Microwave_Anisotropy_Probe_trajectory.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1550" y="228600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161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examples of modern telescopes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6324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en-US" altLang="en-US" smtClean="0"/>
              <a:t>Hale 200" Telescope</a:t>
            </a:r>
            <a:br>
              <a:rPr lang="en-US" altLang="en-US" smtClean="0"/>
            </a:br>
            <a:r>
              <a:rPr lang="en-US" altLang="en-US" smtClean="0"/>
              <a:t>Palomar Mountain,  CA</a:t>
            </a:r>
          </a:p>
        </p:txBody>
      </p:sp>
      <p:sp>
        <p:nvSpPr>
          <p:cNvPr id="9" name="Content Placeholder 8"/>
          <p:cNvSpPr>
            <a:spLocks noGrp="1"/>
          </p:cNvSpPr>
          <p:nvPr>
            <p:ph sz="half" idx="1"/>
          </p:nvPr>
        </p:nvSpPr>
        <p:spPr/>
        <p:txBody>
          <a:bodyPr>
            <a:normAutofit fontScale="92500" lnSpcReduction="20000"/>
          </a:bodyPr>
          <a:lstStyle/>
          <a:p>
            <a:r>
              <a:rPr lang="en-US" altLang="en-US" dirty="0">
                <a:sym typeface="Symbol" panose="05050102010706020507" pitchFamily="18" charset="2"/>
              </a:rPr>
              <a:t>Monolith (one piece)</a:t>
            </a:r>
          </a:p>
          <a:p>
            <a:r>
              <a:rPr lang="en-US" altLang="en-US" dirty="0">
                <a:sym typeface="Symbol" panose="05050102010706020507" pitchFamily="18" charset="2"/>
              </a:rPr>
              <a:t>Several feet thick</a:t>
            </a:r>
          </a:p>
          <a:p>
            <a:r>
              <a:rPr lang="en-US" altLang="en-US" dirty="0">
                <a:sym typeface="Symbol" panose="05050102010706020507" pitchFamily="18" charset="2"/>
              </a:rPr>
              <a:t>10 months to cool</a:t>
            </a:r>
          </a:p>
          <a:p>
            <a:r>
              <a:rPr lang="en-US" altLang="en-US" dirty="0">
                <a:sym typeface="Symbol" panose="05050102010706020507" pitchFamily="18" charset="2"/>
              </a:rPr>
              <a:t>7.5 years to grind (although 5 years was a pause for WWII)</a:t>
            </a:r>
          </a:p>
          <a:p>
            <a:r>
              <a:rPr lang="en-US" altLang="en-US" dirty="0">
                <a:sym typeface="Symbol" panose="05050102010706020507" pitchFamily="18" charset="2"/>
              </a:rPr>
              <a:t>Mirror weighs 20 tons</a:t>
            </a:r>
          </a:p>
          <a:p>
            <a:r>
              <a:rPr lang="en-US" altLang="en-US" dirty="0">
                <a:sym typeface="Symbol" panose="05050102010706020507" pitchFamily="18" charset="2"/>
              </a:rPr>
              <a:t>Telescope weighs 400 tons</a:t>
            </a:r>
          </a:p>
          <a:p>
            <a:r>
              <a:rPr lang="en-US" altLang="en-US" dirty="0">
                <a:sym typeface="Symbol" panose="05050102010706020507" pitchFamily="18" charset="2"/>
              </a:rPr>
              <a:t>“Equatorial” Mount </a:t>
            </a:r>
          </a:p>
          <a:p>
            <a:pPr lvl="1"/>
            <a:r>
              <a:rPr lang="en-US" altLang="en-US" dirty="0"/>
              <a:t>follows sky with one motion</a:t>
            </a:r>
          </a:p>
          <a:p>
            <a:endParaRPr lang="en-US" dirty="0"/>
          </a:p>
        </p:txBody>
      </p:sp>
      <p:pic>
        <p:nvPicPr>
          <p:cNvPr id="1032" name="Picture 8" descr="https://www2.palomar.edu/users/mlane/places/PalomarObservatory/200inch/PalomarPan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705427"/>
            <a:ext cx="3335337" cy="27425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25</a:t>
            </a:fld>
            <a:endParaRPr lang="en-US" altLang="en-US"/>
          </a:p>
        </p:txBody>
      </p:sp>
    </p:spTree>
    <p:extLst>
      <p:ext uri="{BB962C8B-B14F-4D97-AF65-F5344CB8AC3E}">
        <p14:creationId xmlns:p14="http://schemas.microsoft.com/office/powerpoint/2010/main" val="1171442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normAutofit fontScale="90000"/>
          </a:bodyPr>
          <a:lstStyle/>
          <a:p>
            <a:r>
              <a:rPr lang="en-US" altLang="en-US" smtClean="0">
                <a:sym typeface="Symbol" panose="05050102010706020507" pitchFamily="18" charset="2"/>
              </a:rPr>
              <a:t>Keck telescopes, Mauna Kea, HI</a:t>
            </a:r>
            <a:br>
              <a:rPr lang="en-US" altLang="en-US" smtClean="0">
                <a:sym typeface="Symbol" panose="05050102010706020507" pitchFamily="18" charset="2"/>
              </a:rPr>
            </a:br>
            <a:endParaRPr lang="en-US" altLang="en-US" smtClean="0">
              <a:sym typeface="Symbol" panose="05050102010706020507" pitchFamily="18" charset="2"/>
            </a:endParaRPr>
          </a:p>
        </p:txBody>
      </p:sp>
      <p:sp>
        <p:nvSpPr>
          <p:cNvPr id="6" name="Content Placeholder 5"/>
          <p:cNvSpPr>
            <a:spLocks noGrp="1"/>
          </p:cNvSpPr>
          <p:nvPr>
            <p:ph sz="half" idx="1"/>
          </p:nvPr>
        </p:nvSpPr>
        <p:spPr/>
        <p:txBody>
          <a:bodyPr>
            <a:normAutofit fontScale="92500" lnSpcReduction="20000"/>
          </a:bodyPr>
          <a:lstStyle/>
          <a:p>
            <a:r>
              <a:rPr lang="en-US" altLang="en-US" dirty="0">
                <a:sym typeface="Symbol" panose="05050102010706020507" pitchFamily="18" charset="2"/>
              </a:rPr>
              <a:t>36 segments</a:t>
            </a:r>
          </a:p>
          <a:p>
            <a:r>
              <a:rPr lang="en-US" altLang="en-US" dirty="0">
                <a:sym typeface="Symbol" panose="05050102010706020507" pitchFamily="18" charset="2"/>
              </a:rPr>
              <a:t>3" thick</a:t>
            </a:r>
          </a:p>
          <a:p>
            <a:r>
              <a:rPr lang="en-US" altLang="en-US" dirty="0">
                <a:sym typeface="Symbol" panose="05050102010706020507" pitchFamily="18" charset="2"/>
              </a:rPr>
              <a:t>Each segment weighs 400 kg (880 pounds)</a:t>
            </a:r>
          </a:p>
          <a:p>
            <a:pPr lvl="1"/>
            <a:r>
              <a:rPr lang="en-US" altLang="en-US" dirty="0">
                <a:sym typeface="Symbol" panose="05050102010706020507" pitchFamily="18" charset="2"/>
              </a:rPr>
              <a:t>Total weight of mirror is 14,400 kg (&lt; 15 tons)</a:t>
            </a:r>
          </a:p>
          <a:p>
            <a:r>
              <a:rPr lang="en-US" altLang="en-US" dirty="0">
                <a:sym typeface="Symbol" panose="05050102010706020507" pitchFamily="18" charset="2"/>
              </a:rPr>
              <a:t>Telescope weighs 270 tons</a:t>
            </a:r>
          </a:p>
          <a:p>
            <a:r>
              <a:rPr lang="en-US" altLang="en-US" dirty="0">
                <a:sym typeface="Symbol" panose="05050102010706020507" pitchFamily="18" charset="2"/>
              </a:rPr>
              <a:t>“Alt-azimuth” mount (left-right, up-down motion)</a:t>
            </a:r>
          </a:p>
          <a:p>
            <a:pPr lvl="1"/>
            <a:r>
              <a:rPr lang="en-US" altLang="en-US" dirty="0">
                <a:sym typeface="Symbol" panose="05050102010706020507" pitchFamily="18" charset="2"/>
              </a:rPr>
              <a:t>follows sky with two motions + rotation</a:t>
            </a:r>
            <a:endParaRPr lang="en-US" altLang="en-US" dirty="0"/>
          </a:p>
          <a:p>
            <a:endParaRPr lang="en-US" dirty="0"/>
          </a:p>
        </p:txBody>
      </p:sp>
      <p:pic>
        <p:nvPicPr>
          <p:cNvPr id="11" name="Picture 3" descr="kec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894263" y="2814831"/>
            <a:ext cx="3335337" cy="252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26</a:t>
            </a:fld>
            <a:endParaRPr lang="en-US" altLang="en-US"/>
          </a:p>
        </p:txBody>
      </p:sp>
    </p:spTree>
    <p:extLst>
      <p:ext uri="{BB962C8B-B14F-4D97-AF65-F5344CB8AC3E}">
        <p14:creationId xmlns:p14="http://schemas.microsoft.com/office/powerpoint/2010/main" val="2933375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a:spLocks noGrp="1" noChangeArrowheads="1"/>
          </p:cNvSpPr>
          <p:nvPr>
            <p:ph type="title"/>
          </p:nvPr>
        </p:nvSpPr>
        <p:spPr/>
        <p:txBody>
          <a:bodyPr/>
          <a:lstStyle/>
          <a:p>
            <a:pPr eaLnBrk="1" hangingPunct="1"/>
            <a:r>
              <a:rPr lang="en-US" altLang="en-US" smtClean="0">
                <a:sym typeface="Symbol" panose="05050102010706020507" pitchFamily="18" charset="2"/>
              </a:rPr>
              <a:t>Keck Interferometry</a:t>
            </a:r>
          </a:p>
        </p:txBody>
      </p:sp>
      <p:pic>
        <p:nvPicPr>
          <p:cNvPr id="32772" name="Picture 2" descr="http://spacecraftkits.com/interferometr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1750" y="2586038"/>
            <a:ext cx="6540500" cy="2019300"/>
          </a:xfr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27</a:t>
            </a:fld>
            <a:endParaRPr lang="en-US" altLang="en-US"/>
          </a:p>
        </p:txBody>
      </p:sp>
    </p:spTree>
    <p:extLst>
      <p:ext uri="{BB962C8B-B14F-4D97-AF65-F5344CB8AC3E}">
        <p14:creationId xmlns:p14="http://schemas.microsoft.com/office/powerpoint/2010/main" val="185335899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smtClean="0"/>
              <a:t>Segmented Mirrors: Keck</a:t>
            </a:r>
          </a:p>
        </p:txBody>
      </p:sp>
      <p:sp>
        <p:nvSpPr>
          <p:cNvPr id="2" name="Content Placeholder 1"/>
          <p:cNvSpPr>
            <a:spLocks noGrp="1"/>
          </p:cNvSpPr>
          <p:nvPr>
            <p:ph sz="half" idx="1"/>
          </p:nvPr>
        </p:nvSpPr>
        <p:spPr/>
        <p:txBody>
          <a:bodyPr>
            <a:normAutofit fontScale="92500" lnSpcReduction="10000"/>
          </a:bodyPr>
          <a:lstStyle/>
          <a:p>
            <a:r>
              <a:rPr lang="en-US" dirty="0"/>
              <a:t>Schematic of 10-meter Keck </a:t>
            </a:r>
            <a:r>
              <a:rPr lang="en-US" dirty="0" smtClean="0"/>
              <a:t>telescope</a:t>
            </a:r>
            <a:endParaRPr lang="en-US" dirty="0"/>
          </a:p>
          <a:p>
            <a:r>
              <a:rPr lang="en-US" dirty="0" smtClean="0"/>
              <a:t>The primary mirror is composed of small segments.</a:t>
            </a:r>
          </a:p>
          <a:p>
            <a:r>
              <a:rPr lang="en-US" dirty="0" smtClean="0"/>
              <a:t>The mirrors collectively mimic the optical properties of a single primary mirror.</a:t>
            </a:r>
          </a:p>
          <a:p>
            <a:r>
              <a:rPr lang="en-US" dirty="0" smtClean="0"/>
              <a:t>It would be difficult to make a single primary mirror of the same size.</a:t>
            </a:r>
            <a:endParaRPr lang="en-US" dirty="0"/>
          </a:p>
          <a:p>
            <a:endParaRPr lang="en-US" dirty="0"/>
          </a:p>
        </p:txBody>
      </p:sp>
      <p:pic>
        <p:nvPicPr>
          <p:cNvPr id="9" name="Picture 3" descr="keckschemati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546134"/>
            <a:ext cx="3335337" cy="306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82B4225-522D-4B0B-9422-305588B0E6B8}" type="slidenum">
              <a:rPr lang="en-US" altLang="en-US" smtClean="0"/>
              <a:pPr>
                <a:defRPr/>
              </a:pPr>
              <a:t>28</a:t>
            </a:fld>
            <a:endParaRPr lang="en-US" altLang="en-US"/>
          </a:p>
        </p:txBody>
      </p:sp>
    </p:spTree>
    <p:extLst>
      <p:ext uri="{BB962C8B-B14F-4D97-AF65-F5344CB8AC3E}">
        <p14:creationId xmlns:p14="http://schemas.microsoft.com/office/powerpoint/2010/main" val="1935997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Monolithic Mirror: VLT</a:t>
            </a:r>
          </a:p>
        </p:txBody>
      </p:sp>
      <p:sp>
        <p:nvSpPr>
          <p:cNvPr id="4" name="Content Placeholder 3"/>
          <p:cNvSpPr>
            <a:spLocks noGrp="1"/>
          </p:cNvSpPr>
          <p:nvPr>
            <p:ph sz="half" idx="1"/>
          </p:nvPr>
        </p:nvSpPr>
        <p:spPr/>
        <p:txBody>
          <a:bodyPr/>
          <a:lstStyle/>
          <a:p>
            <a:r>
              <a:rPr lang="en-US" dirty="0" smtClean="0"/>
              <a:t>The Very Large Telescope (VLT) uses individual monolithic mirrors having 8 m diameter each.</a:t>
            </a:r>
          </a:p>
          <a:p>
            <a:r>
              <a:rPr lang="en-US" dirty="0" smtClean="0"/>
              <a:t>The mirrors are made in Roger Angel’s lab in Arizona.</a:t>
            </a:r>
          </a:p>
          <a:p>
            <a:r>
              <a:rPr lang="en-US" dirty="0" smtClean="0"/>
              <a:t>Similar mirrors are used in Gemini and Subaru.</a:t>
            </a:r>
            <a:endParaRPr lang="en-US" dirty="0"/>
          </a:p>
        </p:txBody>
      </p:sp>
      <p:pic>
        <p:nvPicPr>
          <p:cNvPr id="9" name="Picture 2" descr="http://www.jmmc.fr/images/vlti-big.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894263" y="2775919"/>
            <a:ext cx="3335337" cy="2601562"/>
          </a:xfr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29</a:t>
            </a:fld>
            <a:endParaRPr lang="en-US" altLang="en-US"/>
          </a:p>
        </p:txBody>
      </p:sp>
    </p:spTree>
    <p:extLst>
      <p:ext uri="{BB962C8B-B14F-4D97-AF65-F5344CB8AC3E}">
        <p14:creationId xmlns:p14="http://schemas.microsoft.com/office/powerpoint/2010/main" val="4225077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telescopes and measuring distances to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12845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t>Gemini Telescopes</a:t>
            </a:r>
          </a:p>
        </p:txBody>
      </p:sp>
      <p:pic>
        <p:nvPicPr>
          <p:cNvPr id="36868" name="Picture 2" descr="http://www.gemini.edu/images/pio/telescope_images/20090604_gn_sunset_stars.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28700" y="2964349"/>
            <a:ext cx="3335338" cy="2224701"/>
          </a:xfrm>
          <a:noFill/>
          <a:extLst>
            <a:ext uri="{909E8E84-426E-40DD-AFC4-6F175D3DCCD1}">
              <a14:hiddenFill xmlns:a14="http://schemas.microsoft.com/office/drawing/2010/main">
                <a:solidFill>
                  <a:srgbClr val="FFFFFF"/>
                </a:solidFill>
              </a14:hiddenFill>
            </a:ext>
          </a:extLst>
        </p:spPr>
      </p:pic>
      <p:pic>
        <p:nvPicPr>
          <p:cNvPr id="36869" name="Picture 4" descr="https://www.nsf.gov/od/lpa/news/02/images/gssnow.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4263" y="2925991"/>
            <a:ext cx="3335337" cy="2301417"/>
          </a:xfr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30</a:t>
            </a:fld>
            <a:endParaRPr lang="en-US" altLang="en-US"/>
          </a:p>
        </p:txBody>
      </p:sp>
    </p:spTree>
    <p:extLst>
      <p:ext uri="{BB962C8B-B14F-4D97-AF65-F5344CB8AC3E}">
        <p14:creationId xmlns:p14="http://schemas.microsoft.com/office/powerpoint/2010/main" val="202014695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pPr eaLnBrk="1" hangingPunct="1"/>
            <a:r>
              <a:rPr lang="en-US" altLang="en-US" smtClean="0"/>
              <a:t>Optical Telescopes: LSST</a:t>
            </a:r>
          </a:p>
        </p:txBody>
      </p:sp>
      <p:sp>
        <p:nvSpPr>
          <p:cNvPr id="41991" name="Text Box 12"/>
          <p:cNvSpPr txBox="1">
            <a:spLocks noChangeArrowheads="1"/>
          </p:cNvSpPr>
          <p:nvPr/>
        </p:nvSpPr>
        <p:spPr bwMode="auto">
          <a:xfrm>
            <a:off x="3417888" y="5798342"/>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person!</a:t>
            </a:r>
          </a:p>
        </p:txBody>
      </p:sp>
      <p:pic>
        <p:nvPicPr>
          <p:cNvPr id="10" name="Picture 5" descr="survey_powe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3037586"/>
            <a:ext cx="3335337" cy="207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http://www.wired.com/images_blogs/wiredscience/2010/08/LSST_Telescope_Aug_2010-half-660x567.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8700" y="2644021"/>
            <a:ext cx="3335338" cy="286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11"/>
          <p:cNvSpPr>
            <a:spLocks noChangeShapeType="1"/>
          </p:cNvSpPr>
          <p:nvPr/>
        </p:nvSpPr>
        <p:spPr bwMode="auto">
          <a:xfrm flipH="1" flipV="1">
            <a:off x="2514600" y="5174397"/>
            <a:ext cx="1131888" cy="66996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31</a:t>
            </a:fld>
            <a:endParaRPr lang="en-US" altLang="en-US"/>
          </a:p>
        </p:txBody>
      </p:sp>
    </p:spTree>
    <p:extLst>
      <p:ext uri="{BB962C8B-B14F-4D97-AF65-F5344CB8AC3E}">
        <p14:creationId xmlns:p14="http://schemas.microsoft.com/office/powerpoint/2010/main" val="409945454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altLang="en-US" smtClean="0"/>
              <a:t>Optical Telescopes: LSST</a:t>
            </a:r>
          </a:p>
        </p:txBody>
      </p:sp>
      <p:pic>
        <p:nvPicPr>
          <p:cNvPr id="8" name="Picture 4" descr="http://www.lsst.org/files/img/camer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28700" y="2432355"/>
            <a:ext cx="3335338" cy="328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3559840"/>
            <a:ext cx="3335337" cy="103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32</a:t>
            </a:fld>
            <a:endParaRPr lang="en-US" altLang="en-US"/>
          </a:p>
        </p:txBody>
      </p:sp>
    </p:spTree>
    <p:extLst>
      <p:ext uri="{BB962C8B-B14F-4D97-AF65-F5344CB8AC3E}">
        <p14:creationId xmlns:p14="http://schemas.microsoft.com/office/powerpoint/2010/main" val="420953384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defRPr/>
            </a:pPr>
            <a:r>
              <a:rPr lang="en-US" altLang="en-US" dirty="0" smtClean="0"/>
              <a:t>Optical Telescopes: LSST Fly Through</a:t>
            </a:r>
          </a:p>
        </p:txBody>
      </p:sp>
      <p:pic>
        <p:nvPicPr>
          <p:cNvPr id="6" name="LSST.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445683" y="2286000"/>
            <a:ext cx="6366933" cy="3581400"/>
          </a:xfr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33</a:t>
            </a:fld>
            <a:endParaRPr lang="en-US" altLang="en-US"/>
          </a:p>
        </p:txBody>
      </p:sp>
    </p:spTree>
    <p:extLst>
      <p:ext uri="{BB962C8B-B14F-4D97-AF65-F5344CB8AC3E}">
        <p14:creationId xmlns:p14="http://schemas.microsoft.com/office/powerpoint/2010/main" val="3907644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1000"/>
                                        <p:tgtEl>
                                          <p:spTgt spid="36867"/>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25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fullScrn="1">
              <p:cMediaNode vol="80000">
                <p:cTn id="16" fill="hold" display="0">
                  <p:stCondLst>
                    <p:cond delay="indefinite"/>
                  </p:stCondLst>
                </p:cTn>
                <p:tgtEl>
                  <p:spTgt spid="6"/>
                </p:tgtEl>
              </p:cMediaNode>
            </p:video>
          </p:childTnLst>
        </p:cTn>
      </p:par>
    </p:tnLst>
    <p:bldLst>
      <p:bldP spid="368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r>
              <a:rPr lang="en-US" altLang="en-US" dirty="0" smtClean="0"/>
              <a:t>Hubble Space Telescope</a:t>
            </a:r>
            <a:endParaRPr lang="en-US" altLang="en-US" dirty="0" smtClean="0">
              <a:sym typeface="Symbol" panose="05050102010706020507" pitchFamily="18" charset="2"/>
            </a:endParaRPr>
          </a:p>
        </p:txBody>
      </p:sp>
      <p:sp>
        <p:nvSpPr>
          <p:cNvPr id="2" name="Slide Number Placeholder 1"/>
          <p:cNvSpPr>
            <a:spLocks noGrp="1"/>
          </p:cNvSpPr>
          <p:nvPr>
            <p:ph type="sldNum" sz="quarter" idx="12"/>
          </p:nvPr>
        </p:nvSpPr>
        <p:spPr/>
        <p:txBody>
          <a:bodyPr/>
          <a:lstStyle/>
          <a:p>
            <a:fld id="{E3F3502C-00E5-4BD7-BBEC-95EDBF7D7A9D}" type="slidenum">
              <a:rPr lang="en-US" altLang="en-US" smtClean="0"/>
              <a:pPr/>
              <a:t>34</a:t>
            </a:fld>
            <a:endParaRPr lang="en-US" altLang="en-US"/>
          </a:p>
        </p:txBody>
      </p:sp>
      <p:pic>
        <p:nvPicPr>
          <p:cNvPr id="1026" name="Picture 2" descr="https://www.nasa.gov/sites/default/files/thumbnails/image/hst-sm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43909" y="2286000"/>
            <a:ext cx="47704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201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r>
              <a:rPr lang="en-US" altLang="en-US" dirty="0" smtClean="0"/>
              <a:t>Spitzer (just died….)</a:t>
            </a:r>
            <a:endParaRPr lang="en-US" altLang="en-US" dirty="0" smtClean="0">
              <a:sym typeface="Symbol" panose="05050102010706020507" pitchFamily="18" charset="2"/>
            </a:endParaRPr>
          </a:p>
        </p:txBody>
      </p:sp>
      <p:sp>
        <p:nvSpPr>
          <p:cNvPr id="2" name="Slide Number Placeholder 1"/>
          <p:cNvSpPr>
            <a:spLocks noGrp="1"/>
          </p:cNvSpPr>
          <p:nvPr>
            <p:ph type="sldNum" sz="quarter" idx="12"/>
          </p:nvPr>
        </p:nvSpPr>
        <p:spPr/>
        <p:txBody>
          <a:bodyPr/>
          <a:lstStyle/>
          <a:p>
            <a:fld id="{E3F3502C-00E5-4BD7-BBEC-95EDBF7D7A9D}" type="slidenum">
              <a:rPr lang="en-US" altLang="en-US" smtClean="0"/>
              <a:pPr/>
              <a:t>35</a:t>
            </a:fld>
            <a:endParaRPr lang="en-US" altLang="en-US"/>
          </a:p>
        </p:txBody>
      </p:sp>
      <p:pic>
        <p:nvPicPr>
          <p:cNvPr id="2050" name="Picture 2" descr="https://mk0spaceflightnoa02a.kinstacdn.com/wp-content/uploads/2020/01/PIA23643_hir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4110" y="2286000"/>
            <a:ext cx="6370079"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6543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mtClean="0"/>
              <a:t>next-generation telescopes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8503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altLang="en-US" sz="2800" smtClean="0"/>
              <a:t>Optical Telescopes: </a:t>
            </a:r>
            <a:r>
              <a:rPr lang="en-US" altLang="en-US" sz="2800" smtClean="0">
                <a:sym typeface="Symbol" panose="05050102010706020507" pitchFamily="18" charset="2"/>
              </a:rPr>
              <a:t>Giant Magellan Telescope </a:t>
            </a:r>
          </a:p>
        </p:txBody>
      </p:sp>
      <p:pic>
        <p:nvPicPr>
          <p:cNvPr id="8" name="Picture 6" descr="http://ars.els-cdn.com/content/image/1-s2.0-S027311771100069X-gr4.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1779" y="3032827"/>
            <a:ext cx="2840304" cy="208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new_gmt_sm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81956" y="2728912"/>
            <a:ext cx="20288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37</a:t>
            </a:fld>
            <a:endParaRPr lang="en-US" altLang="en-US"/>
          </a:p>
        </p:txBody>
      </p:sp>
    </p:spTree>
    <p:extLst>
      <p:ext uri="{BB962C8B-B14F-4D97-AF65-F5344CB8AC3E}">
        <p14:creationId xmlns:p14="http://schemas.microsoft.com/office/powerpoint/2010/main" val="349561113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altLang="en-US" sz="2800" smtClean="0"/>
              <a:t>Optical Telescopes: </a:t>
            </a:r>
            <a:r>
              <a:rPr lang="en-US" altLang="en-US" sz="2800" smtClean="0">
                <a:sym typeface="Symbol" panose="05050102010706020507" pitchFamily="18" charset="2"/>
              </a:rPr>
              <a:t>GMT AO System</a:t>
            </a:r>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41550" y="2286000"/>
            <a:ext cx="47752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38</a:t>
            </a:fld>
            <a:endParaRPr lang="en-US" altLang="en-US"/>
          </a:p>
        </p:txBody>
      </p:sp>
    </p:spTree>
    <p:extLst>
      <p:ext uri="{BB962C8B-B14F-4D97-AF65-F5344CB8AC3E}">
        <p14:creationId xmlns:p14="http://schemas.microsoft.com/office/powerpoint/2010/main" val="302917322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r>
              <a:rPr lang="en-US" altLang="en-US" smtClean="0"/>
              <a:t>Optical Telescopes: </a:t>
            </a:r>
            <a:r>
              <a:rPr lang="en-US" altLang="en-US" smtClean="0">
                <a:sym typeface="Symbol" panose="05050102010706020507" pitchFamily="18" charset="2"/>
              </a:rPr>
              <a:t>GMT Instruments</a:t>
            </a:r>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41550" y="2286000"/>
            <a:ext cx="4775200" cy="3581400"/>
          </a:xfr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39</a:t>
            </a:fld>
            <a:endParaRPr lang="en-US" altLang="en-US"/>
          </a:p>
        </p:txBody>
      </p:sp>
    </p:spTree>
    <p:extLst>
      <p:ext uri="{BB962C8B-B14F-4D97-AF65-F5344CB8AC3E}">
        <p14:creationId xmlns:p14="http://schemas.microsoft.com/office/powerpoint/2010/main" val="103437791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Heliocentric Parallax</a:t>
            </a:r>
          </a:p>
        </p:txBody>
      </p:sp>
      <p:sp>
        <p:nvSpPr>
          <p:cNvPr id="5124" name="Rectangle 3"/>
          <p:cNvSpPr>
            <a:spLocks noGrp="1" noChangeArrowheads="1"/>
          </p:cNvSpPr>
          <p:nvPr>
            <p:ph sz="half" idx="1"/>
          </p:nvPr>
        </p:nvSpPr>
        <p:spPr/>
        <p:txBody>
          <a:bodyPr>
            <a:normAutofit fontScale="92500" lnSpcReduction="20000"/>
          </a:bodyPr>
          <a:lstStyle/>
          <a:p>
            <a:pPr eaLnBrk="1" hangingPunct="1">
              <a:spcBef>
                <a:spcPct val="5000"/>
              </a:spcBef>
            </a:pPr>
            <a:r>
              <a:rPr lang="en-US" altLang="en-US" dirty="0" smtClean="0"/>
              <a:t>Parallax is the apparent shift of an object due to viewpoint.</a:t>
            </a:r>
          </a:p>
          <a:p>
            <a:pPr eaLnBrk="1" hangingPunct="1">
              <a:spcBef>
                <a:spcPct val="5000"/>
              </a:spcBef>
            </a:pPr>
            <a:r>
              <a:rPr lang="en-US" altLang="en-US" dirty="0" smtClean="0"/>
              <a:t>As an example, watch your thumb shift with respect to objects far away as you view it from each eye.</a:t>
            </a:r>
          </a:p>
          <a:p>
            <a:pPr eaLnBrk="1" hangingPunct="1">
              <a:spcBef>
                <a:spcPct val="5000"/>
              </a:spcBef>
            </a:pPr>
            <a:r>
              <a:rPr lang="en-US" altLang="en-US" dirty="0" smtClean="0"/>
              <a:t>The angular shift depends on distance.</a:t>
            </a:r>
          </a:p>
          <a:p>
            <a:pPr eaLnBrk="1" hangingPunct="1">
              <a:spcBef>
                <a:spcPct val="5000"/>
              </a:spcBef>
            </a:pPr>
            <a:r>
              <a:rPr lang="en-US" altLang="en-US" dirty="0" smtClean="0"/>
              <a:t>We can use this effect to estimate distance to nearby stars by viewing them when the Earth is on opposite sides of the Sun.</a:t>
            </a:r>
          </a:p>
        </p:txBody>
      </p:sp>
      <p:pic>
        <p:nvPicPr>
          <p:cNvPr id="3" name="Content Placeholder 2"/>
          <p:cNvPicPr>
            <a:picLocks noGrp="1" noChangeAspect="1"/>
          </p:cNvPicPr>
          <p:nvPr>
            <p:ph sz="half" idx="2"/>
          </p:nvPr>
        </p:nvPicPr>
        <p:blipFill>
          <a:blip r:embed="rId2"/>
          <a:stretch>
            <a:fillRect/>
          </a:stretch>
        </p:blipFill>
        <p:spPr>
          <a:xfrm>
            <a:off x="4894263" y="2602872"/>
            <a:ext cx="3335337" cy="2947655"/>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4</a:t>
            </a:fld>
            <a:endParaRPr lang="en-US" altLang="en-US"/>
          </a:p>
        </p:txBody>
      </p:sp>
    </p:spTree>
    <p:extLst>
      <p:ext uri="{BB962C8B-B14F-4D97-AF65-F5344CB8AC3E}">
        <p14:creationId xmlns:p14="http://schemas.microsoft.com/office/powerpoint/2010/main" val="386340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altLang="en-US" smtClean="0"/>
              <a:t>Optical Telescopes: </a:t>
            </a:r>
            <a:r>
              <a:rPr lang="en-US" altLang="en-US" smtClean="0">
                <a:sym typeface="Symbol" panose="05050102010706020507" pitchFamily="18" charset="2"/>
              </a:rPr>
              <a:t>Thirty Meter Telescope </a:t>
            </a:r>
          </a:p>
        </p:txBody>
      </p:sp>
      <p:pic>
        <p:nvPicPr>
          <p:cNvPr id="8" name="Picture 8" descr="CEL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4755" y="2286000"/>
            <a:ext cx="380879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Line 9"/>
          <p:cNvSpPr>
            <a:spLocks noChangeShapeType="1"/>
          </p:cNvSpPr>
          <p:nvPr/>
        </p:nvSpPr>
        <p:spPr bwMode="auto">
          <a:xfrm flipH="1">
            <a:off x="5969380" y="3547937"/>
            <a:ext cx="1428750" cy="666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Text Box 10"/>
          <p:cNvSpPr txBox="1">
            <a:spLocks noChangeArrowheads="1"/>
          </p:cNvSpPr>
          <p:nvPr/>
        </p:nvSpPr>
        <p:spPr bwMode="auto">
          <a:xfrm>
            <a:off x="6925055" y="3203450"/>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person!</a:t>
            </a:r>
          </a:p>
        </p:txBody>
      </p:sp>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40</a:t>
            </a:fld>
            <a:endParaRPr lang="en-US" altLang="en-US"/>
          </a:p>
        </p:txBody>
      </p:sp>
    </p:spTree>
    <p:extLst>
      <p:ext uri="{BB962C8B-B14F-4D97-AF65-F5344CB8AC3E}">
        <p14:creationId xmlns:p14="http://schemas.microsoft.com/office/powerpoint/2010/main" val="316152595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n-US" altLang="en-US" smtClean="0"/>
              <a:t>Optical Telescopes: </a:t>
            </a:r>
            <a:r>
              <a:rPr lang="en-US" altLang="en-US" smtClean="0">
                <a:sym typeface="Symbol" panose="05050102010706020507" pitchFamily="18" charset="2"/>
              </a:rPr>
              <a:t>TMT AO System</a:t>
            </a:r>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41550" y="2286000"/>
            <a:ext cx="47752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41</a:t>
            </a:fld>
            <a:endParaRPr lang="en-US" altLang="en-US"/>
          </a:p>
        </p:txBody>
      </p:sp>
    </p:spTree>
    <p:extLst>
      <p:ext uri="{BB962C8B-B14F-4D97-AF65-F5344CB8AC3E}">
        <p14:creationId xmlns:p14="http://schemas.microsoft.com/office/powerpoint/2010/main" val="167195999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en-US" altLang="en-US" smtClean="0"/>
              <a:t>Optical Telescopes: </a:t>
            </a:r>
            <a:r>
              <a:rPr lang="en-US" altLang="en-US" smtClean="0">
                <a:sym typeface="Symbol" panose="05050102010706020507" pitchFamily="18" charset="2"/>
              </a:rPr>
              <a:t>TMT Instruments</a:t>
            </a:r>
          </a:p>
        </p:txBody>
      </p:sp>
      <p:pic>
        <p:nvPicPr>
          <p:cNvPr id="6"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41550" y="2286000"/>
            <a:ext cx="47752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42</a:t>
            </a:fld>
            <a:endParaRPr lang="en-US" altLang="en-US"/>
          </a:p>
        </p:txBody>
      </p:sp>
    </p:spTree>
    <p:extLst>
      <p:ext uri="{BB962C8B-B14F-4D97-AF65-F5344CB8AC3E}">
        <p14:creationId xmlns:p14="http://schemas.microsoft.com/office/powerpoint/2010/main" val="364694386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r>
              <a:rPr lang="en-US" altLang="en-US" smtClean="0">
                <a:sym typeface="Symbol" panose="05050102010706020507" pitchFamily="18" charset="2"/>
              </a:rPr>
              <a:t>Thirty Meter Telescope vs. Palomar</a:t>
            </a:r>
          </a:p>
        </p:txBody>
      </p:sp>
      <p:pic>
        <p:nvPicPr>
          <p:cNvPr id="6" name="Content Placeholder 5" descr="TMT200-in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4118" y="2286000"/>
            <a:ext cx="5090064"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43</a:t>
            </a:fld>
            <a:endParaRPr lang="en-US" altLang="en-US"/>
          </a:p>
        </p:txBody>
      </p:sp>
    </p:spTree>
    <p:extLst>
      <p:ext uri="{BB962C8B-B14F-4D97-AF65-F5344CB8AC3E}">
        <p14:creationId xmlns:p14="http://schemas.microsoft.com/office/powerpoint/2010/main" val="88829234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a:defRPr/>
            </a:pPr>
            <a:r>
              <a:rPr lang="en-US" altLang="en-US" dirty="0" smtClean="0"/>
              <a:t>Optical/IR Telescopes: TMT </a:t>
            </a:r>
          </a:p>
        </p:txBody>
      </p:sp>
      <p:pic>
        <p:nvPicPr>
          <p:cNvPr id="7" name="TMT Fly-Through.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443196" y="2286000"/>
            <a:ext cx="6371907" cy="3581400"/>
          </a:xfr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44</a:t>
            </a:fld>
            <a:endParaRPr lang="en-US" altLang="en-US"/>
          </a:p>
        </p:txBody>
      </p:sp>
    </p:spTree>
    <p:extLst>
      <p:ext uri="{BB962C8B-B14F-4D97-AF65-F5344CB8AC3E}">
        <p14:creationId xmlns:p14="http://schemas.microsoft.com/office/powerpoint/2010/main" val="37099543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0"/>
                                  </p:stCondLst>
                                  <p:childTnLst>
                                    <p:animEffect transition="out" filter="fade">
                                      <p:cBhvr>
                                        <p:cTn id="6" dur="1000"/>
                                        <p:tgtEl>
                                          <p:spTgt spid="37891"/>
                                        </p:tgtEl>
                                      </p:cBhvr>
                                    </p:animEffect>
                                    <p:set>
                                      <p:cBhvr>
                                        <p:cTn id="7" dur="1" fill="hold">
                                          <p:stCondLst>
                                            <p:cond delay="999"/>
                                          </p:stCondLst>
                                        </p:cTn>
                                        <p:tgtEl>
                                          <p:spTgt spid="37891"/>
                                        </p:tgtEl>
                                        <p:attrNameLst>
                                          <p:attrName>style.visibility</p:attrName>
                                        </p:attrNameLst>
                                      </p:cBhvr>
                                      <p:to>
                                        <p:strVal val="hidden"/>
                                      </p:to>
                                    </p:se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484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fullScrn="1">
              <p:cMediaNode vol="80000">
                <p:cTn id="16" fill="hold" display="0">
                  <p:stCondLst>
                    <p:cond delay="indefinite"/>
                  </p:stCondLst>
                </p:cTn>
                <p:tgtEl>
                  <p:spTgt spid="7"/>
                </p:tgtEl>
              </p:cMediaNode>
            </p:video>
          </p:childTnLst>
        </p:cTn>
      </p:par>
    </p:tnLst>
    <p:bldLst>
      <p:bldP spid="378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r>
              <a:rPr lang="en-US" altLang="en-US" smtClean="0"/>
              <a:t>Optical Telescopes: E-ELT</a:t>
            </a:r>
          </a:p>
        </p:txBody>
      </p:sp>
      <p:pic>
        <p:nvPicPr>
          <p:cNvPr id="6" name="Picture 6" descr="This artist’s impression shows the 39-metre aperture European Extremely Large Telescope (E-ELT) in its enclosure. The instrument will be an optical and infrared telescope sited on Cerro Armazones in the Chilean Atacama Desert, 20 kilometres from ESO’s Very Large Telescope on Cerro Paranal.  Scheduled for completion in 2024, it will be the world’s largest “eye on the sky”. Click the image for a full-size version. Illustration credit: ESO/L. Calçad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98856" y="2286000"/>
            <a:ext cx="44605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45</a:t>
            </a:fld>
            <a:endParaRPr lang="en-US" altLang="en-US"/>
          </a:p>
        </p:txBody>
      </p:sp>
    </p:spTree>
    <p:extLst>
      <p:ext uri="{BB962C8B-B14F-4D97-AF65-F5344CB8AC3E}">
        <p14:creationId xmlns:p14="http://schemas.microsoft.com/office/powerpoint/2010/main" val="284930552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mtClean="0"/>
              <a:t>Optical/IR Telescopes: WFIRST</a:t>
            </a:r>
          </a:p>
        </p:txBody>
      </p:sp>
      <p:sp>
        <p:nvSpPr>
          <p:cNvPr id="3" name="Content Placeholder 2"/>
          <p:cNvSpPr>
            <a:spLocks noGrp="1"/>
          </p:cNvSpPr>
          <p:nvPr>
            <p:ph sz="half" idx="1"/>
          </p:nvPr>
        </p:nvSpPr>
        <p:spPr/>
        <p:txBody>
          <a:bodyPr>
            <a:normAutofit fontScale="77500" lnSpcReduction="20000"/>
          </a:bodyPr>
          <a:lstStyle/>
          <a:p>
            <a:pPr>
              <a:defRPr/>
            </a:pPr>
            <a:r>
              <a:rPr lang="en-US" dirty="0" smtClean="0"/>
              <a:t>WFIRST is a NASA observatory designed to settle essential questions in the areas of dark energy, exoplanets, and infrared astrophysics.</a:t>
            </a:r>
          </a:p>
          <a:p>
            <a:pPr>
              <a:defRPr/>
            </a:pPr>
            <a:r>
              <a:rPr lang="en-US" dirty="0" smtClean="0"/>
              <a:t>The current design of the mission makes use of an existing 2.4m telescope, which is the same size as the Hubble Space Telescope. The Wide Field Instrument will provide a field of view of the sky that is 100 times larger than images provided by HST. The coronagraph will enable astronomers to detect and measure properties of planets in other solar systems.</a:t>
            </a:r>
            <a:endParaRPr lang="en-US" dirty="0"/>
          </a:p>
        </p:txBody>
      </p:sp>
      <p:pic>
        <p:nvPicPr>
          <p:cNvPr id="8" name="Picture 2" descr="http://gcd.larc.nasa.gov/wp-content/uploads/2011/10/wfirst-print-3785-1080.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94263" y="3138850"/>
            <a:ext cx="3335337" cy="1875700"/>
          </a:xfr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46</a:t>
            </a:fld>
            <a:endParaRPr lang="en-US" altLang="en-US"/>
          </a:p>
        </p:txBody>
      </p:sp>
    </p:spTree>
    <p:extLst>
      <p:ext uri="{BB962C8B-B14F-4D97-AF65-F5344CB8AC3E}">
        <p14:creationId xmlns:p14="http://schemas.microsoft.com/office/powerpoint/2010/main" val="247445555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dirty="0" smtClean="0"/>
              <a:t>Spy Telescope!</a:t>
            </a:r>
          </a:p>
        </p:txBody>
      </p:sp>
      <p:pic>
        <p:nvPicPr>
          <p:cNvPr id="6" name="RIT on TV Spy Telescopes[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41550" y="2286000"/>
            <a:ext cx="4775200" cy="3581400"/>
          </a:xfr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47</a:t>
            </a:fld>
            <a:endParaRPr lang="en-US" altLang="en-US"/>
          </a:p>
        </p:txBody>
      </p:sp>
    </p:spTree>
    <p:extLst>
      <p:ext uri="{BB962C8B-B14F-4D97-AF65-F5344CB8AC3E}">
        <p14:creationId xmlns:p14="http://schemas.microsoft.com/office/powerpoint/2010/main" val="1955233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mtClean="0"/>
              <a:t>Optical/IR Telescopes: JWST</a:t>
            </a:r>
          </a:p>
        </p:txBody>
      </p:sp>
      <p:sp>
        <p:nvSpPr>
          <p:cNvPr id="3" name="Content Placeholder 2"/>
          <p:cNvSpPr>
            <a:spLocks noGrp="1"/>
          </p:cNvSpPr>
          <p:nvPr>
            <p:ph sz="half" idx="1"/>
          </p:nvPr>
        </p:nvSpPr>
        <p:spPr/>
        <p:txBody>
          <a:bodyPr>
            <a:normAutofit fontScale="70000" lnSpcReduction="20000"/>
          </a:bodyPr>
          <a:lstStyle/>
          <a:p>
            <a:r>
              <a:rPr lang="en-US" dirty="0" smtClean="0"/>
              <a:t>The James Webb Space Telescope will be a large infrared telescope with a 6.5-meter primary mirror.  The telescope will be launched on an Ariane 5 rocket from French Guiana in God knows when.</a:t>
            </a:r>
          </a:p>
          <a:p>
            <a:r>
              <a:rPr lang="en-US" dirty="0" smtClean="0"/>
              <a:t>JWST will be the premier observatory of the next decade, serving thousands of astronomers worldwide. It will study every phase in the history of our Universe, ranging from the first luminous glows after the Big Bang, to the formation of solar systems capable of supporting life on planets like Earth, to the evolution of our own Solar System.</a:t>
            </a:r>
            <a:endParaRPr lang="en-US" dirty="0"/>
          </a:p>
        </p:txBody>
      </p:sp>
      <p:pic>
        <p:nvPicPr>
          <p:cNvPr id="54277" name="Picture 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94263" y="2742242"/>
            <a:ext cx="3335337" cy="2668916"/>
          </a:xfr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48</a:t>
            </a:fld>
            <a:endParaRPr lang="en-US" altLang="en-US"/>
          </a:p>
        </p:txBody>
      </p:sp>
    </p:spTree>
    <p:extLst>
      <p:ext uri="{BB962C8B-B14F-4D97-AF65-F5344CB8AC3E}">
        <p14:creationId xmlns:p14="http://schemas.microsoft.com/office/powerpoint/2010/main" val="3324971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en-US" altLang="en-US" dirty="0" smtClean="0"/>
              <a:t>JWST Launch? </a:t>
            </a:r>
            <a:r>
              <a:rPr lang="en-US" dirty="0"/>
              <a:t/>
            </a:r>
            <a:br>
              <a:rPr lang="en-US" dirty="0"/>
            </a:br>
            <a:endParaRPr lang="en-US" altLang="en-US" dirty="0" smtClean="0"/>
          </a:p>
        </p:txBody>
      </p:sp>
      <p:pic>
        <p:nvPicPr>
          <p:cNvPr id="5" name="Content Placeholder 4"/>
          <p:cNvPicPr>
            <a:picLocks noGrp="1" noChangeAspect="1"/>
          </p:cNvPicPr>
          <p:nvPr>
            <p:ph idx="1"/>
          </p:nvPr>
        </p:nvPicPr>
        <p:blipFill>
          <a:blip r:embed="rId2"/>
          <a:stretch>
            <a:fillRect/>
          </a:stretch>
        </p:blipFill>
        <p:spPr>
          <a:xfrm>
            <a:off x="2217708" y="2286000"/>
            <a:ext cx="4822883" cy="3581400"/>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49</a:t>
            </a:fld>
            <a:endParaRPr lang="en-US" altLang="en-US"/>
          </a:p>
        </p:txBody>
      </p:sp>
      <p:sp>
        <p:nvSpPr>
          <p:cNvPr id="6" name="Rectangle 5"/>
          <p:cNvSpPr/>
          <p:nvPr/>
        </p:nvSpPr>
        <p:spPr>
          <a:xfrm>
            <a:off x="3166534" y="5503334"/>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166534" y="3200400"/>
            <a:ext cx="2015066" cy="230293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233334" y="3200400"/>
            <a:ext cx="2396066" cy="230293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33334" y="3505200"/>
            <a:ext cx="2396066" cy="222673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56200" y="3191932"/>
            <a:ext cx="1473200" cy="38946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12%!</a:t>
            </a:r>
            <a:endParaRPr lang="en-US" dirty="0">
              <a:solidFill>
                <a:srgbClr val="FF0000"/>
              </a:solidFill>
            </a:endParaRPr>
          </a:p>
        </p:txBody>
      </p:sp>
      <p:cxnSp>
        <p:nvCxnSpPr>
          <p:cNvPr id="16" name="Straight Connector 15"/>
          <p:cNvCxnSpPr/>
          <p:nvPr/>
        </p:nvCxnSpPr>
        <p:spPr>
          <a:xfrm flipV="1">
            <a:off x="3352800" y="3581400"/>
            <a:ext cx="1828800" cy="192193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66800" y="1371600"/>
            <a:ext cx="5799216" cy="461665"/>
          </a:xfrm>
          <a:prstGeom prst="rect">
            <a:avLst/>
          </a:prstGeom>
        </p:spPr>
        <p:txBody>
          <a:bodyPr wrap="none">
            <a:spAutoFit/>
          </a:bodyPr>
          <a:lstStyle/>
          <a:p>
            <a:r>
              <a:rPr lang="en-US" sz="2400" dirty="0"/>
              <a:t>20</a:t>
            </a:r>
            <a:r>
              <a:rPr lang="en-US" sz="2400" strike="sngStrike" dirty="0"/>
              <a:t>0708091011121314151617181920</a:t>
            </a:r>
            <a:r>
              <a:rPr lang="en-US" sz="2400" dirty="0"/>
              <a:t>21?</a:t>
            </a:r>
          </a:p>
        </p:txBody>
      </p:sp>
    </p:spTree>
    <p:extLst>
      <p:ext uri="{BB962C8B-B14F-4D97-AF65-F5344CB8AC3E}">
        <p14:creationId xmlns:p14="http://schemas.microsoft.com/office/powerpoint/2010/main" val="1705539726"/>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8000">
                                      <p:stCondLst>
                                        <p:cond delay="0"/>
                                      </p:stCondLst>
                                      <p:iterate type="lt">
                                        <p:tmPct val="20000"/>
                                      </p:iterate>
                                      <p:childTnLst>
                                        <p:set>
                                          <p:cBhvr>
                                            <p:cTn id="6" dur="1" fill="hold">
                                              <p:stCondLst>
                                                <p:cond delay="0"/>
                                              </p:stCondLst>
                                            </p:cTn>
                                            <p:tgtEl>
                                              <p:spTgt spid="3"/>
                                            </p:tgtEl>
                                            <p:attrNameLst>
                                              <p:attrName>style.visibility</p:attrName>
                                            </p:attrNameLst>
                                          </p:cBhvr>
                                          <p:to>
                                            <p:strVal val="visible"/>
                                          </p:to>
                                        </p:set>
                                        <p:anim calcmode="lin" valueType="num" p14:bounceEnd="58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8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2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en-US" altLang="en-US" dirty="0" smtClean="0"/>
              <a:t>Parallax Effect in the Focal Plane</a:t>
            </a:r>
          </a:p>
        </p:txBody>
      </p:sp>
      <p:pic>
        <p:nvPicPr>
          <p:cNvPr id="4" name="Content Placeholder 3"/>
          <p:cNvPicPr>
            <a:picLocks noGrp="1" noChangeAspect="1"/>
          </p:cNvPicPr>
          <p:nvPr>
            <p:ph idx="1"/>
          </p:nvPr>
        </p:nvPicPr>
        <p:blipFill>
          <a:blip r:embed="rId3"/>
          <a:stretch>
            <a:fillRect/>
          </a:stretch>
        </p:blipFill>
        <p:spPr>
          <a:xfrm>
            <a:off x="1839566" y="2286000"/>
            <a:ext cx="5579167" cy="3581400"/>
          </a:xfrm>
          <a:prstGeom prst="rect">
            <a:avLst/>
          </a:prstGeo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5</a:t>
            </a:fld>
            <a:endParaRPr lang="en-US" altLang="en-US"/>
          </a:p>
        </p:txBody>
      </p:sp>
    </p:spTree>
    <p:extLst>
      <p:ext uri="{BB962C8B-B14F-4D97-AF65-F5344CB8AC3E}">
        <p14:creationId xmlns:p14="http://schemas.microsoft.com/office/powerpoint/2010/main" val="412177631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en-US" altLang="en-US" dirty="0" smtClean="0"/>
              <a:t>JWST Launch? </a:t>
            </a:r>
            <a:r>
              <a:rPr lang="en-US" dirty="0" smtClean="0"/>
              <a:t>2026?</a:t>
            </a:r>
            <a:r>
              <a:rPr lang="en-US" dirty="0"/>
              <a:t/>
            </a:r>
            <a:br>
              <a:rPr lang="en-US" dirty="0"/>
            </a:br>
            <a:endParaRPr lang="en-US" altLang="en-US" dirty="0" smtClean="0"/>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50</a:t>
            </a:fld>
            <a:endParaRPr lang="en-US" altLang="en-US"/>
          </a:p>
        </p:txBody>
      </p:sp>
      <p:pic>
        <p:nvPicPr>
          <p:cNvPr id="1026" name="Picture 2" descr="Image result for jwst launch d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3348" y="2286000"/>
            <a:ext cx="313160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9787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a:defRPr/>
            </a:pPr>
            <a:r>
              <a:rPr lang="en-US" altLang="en-US" dirty="0" smtClean="0"/>
              <a:t>Optical/IR Telescopes: JWST Deployment</a:t>
            </a:r>
          </a:p>
        </p:txBody>
      </p:sp>
      <p:pic>
        <p:nvPicPr>
          <p:cNvPr id="6" name="JWST sound.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445683" y="2286000"/>
            <a:ext cx="6366933" cy="3581400"/>
          </a:xfr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51</a:t>
            </a:fld>
            <a:endParaRPr lang="en-US" altLang="en-US"/>
          </a:p>
        </p:txBody>
      </p:sp>
    </p:spTree>
    <p:extLst>
      <p:ext uri="{BB962C8B-B14F-4D97-AF65-F5344CB8AC3E}">
        <p14:creationId xmlns:p14="http://schemas.microsoft.com/office/powerpoint/2010/main" val="26651979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0"/>
                                  </p:stCondLst>
                                  <p:childTnLst>
                                    <p:animEffect transition="out" filter="fade">
                                      <p:cBhvr>
                                        <p:cTn id="6" dur="1000"/>
                                        <p:tgtEl>
                                          <p:spTgt spid="37891"/>
                                        </p:tgtEl>
                                      </p:cBhvr>
                                    </p:animEffect>
                                    <p:set>
                                      <p:cBhvr>
                                        <p:cTn id="7" dur="1" fill="hold">
                                          <p:stCondLst>
                                            <p:cond delay="999"/>
                                          </p:stCondLst>
                                        </p:cTn>
                                        <p:tgtEl>
                                          <p:spTgt spid="37891"/>
                                        </p:tgtEl>
                                        <p:attrNameLst>
                                          <p:attrName>style.visibility</p:attrName>
                                        </p:attrNameLst>
                                      </p:cBhvr>
                                      <p:to>
                                        <p:strVal val="hidden"/>
                                      </p:to>
                                    </p:se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00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fullScrn="1">
              <p:cMediaNode vol="80000">
                <p:cTn id="16" fill="hold" display="0">
                  <p:stCondLst>
                    <p:cond delay="indefinite"/>
                  </p:stCondLst>
                </p:cTn>
                <p:tgtEl>
                  <p:spTgt spid="6"/>
                </p:tgtEl>
              </p:cMediaNode>
            </p:video>
          </p:childTnLst>
        </p:cTn>
      </p:par>
    </p:tnLst>
    <p:bldLst>
      <p:bldP spid="378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Measuring Distance through Parallax</a:t>
            </a:r>
          </a:p>
        </p:txBody>
      </p:sp>
      <p:pic>
        <p:nvPicPr>
          <p:cNvPr id="3" name="Content Placeholder 2"/>
          <p:cNvPicPr>
            <a:picLocks noGrp="1" noChangeAspect="1"/>
          </p:cNvPicPr>
          <p:nvPr>
            <p:ph idx="1"/>
          </p:nvPr>
        </p:nvPicPr>
        <p:blipFill>
          <a:blip r:embed="rId3"/>
          <a:stretch>
            <a:fillRect/>
          </a:stretch>
        </p:blipFill>
        <p:spPr>
          <a:xfrm>
            <a:off x="1926615" y="2286000"/>
            <a:ext cx="5405069" cy="3581400"/>
          </a:xfrm>
          <a:prstGeom prst="rect">
            <a:avLst/>
          </a:prstGeom>
        </p:spPr>
      </p:pic>
      <p:sp>
        <p:nvSpPr>
          <p:cNvPr id="2" name="Slide Number Placeholder 1"/>
          <p:cNvSpPr>
            <a:spLocks noGrp="1"/>
          </p:cNvSpPr>
          <p:nvPr>
            <p:ph type="sldNum" sz="quarter" idx="12"/>
          </p:nvPr>
        </p:nvSpPr>
        <p:spPr/>
        <p:txBody>
          <a:bodyPr/>
          <a:lstStyle/>
          <a:p>
            <a:pPr>
              <a:defRPr/>
            </a:pPr>
            <a:fld id="{E3F3502C-00E5-4BD7-BBEC-95EDBF7D7A9D}" type="slidenum">
              <a:rPr lang="en-US" altLang="en-US" smtClean="0"/>
              <a:pPr>
                <a:defRPr/>
              </a:pPr>
              <a:t>6</a:t>
            </a:fld>
            <a:endParaRPr lang="en-US" altLang="en-US"/>
          </a:p>
        </p:txBody>
      </p:sp>
    </p:spTree>
    <p:extLst>
      <p:ext uri="{BB962C8B-B14F-4D97-AF65-F5344CB8AC3E}">
        <p14:creationId xmlns:p14="http://schemas.microsoft.com/office/powerpoint/2010/main" val="409859516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smtClean="0"/>
              <a:t>Parallax of Nearest Star</a:t>
            </a:r>
          </a:p>
        </p:txBody>
      </p:sp>
      <p:sp>
        <p:nvSpPr>
          <p:cNvPr id="4" name="Content Placeholder 3"/>
          <p:cNvSpPr>
            <a:spLocks noGrp="1"/>
          </p:cNvSpPr>
          <p:nvPr>
            <p:ph sz="half" idx="1"/>
          </p:nvPr>
        </p:nvSpPr>
        <p:spPr/>
        <p:txBody>
          <a:bodyPr/>
          <a:lstStyle/>
          <a:p>
            <a:r>
              <a:rPr lang="en-US" dirty="0" smtClean="0"/>
              <a:t>The distance at which a star has a parallax of exactly one </a:t>
            </a:r>
            <a:r>
              <a:rPr lang="en-US" dirty="0" err="1" smtClean="0"/>
              <a:t>arcsecond</a:t>
            </a:r>
            <a:r>
              <a:rPr lang="en-US" dirty="0" smtClean="0"/>
              <a:t> is one parsec.</a:t>
            </a:r>
          </a:p>
          <a:p>
            <a:r>
              <a:rPr lang="en-US" dirty="0" smtClean="0"/>
              <a:t>The nearest star to the Sun, </a:t>
            </a:r>
            <a:r>
              <a:rPr lang="en-US" dirty="0" err="1" smtClean="0"/>
              <a:t>Proxima</a:t>
            </a:r>
            <a:r>
              <a:rPr lang="en-US" dirty="0" smtClean="0"/>
              <a:t> Centauri, has a parallax of 0.76 </a:t>
            </a:r>
            <a:r>
              <a:rPr lang="en-US" dirty="0" err="1" smtClean="0"/>
              <a:t>arcseconds</a:t>
            </a:r>
            <a:r>
              <a:rPr lang="en-US" dirty="0" smtClean="0"/>
              <a:t>.</a:t>
            </a:r>
          </a:p>
          <a:p>
            <a:r>
              <a:rPr lang="en-US" dirty="0" smtClean="0"/>
              <a:t>The distance to </a:t>
            </a:r>
            <a:r>
              <a:rPr lang="en-US" dirty="0" err="1" smtClean="0"/>
              <a:t>Proxima</a:t>
            </a:r>
            <a:r>
              <a:rPr lang="en-US" dirty="0" smtClean="0"/>
              <a:t> Centauri is ~1.3 pc, or ~4.2 </a:t>
            </a:r>
            <a:r>
              <a:rPr lang="en-US" dirty="0" err="1" smtClean="0"/>
              <a:t>ly</a:t>
            </a:r>
            <a:r>
              <a:rPr lang="en-US" dirty="0" smtClean="0"/>
              <a:t>.</a:t>
            </a:r>
            <a:endParaRPr lang="en-US" dirty="0"/>
          </a:p>
        </p:txBody>
      </p:sp>
      <p:pic>
        <p:nvPicPr>
          <p:cNvPr id="7" name="Content Placeholder 6"/>
          <p:cNvPicPr>
            <a:picLocks noGrp="1" noChangeAspect="1"/>
          </p:cNvPicPr>
          <p:nvPr>
            <p:ph sz="half" idx="13"/>
          </p:nvPr>
        </p:nvPicPr>
        <p:blipFill>
          <a:blip r:embed="rId3"/>
          <a:stretch>
            <a:fillRect/>
          </a:stretch>
        </p:blipFill>
        <p:spPr>
          <a:xfrm>
            <a:off x="4894263" y="4904767"/>
            <a:ext cx="3336925" cy="248865"/>
          </a:xfrm>
          <a:prstGeom prst="rect">
            <a:avLst/>
          </a:prstGeom>
        </p:spPr>
      </p:pic>
      <p:pic>
        <p:nvPicPr>
          <p:cNvPr id="9" name="Content Placeholder 5"/>
          <p:cNvPicPr>
            <a:picLocks noGrp="1" noChangeAspect="1"/>
          </p:cNvPicPr>
          <p:nvPr>
            <p:ph sz="half" idx="2"/>
          </p:nvPr>
        </p:nvPicPr>
        <p:blipFill>
          <a:blip r:embed="rId4"/>
          <a:stretch>
            <a:fillRect/>
          </a:stretch>
        </p:blipFill>
        <p:spPr>
          <a:xfrm>
            <a:off x="5126325" y="2676962"/>
            <a:ext cx="2872800" cy="1046875"/>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7</a:t>
            </a:fld>
            <a:endParaRPr lang="en-US" altLang="en-US"/>
          </a:p>
        </p:txBody>
      </p:sp>
    </p:spTree>
    <p:extLst>
      <p:ext uri="{BB962C8B-B14F-4D97-AF65-F5344CB8AC3E}">
        <p14:creationId xmlns:p14="http://schemas.microsoft.com/office/powerpoint/2010/main" val="3907441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err="1" smtClean="0"/>
              <a:t>Hipparcos</a:t>
            </a:r>
            <a:r>
              <a:rPr lang="en-US" altLang="en-US" dirty="0" smtClean="0"/>
              <a:t> Space Astrometry Mission</a:t>
            </a:r>
          </a:p>
        </p:txBody>
      </p:sp>
      <p:sp>
        <p:nvSpPr>
          <p:cNvPr id="4" name="Content Placeholder 3"/>
          <p:cNvSpPr>
            <a:spLocks noGrp="1"/>
          </p:cNvSpPr>
          <p:nvPr>
            <p:ph sz="half" idx="1"/>
          </p:nvPr>
        </p:nvSpPr>
        <p:spPr/>
        <p:txBody>
          <a:bodyPr>
            <a:normAutofit/>
          </a:bodyPr>
          <a:lstStyle/>
          <a:p>
            <a:r>
              <a:rPr lang="en-US" dirty="0" err="1" smtClean="0"/>
              <a:t>Hipparcos</a:t>
            </a:r>
            <a:r>
              <a:rPr lang="en-US" dirty="0" smtClean="0"/>
              <a:t> is the high </a:t>
            </a:r>
            <a:r>
              <a:rPr lang="en-US" dirty="0"/>
              <a:t>precision parallax collecting </a:t>
            </a:r>
            <a:r>
              <a:rPr lang="en-US" dirty="0" smtClean="0"/>
              <a:t>satellite.</a:t>
            </a:r>
            <a:endParaRPr lang="en-US" dirty="0"/>
          </a:p>
          <a:p>
            <a:r>
              <a:rPr lang="en-US" dirty="0" smtClean="0"/>
              <a:t>From 1989-1993</a:t>
            </a:r>
            <a:r>
              <a:rPr lang="en-US" dirty="0"/>
              <a:t>, </a:t>
            </a:r>
            <a:r>
              <a:rPr lang="en-US" dirty="0" err="1"/>
              <a:t>Hipparcos</a:t>
            </a:r>
            <a:r>
              <a:rPr lang="en-US" dirty="0"/>
              <a:t> conducted an all sky </a:t>
            </a:r>
            <a:r>
              <a:rPr lang="en-US" dirty="0" smtClean="0"/>
              <a:t>survey </a:t>
            </a:r>
            <a:r>
              <a:rPr lang="en-US" dirty="0"/>
              <a:t>to measure the parallax and proper motions </a:t>
            </a:r>
            <a:r>
              <a:rPr lang="en-US" dirty="0" smtClean="0"/>
              <a:t>of stars.</a:t>
            </a:r>
            <a:endParaRPr lang="en-US" dirty="0"/>
          </a:p>
          <a:p>
            <a:r>
              <a:rPr lang="en-US" dirty="0" smtClean="0"/>
              <a:t>It measured parallax of over 2.5 million stars with an accuracy </a:t>
            </a:r>
            <a:r>
              <a:rPr lang="en-US" dirty="0"/>
              <a:t>of ~0.025”</a:t>
            </a:r>
          </a:p>
        </p:txBody>
      </p:sp>
      <p:pic>
        <p:nvPicPr>
          <p:cNvPr id="1026" name="Picture 2" descr="Related imag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46922" y="2286000"/>
            <a:ext cx="3030018"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8</a:t>
            </a:fld>
            <a:endParaRPr lang="en-US" altLang="en-US"/>
          </a:p>
        </p:txBody>
      </p:sp>
    </p:spTree>
    <p:extLst>
      <p:ext uri="{BB962C8B-B14F-4D97-AF65-F5344CB8AC3E}">
        <p14:creationId xmlns:p14="http://schemas.microsoft.com/office/powerpoint/2010/main" val="4127372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n-US" altLang="en-US" dirty="0" err="1" smtClean="0"/>
              <a:t>Hipparcos</a:t>
            </a:r>
            <a:r>
              <a:rPr lang="en-US" altLang="en-US" dirty="0" smtClean="0"/>
              <a:t> Accuracy</a:t>
            </a:r>
          </a:p>
        </p:txBody>
      </p:sp>
      <p:sp>
        <p:nvSpPr>
          <p:cNvPr id="4" name="Content Placeholder 3"/>
          <p:cNvSpPr>
            <a:spLocks noGrp="1"/>
          </p:cNvSpPr>
          <p:nvPr>
            <p:ph sz="half" idx="1"/>
          </p:nvPr>
        </p:nvSpPr>
        <p:spPr/>
        <p:txBody>
          <a:bodyPr>
            <a:normAutofit/>
          </a:bodyPr>
          <a:lstStyle/>
          <a:p>
            <a:r>
              <a:rPr lang="en-US" dirty="0" smtClean="0"/>
              <a:t>For the brighter stars, </a:t>
            </a:r>
            <a:r>
              <a:rPr lang="en-US" dirty="0" err="1" smtClean="0"/>
              <a:t>Hipparcos</a:t>
            </a:r>
            <a:r>
              <a:rPr lang="en-US" dirty="0" smtClean="0"/>
              <a:t> could measure to 0.001 </a:t>
            </a:r>
            <a:r>
              <a:rPr lang="en-US" dirty="0" err="1" smtClean="0"/>
              <a:t>arcseconds</a:t>
            </a:r>
            <a:r>
              <a:rPr lang="en-US" dirty="0" smtClean="0"/>
              <a:t> (1 </a:t>
            </a:r>
            <a:r>
              <a:rPr lang="en-US" dirty="0" err="1" smtClean="0"/>
              <a:t>milliarcsecond</a:t>
            </a:r>
            <a:r>
              <a:rPr lang="en-US" dirty="0" smtClean="0"/>
              <a:t>).</a:t>
            </a:r>
          </a:p>
          <a:p>
            <a:r>
              <a:rPr lang="en-US" dirty="0" smtClean="0"/>
              <a:t>At what distance could </a:t>
            </a:r>
            <a:r>
              <a:rPr lang="en-US" dirty="0" err="1" smtClean="0"/>
              <a:t>Hipparcos</a:t>
            </a:r>
            <a:r>
              <a:rPr lang="en-US" dirty="0" smtClean="0"/>
              <a:t> make measurements for those bright stars? </a:t>
            </a:r>
          </a:p>
          <a:p>
            <a:r>
              <a:rPr lang="en-US" dirty="0" smtClean="0"/>
              <a:t>d=1/0.001”=1 </a:t>
            </a:r>
            <a:r>
              <a:rPr lang="en-US" dirty="0" err="1" smtClean="0"/>
              <a:t>kpc</a:t>
            </a:r>
            <a:endParaRPr lang="en-US" dirty="0"/>
          </a:p>
        </p:txBody>
      </p:sp>
      <p:pic>
        <p:nvPicPr>
          <p:cNvPr id="6" name="Content Placeholder 5"/>
          <p:cNvPicPr>
            <a:picLocks noGrp="1" noChangeAspect="1"/>
          </p:cNvPicPr>
          <p:nvPr>
            <p:ph sz="half" idx="2"/>
          </p:nvPr>
        </p:nvPicPr>
        <p:blipFill>
          <a:blip r:embed="rId3"/>
          <a:stretch>
            <a:fillRect/>
          </a:stretch>
        </p:blipFill>
        <p:spPr>
          <a:xfrm>
            <a:off x="4894263" y="3119674"/>
            <a:ext cx="3336925" cy="161451"/>
          </a:xfrm>
          <a:prstGeom prst="rect">
            <a:avLst/>
          </a:prstGeom>
        </p:spPr>
      </p:pic>
      <p:pic>
        <p:nvPicPr>
          <p:cNvPr id="9" name="Content Placeholder 8"/>
          <p:cNvPicPr>
            <a:picLocks noGrp="1" noChangeAspect="1"/>
          </p:cNvPicPr>
          <p:nvPr>
            <p:ph sz="half" idx="13"/>
          </p:nvPr>
        </p:nvPicPr>
        <p:blipFill>
          <a:blip r:embed="rId4"/>
          <a:stretch>
            <a:fillRect/>
          </a:stretch>
        </p:blipFill>
        <p:spPr>
          <a:xfrm>
            <a:off x="4894263" y="4950920"/>
            <a:ext cx="3336925" cy="156559"/>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9</a:t>
            </a:fld>
            <a:endParaRPr lang="en-US" altLang="en-US"/>
          </a:p>
        </p:txBody>
      </p:sp>
    </p:spTree>
    <p:extLst>
      <p:ext uri="{BB962C8B-B14F-4D97-AF65-F5344CB8AC3E}">
        <p14:creationId xmlns:p14="http://schemas.microsoft.com/office/powerpoint/2010/main" val="105679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NEXTUNIQUEID" val="10009"/>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0&quot;/&gt;&lt;property id=&quot;20251&quot; value=&quot;0&quot;/&gt;&lt;property id=&quot;20259&quot; value=&quot;0&quot;/&gt;&lt;object type=&quot;4&quot; unique_id=&quot;10005&quot;&gt;&lt;/object&gt;&lt;object type=&quot;2&quot; unique_id=&quot;10006&quot;&gt;&lt;object type=&quot;3&quot; unique_id=&quot;10100&quot;&gt;&lt;property id=&quot;20148&quot; value=&quot;5&quot;/&gt;&lt;property id=&quot;20300&quot; value=&quot;Slide 1 - &amp;quot;Astronomical Observational Techniques and Instrumentation&amp;quot;&quot;/&gt;&lt;property id=&quot;20303&quot; value=&quot;-1&quot;/&gt;&lt;property id=&quot;20307&quot; value=&quot;970&quot;/&gt;&lt;property id=&quot;20309&quot; value=&quot;-1&quot;/&gt;&lt;/object&gt;&lt;object type=&quot;3&quot; unique_id=&quot;10101&quot;&gt;&lt;property id=&quot;20148&quot; value=&quot;5&quot;/&gt;&lt;property id=&quot;20300&quot; value=&quot;Slide 2 - &amp;quot;Aims and outline for this lecture&amp;quot;&quot;/&gt;&lt;property id=&quot;20303&quot; value=&quot;-1&quot;/&gt;&lt;property id=&quot;20307&quot; value=&quot;971&quot;/&gt;&lt;property id=&quot;20309&quot; value=&quot;-1&quot;/&gt;&lt;/object&gt;&lt;object type=&quot;3&quot; unique_id=&quot;10102&quot;&gt;&lt;property id=&quot;20148&quot; value=&quot;5&quot;/&gt;&lt;property id=&quot;20300&quot; value=&quot;Slide 3 - &amp;quot;Backyard Telescope&amp;quot;&quot;/&gt;&lt;property id=&quot;20303&quot; value=&quot;-1&quot;/&gt;&lt;property id=&quot;20307&quot; value=&quot;1022&quot;/&gt;&lt;property id=&quot;20309&quot; value=&quot;-1&quot;/&gt;&lt;/object&gt;&lt;object type=&quot;3&quot; unique_id=&quot;10547&quot;&gt;&lt;property id=&quot;20148&quot; value=&quot;5&quot;/&gt;&lt;property id=&quot;20300&quot; value=&quot;Slide 35 - &amp;quot;Optical Telescopes: 100-m telescope&amp;quot;&quot;/&gt;&lt;property id=&quot;20303&quot; value=&quot;-1&quot;/&gt;&lt;property id=&quot;20307&quot; value=&quot;1178&quot;/&gt;&lt;property id=&quot;20309&quot; value=&quot;-1&quot;/&gt;&lt;/object&gt;&lt;object type=&quot;3&quot; unique_id=&quot;10550&quot;&gt;&lt;property id=&quot;20148&quot; value=&quot;5&quot;/&gt;&lt;property id=&quot;20300&quot; value=&quot;Slide 4 - &amp;quot;Optical Imaging Chain&amp;quot;&quot;/&gt;&lt;property id=&quot;20303&quot; value=&quot;-1&quot;/&gt;&lt;property id=&quot;20307&quot; value=&quot;1181&quot;/&gt;&lt;property id=&quot;20309&quot; value=&quot;-1&quot;/&gt;&lt;/object&gt;&lt;object type=&quot;3&quot; unique_id=&quot;10551&quot;&gt;&lt;property id=&quot;20148&quot; value=&quot;5&quot;/&gt;&lt;property id=&quot;20300&quot; value=&quot;Slide 5 - &amp;quot;Source and/or Object&amp;quot;&quot;/&gt;&lt;property id=&quot;20303&quot; value=&quot;-1&quot;/&gt;&lt;property id=&quot;20307&quot; value=&quot;1182&quot;/&gt;&lt;property id=&quot;20309&quot; value=&quot;-1&quot;/&gt;&lt;/object&gt;&lt;object type=&quot;3&quot; unique_id=&quot;10552&quot;&gt;&lt;property id=&quot;20148&quot; value=&quot;5&quot;/&gt;&lt;property id=&quot;20300&quot; value=&quot;Slide 6 - &amp;quot;Optical Imaging Chain in Astronomy&amp;quot;&quot;/&gt;&lt;property id=&quot;20303&quot; value=&quot;-1&quot;/&gt;&lt;property id=&quot;20307&quot; value=&quot;1183&quot;/&gt;&lt;property id=&quot;20309&quot; value=&quot;-1&quot;/&gt;&lt;/object&gt;&lt;object type=&quot;3&quot; unique_id=&quot;10559&quot;&gt;&lt;property id=&quot;20148&quot; value=&quot;5&quot;/&gt;&lt;property id=&quot;20300&quot; value=&quot;Slide 7 - &amp;quot;Telescope Parameters&amp;quot;&quot;/&gt;&lt;property id=&quot;20303&quot; value=&quot;-1&quot;/&gt;&lt;property id=&quot;20307&quot; value=&quot;1190&quot;/&gt;&lt;property id=&quot;20309&quot; value=&quot;-1&quot;/&gt;&lt;/object&gt;&lt;object type=&quot;3&quot; unique_id=&quot;10560&quot;&gt;&lt;property id=&quot;20148&quot; value=&quot;5&quot;/&gt;&lt;property id=&quot;20300&quot; value=&quot;Slide 11 - &amp;quot;Telescope Size and SNR&amp;quot;&quot;/&gt;&lt;property id=&quot;20303&quot; value=&quot;-1&quot;/&gt;&lt;property id=&quot;20307&quot; value=&quot;1191&quot;/&gt;&lt;property id=&quot;20309&quot; value=&quot;-1&quot;/&gt;&lt;/object&gt;&lt;object type=&quot;3&quot; unique_id=&quot;10561&quot;&gt;&lt;property id=&quot;20148&quot; value=&quot;5&quot;/&gt;&lt;property id=&quot;20300&quot; value=&quot;Slide 21 - &amp;quot;Optical Reflecting Telescopes&amp;quot;&quot;/&gt;&lt;property id=&quot;20303&quot; value=&quot;-1&quot;/&gt;&lt;property id=&quot;20307&quot; value=&quot;1192&quot;/&gt;&lt;property id=&quot;20309&quot; value=&quot;-1&quot;/&gt;&lt;/object&gt;&lt;object type=&quot;3&quot; unique_id=&quot;10562&quot;&gt;&lt;property id=&quot;20148&quot; value=&quot;5&quot;/&gt;&lt;property id=&quot;20300&quot; value=&quot;Slide 22 - &amp;quot;Thin and Light (Weight) Mirrors&amp;quot;&quot;/&gt;&lt;property id=&quot;20303&quot; value=&quot;-1&quot;/&gt;&lt;property id=&quot;20307&quot; value=&quot;1193&quot;/&gt;&lt;property id=&quot;20309&quot; value=&quot;-1&quot;/&gt;&lt;/object&gt;&lt;object type=&quot;3&quot; unique_id=&quot;10563&quot;&gt;&lt;property id=&quot;20148&quot; value=&quot;5&quot;/&gt;&lt;property id=&quot;20300&quot; value=&quot;Slide 23 - &amp;quot;Hale 200&amp;quot; Telescope&amp;#x0D;&amp;#x0A;Palomar Mountain,  CA&amp;quot;&quot;/&gt;&lt;property id=&quot;20303&quot; value=&quot;-1&quot;/&gt;&lt;property id=&quot;20307&quot; value=&quot;1194&quot;/&gt;&lt;property id=&quot;20309&quot; value=&quot;-1&quot;/&gt;&lt;/object&gt;&lt;object type=&quot;3&quot; unique_id=&quot;10564&quot;&gt;&lt;property id=&quot;20148&quot; value=&quot;5&quot;/&gt;&lt;property id=&quot;20300&quot; value=&quot;Slide 24 - &amp;quot;200&amp;quot; mirror (5 meters)&amp;#x0D;&amp;#x0A;for Hale Telescope&amp;quot;&quot;/&gt;&lt;property id=&quot;20303&quot; value=&quot;-1&quot;/&gt;&lt;property id=&quot;20307&quot; value=&quot;1195&quot;/&gt;&lt;property id=&quot;20309&quot; value=&quot;-1&quot;/&gt;&lt;/object&gt;&lt;object type=&quot;3&quot; unique_id=&quot;10565&quot;&gt;&lt;property id=&quot;20148&quot; value=&quot;5&quot;/&gt;&lt;property id=&quot;20300&quot; value=&quot;Slide 25 - &amp;quot;Keck telescopes, Mauna Kea, HI&amp;#x0D;&amp;#x0A;&amp;quot;&quot;/&gt;&lt;property id=&quot;20303&quot; value=&quot;-1&quot;/&gt;&lt;property id=&quot;20307&quot; value=&quot;1196&quot;/&gt;&lt;property id=&quot;20309&quot; value=&quot;-1&quot;/&gt;&lt;/object&gt;&lt;object type=&quot;3&quot; unique_id=&quot;10566&quot;&gt;&lt;property id=&quot;20148&quot; value=&quot;5&quot;/&gt;&lt;property id=&quot;20300&quot; value=&quot;Slide 26 - &amp;quot;400&amp;quot; mirror (10 meters) for Keck Telescope &amp;quot;&quot;/&gt;&lt;property id=&quot;20303&quot; value=&quot;-1&quot;/&gt;&lt;property id=&quot;20307&quot; value=&quot;1197&quot;/&gt;&lt;property id=&quot;20309&quot; value=&quot;-1&quot;/&gt;&lt;/object&gt;&lt;object type=&quot;3&quot; unique_id=&quot;10944&quot;&gt;&lt;property id=&quot;20148&quot; value=&quot;5&quot;/&gt;&lt;property id=&quot;20300&quot; value=&quot;Slide 28 - &amp;quot;History and Future of Telescope Size&amp;quot;&quot;/&gt;&lt;property id=&quot;20303&quot; value=&quot;-1&quot;/&gt;&lt;property id=&quot;20307&quot; value=&quot;1648&quot;/&gt;&lt;property id=&quot;20309&quot; value=&quot;-1&quot;/&gt;&lt;/object&gt;&lt;object type=&quot;3&quot; unique_id=&quot;10945&quot;&gt;&lt;property id=&quot;20148&quot; value=&quot;5&quot;/&gt;&lt;property id=&quot;20300&quot; value=&quot;Slide 34 - &amp;quot;Thirty Meter Telescope vs. Palomar&amp;quot;&quot;/&gt;&lt;property id=&quot;20303&quot; value=&quot;-1&quot;/&gt;&lt;property id=&quot;20307&quot; value=&quot;1649&quot;/&gt;&lt;property id=&quot;20309&quot; value=&quot;-1&quot;/&gt;&lt;/object&gt;&lt;object type=&quot;3&quot; unique_id=&quot;11892&quot;&gt;&lt;property id=&quot;20148&quot; value=&quot;5&quot;/&gt;&lt;property id=&quot;20300&quot; value=&quot;Slide 13 - &amp;quot;Basic Designs of Optical Reflecting Telescopes&amp;quot;&quot;/&gt;&lt;property id=&quot;20307&quot; value=&quot;1650&quot;/&gt;&lt;/object&gt;&lt;object type=&quot;3&quot; unique_id=&quot;11893&quot;&gt;&lt;property id=&quot;20148&quot; value=&quot;5&quot;/&gt;&lt;property id=&quot;20300&quot; value=&quot;Slide 14 - &amp;quot;Prime Focus&amp;quot;&quot;/&gt;&lt;property id=&quot;20307&quot; value=&quot;1651&quot;/&gt;&lt;/object&gt;&lt;object type=&quot;3&quot; unique_id=&quot;11894&quot;&gt;&lt;property id=&quot;20148&quot; value=&quot;5&quot;/&gt;&lt;property id=&quot;20300&quot; value=&quot;Slide 15 - &amp;quot;Newtonian Reflector&amp;quot;&quot;/&gt;&lt;property id=&quot;20307&quot; value=&quot;1652&quot;/&gt;&lt;/object&gt;&lt;object type=&quot;3&quot; unique_id=&quot;11895&quot;&gt;&lt;property id=&quot;20148&quot; value=&quot;5&quot;/&gt;&lt;property id=&quot;20300&quot; value=&quot;Slide 16 - &amp;quot;Cassegrain Telescope&amp;quot;&quot;/&gt;&lt;property id=&quot;20307&quot; value=&quot;1653&quot;/&gt;&lt;/object&gt;&lt;object type=&quot;3&quot; unique_id=&quot;11896&quot;&gt;&lt;property id=&quot;20148&quot; value=&quot;5&quot;/&gt;&lt;property id=&quot;20300&quot; value=&quot;Slide 17 - &amp;quot;Feature of Cassegrain Telescope&amp;quot;&quot;/&gt;&lt;property id=&quot;20307&quot; value=&quot;1654&quot;/&gt;&lt;/object&gt;&lt;object type=&quot;3&quot; unique_id=&quot;11897&quot;&gt;&lt;property id=&quot;20148&quot; value=&quot;5&quot;/&gt;&lt;property id=&quot;20300&quot; value=&quot;Slide 18 - &amp;quot;Coudé or Nasmyth Telescope&amp;quot;&quot;/&gt;&lt;property id=&quot;20307&quot; value=&quot;1655&quot;/&gt;&lt;/object&gt;&lt;object type=&quot;3&quot; unique_id=&quot;12114&quot;&gt;&lt;property id=&quot;20148&quot; value=&quot;5&quot;/&gt;&lt;property id=&quot;20300&quot; value=&quot;Slide 19 - &amp;quot;Plate Scale&amp;quot;&quot;/&gt;&lt;property id=&quot;20307&quot; value=&quot;1656&quot;/&gt;&lt;/object&gt;&lt;object type=&quot;3&quot; unique_id=&quot;13137&quot;&gt;&lt;property id=&quot;20148&quot; value=&quot;5&quot;/&gt;&lt;property id=&quot;20300&quot; value=&quot;Slide 27 - &amp;quot;Optical Reflecting Telescopes &amp;quot;&quot;/&gt;&lt;property id=&quot;20307&quot; value=&quot;1662&quot;/&gt;&lt;/object&gt;&lt;object type=&quot;3&quot; unique_id=&quot;13138&quot;&gt;&lt;property id=&quot;20148&quot; value=&quot;5&quot;/&gt;&lt;property id=&quot;20300&quot; value=&quot;Slide 29 - &amp;quot;Optical Telescopes: Resolution&amp;quot;&quot;/&gt;&lt;property id=&quot;20307&quot; value=&quot;1657&quot;/&gt;&lt;/object&gt;&lt;object type=&quot;3&quot; unique_id=&quot;13139&quot;&gt;&lt;property id=&quot;20148&quot; value=&quot;5&quot;/&gt;&lt;property id=&quot;20300&quot; value=&quot;Slide 30 - &amp;quot;Optical Telescopes: Collecting Area&amp;quot;&quot;/&gt;&lt;property id=&quot;20307&quot; value=&quot;1661&quot;/&gt;&lt;/object&gt;&lt;object type=&quot;3&quot; unique_id=&quot;13141&quot;&gt;&lt;property id=&quot;20148&quot; value=&quot;5&quot;/&gt;&lt;property id=&quot;20300&quot; value=&quot;Slide 31 - &amp;quot;Optical Telescopes: LSST&amp;quot;&quot;/&gt;&lt;property id=&quot;20307&quot; value=&quot;1660&quot;/&gt;&lt;/object&gt;&lt;object type=&quot;3&quot; unique_id=&quot;13681&quot;&gt;&lt;property id=&quot;20148&quot; value=&quot;5&quot;/&gt;&lt;property id=&quot;20300&quot; value=&quot;Slide 20 - &amp;quot;Field of View&amp;quot;&quot;/&gt;&lt;property id=&quot;20307&quot; value=&quot;1663&quot;/&gt;&lt;/object&gt;&lt;object type=&quot;3&quot; unique_id=&quot;13974&quot;&gt;&lt;property id=&quot;20148&quot; value=&quot;5&quot;/&gt;&lt;property id=&quot;20300&quot; value=&quot;Slide 32 - &amp;quot;Optical Telescopes: Twenty Meter Telescope &amp;quot;&quot;/&gt;&lt;property id=&quot;20307&quot; value=&quot;1665&quot;/&gt;&lt;/object&gt;&lt;object type=&quot;3&quot; unique_id=&quot;13975&quot;&gt;&lt;property id=&quot;20148&quot; value=&quot;5&quot;/&gt;&lt;property id=&quot;20300&quot; value=&quot;Slide 33 - &amp;quot;Optical Telescopes: Thirty Meter Telescope &amp;quot;&quot;/&gt;&lt;property id=&quot;20307&quot; value=&quot;1664&quot;/&gt;&lt;/object&gt;&lt;object type=&quot;3&quot; unique_id=&quot;14935&quot;&gt;&lt;property id=&quot;20148&quot; value=&quot;5&quot;/&gt;&lt;property id=&quot;20300&quot; value=&quot;Slide 8 - &amp;quot;Refracting/Reflecting Telescopes&amp;quot;&quot;/&gt;&lt;property id=&quot;20307&quot; value=&quot;1666&quot;/&gt;&lt;/object&gt;&lt;object type=&quot;3&quot; unique_id=&quot;14936&quot;&gt;&lt;property id=&quot;20148&quot; value=&quot;5&quot;/&gt;&lt;property id=&quot;20300&quot; value=&quot;Slide 9 - &amp;quot;Disadvantages of Refracting Telescopes&amp;quot;&quot;/&gt;&lt;property id=&quot;20307&quot; value=&quot;1667&quot;/&gt;&lt;/object&gt;&lt;object type=&quot;3&quot; unique_id=&quot;14937&quot;&gt;&lt;property id=&quot;20148&quot; value=&quot;5&quot;/&gt;&lt;property id=&quot;20300&quot; value=&quot;Slide 10 - &amp;quot;The Powers of a Telescope:&amp;#x0D;&amp;#x0A;Size Does Matter&amp;quot;&quot;/&gt;&lt;property id=&quot;20307&quot; value=&quot;1668&quot;/&gt;&lt;/object&gt;&lt;object type=&quot;3&quot; unique_id=&quot;15205&quot;&gt;&lt;property id=&quot;20148&quot; value=&quot;5&quot;/&gt;&lt;property id=&quot;20300&quot; value=&quot;Slide 12 - &amp;quot;Reflecting Telescopes&amp;quot;&quot;/&gt;&lt;property id=&quot;20307&quot; value=&quot;1669&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3955</TotalTime>
  <Words>6687</Words>
  <Application>Microsoft Office PowerPoint</Application>
  <PresentationFormat>On-screen Show (4:3)</PresentationFormat>
  <Paragraphs>261</Paragraphs>
  <Slides>51</Slides>
  <Notes>21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Franklin Gothic Book</vt:lpstr>
      <vt:lpstr>Symbol</vt:lpstr>
      <vt:lpstr>Crop</vt:lpstr>
      <vt:lpstr>University Astronomy</vt:lpstr>
      <vt:lpstr>Aims and outline for this lecture</vt:lpstr>
      <vt:lpstr>telescopes and measuring distances to stars</vt:lpstr>
      <vt:lpstr>Heliocentric Parallax</vt:lpstr>
      <vt:lpstr>Parallax Effect in the Focal Plane</vt:lpstr>
      <vt:lpstr>Measuring Distance through Parallax</vt:lpstr>
      <vt:lpstr>Parallax of Nearest Star</vt:lpstr>
      <vt:lpstr>Hipparcos Space Astrometry Mission</vt:lpstr>
      <vt:lpstr>Hipparcos Accuracy</vt:lpstr>
      <vt:lpstr>How Far Did Hipparcos Reach?</vt:lpstr>
      <vt:lpstr>Gaia</vt:lpstr>
      <vt:lpstr>Where should telescopes be located?</vt:lpstr>
      <vt:lpstr>Telescopes on Earth</vt:lpstr>
      <vt:lpstr>Mauna Kea, Atacama, Canary Islands</vt:lpstr>
      <vt:lpstr>“Shaken, not stirred…” – J. Bond</vt:lpstr>
      <vt:lpstr>“Whoa” – Keanu Reeves</vt:lpstr>
      <vt:lpstr>“Tiger Blood!” – Charlie Sheen</vt:lpstr>
      <vt:lpstr>“Those are primes! 2,3,5,7, those are all prime numbers and there's no way that's a natural phenomenon!” – Jodie Foster</vt:lpstr>
      <vt:lpstr>Telescopes in Space</vt:lpstr>
      <vt:lpstr>LEO</vt:lpstr>
      <vt:lpstr>L2</vt:lpstr>
      <vt:lpstr>L2 Moving Around Sun</vt:lpstr>
      <vt:lpstr>L2 Trajectory for WMAP</vt:lpstr>
      <vt:lpstr>examples of modern telescopes</vt:lpstr>
      <vt:lpstr>Hale 200" Telescope Palomar Mountain,  CA</vt:lpstr>
      <vt:lpstr>Keck telescopes, Mauna Kea, HI </vt:lpstr>
      <vt:lpstr>Keck Interferometry</vt:lpstr>
      <vt:lpstr>Segmented Mirrors: Keck</vt:lpstr>
      <vt:lpstr>Monolithic Mirror: VLT</vt:lpstr>
      <vt:lpstr>Gemini Telescopes</vt:lpstr>
      <vt:lpstr>Optical Telescopes: LSST</vt:lpstr>
      <vt:lpstr>Optical Telescopes: LSST</vt:lpstr>
      <vt:lpstr>Optical Telescopes: LSST Fly Through</vt:lpstr>
      <vt:lpstr>Hubble Space Telescope</vt:lpstr>
      <vt:lpstr>Spitzer (just died….)</vt:lpstr>
      <vt:lpstr>next-generation telescopes</vt:lpstr>
      <vt:lpstr>Optical Telescopes: Giant Magellan Telescope </vt:lpstr>
      <vt:lpstr>Optical Telescopes: GMT AO System</vt:lpstr>
      <vt:lpstr>Optical Telescopes: GMT Instruments</vt:lpstr>
      <vt:lpstr>Optical Telescopes: Thirty Meter Telescope </vt:lpstr>
      <vt:lpstr>Optical Telescopes: TMT AO System</vt:lpstr>
      <vt:lpstr>Optical Telescopes: TMT Instruments</vt:lpstr>
      <vt:lpstr>Thirty Meter Telescope vs. Palomar</vt:lpstr>
      <vt:lpstr>Optical/IR Telescopes: TMT </vt:lpstr>
      <vt:lpstr>Optical Telescopes: E-ELT</vt:lpstr>
      <vt:lpstr>Optical/IR Telescopes: WFIRST</vt:lpstr>
      <vt:lpstr>Spy Telescope!</vt:lpstr>
      <vt:lpstr>Optical/IR Telescopes: JWST</vt:lpstr>
      <vt:lpstr>JWST Launch?  </vt:lpstr>
      <vt:lpstr>JWST Launch? 2026? </vt:lpstr>
      <vt:lpstr>Optical/IR Telescopes: JWST Deployment</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443</cp:revision>
  <dcterms:created xsi:type="dcterms:W3CDTF">2007-01-08T01:06:37Z</dcterms:created>
  <dcterms:modified xsi:type="dcterms:W3CDTF">2020-01-29T18:57:26Z</dcterms:modified>
</cp:coreProperties>
</file>