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0"/>
  </p:notesMasterIdLst>
  <p:sldIdLst>
    <p:sldId id="970" r:id="rId2"/>
    <p:sldId id="1005" r:id="rId3"/>
    <p:sldId id="1004" r:id="rId4"/>
    <p:sldId id="972" r:id="rId5"/>
    <p:sldId id="974" r:id="rId6"/>
    <p:sldId id="992" r:id="rId7"/>
    <p:sldId id="975" r:id="rId8"/>
    <p:sldId id="1023" r:id="rId9"/>
    <p:sldId id="1024" r:id="rId10"/>
    <p:sldId id="979" r:id="rId11"/>
    <p:sldId id="1020" r:id="rId12"/>
    <p:sldId id="1021" r:id="rId13"/>
    <p:sldId id="1025" r:id="rId14"/>
    <p:sldId id="1019" r:id="rId15"/>
    <p:sldId id="1006" r:id="rId16"/>
    <p:sldId id="976" r:id="rId17"/>
    <p:sldId id="1013" r:id="rId18"/>
    <p:sldId id="1014" r:id="rId19"/>
    <p:sldId id="1015" r:id="rId20"/>
    <p:sldId id="1012" r:id="rId21"/>
    <p:sldId id="977" r:id="rId22"/>
    <p:sldId id="980" r:id="rId23"/>
    <p:sldId id="990" r:id="rId24"/>
    <p:sldId id="1007" r:id="rId25"/>
    <p:sldId id="981" r:id="rId26"/>
    <p:sldId id="982" r:id="rId27"/>
    <p:sldId id="983" r:id="rId28"/>
    <p:sldId id="1011" r:id="rId29"/>
    <p:sldId id="984" r:id="rId30"/>
    <p:sldId id="985" r:id="rId31"/>
    <p:sldId id="1009" r:id="rId32"/>
    <p:sldId id="1010" r:id="rId33"/>
    <p:sldId id="986" r:id="rId34"/>
    <p:sldId id="987" r:id="rId35"/>
    <p:sldId id="988" r:id="rId36"/>
    <p:sldId id="989" r:id="rId37"/>
    <p:sldId id="1027" r:id="rId38"/>
    <p:sldId id="1008" r:id="rId39"/>
    <p:sldId id="993" r:id="rId40"/>
    <p:sldId id="1026" r:id="rId41"/>
    <p:sldId id="997" r:id="rId42"/>
    <p:sldId id="994" r:id="rId43"/>
    <p:sldId id="995" r:id="rId44"/>
    <p:sldId id="996" r:id="rId45"/>
    <p:sldId id="1003" r:id="rId46"/>
    <p:sldId id="998" r:id="rId47"/>
    <p:sldId id="1002" r:id="rId48"/>
    <p:sldId id="999" r:id="rId49"/>
  </p:sldIdLst>
  <p:sldSz cx="9144000" cy="6858000" type="screen4x3"/>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4" autoAdjust="0"/>
    <p:restoredTop sz="83090" autoAdjust="0"/>
  </p:normalViewPr>
  <p:slideViewPr>
    <p:cSldViewPr>
      <p:cViewPr varScale="1">
        <p:scale>
          <a:sx n="91" d="100"/>
          <a:sy n="91" d="100"/>
        </p:scale>
        <p:origin x="60" y="6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varScale="1">
      <p:scale>
        <a:sx n="100" d="100"/>
        <a:sy n="100" d="100"/>
      </p:scale>
      <p:origin x="0" y="-2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2.xml"/><Relationship Id="rId18"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39.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31.xml"/><Relationship Id="rId2" Type="http://schemas.openxmlformats.org/officeDocument/2006/relationships/slide" Target="slides/slide2.xml"/><Relationship Id="rId16" Type="http://schemas.openxmlformats.org/officeDocument/2006/relationships/slide" Target="slides/slide30.xml"/><Relationship Id="rId20" Type="http://schemas.openxmlformats.org/officeDocument/2006/relationships/slide" Target="slides/slide37.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42.xml"/><Relationship Id="rId5" Type="http://schemas.openxmlformats.org/officeDocument/2006/relationships/slide" Target="slides/slide7.xml"/><Relationship Id="rId15" Type="http://schemas.openxmlformats.org/officeDocument/2006/relationships/slide" Target="slides/slide25.xml"/><Relationship Id="rId23" Type="http://schemas.openxmlformats.org/officeDocument/2006/relationships/slide" Target="slides/slide41.xml"/><Relationship Id="rId10" Type="http://schemas.openxmlformats.org/officeDocument/2006/relationships/slide" Target="slides/slide12.xml"/><Relationship Id="rId19" Type="http://schemas.openxmlformats.org/officeDocument/2006/relationships/slide" Target="slides/slide3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3.xml"/><Relationship Id="rId22"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tLang="en-US" smtClean="0">
                <a:latin typeface="Arial" panose="020B0604020202020204" pitchFamily="34" charset="0"/>
              </a:rPr>
              <a:t>The photo shows the Yerkes 40 inch refractor. Note that the floor has been raised to nearly the highest level. If one is not careful, it is possible to drive the telescope into the ground.</a:t>
            </a:r>
          </a:p>
        </p:txBody>
      </p:sp>
      <p:sp>
        <p:nvSpPr>
          <p:cNvPr id="9220"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EAD4A1-9B56-4299-BC85-9E81807C6FA7}" type="slidenum">
              <a:rPr lang="en-US" altLang="en-US" sz="1300"/>
              <a:pPr>
                <a:spcBef>
                  <a:spcPct val="0"/>
                </a:spcBef>
              </a:pPr>
              <a:t>7</a:t>
            </a:fld>
            <a:endParaRPr lang="en-US" altLang="en-US" sz="1300"/>
          </a:p>
        </p:txBody>
      </p:sp>
    </p:spTree>
    <p:extLst>
      <p:ext uri="{BB962C8B-B14F-4D97-AF65-F5344CB8AC3E}">
        <p14:creationId xmlns:p14="http://schemas.microsoft.com/office/powerpoint/2010/main" val="260595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34</a:t>
            </a:fld>
            <a:endParaRPr lang="en-US" altLang="en-US"/>
          </a:p>
        </p:txBody>
      </p:sp>
    </p:spTree>
    <p:extLst>
      <p:ext uri="{BB962C8B-B14F-4D97-AF65-F5344CB8AC3E}">
        <p14:creationId xmlns:p14="http://schemas.microsoft.com/office/powerpoint/2010/main" val="288117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36</a:t>
            </a:fld>
            <a:endParaRPr lang="en-US" altLang="en-US"/>
          </a:p>
        </p:txBody>
      </p:sp>
    </p:spTree>
    <p:extLst>
      <p:ext uri="{BB962C8B-B14F-4D97-AF65-F5344CB8AC3E}">
        <p14:creationId xmlns:p14="http://schemas.microsoft.com/office/powerpoint/2010/main" val="322094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37</a:t>
            </a:fld>
            <a:endParaRPr lang="en-US" altLang="en-US"/>
          </a:p>
        </p:txBody>
      </p:sp>
    </p:spTree>
    <p:extLst>
      <p:ext uri="{BB962C8B-B14F-4D97-AF65-F5344CB8AC3E}">
        <p14:creationId xmlns:p14="http://schemas.microsoft.com/office/powerpoint/2010/main" val="366438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42</a:t>
            </a:fld>
            <a:endParaRPr lang="en-US" altLang="en-US"/>
          </a:p>
        </p:txBody>
      </p:sp>
    </p:spTree>
    <p:extLst>
      <p:ext uri="{BB962C8B-B14F-4D97-AF65-F5344CB8AC3E}">
        <p14:creationId xmlns:p14="http://schemas.microsoft.com/office/powerpoint/2010/main" val="22644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latin typeface="Arial" panose="020B0604020202020204" pitchFamily="34" charset="0"/>
              </a:rPr>
              <a:t>ORM is now the Gran Canary Telescope (GTC).</a:t>
            </a:r>
          </a:p>
        </p:txBody>
      </p:sp>
      <p:sp>
        <p:nvSpPr>
          <p:cNvPr id="40964"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A7BF4-8300-482D-8725-0C276E9B867C}" type="slidenum">
              <a:rPr lang="en-US" altLang="en-US" sz="1300"/>
              <a:pPr>
                <a:spcBef>
                  <a:spcPct val="0"/>
                </a:spcBef>
              </a:pPr>
              <a:t>44</a:t>
            </a:fld>
            <a:endParaRPr lang="en-US" altLang="en-US" sz="1300"/>
          </a:p>
        </p:txBody>
      </p:sp>
    </p:spTree>
    <p:extLst>
      <p:ext uri="{BB962C8B-B14F-4D97-AF65-F5344CB8AC3E}">
        <p14:creationId xmlns:p14="http://schemas.microsoft.com/office/powerpoint/2010/main" val="89291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latin typeface="Arial" panose="020B0604020202020204" pitchFamily="34" charset="0"/>
              </a:rPr>
              <a:t>ORM is now the Gran Canary Telescope (GTC).</a:t>
            </a:r>
          </a:p>
        </p:txBody>
      </p:sp>
      <p:sp>
        <p:nvSpPr>
          <p:cNvPr id="40964"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A7BF4-8300-482D-8725-0C276E9B867C}" type="slidenum">
              <a:rPr lang="en-US" altLang="en-US" sz="1300"/>
              <a:pPr>
                <a:spcBef>
                  <a:spcPct val="0"/>
                </a:spcBef>
              </a:pPr>
              <a:t>46</a:t>
            </a:fld>
            <a:endParaRPr lang="en-US" altLang="en-US" sz="1300"/>
          </a:p>
        </p:txBody>
      </p:sp>
    </p:spTree>
    <p:extLst>
      <p:ext uri="{BB962C8B-B14F-4D97-AF65-F5344CB8AC3E}">
        <p14:creationId xmlns:p14="http://schemas.microsoft.com/office/powerpoint/2010/main" val="324758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latin typeface="Arial" panose="020B0604020202020204" pitchFamily="34" charset="0"/>
              </a:rPr>
              <a:t>ORM is now the Gran Canary Telescope (GTC).</a:t>
            </a:r>
          </a:p>
        </p:txBody>
      </p:sp>
      <p:sp>
        <p:nvSpPr>
          <p:cNvPr id="40964"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A7BF4-8300-482D-8725-0C276E9B867C}" type="slidenum">
              <a:rPr lang="en-US" altLang="en-US" sz="1300"/>
              <a:pPr>
                <a:spcBef>
                  <a:spcPct val="0"/>
                </a:spcBef>
              </a:pPr>
              <a:t>47</a:t>
            </a:fld>
            <a:endParaRPr lang="en-US" altLang="en-US" sz="1300"/>
          </a:p>
        </p:txBody>
      </p:sp>
    </p:spTree>
    <p:extLst>
      <p:ext uri="{BB962C8B-B14F-4D97-AF65-F5344CB8AC3E}">
        <p14:creationId xmlns:p14="http://schemas.microsoft.com/office/powerpoint/2010/main" val="135420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latin typeface="Arial" panose="020B0604020202020204" pitchFamily="34" charset="0"/>
              </a:rPr>
              <a:t>ORM is now the Gran Canary Telescope (GTC).</a:t>
            </a:r>
          </a:p>
        </p:txBody>
      </p:sp>
      <p:sp>
        <p:nvSpPr>
          <p:cNvPr id="40964" name="Slide Number Placeholder 3"/>
          <p:cNvSpPr>
            <a:spLocks noGrp="1"/>
          </p:cNvSpPr>
          <p:nvPr>
            <p:ph type="sldNum" sz="quarter" idx="5"/>
          </p:nvPr>
        </p:nvSpPr>
        <p:spPr>
          <a:noFill/>
        </p:spPr>
        <p:txBody>
          <a:bodyPr/>
          <a:lstStyle>
            <a:lvl1pPr defTabSz="931887">
              <a:spcBef>
                <a:spcPct val="30000"/>
              </a:spcBef>
              <a:defRPr sz="1200">
                <a:solidFill>
                  <a:schemeClr val="tx1"/>
                </a:solidFill>
                <a:latin typeface="Arial" panose="020B0604020202020204" pitchFamily="34" charset="0"/>
              </a:defRPr>
            </a:lvl1pPr>
            <a:lvl2pPr marL="716130" indent="-275434" defTabSz="931887">
              <a:spcBef>
                <a:spcPct val="30000"/>
              </a:spcBef>
              <a:defRPr sz="1200">
                <a:solidFill>
                  <a:schemeClr val="tx1"/>
                </a:solidFill>
                <a:latin typeface="Arial" panose="020B0604020202020204" pitchFamily="34" charset="0"/>
              </a:defRPr>
            </a:lvl2pPr>
            <a:lvl3pPr marL="1101738" indent="-220348" defTabSz="931887">
              <a:spcBef>
                <a:spcPct val="30000"/>
              </a:spcBef>
              <a:defRPr sz="1200">
                <a:solidFill>
                  <a:schemeClr val="tx1"/>
                </a:solidFill>
                <a:latin typeface="Arial" panose="020B0604020202020204" pitchFamily="34" charset="0"/>
              </a:defRPr>
            </a:lvl3pPr>
            <a:lvl4pPr marL="1542433" indent="-220348" defTabSz="931887">
              <a:spcBef>
                <a:spcPct val="30000"/>
              </a:spcBef>
              <a:defRPr sz="1200">
                <a:solidFill>
                  <a:schemeClr val="tx1"/>
                </a:solidFill>
                <a:latin typeface="Arial" panose="020B0604020202020204" pitchFamily="34" charset="0"/>
              </a:defRPr>
            </a:lvl4pPr>
            <a:lvl5pPr marL="1983128" indent="-220348" defTabSz="931887">
              <a:spcBef>
                <a:spcPct val="30000"/>
              </a:spcBef>
              <a:defRPr sz="1200">
                <a:solidFill>
                  <a:schemeClr val="tx1"/>
                </a:solidFill>
                <a:latin typeface="Arial" panose="020B0604020202020204" pitchFamily="34" charset="0"/>
              </a:defRPr>
            </a:lvl5pPr>
            <a:lvl6pPr marL="2423823" indent="-220348" defTabSz="931887" eaLnBrk="0" fontAlgn="base" hangingPunct="0">
              <a:spcBef>
                <a:spcPct val="30000"/>
              </a:spcBef>
              <a:spcAft>
                <a:spcPct val="0"/>
              </a:spcAft>
              <a:defRPr sz="1200">
                <a:solidFill>
                  <a:schemeClr val="tx1"/>
                </a:solidFill>
                <a:latin typeface="Arial" panose="020B0604020202020204" pitchFamily="34" charset="0"/>
              </a:defRPr>
            </a:lvl6pPr>
            <a:lvl7pPr marL="2864518" indent="-220348" defTabSz="931887" eaLnBrk="0" fontAlgn="base" hangingPunct="0">
              <a:spcBef>
                <a:spcPct val="30000"/>
              </a:spcBef>
              <a:spcAft>
                <a:spcPct val="0"/>
              </a:spcAft>
              <a:defRPr sz="1200">
                <a:solidFill>
                  <a:schemeClr val="tx1"/>
                </a:solidFill>
                <a:latin typeface="Arial" panose="020B0604020202020204" pitchFamily="34" charset="0"/>
              </a:defRPr>
            </a:lvl7pPr>
            <a:lvl8pPr marL="3305213" indent="-220348" defTabSz="931887" eaLnBrk="0" fontAlgn="base" hangingPunct="0">
              <a:spcBef>
                <a:spcPct val="30000"/>
              </a:spcBef>
              <a:spcAft>
                <a:spcPct val="0"/>
              </a:spcAft>
              <a:defRPr sz="1200">
                <a:solidFill>
                  <a:schemeClr val="tx1"/>
                </a:solidFill>
                <a:latin typeface="Arial" panose="020B0604020202020204" pitchFamily="34" charset="0"/>
              </a:defRPr>
            </a:lvl8pPr>
            <a:lvl9pPr marL="3745908" indent="-220348" defTabSz="9318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A7BF4-8300-482D-8725-0C276E9B867C}" type="slidenum">
              <a:rPr lang="en-US" altLang="en-US" sz="1300"/>
              <a:pPr>
                <a:spcBef>
                  <a:spcPct val="0"/>
                </a:spcBef>
              </a:pPr>
              <a:t>48</a:t>
            </a:fld>
            <a:endParaRPr lang="en-US" altLang="en-US" sz="1300"/>
          </a:p>
        </p:txBody>
      </p:sp>
    </p:spTree>
    <p:extLst>
      <p:ext uri="{BB962C8B-B14F-4D97-AF65-F5344CB8AC3E}">
        <p14:creationId xmlns:p14="http://schemas.microsoft.com/office/powerpoint/2010/main" val="392417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a:prstGeom prst="rect">
            <a:avLst/>
          </a:prstGeo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a:prstGeom prst="rect">
            <a:avLst/>
          </a:prstGeo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3514633"/>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6800"/>
            <a:ext cx="4038600" cy="5059363"/>
          </a:xfrm>
        </p:spPr>
        <p:txBody>
          <a:bodyPr/>
          <a:lstStyle/>
          <a:p>
            <a:pPr lvl="0"/>
            <a:endParaRPr lang="en-US" noProof="0" smtClean="0"/>
          </a:p>
        </p:txBody>
      </p:sp>
      <p:sp>
        <p:nvSpPr>
          <p:cNvPr id="5" name="Date Placeholder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104552" y="6453386"/>
            <a:ext cx="1197219" cy="404614"/>
          </a:xfrm>
          <a:prstGeom prst="rect">
            <a:avLst/>
          </a:prstGeom>
          <a:ln/>
        </p:spPr>
        <p:txBody>
          <a:bodyPr/>
          <a:lstStyle>
            <a:lvl1pPr>
              <a:defRPr/>
            </a:lvl1pPr>
          </a:lstStyle>
          <a:p>
            <a:pPr>
              <a:defRPr/>
            </a:pPr>
            <a:fld id="{0F2B6D37-FC25-4066-B54E-592F5B7B673B}" type="slidenum">
              <a:rPr lang="en-US" altLang="en-US"/>
              <a:pPr>
                <a:defRPr/>
              </a:pPr>
              <a:t>‹#›</a:t>
            </a:fld>
            <a:endParaRPr lang="en-US" altLang="en-US"/>
          </a:p>
        </p:txBody>
      </p:sp>
    </p:spTree>
    <p:extLst>
      <p:ext uri="{BB962C8B-B14F-4D97-AF65-F5344CB8AC3E}">
        <p14:creationId xmlns:p14="http://schemas.microsoft.com/office/powerpoint/2010/main" val="22352597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5228913"/>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171048826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41148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664936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41148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104250"/>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388517250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803757204"/>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104552" y="6453386"/>
            <a:ext cx="1197219" cy="404614"/>
          </a:xfrm>
          <a:prstGeom prst="rect">
            <a:avLst/>
          </a:prstGeom>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256688372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7104552" y="6453386"/>
            <a:ext cx="1197219" cy="404614"/>
          </a:xfrm>
          <a:prstGeom prst="rect">
            <a:avLst/>
          </a:prstGeom>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194811911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104552" y="6453386"/>
            <a:ext cx="1197219" cy="404614"/>
          </a:xfrm>
          <a:prstGeom prst="rect">
            <a:avLst/>
          </a:prstGeom>
          <a:ln/>
        </p:spPr>
        <p:txBody>
          <a:bodyPr/>
          <a:lstStyle>
            <a:lvl1pPr>
              <a:defRPr/>
            </a:lvl1pPr>
          </a:lstStyle>
          <a:p>
            <a:pPr>
              <a:defRPr/>
            </a:pPr>
            <a:fld id="{CCDE8151-D9C1-488F-83E0-D6641C4BC219}" type="slidenum">
              <a:rPr lang="en-US" altLang="en-US"/>
              <a:pPr>
                <a:defRPr/>
              </a:pPr>
              <a:t>‹#›</a:t>
            </a:fld>
            <a:endParaRPr lang="en-US" altLang="en-US"/>
          </a:p>
        </p:txBody>
      </p:sp>
    </p:spTree>
    <p:extLst>
      <p:ext uri="{BB962C8B-B14F-4D97-AF65-F5344CB8AC3E}">
        <p14:creationId xmlns:p14="http://schemas.microsoft.com/office/powerpoint/2010/main" val="268116115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9"/>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11" name="Footer Placeholder 10"/>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4" name="Slide Number Placeholder 13"/>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a:solidFill>
                  <a:schemeClr val="tx1"/>
                </a:solidFill>
              </a:defRPr>
            </a:lvl1pPr>
          </a:lstStyle>
          <a:p>
            <a:fld id="{82E219CA-3D0F-48C9-BCCC-68B48046768B}" type="slidenum">
              <a:rPr lang="en-US" smtClean="0"/>
              <a:pPr/>
              <a:t>‹#›</a:t>
            </a:fld>
            <a:endParaRPr lang="en-US"/>
          </a:p>
        </p:txBody>
      </p:sp>
    </p:spTree>
    <p:extLst>
      <p:ext uri="{BB962C8B-B14F-4D97-AF65-F5344CB8AC3E}">
        <p14:creationId xmlns:p14="http://schemas.microsoft.com/office/powerpoint/2010/main" val="2754208014"/>
      </p:ext>
    </p:extLst>
  </p:cSld>
  <p:clrMap bg1="lt1" tx1="dk1" bg2="lt2" tx2="dk2" accent1="accent1" accent2="accent2" accent3="accent3" accent4="accent4" accent5="accent5" accent6="accent6" hlink="hlink" folHlink="folHlink"/>
  <p:sldLayoutIdLst>
    <p:sldLayoutId id="2147484027" r:id="rId1"/>
    <p:sldLayoutId id="2147484030" r:id="rId2"/>
    <p:sldLayoutId id="2147484038" r:id="rId3"/>
    <p:sldLayoutId id="2147484034" r:id="rId4"/>
    <p:sldLayoutId id="2147484031" r:id="rId5"/>
    <p:sldLayoutId id="2147484032" r:id="rId6"/>
    <p:sldLayoutId id="2147484033" r:id="rId7"/>
    <p:sldLayoutId id="2147484035" r:id="rId8"/>
    <p:sldLayoutId id="2147484036" r:id="rId9"/>
    <p:sldLayoutId id="2147484037" r:id="rId10"/>
    <p:sldLayoutId id="2147484039" r:id="rId11"/>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smtClean="0"/>
              <a:t>Telescopes I</a:t>
            </a:r>
            <a:endParaRPr lang="en-US" altLang="en-US" dirty="0" smtClean="0"/>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t>Telescope Size and </a:t>
            </a:r>
            <a:r>
              <a:rPr lang="en-US" altLang="en-US" dirty="0" smtClean="0"/>
              <a:t>Angular Resolution</a:t>
            </a:r>
            <a:endParaRPr lang="en-US" dirty="0"/>
          </a:p>
        </p:txBody>
      </p:sp>
      <p:sp>
        <p:nvSpPr>
          <p:cNvPr id="4" name="Content Placeholder 3"/>
          <p:cNvSpPr>
            <a:spLocks noGrp="1"/>
          </p:cNvSpPr>
          <p:nvPr>
            <p:ph sz="half" idx="1"/>
          </p:nvPr>
        </p:nvSpPr>
        <p:spPr/>
        <p:txBody>
          <a:bodyPr>
            <a:normAutofit/>
          </a:bodyPr>
          <a:lstStyle/>
          <a:p>
            <a:r>
              <a:rPr lang="en-US" dirty="0"/>
              <a:t>Ultimate limit to resolution comes from interference of light waves within a </a:t>
            </a:r>
            <a:r>
              <a:rPr lang="en-US" dirty="0" smtClean="0"/>
              <a:t>telescope.</a:t>
            </a:r>
          </a:p>
          <a:p>
            <a:r>
              <a:rPr lang="en-US" dirty="0" smtClean="0"/>
              <a:t>Larger </a:t>
            </a:r>
            <a:r>
              <a:rPr lang="en-US" dirty="0"/>
              <a:t>telescopes are capable of greater resolution because there’s less </a:t>
            </a:r>
            <a:r>
              <a:rPr lang="en-US" dirty="0" smtClean="0"/>
              <a:t>interference.</a:t>
            </a:r>
            <a:endParaRPr lang="en-US" dirty="0"/>
          </a:p>
        </p:txBody>
      </p:sp>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10</a:t>
            </a:fld>
            <a:endParaRPr lang="en-US" altLang="en-US"/>
          </a:p>
        </p:txBody>
      </p:sp>
      <p:pic>
        <p:nvPicPr>
          <p:cNvPr id="5" name="Content Placeholder 4"/>
          <p:cNvPicPr>
            <a:picLocks noGrp="1" noChangeAspect="1"/>
          </p:cNvPicPr>
          <p:nvPr>
            <p:ph sz="half" idx="2"/>
          </p:nvPr>
        </p:nvPicPr>
        <p:blipFill>
          <a:blip r:embed="rId2"/>
          <a:stretch>
            <a:fillRect/>
          </a:stretch>
        </p:blipFill>
        <p:spPr>
          <a:xfrm>
            <a:off x="4894263" y="2416118"/>
            <a:ext cx="3335337" cy="3321164"/>
          </a:xfrm>
          <a:prstGeom prst="rect">
            <a:avLst/>
          </a:prstGeom>
        </p:spPr>
      </p:pic>
    </p:spTree>
    <p:extLst>
      <p:ext uri="{BB962C8B-B14F-4D97-AF65-F5344CB8AC3E}">
        <p14:creationId xmlns:p14="http://schemas.microsoft.com/office/powerpoint/2010/main" val="4198203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800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t>Telescope Size and </a:t>
            </a:r>
            <a:r>
              <a:rPr lang="en-US" altLang="en-US" dirty="0" smtClean="0"/>
              <a:t>Angular Resolution</a:t>
            </a:r>
            <a:endParaRPr lang="en-US" dirty="0"/>
          </a:p>
        </p:txBody>
      </p:sp>
      <p:sp>
        <p:nvSpPr>
          <p:cNvPr id="4" name="Content Placeholder 3"/>
          <p:cNvSpPr>
            <a:spLocks noGrp="1"/>
          </p:cNvSpPr>
          <p:nvPr>
            <p:ph sz="half" idx="1"/>
          </p:nvPr>
        </p:nvSpPr>
        <p:spPr/>
        <p:txBody>
          <a:bodyPr>
            <a:normAutofit/>
          </a:bodyPr>
          <a:lstStyle/>
          <a:p>
            <a:r>
              <a:rPr lang="en-US" dirty="0"/>
              <a:t>The rings in this image of a star come from interference of light </a:t>
            </a:r>
            <a:r>
              <a:rPr lang="en-US" dirty="0" smtClean="0"/>
              <a:t>waves.</a:t>
            </a:r>
          </a:p>
          <a:p>
            <a:r>
              <a:rPr lang="en-US" dirty="0" smtClean="0"/>
              <a:t>This </a:t>
            </a:r>
            <a:r>
              <a:rPr lang="en-US" dirty="0"/>
              <a:t>limit on angular resolution is known as the diffraction </a:t>
            </a:r>
            <a:r>
              <a:rPr lang="en-US" dirty="0" smtClean="0"/>
              <a:t>limit.</a:t>
            </a:r>
            <a:endParaRPr lang="en-US" dirty="0"/>
          </a:p>
        </p:txBody>
      </p:sp>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11</a:t>
            </a:fld>
            <a:endParaRPr lang="en-US" altLang="en-US"/>
          </a:p>
        </p:txBody>
      </p:sp>
      <p:pic>
        <p:nvPicPr>
          <p:cNvPr id="6" name="Content Placeholder 5"/>
          <p:cNvPicPr>
            <a:picLocks noGrp="1" noChangeAspect="1"/>
          </p:cNvPicPr>
          <p:nvPr>
            <p:ph sz="half" idx="2"/>
          </p:nvPr>
        </p:nvPicPr>
        <p:blipFill>
          <a:blip r:embed="rId2"/>
          <a:stretch>
            <a:fillRect/>
          </a:stretch>
        </p:blipFill>
        <p:spPr>
          <a:xfrm>
            <a:off x="4894263" y="2427650"/>
            <a:ext cx="3335337" cy="3298100"/>
          </a:xfrm>
          <a:prstGeom prst="rect">
            <a:avLst/>
          </a:prstGeom>
        </p:spPr>
      </p:pic>
    </p:spTree>
    <p:extLst>
      <p:ext uri="{BB962C8B-B14F-4D97-AF65-F5344CB8AC3E}">
        <p14:creationId xmlns:p14="http://schemas.microsoft.com/office/powerpoint/2010/main" val="3880391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800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a:spcBef>
                <a:spcPct val="5000"/>
              </a:spcBef>
            </a:pPr>
            <a:r>
              <a:rPr lang="en-US" dirty="0"/>
              <a:t>Suppose two stars are separated in the sky by 0.1 arc-second. If you look at them with a telescope with an angular resolution of 0.01 </a:t>
            </a:r>
            <a:r>
              <a:rPr lang="en-US" dirty="0" err="1"/>
              <a:t>arcsecond</a:t>
            </a:r>
            <a:r>
              <a:rPr lang="en-US" dirty="0"/>
              <a:t>, what do you see?</a:t>
            </a:r>
            <a:endParaRPr lang="en-US" altLang="en-US" dirty="0" smtClean="0"/>
          </a:p>
          <a:p>
            <a:pPr>
              <a:spcBef>
                <a:spcPct val="5000"/>
              </a:spcBef>
            </a:pPr>
            <a:r>
              <a:rPr lang="en-US" altLang="en-US" dirty="0"/>
              <a:t>a</a:t>
            </a:r>
            <a:r>
              <a:rPr lang="en-US" altLang="en-US" dirty="0" smtClean="0"/>
              <a:t>) two distinct stars</a:t>
            </a:r>
            <a:endParaRPr lang="en-US" altLang="en-US" dirty="0"/>
          </a:p>
          <a:p>
            <a:pPr>
              <a:spcBef>
                <a:spcPct val="5000"/>
              </a:spcBef>
            </a:pPr>
            <a:r>
              <a:rPr lang="en-US" altLang="en-US" dirty="0"/>
              <a:t>b) </a:t>
            </a:r>
            <a:r>
              <a:rPr lang="en-US" altLang="en-US" dirty="0" smtClean="0"/>
              <a:t>one point of light that is the blurred image of both stars</a:t>
            </a:r>
            <a:endParaRPr lang="en-US" altLang="en-US" dirty="0"/>
          </a:p>
          <a:p>
            <a:pPr>
              <a:spcBef>
                <a:spcPct val="5000"/>
              </a:spcBef>
            </a:pPr>
            <a:r>
              <a:rPr lang="en-US" altLang="en-US" dirty="0"/>
              <a:t>c) </a:t>
            </a:r>
            <a:r>
              <a:rPr lang="en-US" altLang="en-US" dirty="0" smtClean="0"/>
              <a:t>nothing at all</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12</a:t>
            </a:fld>
            <a:endParaRPr lang="en-US" altLang="en-US"/>
          </a:p>
        </p:txBody>
      </p:sp>
      <p:pic>
        <p:nvPicPr>
          <p:cNvPr id="5" name="30 Second Timer With Jeopardy Thinking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5303837"/>
            <a:ext cx="487363" cy="487363"/>
          </a:xfrm>
          <a:prstGeom prst="rect">
            <a:avLst/>
          </a:prstGeom>
        </p:spPr>
      </p:pic>
    </p:spTree>
    <p:extLst>
      <p:ext uri="{BB962C8B-B14F-4D97-AF65-F5344CB8AC3E}">
        <p14:creationId xmlns:p14="http://schemas.microsoft.com/office/powerpoint/2010/main" val="374187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5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repeatCount="indefinite" fill="hold" display="0">
                  <p:stCondLst>
                    <p:cond delay="indefinite"/>
                  </p:stCondLst>
                  <p:endCondLst>
                    <p:cond evt="onStopAudio" delay="0">
                      <p:tgtEl>
                        <p:sldTgt/>
                      </p:tgtEl>
                    </p:cond>
                  </p:endCondLst>
                </p:cTn>
                <p:tgtEl>
                  <p:spTgt spid="5"/>
                </p:tgtEl>
              </p:cMediaNode>
            </p:audio>
          </p:childTnLst>
        </p:cTn>
      </p:par>
    </p:tnLst>
    <p:bldLst>
      <p:bldP spid="51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lstStyle/>
          <a:p>
            <a:pPr>
              <a:spcBef>
                <a:spcPct val="5000"/>
              </a:spcBef>
            </a:pPr>
            <a:r>
              <a:rPr lang="en-US" dirty="0"/>
              <a:t>Suppose two stars are separated in the sky by 0.1 arc-second. If you look at them with a telescope with an angular resolution of 0.01 </a:t>
            </a:r>
            <a:r>
              <a:rPr lang="en-US" dirty="0" err="1"/>
              <a:t>arcsecond</a:t>
            </a:r>
            <a:r>
              <a:rPr lang="en-US" dirty="0"/>
              <a:t>, what do you see?</a:t>
            </a:r>
            <a:endParaRPr lang="en-US" altLang="en-US" dirty="0" smtClean="0"/>
          </a:p>
          <a:p>
            <a:pPr>
              <a:spcBef>
                <a:spcPct val="5000"/>
              </a:spcBef>
            </a:pPr>
            <a:r>
              <a:rPr lang="en-US" altLang="en-US" dirty="0">
                <a:solidFill>
                  <a:srgbClr val="FF0000"/>
                </a:solidFill>
              </a:rPr>
              <a:t>a</a:t>
            </a:r>
            <a:r>
              <a:rPr lang="en-US" altLang="en-US" dirty="0" smtClean="0">
                <a:solidFill>
                  <a:srgbClr val="FF0000"/>
                </a:solidFill>
              </a:rPr>
              <a:t>) two distinct stars</a:t>
            </a:r>
            <a:endParaRPr lang="en-US" altLang="en-US" dirty="0">
              <a:solidFill>
                <a:srgbClr val="FF0000"/>
              </a:solidFill>
            </a:endParaRPr>
          </a:p>
          <a:p>
            <a:pPr>
              <a:spcBef>
                <a:spcPct val="5000"/>
              </a:spcBef>
            </a:pPr>
            <a:r>
              <a:rPr lang="en-US" altLang="en-US" dirty="0"/>
              <a:t>b) </a:t>
            </a:r>
            <a:r>
              <a:rPr lang="en-US" altLang="en-US" dirty="0" smtClean="0"/>
              <a:t>one point of light that is the blurred image of both stars</a:t>
            </a:r>
            <a:endParaRPr lang="en-US" altLang="en-US" dirty="0"/>
          </a:p>
          <a:p>
            <a:pPr>
              <a:spcBef>
                <a:spcPct val="5000"/>
              </a:spcBef>
            </a:pPr>
            <a:r>
              <a:rPr lang="en-US" altLang="en-US" dirty="0"/>
              <a:t>c) </a:t>
            </a:r>
            <a:r>
              <a:rPr lang="en-US" altLang="en-US" dirty="0" smtClean="0"/>
              <a:t>nothing at all</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13</a:t>
            </a:fld>
            <a:endParaRPr lang="en-US" altLang="en-US"/>
          </a:p>
        </p:txBody>
      </p:sp>
    </p:spTree>
    <p:extLst>
      <p:ext uri="{BB962C8B-B14F-4D97-AF65-F5344CB8AC3E}">
        <p14:creationId xmlns:p14="http://schemas.microsoft.com/office/powerpoint/2010/main" val="4095497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a:t>Telescope Size and SNR</a:t>
            </a:r>
            <a:endParaRPr lang="en-US"/>
          </a:p>
        </p:txBody>
      </p:sp>
      <p:sp>
        <p:nvSpPr>
          <p:cNvPr id="4" name="Content Placeholder 3"/>
          <p:cNvSpPr>
            <a:spLocks noGrp="1"/>
          </p:cNvSpPr>
          <p:nvPr>
            <p:ph sz="half" idx="1"/>
          </p:nvPr>
        </p:nvSpPr>
        <p:spPr/>
        <p:txBody>
          <a:bodyPr>
            <a:normAutofit fontScale="92500" lnSpcReduction="20000"/>
          </a:bodyPr>
          <a:lstStyle/>
          <a:p>
            <a:r>
              <a:rPr lang="en-US" dirty="0" smtClean="0"/>
              <a:t>The ability to detect an object with a telescope is related to the signal to noise ratio (SNR).</a:t>
            </a:r>
          </a:p>
          <a:p>
            <a:r>
              <a:rPr lang="en-US" dirty="0" smtClean="0"/>
              <a:t>The higher the SNR, the easier it is to detect the object.</a:t>
            </a:r>
          </a:p>
          <a:p>
            <a:r>
              <a:rPr lang="en-US" dirty="0" smtClean="0"/>
              <a:t>In </a:t>
            </a:r>
            <a:r>
              <a:rPr lang="en-US" dirty="0"/>
              <a:t>source shot noise limited case, SNR goes as telescope </a:t>
            </a:r>
            <a:r>
              <a:rPr lang="en-US" dirty="0" smtClean="0"/>
              <a:t>diameter.</a:t>
            </a:r>
            <a:endParaRPr lang="en-US" dirty="0"/>
          </a:p>
          <a:p>
            <a:r>
              <a:rPr lang="en-US" altLang="en-US" dirty="0"/>
              <a:t>For faint sources, i.e., read noise limited </a:t>
            </a:r>
            <a:r>
              <a:rPr lang="en-US" altLang="en-US" dirty="0" smtClean="0"/>
              <a:t>case, </a:t>
            </a:r>
            <a:r>
              <a:rPr lang="en-US" altLang="en-US" dirty="0"/>
              <a:t>SNR goes as telescope diameter </a:t>
            </a:r>
            <a:r>
              <a:rPr lang="en-US" altLang="en-US" dirty="0" smtClean="0"/>
              <a:t>squared.</a:t>
            </a:r>
            <a:endParaRPr lang="en-US" altLang="en-US" dirty="0">
              <a:sym typeface="Symbol" panose="05050102010706020507" pitchFamily="18" charset="2"/>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4894263" y="2961972"/>
            <a:ext cx="3335337" cy="2229456"/>
          </a:xfrm>
          <a:prstGeom prst="rect">
            <a:avLst/>
          </a:prstGeom>
        </p:spPr>
      </p:pic>
      <p:sp>
        <p:nvSpPr>
          <p:cNvPr id="1280006" name="Rectangle 6"/>
          <p:cNvSpPr>
            <a:spLocks noChangeArrowheads="1"/>
          </p:cNvSpPr>
          <p:nvPr/>
        </p:nvSpPr>
        <p:spPr bwMode="auto">
          <a:xfrm>
            <a:off x="4075113" y="5665093"/>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endParaRPr lang="en-US" altLang="en-US" sz="2000" dirty="0">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14</a:t>
            </a:fld>
            <a:endParaRPr lang="en-US" altLang="en-US"/>
          </a:p>
        </p:txBody>
      </p:sp>
    </p:spTree>
    <p:extLst>
      <p:ext uri="{BB962C8B-B14F-4D97-AF65-F5344CB8AC3E}">
        <p14:creationId xmlns:p14="http://schemas.microsoft.com/office/powerpoint/2010/main" val="58166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2800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800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Bending light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266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Refraction</a:t>
            </a:r>
          </a:p>
        </p:txBody>
      </p:sp>
      <p:sp>
        <p:nvSpPr>
          <p:cNvPr id="11" name="Content Placeholder 10"/>
          <p:cNvSpPr>
            <a:spLocks noGrp="1"/>
          </p:cNvSpPr>
          <p:nvPr>
            <p:ph sz="half" idx="1"/>
          </p:nvPr>
        </p:nvSpPr>
        <p:spPr/>
        <p:txBody>
          <a:bodyPr/>
          <a:lstStyle/>
          <a:p>
            <a:r>
              <a:rPr lang="en-US" dirty="0"/>
              <a:t>Refraction is the bending of light when it passes from one substance into another </a:t>
            </a:r>
          </a:p>
          <a:p>
            <a:r>
              <a:rPr lang="en-US" dirty="0" smtClean="0"/>
              <a:t>Your </a:t>
            </a:r>
            <a:r>
              <a:rPr lang="en-US" dirty="0"/>
              <a:t>eye uses refraction to focus light</a:t>
            </a:r>
          </a:p>
        </p:txBody>
      </p:sp>
      <p:pic>
        <p:nvPicPr>
          <p:cNvPr id="6" name="Content Placeholder 5"/>
          <p:cNvPicPr>
            <a:picLocks noGrp="1" noChangeAspect="1"/>
          </p:cNvPicPr>
          <p:nvPr>
            <p:ph sz="half" idx="2"/>
          </p:nvPr>
        </p:nvPicPr>
        <p:blipFill>
          <a:blip r:embed="rId2"/>
          <a:stretch>
            <a:fillRect/>
          </a:stretch>
        </p:blipFill>
        <p:spPr>
          <a:xfrm>
            <a:off x="4927248" y="2286000"/>
            <a:ext cx="3269366" cy="3581400"/>
          </a:xfrm>
          <a:prstGeom prst="rect">
            <a:avLst/>
          </a:prstGeo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16</a:t>
            </a:fld>
            <a:endParaRPr lang="en-US" altLang="en-US"/>
          </a:p>
        </p:txBody>
      </p:sp>
    </p:spTree>
    <p:extLst>
      <p:ext uri="{BB962C8B-B14F-4D97-AF65-F5344CB8AC3E}">
        <p14:creationId xmlns:p14="http://schemas.microsoft.com/office/powerpoint/2010/main" val="546150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Focusing Light</a:t>
            </a:r>
          </a:p>
        </p:txBody>
      </p:sp>
      <p:sp>
        <p:nvSpPr>
          <p:cNvPr id="11" name="Content Placeholder 10"/>
          <p:cNvSpPr>
            <a:spLocks noGrp="1"/>
          </p:cNvSpPr>
          <p:nvPr>
            <p:ph sz="half" idx="1"/>
          </p:nvPr>
        </p:nvSpPr>
        <p:spPr/>
        <p:txBody>
          <a:bodyPr/>
          <a:lstStyle/>
          <a:p>
            <a:r>
              <a:rPr lang="en-US" dirty="0"/>
              <a:t>Refraction can cause parallel light rays to converge to a focus</a:t>
            </a:r>
          </a:p>
        </p:txBody>
      </p:sp>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17</a:t>
            </a:fld>
            <a:endParaRPr lang="en-US" altLang="en-US"/>
          </a:p>
        </p:txBody>
      </p:sp>
      <p:pic>
        <p:nvPicPr>
          <p:cNvPr id="4" name="Content Placeholder 3"/>
          <p:cNvPicPr>
            <a:picLocks noGrp="1" noChangeAspect="1"/>
          </p:cNvPicPr>
          <p:nvPr>
            <p:ph sz="half" idx="2"/>
          </p:nvPr>
        </p:nvPicPr>
        <p:blipFill>
          <a:blip r:embed="rId2"/>
          <a:stretch>
            <a:fillRect/>
          </a:stretch>
        </p:blipFill>
        <p:spPr>
          <a:xfrm>
            <a:off x="4894263" y="3018879"/>
            <a:ext cx="3335337" cy="2115642"/>
          </a:xfrm>
          <a:prstGeom prst="rect">
            <a:avLst/>
          </a:prstGeom>
        </p:spPr>
      </p:pic>
    </p:spTree>
    <p:extLst>
      <p:ext uri="{BB962C8B-B14F-4D97-AF65-F5344CB8AC3E}">
        <p14:creationId xmlns:p14="http://schemas.microsoft.com/office/powerpoint/2010/main" val="1792785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smtClean="0"/>
              <a:t>Digital Cameras</a:t>
            </a:r>
          </a:p>
        </p:txBody>
      </p:sp>
      <p:sp>
        <p:nvSpPr>
          <p:cNvPr id="11" name="Content Placeholder 10"/>
          <p:cNvSpPr>
            <a:spLocks noGrp="1"/>
          </p:cNvSpPr>
          <p:nvPr>
            <p:ph sz="half" idx="1"/>
          </p:nvPr>
        </p:nvSpPr>
        <p:spPr/>
        <p:txBody>
          <a:bodyPr/>
          <a:lstStyle/>
          <a:p>
            <a:r>
              <a:rPr lang="en-US" dirty="0"/>
              <a:t>A camera focuses light like an eye and captures the image with a </a:t>
            </a:r>
            <a:r>
              <a:rPr lang="en-US" dirty="0" smtClean="0"/>
              <a:t>detector</a:t>
            </a:r>
          </a:p>
          <a:p>
            <a:r>
              <a:rPr lang="en-US" dirty="0" smtClean="0"/>
              <a:t>The </a:t>
            </a:r>
            <a:r>
              <a:rPr lang="en-US" dirty="0"/>
              <a:t>CCD detectors in digital cameras are similar to those used in modern telescopes</a:t>
            </a:r>
          </a:p>
        </p:txBody>
      </p:sp>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18</a:t>
            </a:fld>
            <a:endParaRPr lang="en-US" altLang="en-US"/>
          </a:p>
        </p:txBody>
      </p:sp>
      <p:pic>
        <p:nvPicPr>
          <p:cNvPr id="5" name="Content Placeholder 4"/>
          <p:cNvPicPr>
            <a:picLocks noGrp="1" noChangeAspect="1"/>
          </p:cNvPicPr>
          <p:nvPr>
            <p:ph sz="half" idx="13"/>
          </p:nvPr>
        </p:nvPicPr>
        <p:blipFill>
          <a:blip r:embed="rId2"/>
          <a:stretch>
            <a:fillRect/>
          </a:stretch>
        </p:blipFill>
        <p:spPr>
          <a:xfrm>
            <a:off x="2904313" y="4114800"/>
            <a:ext cx="3463962" cy="1828800"/>
          </a:xfrm>
          <a:prstGeom prst="rect">
            <a:avLst/>
          </a:prstGeom>
        </p:spPr>
      </p:pic>
    </p:spTree>
    <p:extLst>
      <p:ext uri="{BB962C8B-B14F-4D97-AF65-F5344CB8AC3E}">
        <p14:creationId xmlns:p14="http://schemas.microsoft.com/office/powerpoint/2010/main" val="60079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refracting and reflecting telescopes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4419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n-US" altLang="en-US" smtClean="0"/>
              <a:t>Aims and outline for this lecture</a:t>
            </a:r>
          </a:p>
        </p:txBody>
      </p:sp>
      <p:sp>
        <p:nvSpPr>
          <p:cNvPr id="3076" name="Rectangle 3"/>
          <p:cNvSpPr>
            <a:spLocks noGrp="1" noChangeArrowheads="1"/>
          </p:cNvSpPr>
          <p:nvPr>
            <p:ph idx="1"/>
          </p:nvPr>
        </p:nvSpPr>
        <p:spPr/>
        <p:txBody>
          <a:bodyPr/>
          <a:lstStyle/>
          <a:p>
            <a:pPr eaLnBrk="1" hangingPunct="1">
              <a:spcBef>
                <a:spcPct val="5000"/>
              </a:spcBef>
            </a:pPr>
            <a:r>
              <a:rPr lang="en-US" altLang="en-US" dirty="0" smtClean="0"/>
              <a:t>describe </a:t>
            </a:r>
          </a:p>
          <a:p>
            <a:pPr lvl="1">
              <a:spcBef>
                <a:spcPct val="5000"/>
              </a:spcBef>
            </a:pPr>
            <a:r>
              <a:rPr lang="en-US" altLang="en-US" dirty="0" smtClean="0"/>
              <a:t>history of telescopes</a:t>
            </a:r>
          </a:p>
          <a:p>
            <a:pPr lvl="1">
              <a:spcBef>
                <a:spcPct val="5000"/>
              </a:spcBef>
            </a:pPr>
            <a:r>
              <a:rPr lang="en-US" altLang="en-US" dirty="0" smtClean="0"/>
              <a:t>optics </a:t>
            </a:r>
          </a:p>
          <a:p>
            <a:pPr lvl="1">
              <a:spcBef>
                <a:spcPct val="5000"/>
              </a:spcBef>
            </a:pPr>
            <a:r>
              <a:rPr lang="en-US" altLang="en-US" dirty="0" smtClean="0"/>
              <a:t>properties of telescopes</a:t>
            </a:r>
          </a:p>
          <a:p>
            <a:pPr lvl="1">
              <a:spcBef>
                <a:spcPct val="5000"/>
              </a:spcBef>
            </a:pPr>
            <a:r>
              <a:rPr lang="en-US" altLang="en-US" dirty="0" smtClean="0"/>
              <a:t>modern telescope systems</a:t>
            </a:r>
          </a:p>
          <a:p>
            <a:pPr lvl="1">
              <a:spcBef>
                <a:spcPct val="5000"/>
              </a:spcBef>
            </a:pPr>
            <a:endParaRPr lang="en-US" altLang="en-US" dirty="0" smtClean="0"/>
          </a:p>
          <a:p>
            <a:pPr lvl="1">
              <a:spcBef>
                <a:spcPct val="5000"/>
              </a:spcBef>
            </a:pPr>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extLst>
      <p:ext uri="{BB962C8B-B14F-4D97-AF65-F5344CB8AC3E}">
        <p14:creationId xmlns:p14="http://schemas.microsoft.com/office/powerpoint/2010/main" val="22984545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Refracting/Reflecting Telescopes</a:t>
            </a:r>
            <a:endParaRPr lang="en-US" altLang="en-US" dirty="0" smtClean="0"/>
          </a:p>
        </p:txBody>
      </p:sp>
      <p:sp>
        <p:nvSpPr>
          <p:cNvPr id="11" name="Content Placeholder 10"/>
          <p:cNvSpPr>
            <a:spLocks noGrp="1"/>
          </p:cNvSpPr>
          <p:nvPr>
            <p:ph sz="half" idx="1"/>
          </p:nvPr>
        </p:nvSpPr>
        <p:spPr/>
        <p:txBody>
          <a:bodyPr/>
          <a:lstStyle/>
          <a:p>
            <a:r>
              <a:rPr lang="en-US" dirty="0"/>
              <a:t>Refracting Telescope: Lens focuses light onto the focal </a:t>
            </a:r>
            <a:r>
              <a:rPr lang="en-US" dirty="0" smtClean="0"/>
              <a:t>plane.</a:t>
            </a:r>
            <a:endParaRPr lang="en-US" dirty="0"/>
          </a:p>
          <a:p>
            <a:r>
              <a:rPr lang="en-US" dirty="0"/>
              <a:t>Reflecting Telescope: Concave </a:t>
            </a:r>
            <a:r>
              <a:rPr lang="en-US" dirty="0" smtClean="0"/>
              <a:t>mirror </a:t>
            </a:r>
            <a:r>
              <a:rPr lang="en-US" dirty="0"/>
              <a:t>focuses light onto the focal </a:t>
            </a:r>
            <a:r>
              <a:rPr lang="en-US" dirty="0" smtClean="0"/>
              <a:t>plane.</a:t>
            </a:r>
          </a:p>
          <a:p>
            <a:r>
              <a:rPr lang="en-US" dirty="0" smtClean="0"/>
              <a:t>Almost all modern telescopes are reflecting telescopes.</a:t>
            </a:r>
            <a:endParaRPr lang="en-US" dirty="0"/>
          </a:p>
          <a:p>
            <a:endParaRPr lang="en-US" dirty="0"/>
          </a:p>
        </p:txBody>
      </p:sp>
      <p:pic>
        <p:nvPicPr>
          <p:cNvPr id="37" name="Picture 7" descr="03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623607"/>
            <a:ext cx="3336925" cy="11535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8" descr="03b"/>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a:xfrm>
            <a:off x="4894263" y="4454037"/>
            <a:ext cx="3336925" cy="1150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20</a:t>
            </a:fld>
            <a:endParaRPr lang="en-US" altLang="en-US"/>
          </a:p>
        </p:txBody>
      </p:sp>
    </p:spTree>
    <p:extLst>
      <p:ext uri="{BB962C8B-B14F-4D97-AF65-F5344CB8AC3E}">
        <p14:creationId xmlns:p14="http://schemas.microsoft.com/office/powerpoint/2010/main" val="1385956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Disadvantages of Refracting Telescopes</a:t>
            </a:r>
          </a:p>
        </p:txBody>
      </p:sp>
      <p:sp>
        <p:nvSpPr>
          <p:cNvPr id="4" name="Content Placeholder 3"/>
          <p:cNvSpPr>
            <a:spLocks noGrp="1"/>
          </p:cNvSpPr>
          <p:nvPr>
            <p:ph sz="half" idx="1"/>
          </p:nvPr>
        </p:nvSpPr>
        <p:spPr/>
        <p:txBody>
          <a:bodyPr>
            <a:normAutofit fontScale="85000" lnSpcReduction="20000"/>
          </a:bodyPr>
          <a:lstStyle/>
          <a:p>
            <a:r>
              <a:rPr lang="en-US" dirty="0" smtClean="0"/>
              <a:t>Their lenses sag.</a:t>
            </a:r>
          </a:p>
          <a:p>
            <a:r>
              <a:rPr lang="en-US" dirty="0" smtClean="0"/>
              <a:t>They need long tubes.</a:t>
            </a:r>
          </a:p>
          <a:p>
            <a:r>
              <a:rPr lang="en-US" dirty="0" smtClean="0"/>
              <a:t>Chromatic aberration: Different wavelengths are focused at different focal lengths (prism effect).</a:t>
            </a:r>
          </a:p>
          <a:p>
            <a:r>
              <a:rPr lang="en-US" dirty="0" smtClean="0"/>
              <a:t>Can be corrected, but not eliminated by second lens out of different material.</a:t>
            </a:r>
          </a:p>
          <a:p>
            <a:r>
              <a:rPr lang="en-US" dirty="0" smtClean="0"/>
              <a:t>Difficult and expensive to produce: All surfaces must be perfectly shaped; glass must be flawless; lens can only be supported at the edges</a:t>
            </a:r>
          </a:p>
          <a:p>
            <a:endParaRPr lang="en-US" dirty="0"/>
          </a:p>
        </p:txBody>
      </p:sp>
      <p:pic>
        <p:nvPicPr>
          <p:cNvPr id="16" name="Picture 4" descr="06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406903"/>
            <a:ext cx="3336925" cy="1586994"/>
          </a:xfrm>
        </p:spPr>
      </p:pic>
      <p:pic>
        <p:nvPicPr>
          <p:cNvPr id="17" name="Picture 7" descr="06b"/>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a:xfrm>
            <a:off x="4894263" y="4240591"/>
            <a:ext cx="3336925" cy="1577218"/>
          </a:xfr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21</a:t>
            </a:fld>
            <a:endParaRPr lang="en-US" altLang="en-US"/>
          </a:p>
        </p:txBody>
      </p:sp>
    </p:spTree>
    <p:extLst>
      <p:ext uri="{BB962C8B-B14F-4D97-AF65-F5344CB8AC3E}">
        <p14:creationId xmlns:p14="http://schemas.microsoft.com/office/powerpoint/2010/main" val="2180420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mtClean="0"/>
              <a:t>Reflecting Telescopes</a:t>
            </a:r>
          </a:p>
        </p:txBody>
      </p:sp>
      <p:sp>
        <p:nvSpPr>
          <p:cNvPr id="15364" name="Rectangle 3"/>
          <p:cNvSpPr>
            <a:spLocks noGrp="1" noChangeArrowheads="1"/>
          </p:cNvSpPr>
          <p:nvPr>
            <p:ph type="body" idx="1"/>
          </p:nvPr>
        </p:nvSpPr>
        <p:spPr/>
        <p:txBody>
          <a:bodyPr/>
          <a:lstStyle/>
          <a:p>
            <a:pPr eaLnBrk="1" hangingPunct="1"/>
            <a:r>
              <a:rPr lang="en-US" altLang="en-US" dirty="0" smtClean="0"/>
              <a:t>Most modern telescopes use mirrors, they are “reflecting telescopes.”</a:t>
            </a:r>
          </a:p>
          <a:p>
            <a:pPr eaLnBrk="1" hangingPunct="1"/>
            <a:r>
              <a:rPr lang="en-US" altLang="en-US" dirty="0" smtClean="0"/>
              <a:t>Chromatic aberrations eliminated, i.e. they are “achromatic.”</a:t>
            </a:r>
          </a:p>
          <a:p>
            <a:pPr eaLnBrk="1" hangingPunct="1"/>
            <a:r>
              <a:rPr lang="en-US" altLang="en-US" dirty="0" smtClean="0"/>
              <a:t>Fabrication techniques continue to improve.</a:t>
            </a:r>
          </a:p>
          <a:p>
            <a:pPr eaLnBrk="1" hangingPunct="1"/>
            <a:r>
              <a:rPr lang="en-US" altLang="en-US" dirty="0" smtClean="0"/>
              <a:t>Mirrors may be supported from behind.</a:t>
            </a:r>
          </a:p>
          <a:p>
            <a:pPr eaLnBrk="1" hangingPunct="1"/>
            <a:r>
              <a:rPr lang="en-US" altLang="en-US" dirty="0" smtClean="0"/>
              <a:t>Mirrors may be light-weighted, and thus </a:t>
            </a:r>
            <a:r>
              <a:rPr lang="en-US" altLang="en-US" dirty="0" smtClean="0">
                <a:sym typeface="Symbol" panose="05050102010706020507" pitchFamily="18" charset="2"/>
              </a:rPr>
              <a:t>may be made much larger than refractive lenses.</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22</a:t>
            </a:fld>
            <a:endParaRPr lang="en-US" altLang="en-US"/>
          </a:p>
        </p:txBody>
      </p:sp>
    </p:spTree>
    <p:extLst>
      <p:ext uri="{BB962C8B-B14F-4D97-AF65-F5344CB8AC3E}">
        <p14:creationId xmlns:p14="http://schemas.microsoft.com/office/powerpoint/2010/main" val="618187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Mirrors</a:t>
            </a:r>
            <a:endParaRPr lang="en-US" dirty="0"/>
          </a:p>
        </p:txBody>
      </p:sp>
      <p:sp>
        <p:nvSpPr>
          <p:cNvPr id="25604" name="Rectangle 3"/>
          <p:cNvSpPr>
            <a:spLocks noGrp="1" noChangeArrowheads="1"/>
          </p:cNvSpPr>
          <p:nvPr>
            <p:ph sz="half" idx="1"/>
          </p:nvPr>
        </p:nvSpPr>
        <p:spPr/>
        <p:txBody>
          <a:bodyPr>
            <a:normAutofit lnSpcReduction="10000"/>
          </a:bodyPr>
          <a:lstStyle/>
          <a:p>
            <a:pPr eaLnBrk="1" hangingPunct="1"/>
            <a:r>
              <a:rPr lang="en-US" altLang="en-US" dirty="0" smtClean="0"/>
              <a:t>Telescope primary mirrors can be made lighter by removing material from the back.</a:t>
            </a:r>
          </a:p>
          <a:p>
            <a:pPr eaLnBrk="1" hangingPunct="1"/>
            <a:r>
              <a:rPr lang="en-US" altLang="en-US" sz="2000" dirty="0" smtClean="0"/>
              <a:t>Once made thinner, the mirrors can easily be deformed by pushing on the back side.</a:t>
            </a:r>
          </a:p>
          <a:p>
            <a:pPr eaLnBrk="1" hangingPunct="1"/>
            <a:r>
              <a:rPr lang="en-US" altLang="en-US" dirty="0" smtClean="0"/>
              <a:t>These mirrors are easier to point and reach thermal equilibrium more quickly.</a:t>
            </a:r>
            <a:endParaRPr lang="en-US" altLang="en-US" sz="2000" dirty="0" smtClean="0"/>
          </a:p>
        </p:txBody>
      </p:sp>
      <p:pic>
        <p:nvPicPr>
          <p:cNvPr id="10" name="Picture 4" descr="wiyn_fro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3618" y="2286000"/>
            <a:ext cx="287662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23</a:t>
            </a:fld>
            <a:endParaRPr lang="en-US" altLang="en-US"/>
          </a:p>
        </p:txBody>
      </p:sp>
    </p:spTree>
    <p:extLst>
      <p:ext uri="{BB962C8B-B14F-4D97-AF65-F5344CB8AC3E}">
        <p14:creationId xmlns:p14="http://schemas.microsoft.com/office/powerpoint/2010/main" val="15827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optical configurations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2452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Basic Designs of Optical Reflecting Telescopes</a:t>
            </a:r>
          </a:p>
        </p:txBody>
      </p:sp>
      <p:sp>
        <p:nvSpPr>
          <p:cNvPr id="16388" name="Rectangle 3"/>
          <p:cNvSpPr>
            <a:spLocks noGrp="1" noChangeArrowheads="1"/>
          </p:cNvSpPr>
          <p:nvPr>
            <p:ph type="body" idx="1"/>
          </p:nvPr>
        </p:nvSpPr>
        <p:spPr/>
        <p:txBody>
          <a:bodyPr/>
          <a:lstStyle/>
          <a:p>
            <a:r>
              <a:rPr lang="en-US" altLang="en-US" dirty="0" smtClean="0"/>
              <a:t>Prime focus: light focused by primary mirror alone</a:t>
            </a:r>
          </a:p>
          <a:p>
            <a:r>
              <a:rPr lang="en-US" altLang="en-US" dirty="0" smtClean="0"/>
              <a:t>Newtonian: use flat, diagonal secondary mirror to deflect light out side of tube</a:t>
            </a:r>
          </a:p>
          <a:p>
            <a:r>
              <a:rPr lang="en-US" altLang="en-US" dirty="0" err="1" smtClean="0"/>
              <a:t>Cassegrain</a:t>
            </a:r>
            <a:r>
              <a:rPr lang="en-US" altLang="en-US" dirty="0" smtClean="0"/>
              <a:t>: use convex secondary mirror to reflect light back through hole in primary</a:t>
            </a:r>
          </a:p>
          <a:p>
            <a:r>
              <a:rPr lang="en-US" altLang="en-US" dirty="0" err="1" smtClean="0"/>
              <a:t>Nasmyth</a:t>
            </a:r>
            <a:r>
              <a:rPr lang="en-US" altLang="en-US" dirty="0" smtClean="0"/>
              <a:t> (or </a:t>
            </a:r>
            <a:r>
              <a:rPr lang="en-US" altLang="en-US" dirty="0" err="1" smtClean="0"/>
              <a:t>Coudé</a:t>
            </a:r>
            <a:r>
              <a:rPr lang="en-US" altLang="en-US" dirty="0" smtClean="0"/>
              <a:t>) focus (</a:t>
            </a:r>
            <a:r>
              <a:rPr lang="en-US" altLang="en-US" dirty="0" err="1" smtClean="0"/>
              <a:t>coudé</a:t>
            </a:r>
            <a:r>
              <a:rPr lang="en-US" altLang="en-US" dirty="0" smtClean="0"/>
              <a:t> </a:t>
            </a:r>
            <a:r>
              <a:rPr lang="en-US" altLang="en-US" dirty="0" smtClean="0">
                <a:sym typeface="Symbol" panose="05050102010706020507" pitchFamily="18" charset="2"/>
              </a:rPr>
              <a:t></a:t>
            </a:r>
            <a:r>
              <a:rPr lang="en-US" altLang="en-US" dirty="0" smtClean="0"/>
              <a:t> French for “bend” or “elbow”): uses a tertiary mirror to redirect light to external instruments (e.g., a spectrograph)</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25</a:t>
            </a:fld>
            <a:endParaRPr lang="en-US" altLang="en-US"/>
          </a:p>
        </p:txBody>
      </p:sp>
    </p:spTree>
    <p:extLst>
      <p:ext uri="{BB962C8B-B14F-4D97-AF65-F5344CB8AC3E}">
        <p14:creationId xmlns:p14="http://schemas.microsoft.com/office/powerpoint/2010/main" val="1421372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Prime Focus</a:t>
            </a:r>
          </a:p>
        </p:txBody>
      </p:sp>
      <p:sp>
        <p:nvSpPr>
          <p:cNvPr id="17412" name="Line 3"/>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4"/>
          <p:cNvSpPr>
            <a:spLocks noChangeShapeType="1"/>
          </p:cNvSpPr>
          <p:nvPr/>
        </p:nvSpPr>
        <p:spPr bwMode="auto">
          <a:xfrm>
            <a:off x="1000125" y="2357438"/>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5"/>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15" name="Group 6"/>
          <p:cNvGrpSpPr>
            <a:grpSpLocks/>
          </p:cNvGrpSpPr>
          <p:nvPr/>
        </p:nvGrpSpPr>
        <p:grpSpPr bwMode="auto">
          <a:xfrm>
            <a:off x="6248400" y="1828800"/>
            <a:ext cx="463550" cy="3709988"/>
            <a:chOff x="3786" y="1584"/>
            <a:chExt cx="292" cy="2589"/>
          </a:xfrm>
        </p:grpSpPr>
        <p:sp>
          <p:nvSpPr>
            <p:cNvPr id="17423" name="Freeform 7"/>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Freeform 8"/>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 name="Line 9"/>
          <p:cNvSpPr>
            <a:spLocks noChangeShapeType="1"/>
          </p:cNvSpPr>
          <p:nvPr/>
        </p:nvSpPr>
        <p:spPr bwMode="auto">
          <a:xfrm flipH="1">
            <a:off x="3857625" y="3957638"/>
            <a:ext cx="27574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Rectangle 11"/>
          <p:cNvSpPr>
            <a:spLocks noChangeArrowheads="1"/>
          </p:cNvSpPr>
          <p:nvPr/>
        </p:nvSpPr>
        <p:spPr bwMode="auto">
          <a:xfrm>
            <a:off x="3657600" y="3352800"/>
            <a:ext cx="152400" cy="609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9" name="Text Box 12"/>
          <p:cNvSpPr txBox="1">
            <a:spLocks noChangeArrowheads="1"/>
          </p:cNvSpPr>
          <p:nvPr/>
        </p:nvSpPr>
        <p:spPr bwMode="auto">
          <a:xfrm>
            <a:off x="2667000" y="39624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Sensor</a:t>
            </a:r>
          </a:p>
        </p:txBody>
      </p:sp>
      <p:sp>
        <p:nvSpPr>
          <p:cNvPr id="17420" name="Line 13"/>
          <p:cNvSpPr>
            <a:spLocks noChangeShapeType="1"/>
          </p:cNvSpPr>
          <p:nvPr/>
        </p:nvSpPr>
        <p:spPr bwMode="auto">
          <a:xfrm>
            <a:off x="1066800" y="4953000"/>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4"/>
          <p:cNvSpPr>
            <a:spLocks noChangeShapeType="1"/>
          </p:cNvSpPr>
          <p:nvPr/>
        </p:nvSpPr>
        <p:spPr bwMode="auto">
          <a:xfrm>
            <a:off x="3810000" y="3657600"/>
            <a:ext cx="2667000" cy="1295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5"/>
          <p:cNvSpPr txBox="1">
            <a:spLocks noChangeArrowheads="1"/>
          </p:cNvSpPr>
          <p:nvPr/>
        </p:nvSpPr>
        <p:spPr bwMode="auto">
          <a:xfrm>
            <a:off x="1406525" y="5638800"/>
            <a:ext cx="6330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a:t>Mirror diameter must be large to ensure that</a:t>
            </a:r>
          </a:p>
          <a:p>
            <a:pPr algn="ctr">
              <a:spcBef>
                <a:spcPct val="0"/>
              </a:spcBef>
              <a:buFontTx/>
              <a:buNone/>
            </a:pPr>
            <a:r>
              <a:rPr lang="en-US" altLang="en-US"/>
              <a:t>obstruction does not cover a significant fraction of</a:t>
            </a:r>
          </a:p>
          <a:p>
            <a:pPr algn="ctr">
              <a:spcBef>
                <a:spcPct val="0"/>
              </a:spcBef>
              <a:buFontTx/>
              <a:buNone/>
            </a:pPr>
            <a:r>
              <a:rPr lang="en-US" altLang="en-US"/>
              <a:t>the incoming light.</a:t>
            </a:r>
          </a:p>
        </p:txBody>
      </p:sp>
      <p:sp>
        <p:nvSpPr>
          <p:cNvPr id="3" name="Slide Number Placeholder 2"/>
          <p:cNvSpPr>
            <a:spLocks noGrp="1"/>
          </p:cNvSpPr>
          <p:nvPr>
            <p:ph type="sldNum" sz="quarter" idx="12"/>
          </p:nvPr>
        </p:nvSpPr>
        <p:spPr/>
        <p:txBody>
          <a:bodyPr/>
          <a:lstStyle/>
          <a:p>
            <a:pPr>
              <a:defRPr/>
            </a:pPr>
            <a:fld id="{C9676609-C20E-478C-B1F1-3B056B7D92BA}" type="slidenum">
              <a:rPr lang="en-US" altLang="en-US" smtClean="0"/>
              <a:pPr>
                <a:defRPr/>
              </a:pPr>
              <a:t>26</a:t>
            </a:fld>
            <a:endParaRPr lang="en-US" altLang="en-US"/>
          </a:p>
        </p:txBody>
      </p:sp>
      <p:sp>
        <p:nvSpPr>
          <p:cNvPr id="2" name="TextBox 1"/>
          <p:cNvSpPr txBox="1"/>
          <p:nvPr/>
        </p:nvSpPr>
        <p:spPr>
          <a:xfrm>
            <a:off x="5410200" y="3989414"/>
            <a:ext cx="325730" cy="369332"/>
          </a:xfrm>
          <a:prstGeom prst="rect">
            <a:avLst/>
          </a:prstGeom>
          <a:noFill/>
        </p:spPr>
        <p:txBody>
          <a:bodyPr wrap="none" rtlCol="0">
            <a:spAutoFit/>
          </a:bodyPr>
          <a:lstStyle/>
          <a:p>
            <a:r>
              <a:rPr lang="en-US" dirty="0" smtClean="0"/>
              <a:t>F</a:t>
            </a:r>
            <a:endParaRPr lang="en-US" dirty="0"/>
          </a:p>
        </p:txBody>
      </p:sp>
    </p:spTree>
    <p:extLst>
      <p:ext uri="{BB962C8B-B14F-4D97-AF65-F5344CB8AC3E}">
        <p14:creationId xmlns:p14="http://schemas.microsoft.com/office/powerpoint/2010/main" val="1557717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Newtonian Reflector</a:t>
            </a:r>
          </a:p>
        </p:txBody>
      </p:sp>
      <p:sp>
        <p:nvSpPr>
          <p:cNvPr id="18436" name="Line 3"/>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4"/>
          <p:cNvSpPr>
            <a:spLocks noChangeShapeType="1"/>
          </p:cNvSpPr>
          <p:nvPr/>
        </p:nvSpPr>
        <p:spPr bwMode="auto">
          <a:xfrm>
            <a:off x="1000125" y="2357438"/>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5"/>
          <p:cNvSpPr>
            <a:spLocks noChangeShapeType="1"/>
          </p:cNvSpPr>
          <p:nvPr/>
        </p:nvSpPr>
        <p:spPr bwMode="auto">
          <a:xfrm flipV="1">
            <a:off x="4876800" y="2347913"/>
            <a:ext cx="1585913" cy="776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39" name="Group 6"/>
          <p:cNvGrpSpPr>
            <a:grpSpLocks/>
          </p:cNvGrpSpPr>
          <p:nvPr/>
        </p:nvGrpSpPr>
        <p:grpSpPr bwMode="auto">
          <a:xfrm>
            <a:off x="6248400" y="1828800"/>
            <a:ext cx="463550" cy="3709988"/>
            <a:chOff x="3786" y="1584"/>
            <a:chExt cx="292" cy="2589"/>
          </a:xfrm>
        </p:grpSpPr>
        <p:sp>
          <p:nvSpPr>
            <p:cNvPr id="18447" name="Freeform 7"/>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Freeform 8"/>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40" name="Text Box 9"/>
          <p:cNvSpPr txBox="1">
            <a:spLocks noChangeArrowheads="1"/>
          </p:cNvSpPr>
          <p:nvPr/>
        </p:nvSpPr>
        <p:spPr bwMode="auto">
          <a:xfrm>
            <a:off x="2590800" y="61722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Sensor</a:t>
            </a:r>
          </a:p>
        </p:txBody>
      </p:sp>
      <p:sp>
        <p:nvSpPr>
          <p:cNvPr id="18441" name="Line 10"/>
          <p:cNvSpPr>
            <a:spLocks noChangeShapeType="1"/>
          </p:cNvSpPr>
          <p:nvPr/>
        </p:nvSpPr>
        <p:spPr bwMode="auto">
          <a:xfrm rot="5400000" flipH="1" flipV="1">
            <a:off x="3127375" y="4568825"/>
            <a:ext cx="3276600" cy="3873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1"/>
          <p:cNvSpPr>
            <a:spLocks noChangeShapeType="1"/>
          </p:cNvSpPr>
          <p:nvPr/>
        </p:nvSpPr>
        <p:spPr bwMode="auto">
          <a:xfrm>
            <a:off x="990600" y="5257800"/>
            <a:ext cx="5443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2"/>
          <p:cNvSpPr>
            <a:spLocks noChangeShapeType="1"/>
          </p:cNvSpPr>
          <p:nvPr/>
        </p:nvSpPr>
        <p:spPr bwMode="auto">
          <a:xfrm>
            <a:off x="4343400" y="4038600"/>
            <a:ext cx="2057400" cy="1219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3"/>
          <p:cNvSpPr>
            <a:spLocks noChangeShapeType="1"/>
          </p:cNvSpPr>
          <p:nvPr/>
        </p:nvSpPr>
        <p:spPr bwMode="auto">
          <a:xfrm rot="16200000" flipV="1">
            <a:off x="3282950" y="5111750"/>
            <a:ext cx="2362200"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Rectangle 14"/>
          <p:cNvSpPr>
            <a:spLocks noChangeArrowheads="1"/>
          </p:cNvSpPr>
          <p:nvPr/>
        </p:nvSpPr>
        <p:spPr bwMode="auto">
          <a:xfrm rot="1840343">
            <a:off x="4572000" y="2819400"/>
            <a:ext cx="76200" cy="1524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46" name="Rectangle 15"/>
          <p:cNvSpPr>
            <a:spLocks noChangeArrowheads="1"/>
          </p:cNvSpPr>
          <p:nvPr/>
        </p:nvSpPr>
        <p:spPr bwMode="auto">
          <a:xfrm rot="-5400000">
            <a:off x="4533900" y="5600700"/>
            <a:ext cx="76200" cy="1676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27</a:t>
            </a:fld>
            <a:endParaRPr lang="en-US" altLang="en-US"/>
          </a:p>
        </p:txBody>
      </p:sp>
    </p:spTree>
    <p:extLst>
      <p:ext uri="{BB962C8B-B14F-4D97-AF65-F5344CB8AC3E}">
        <p14:creationId xmlns:p14="http://schemas.microsoft.com/office/powerpoint/2010/main" val="30941876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Newtonian Reflector</a:t>
            </a: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28</a:t>
            </a:fld>
            <a:endParaRPr lang="en-US" altLang="en-US"/>
          </a:p>
        </p:txBody>
      </p:sp>
      <p:pic>
        <p:nvPicPr>
          <p:cNvPr id="5122" name="Picture 2" descr="Image result for newtonian tele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45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62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Cassegrain Telescope</a:t>
            </a:r>
          </a:p>
        </p:txBody>
      </p:sp>
      <p:sp>
        <p:nvSpPr>
          <p:cNvPr id="19460" name="Line 3"/>
          <p:cNvSpPr>
            <a:spLocks noChangeShapeType="1"/>
          </p:cNvSpPr>
          <p:nvPr/>
        </p:nvSpPr>
        <p:spPr bwMode="auto">
          <a:xfrm flipV="1">
            <a:off x="714375" y="2347913"/>
            <a:ext cx="5826125" cy="19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4"/>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Text Box 8"/>
          <p:cNvSpPr txBox="1">
            <a:spLocks noChangeArrowheads="1"/>
          </p:cNvSpPr>
          <p:nvPr/>
        </p:nvSpPr>
        <p:spPr bwMode="auto">
          <a:xfrm>
            <a:off x="7067550" y="37052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t>Sensor</a:t>
            </a:r>
          </a:p>
        </p:txBody>
      </p:sp>
      <p:sp>
        <p:nvSpPr>
          <p:cNvPr id="19463" name="Line 9"/>
          <p:cNvSpPr>
            <a:spLocks noChangeShapeType="1"/>
          </p:cNvSpPr>
          <p:nvPr/>
        </p:nvSpPr>
        <p:spPr bwMode="auto">
          <a:xfrm>
            <a:off x="727075" y="4846638"/>
            <a:ext cx="5783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10"/>
          <p:cNvSpPr>
            <a:spLocks noChangeShapeType="1"/>
          </p:cNvSpPr>
          <p:nvPr/>
        </p:nvSpPr>
        <p:spPr bwMode="auto">
          <a:xfrm>
            <a:off x="3810000" y="3657600"/>
            <a:ext cx="2701925" cy="1177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5" name="Group 11"/>
          <p:cNvGrpSpPr>
            <a:grpSpLocks/>
          </p:cNvGrpSpPr>
          <p:nvPr/>
        </p:nvGrpSpPr>
        <p:grpSpPr bwMode="auto">
          <a:xfrm>
            <a:off x="3810000" y="3200400"/>
            <a:ext cx="838200" cy="990600"/>
            <a:chOff x="2112" y="1968"/>
            <a:chExt cx="528" cy="624"/>
          </a:xfrm>
        </p:grpSpPr>
        <p:sp>
          <p:nvSpPr>
            <p:cNvPr id="19474"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75"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19466" name="Line 15"/>
          <p:cNvSpPr>
            <a:spLocks noChangeShapeType="1"/>
          </p:cNvSpPr>
          <p:nvPr/>
        </p:nvSpPr>
        <p:spPr bwMode="auto">
          <a:xfrm>
            <a:off x="4572000" y="3276600"/>
            <a:ext cx="2316163" cy="428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6"/>
          <p:cNvSpPr>
            <a:spLocks noChangeShapeType="1"/>
          </p:cNvSpPr>
          <p:nvPr/>
        </p:nvSpPr>
        <p:spPr bwMode="auto">
          <a:xfrm flipV="1">
            <a:off x="4572000" y="3705225"/>
            <a:ext cx="2279650" cy="3333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7"/>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Rectangle 18"/>
          <p:cNvSpPr>
            <a:spLocks noChangeArrowheads="1"/>
          </p:cNvSpPr>
          <p:nvPr/>
        </p:nvSpPr>
        <p:spPr bwMode="auto">
          <a:xfrm rot="10800000">
            <a:off x="6854825" y="3244850"/>
            <a:ext cx="88900" cy="9191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70" name="Text Box 19"/>
          <p:cNvSpPr txBox="1">
            <a:spLocks noChangeArrowheads="1"/>
          </p:cNvSpPr>
          <p:nvPr/>
        </p:nvSpPr>
        <p:spPr bwMode="auto">
          <a:xfrm>
            <a:off x="2895600" y="5800725"/>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Secondary </a:t>
            </a:r>
          </a:p>
          <a:p>
            <a:pPr algn="ctr">
              <a:spcBef>
                <a:spcPct val="0"/>
              </a:spcBef>
              <a:buFontTx/>
              <a:buNone/>
            </a:pPr>
            <a:r>
              <a:rPr lang="en-US" altLang="en-US" sz="1800" b="1"/>
              <a:t>Convex Mirror</a:t>
            </a:r>
          </a:p>
        </p:txBody>
      </p:sp>
      <p:sp>
        <p:nvSpPr>
          <p:cNvPr id="19471" name="Line 20"/>
          <p:cNvSpPr>
            <a:spLocks noChangeShapeType="1"/>
          </p:cNvSpPr>
          <p:nvPr/>
        </p:nvSpPr>
        <p:spPr bwMode="auto">
          <a:xfrm flipV="1">
            <a:off x="3482975" y="3822700"/>
            <a:ext cx="623888" cy="1939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Freeform 6"/>
          <p:cNvSpPr>
            <a:spLocks/>
          </p:cNvSpPr>
          <p:nvPr/>
        </p:nvSpPr>
        <p:spPr bwMode="auto">
          <a:xfrm>
            <a:off x="6310313" y="2074863"/>
            <a:ext cx="460375" cy="1201737"/>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Freeform 6"/>
          <p:cNvSpPr>
            <a:spLocks/>
          </p:cNvSpPr>
          <p:nvPr/>
        </p:nvSpPr>
        <p:spPr bwMode="auto">
          <a:xfrm flipV="1">
            <a:off x="6310313" y="3903663"/>
            <a:ext cx="460375" cy="1125537"/>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C9676609-C20E-478C-B1F1-3B056B7D92BA}" type="slidenum">
              <a:rPr lang="en-US" altLang="en-US" smtClean="0"/>
              <a:pPr>
                <a:defRPr/>
              </a:pPr>
              <a:t>29</a:t>
            </a:fld>
            <a:endParaRPr lang="en-US" altLang="en-US"/>
          </a:p>
        </p:txBody>
      </p:sp>
    </p:spTree>
    <p:extLst>
      <p:ext uri="{BB962C8B-B14F-4D97-AF65-F5344CB8AC3E}">
        <p14:creationId xmlns:p14="http://schemas.microsoft.com/office/powerpoint/2010/main" val="5964046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telescope systems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1583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Feature of </a:t>
            </a:r>
            <a:r>
              <a:rPr lang="en-US" altLang="en-US" dirty="0" err="1"/>
              <a:t>Cassegrain</a:t>
            </a:r>
            <a:r>
              <a:rPr lang="en-US" altLang="en-US" dirty="0"/>
              <a:t> Telescope</a:t>
            </a:r>
            <a:endParaRPr lang="en-US" dirty="0"/>
          </a:p>
        </p:txBody>
      </p:sp>
      <p:sp>
        <p:nvSpPr>
          <p:cNvPr id="20485" name="Rectangle 3"/>
          <p:cNvSpPr>
            <a:spLocks noGrp="1" noChangeArrowheads="1"/>
          </p:cNvSpPr>
          <p:nvPr>
            <p:ph idx="1"/>
          </p:nvPr>
        </p:nvSpPr>
        <p:spPr/>
        <p:txBody>
          <a:bodyPr/>
          <a:lstStyle/>
          <a:p>
            <a:r>
              <a:rPr lang="en-US" altLang="en-US" smtClean="0"/>
              <a:t>Long Focal Length in Short Tube</a:t>
            </a:r>
          </a:p>
        </p:txBody>
      </p:sp>
      <p:sp>
        <p:nvSpPr>
          <p:cNvPr id="20486" name="Line 4"/>
          <p:cNvSpPr>
            <a:spLocks noChangeShapeType="1"/>
          </p:cNvSpPr>
          <p:nvPr/>
        </p:nvSpPr>
        <p:spPr bwMode="auto">
          <a:xfrm flipV="1">
            <a:off x="936625" y="3367087"/>
            <a:ext cx="6145213" cy="206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5"/>
          <p:cNvSpPr>
            <a:spLocks noChangeShapeType="1"/>
          </p:cNvSpPr>
          <p:nvPr/>
        </p:nvSpPr>
        <p:spPr bwMode="auto">
          <a:xfrm flipV="1">
            <a:off x="5357813" y="3367087"/>
            <a:ext cx="1674812" cy="8270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9"/>
          <p:cNvSpPr>
            <a:spLocks noChangeShapeType="1"/>
          </p:cNvSpPr>
          <p:nvPr/>
        </p:nvSpPr>
        <p:spPr bwMode="auto">
          <a:xfrm>
            <a:off x="857250" y="4945062"/>
            <a:ext cx="6205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0"/>
          <p:cNvSpPr>
            <a:spLocks noChangeShapeType="1"/>
          </p:cNvSpPr>
          <p:nvPr/>
        </p:nvSpPr>
        <p:spPr bwMode="auto">
          <a:xfrm>
            <a:off x="5357813" y="4194175"/>
            <a:ext cx="1704975" cy="7429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90" name="Group 11"/>
          <p:cNvGrpSpPr>
            <a:grpSpLocks/>
          </p:cNvGrpSpPr>
          <p:nvPr/>
        </p:nvGrpSpPr>
        <p:grpSpPr bwMode="auto">
          <a:xfrm>
            <a:off x="5357813" y="3905250"/>
            <a:ext cx="528637" cy="625475"/>
            <a:chOff x="2112" y="1968"/>
            <a:chExt cx="528" cy="624"/>
          </a:xfrm>
        </p:grpSpPr>
        <p:sp>
          <p:nvSpPr>
            <p:cNvPr id="20505"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506"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0491" name="Line 15"/>
          <p:cNvSpPr>
            <a:spLocks noChangeShapeType="1"/>
          </p:cNvSpPr>
          <p:nvPr/>
        </p:nvSpPr>
        <p:spPr bwMode="auto">
          <a:xfrm>
            <a:off x="5838825" y="3954462"/>
            <a:ext cx="1462088" cy="2698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6"/>
          <p:cNvSpPr>
            <a:spLocks noChangeShapeType="1"/>
          </p:cNvSpPr>
          <p:nvPr/>
        </p:nvSpPr>
        <p:spPr bwMode="auto">
          <a:xfrm flipV="1">
            <a:off x="5838825" y="4224337"/>
            <a:ext cx="1438275" cy="2111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Rectangle 17"/>
          <p:cNvSpPr>
            <a:spLocks noChangeArrowheads="1"/>
          </p:cNvSpPr>
          <p:nvPr/>
        </p:nvSpPr>
        <p:spPr bwMode="auto">
          <a:xfrm rot="10800000">
            <a:off x="7280275" y="3933825"/>
            <a:ext cx="55563" cy="579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94" name="Line 18"/>
          <p:cNvSpPr>
            <a:spLocks noChangeShapeType="1"/>
          </p:cNvSpPr>
          <p:nvPr/>
        </p:nvSpPr>
        <p:spPr bwMode="auto">
          <a:xfrm flipV="1">
            <a:off x="5151438" y="4298950"/>
            <a:ext cx="393700" cy="12239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9"/>
          <p:cNvSpPr>
            <a:spLocks noChangeShapeType="1"/>
          </p:cNvSpPr>
          <p:nvPr/>
        </p:nvSpPr>
        <p:spPr bwMode="auto">
          <a:xfrm flipH="1" flipV="1">
            <a:off x="1322388" y="3127375"/>
            <a:ext cx="5919787" cy="1073150"/>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20"/>
          <p:cNvSpPr>
            <a:spLocks noChangeShapeType="1"/>
          </p:cNvSpPr>
          <p:nvPr/>
        </p:nvSpPr>
        <p:spPr bwMode="auto">
          <a:xfrm flipH="1">
            <a:off x="1649413" y="4202112"/>
            <a:ext cx="5541962" cy="952500"/>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21"/>
          <p:cNvSpPr txBox="1">
            <a:spLocks noChangeArrowheads="1"/>
          </p:cNvSpPr>
          <p:nvPr/>
        </p:nvSpPr>
        <p:spPr bwMode="auto">
          <a:xfrm>
            <a:off x="1692275" y="5530850"/>
            <a:ext cx="230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Location of </a:t>
            </a:r>
          </a:p>
          <a:p>
            <a:pPr algn="ctr">
              <a:spcBef>
                <a:spcPct val="0"/>
              </a:spcBef>
              <a:buFontTx/>
              <a:buNone/>
            </a:pPr>
            <a:r>
              <a:rPr lang="en-US" altLang="en-US" sz="1800" b="1"/>
              <a:t>Equivalent Thin Lens</a:t>
            </a:r>
          </a:p>
        </p:txBody>
      </p:sp>
      <p:sp>
        <p:nvSpPr>
          <p:cNvPr id="20498" name="Line 22"/>
          <p:cNvSpPr>
            <a:spLocks noChangeShapeType="1"/>
          </p:cNvSpPr>
          <p:nvPr/>
        </p:nvSpPr>
        <p:spPr bwMode="auto">
          <a:xfrm flipV="1">
            <a:off x="2801938" y="5084762"/>
            <a:ext cx="0" cy="42068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Oval 23"/>
          <p:cNvSpPr>
            <a:spLocks noChangeArrowheads="1"/>
          </p:cNvSpPr>
          <p:nvPr/>
        </p:nvSpPr>
        <p:spPr bwMode="auto">
          <a:xfrm>
            <a:off x="2700338" y="3379787"/>
            <a:ext cx="144462" cy="1576388"/>
          </a:xfrm>
          <a:prstGeom prst="ellipse">
            <a:avLst/>
          </a:prstGeom>
          <a:solidFill>
            <a:srgbClr val="DDDDDD"/>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500" name="Line 24"/>
          <p:cNvSpPr>
            <a:spLocks noChangeShapeType="1"/>
          </p:cNvSpPr>
          <p:nvPr/>
        </p:nvSpPr>
        <p:spPr bwMode="auto">
          <a:xfrm>
            <a:off x="2714625" y="3141662"/>
            <a:ext cx="4470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Text Box 25"/>
          <p:cNvSpPr txBox="1">
            <a:spLocks noChangeArrowheads="1"/>
          </p:cNvSpPr>
          <p:nvPr/>
        </p:nvSpPr>
        <p:spPr bwMode="auto">
          <a:xfrm>
            <a:off x="4857750" y="2655887"/>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b="1" i="1"/>
              <a:t>f</a:t>
            </a:r>
          </a:p>
        </p:txBody>
      </p:sp>
      <p:sp>
        <p:nvSpPr>
          <p:cNvPr id="20502" name="Text Box 21"/>
          <p:cNvSpPr txBox="1">
            <a:spLocks noChangeArrowheads="1"/>
          </p:cNvSpPr>
          <p:nvPr/>
        </p:nvSpPr>
        <p:spPr bwMode="auto">
          <a:xfrm>
            <a:off x="6072188" y="5551487"/>
            <a:ext cx="676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b="1"/>
              <a:t>Tube</a:t>
            </a:r>
          </a:p>
        </p:txBody>
      </p:sp>
      <p:sp>
        <p:nvSpPr>
          <p:cNvPr id="20503" name="Freeform 6"/>
          <p:cNvSpPr>
            <a:spLocks/>
          </p:cNvSpPr>
          <p:nvPr/>
        </p:nvSpPr>
        <p:spPr bwMode="auto">
          <a:xfrm>
            <a:off x="6680200" y="2686050"/>
            <a:ext cx="458788" cy="1200150"/>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Freeform 6"/>
          <p:cNvSpPr>
            <a:spLocks/>
          </p:cNvSpPr>
          <p:nvPr/>
        </p:nvSpPr>
        <p:spPr bwMode="auto">
          <a:xfrm flipV="1">
            <a:off x="6680200" y="4513262"/>
            <a:ext cx="458788" cy="1127125"/>
          </a:xfrm>
          <a:custGeom>
            <a:avLst/>
            <a:gdLst>
              <a:gd name="T0" fmla="*/ 0 w 289"/>
              <a:gd name="T1" fmla="*/ 0 h 1305"/>
              <a:gd name="T2" fmla="*/ 2147483646 w 289"/>
              <a:gd name="T3" fmla="*/ 2147483646 h 1305"/>
              <a:gd name="T4" fmla="*/ 2147483646 w 289"/>
              <a:gd name="T5" fmla="*/ 2147483646 h 1305"/>
              <a:gd name="T6" fmla="*/ 2147483646 w 289"/>
              <a:gd name="T7" fmla="*/ 2147483646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30</a:t>
            </a:fld>
            <a:endParaRPr lang="en-US" altLang="en-US"/>
          </a:p>
        </p:txBody>
      </p:sp>
    </p:spTree>
    <p:extLst>
      <p:ext uri="{BB962C8B-B14F-4D97-AF65-F5344CB8AC3E}">
        <p14:creationId xmlns:p14="http://schemas.microsoft.com/office/powerpoint/2010/main" val="5789903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smtClean="0"/>
              <a:t>Schmidt-</a:t>
            </a:r>
            <a:r>
              <a:rPr lang="en-US" altLang="en-US" dirty="0" err="1" smtClean="0"/>
              <a:t>Cassegrain</a:t>
            </a:r>
            <a:r>
              <a:rPr lang="en-US" altLang="en-US" dirty="0" smtClean="0"/>
              <a:t> </a:t>
            </a:r>
            <a:r>
              <a:rPr lang="en-US" altLang="en-US" dirty="0"/>
              <a:t>Telescope</a:t>
            </a:r>
            <a:endParaRPr lang="en-US" dirty="0"/>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31</a:t>
            </a:fld>
            <a:endParaRPr lang="en-US" altLang="en-US"/>
          </a:p>
        </p:txBody>
      </p:sp>
      <p:pic>
        <p:nvPicPr>
          <p:cNvPr id="3076" name="Picture 4" descr="Schematic diagram of the adapted, receiving Meade Schmidt–Cassegrain telescope. The six laser diodes are equally spaced on a mounting ring surrounding the telescope aperture. The custom-built collection optomechanics included a removable 45 ◦ mirror and a X Y Z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587" y="2324100"/>
            <a:ext cx="67151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40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smtClean="0"/>
              <a:t>Schmidt-</a:t>
            </a:r>
            <a:r>
              <a:rPr lang="en-US" altLang="en-US" dirty="0" err="1" smtClean="0"/>
              <a:t>Cassegrain</a:t>
            </a:r>
            <a:r>
              <a:rPr lang="en-US" altLang="en-US" dirty="0" smtClean="0"/>
              <a:t> </a:t>
            </a:r>
            <a:r>
              <a:rPr lang="en-US" altLang="en-US" dirty="0"/>
              <a:t>Telescope</a:t>
            </a:r>
            <a:endParaRPr lang="en-US" dirty="0"/>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32</a:t>
            </a:fld>
            <a:endParaRPr lang="en-US" altLang="en-US"/>
          </a:p>
        </p:txBody>
      </p:sp>
      <p:pic>
        <p:nvPicPr>
          <p:cNvPr id="4098" name="Picture 2" descr="https://www.astronomics.com/media/catalog/product/cache/1/image/1800x/040ec09b1e35df139433887a97daa66f/2/0/200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845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420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Coud</a:t>
            </a:r>
            <a:r>
              <a:rPr lang="en-US" altLang="en-US" smtClean="0">
                <a:cs typeface="Times New Roman" panose="02020603050405020304" pitchFamily="18" charset="0"/>
              </a:rPr>
              <a:t>é</a:t>
            </a:r>
            <a:r>
              <a:rPr lang="en-US" altLang="en-US" smtClean="0"/>
              <a:t> or Nasmyth Telescope</a:t>
            </a:r>
          </a:p>
        </p:txBody>
      </p:sp>
      <p:sp>
        <p:nvSpPr>
          <p:cNvPr id="21508" name="Line 3"/>
          <p:cNvSpPr>
            <a:spLocks noChangeShapeType="1"/>
          </p:cNvSpPr>
          <p:nvPr/>
        </p:nvSpPr>
        <p:spPr bwMode="auto">
          <a:xfrm flipV="1">
            <a:off x="714375" y="2347913"/>
            <a:ext cx="5826125" cy="19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4"/>
          <p:cNvSpPr>
            <a:spLocks noChangeShapeType="1"/>
          </p:cNvSpPr>
          <p:nvPr/>
        </p:nvSpPr>
        <p:spPr bwMode="auto">
          <a:xfrm flipV="1">
            <a:off x="3810000" y="2347913"/>
            <a:ext cx="2652713" cy="130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0" name="Group 5"/>
          <p:cNvGrpSpPr>
            <a:grpSpLocks/>
          </p:cNvGrpSpPr>
          <p:nvPr/>
        </p:nvGrpSpPr>
        <p:grpSpPr bwMode="auto">
          <a:xfrm>
            <a:off x="6248400" y="1828800"/>
            <a:ext cx="463550" cy="3709988"/>
            <a:chOff x="3786" y="1584"/>
            <a:chExt cx="292" cy="2589"/>
          </a:xfrm>
        </p:grpSpPr>
        <p:sp>
          <p:nvSpPr>
            <p:cNvPr id="21524" name="Freeform 6"/>
            <p:cNvSpPr>
              <a:spLocks/>
            </p:cNvSpPr>
            <p:nvPr/>
          </p:nvSpPr>
          <p:spPr bwMode="auto">
            <a:xfrm>
              <a:off x="3789" y="1584"/>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Freeform 7"/>
            <p:cNvSpPr>
              <a:spLocks/>
            </p:cNvSpPr>
            <p:nvPr/>
          </p:nvSpPr>
          <p:spPr bwMode="auto">
            <a:xfrm flipV="1">
              <a:off x="3786" y="2868"/>
              <a:ext cx="289" cy="1305"/>
            </a:xfrm>
            <a:custGeom>
              <a:avLst/>
              <a:gdLst>
                <a:gd name="T0" fmla="*/ 0 w 289"/>
                <a:gd name="T1" fmla="*/ 0 h 1305"/>
                <a:gd name="T2" fmla="*/ 162 w 289"/>
                <a:gd name="T3" fmla="*/ 333 h 1305"/>
                <a:gd name="T4" fmla="*/ 270 w 289"/>
                <a:gd name="T5" fmla="*/ 846 h 1305"/>
                <a:gd name="T6" fmla="*/ 279 w 289"/>
                <a:gd name="T7" fmla="*/ 1305 h 1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305">
                  <a:moveTo>
                    <a:pt x="0" y="0"/>
                  </a:moveTo>
                  <a:cubicBezTo>
                    <a:pt x="58" y="96"/>
                    <a:pt x="117" y="192"/>
                    <a:pt x="162" y="333"/>
                  </a:cubicBezTo>
                  <a:cubicBezTo>
                    <a:pt x="207" y="474"/>
                    <a:pt x="251" y="684"/>
                    <a:pt x="270" y="846"/>
                  </a:cubicBezTo>
                  <a:cubicBezTo>
                    <a:pt x="289" y="1008"/>
                    <a:pt x="278" y="1229"/>
                    <a:pt x="279" y="130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1" name="Text Box 8"/>
          <p:cNvSpPr txBox="1">
            <a:spLocks noChangeArrowheads="1"/>
          </p:cNvSpPr>
          <p:nvPr/>
        </p:nvSpPr>
        <p:spPr bwMode="auto">
          <a:xfrm>
            <a:off x="5835650" y="610870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t>Sensor</a:t>
            </a:r>
          </a:p>
        </p:txBody>
      </p:sp>
      <p:sp>
        <p:nvSpPr>
          <p:cNvPr id="21512" name="Line 9"/>
          <p:cNvSpPr>
            <a:spLocks noChangeShapeType="1"/>
          </p:cNvSpPr>
          <p:nvPr/>
        </p:nvSpPr>
        <p:spPr bwMode="auto">
          <a:xfrm>
            <a:off x="727075" y="4846638"/>
            <a:ext cx="5783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10"/>
          <p:cNvSpPr>
            <a:spLocks noChangeShapeType="1"/>
          </p:cNvSpPr>
          <p:nvPr/>
        </p:nvSpPr>
        <p:spPr bwMode="auto">
          <a:xfrm>
            <a:off x="3938588" y="3822700"/>
            <a:ext cx="2573337" cy="10128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4" name="Group 11"/>
          <p:cNvGrpSpPr>
            <a:grpSpLocks/>
          </p:cNvGrpSpPr>
          <p:nvPr/>
        </p:nvGrpSpPr>
        <p:grpSpPr bwMode="auto">
          <a:xfrm>
            <a:off x="3810000" y="3200400"/>
            <a:ext cx="838200" cy="990600"/>
            <a:chOff x="2112" y="1968"/>
            <a:chExt cx="528" cy="624"/>
          </a:xfrm>
        </p:grpSpPr>
        <p:sp>
          <p:nvSpPr>
            <p:cNvPr id="21522" name="Oval 12"/>
            <p:cNvSpPr>
              <a:spLocks noChangeArrowheads="1"/>
            </p:cNvSpPr>
            <p:nvPr/>
          </p:nvSpPr>
          <p:spPr bwMode="auto">
            <a:xfrm>
              <a:off x="2304" y="1968"/>
              <a:ext cx="336" cy="62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23" name="Rectangle 13"/>
            <p:cNvSpPr>
              <a:spLocks noChangeArrowheads="1"/>
            </p:cNvSpPr>
            <p:nvPr/>
          </p:nvSpPr>
          <p:spPr bwMode="auto">
            <a:xfrm>
              <a:off x="2112" y="1968"/>
              <a:ext cx="384" cy="6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1515" name="Line 14"/>
          <p:cNvSpPr>
            <a:spLocks noChangeShapeType="1"/>
          </p:cNvSpPr>
          <p:nvPr/>
        </p:nvSpPr>
        <p:spPr bwMode="auto">
          <a:xfrm>
            <a:off x="4572000" y="3276600"/>
            <a:ext cx="522288" cy="87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5"/>
          <p:cNvSpPr>
            <a:spLocks noChangeShapeType="1"/>
          </p:cNvSpPr>
          <p:nvPr/>
        </p:nvSpPr>
        <p:spPr bwMode="auto">
          <a:xfrm flipV="1">
            <a:off x="4572000" y="3822700"/>
            <a:ext cx="1095375"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6"/>
          <p:cNvSpPr>
            <a:spLocks noChangeShapeType="1"/>
          </p:cNvSpPr>
          <p:nvPr/>
        </p:nvSpPr>
        <p:spPr bwMode="auto">
          <a:xfrm>
            <a:off x="914400" y="3686175"/>
            <a:ext cx="7329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7"/>
          <p:cNvSpPr>
            <a:spLocks noChangeShapeType="1"/>
          </p:cNvSpPr>
          <p:nvPr/>
        </p:nvSpPr>
        <p:spPr bwMode="auto">
          <a:xfrm rot="5400000">
            <a:off x="4198143" y="4882357"/>
            <a:ext cx="2443163" cy="323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8"/>
          <p:cNvSpPr>
            <a:spLocks noChangeShapeType="1"/>
          </p:cNvSpPr>
          <p:nvPr/>
        </p:nvSpPr>
        <p:spPr bwMode="auto">
          <a:xfrm rot="16200000" flipV="1">
            <a:off x="3710782" y="4653756"/>
            <a:ext cx="2900362" cy="2063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Rectangle 19"/>
          <p:cNvSpPr>
            <a:spLocks noChangeArrowheads="1"/>
          </p:cNvSpPr>
          <p:nvPr/>
        </p:nvSpPr>
        <p:spPr bwMode="auto">
          <a:xfrm rot="5400000">
            <a:off x="5214144" y="5777707"/>
            <a:ext cx="88900" cy="9191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21" name="Rectangle 20"/>
          <p:cNvSpPr>
            <a:spLocks noChangeArrowheads="1"/>
          </p:cNvSpPr>
          <p:nvPr/>
        </p:nvSpPr>
        <p:spPr bwMode="auto">
          <a:xfrm rot="8043388">
            <a:off x="5396707" y="3182144"/>
            <a:ext cx="80962" cy="914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33</a:t>
            </a:fld>
            <a:endParaRPr lang="en-US" altLang="en-US"/>
          </a:p>
        </p:txBody>
      </p:sp>
    </p:spTree>
    <p:extLst>
      <p:ext uri="{BB962C8B-B14F-4D97-AF65-F5344CB8AC3E}">
        <p14:creationId xmlns:p14="http://schemas.microsoft.com/office/powerpoint/2010/main" val="28023082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Nasmyth Mount</a:t>
            </a:r>
          </a:p>
        </p:txBody>
      </p:sp>
      <p:pic>
        <p:nvPicPr>
          <p:cNvPr id="10" name="Picture 4" descr="https://www2.keck.hawaii.edu/inst/esi/Pictures/DSCN0624.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41550" y="2286000"/>
            <a:ext cx="4775200" cy="3581400"/>
          </a:xfrm>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34</a:t>
            </a:fld>
            <a:endParaRPr lang="en-US" altLang="en-US"/>
          </a:p>
        </p:txBody>
      </p:sp>
    </p:spTree>
    <p:extLst>
      <p:ext uri="{BB962C8B-B14F-4D97-AF65-F5344CB8AC3E}">
        <p14:creationId xmlns:p14="http://schemas.microsoft.com/office/powerpoint/2010/main" val="25686552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mtClean="0"/>
              <a:t>Plate Scale</a:t>
            </a:r>
          </a:p>
        </p:txBody>
      </p:sp>
      <p:sp>
        <p:nvSpPr>
          <p:cNvPr id="23556" name="Oval 23"/>
          <p:cNvSpPr>
            <a:spLocks noChangeArrowheads="1"/>
          </p:cNvSpPr>
          <p:nvPr/>
        </p:nvSpPr>
        <p:spPr bwMode="auto">
          <a:xfrm>
            <a:off x="2209800" y="2255838"/>
            <a:ext cx="76200" cy="1981200"/>
          </a:xfrm>
          <a:prstGeom prst="ellips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57" name="Line 24"/>
          <p:cNvSpPr>
            <a:spLocks noChangeShapeType="1"/>
          </p:cNvSpPr>
          <p:nvPr/>
        </p:nvSpPr>
        <p:spPr bwMode="auto">
          <a:xfrm>
            <a:off x="723900" y="3244850"/>
            <a:ext cx="748665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25"/>
          <p:cNvSpPr>
            <a:spLocks noChangeShapeType="1"/>
          </p:cNvSpPr>
          <p:nvPr/>
        </p:nvSpPr>
        <p:spPr bwMode="auto">
          <a:xfrm>
            <a:off x="641350" y="3167063"/>
            <a:ext cx="7620000" cy="381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27"/>
          <p:cNvSpPr>
            <a:spLocks noChangeShapeType="1"/>
          </p:cNvSpPr>
          <p:nvPr/>
        </p:nvSpPr>
        <p:spPr bwMode="auto">
          <a:xfrm>
            <a:off x="641350" y="4132263"/>
            <a:ext cx="16383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28"/>
          <p:cNvSpPr>
            <a:spLocks noChangeShapeType="1"/>
          </p:cNvSpPr>
          <p:nvPr/>
        </p:nvSpPr>
        <p:spPr bwMode="auto">
          <a:xfrm>
            <a:off x="635000" y="2214563"/>
            <a:ext cx="16383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29"/>
          <p:cNvSpPr>
            <a:spLocks noChangeShapeType="1"/>
          </p:cNvSpPr>
          <p:nvPr/>
        </p:nvSpPr>
        <p:spPr bwMode="auto">
          <a:xfrm>
            <a:off x="2241550" y="2284413"/>
            <a:ext cx="5988050" cy="12636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30"/>
          <p:cNvSpPr>
            <a:spLocks noChangeShapeType="1"/>
          </p:cNvSpPr>
          <p:nvPr/>
        </p:nvSpPr>
        <p:spPr bwMode="auto">
          <a:xfrm flipV="1">
            <a:off x="2247900" y="3535363"/>
            <a:ext cx="5988050" cy="660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Rectangle 31"/>
          <p:cNvSpPr>
            <a:spLocks noChangeArrowheads="1"/>
          </p:cNvSpPr>
          <p:nvPr/>
        </p:nvSpPr>
        <p:spPr bwMode="auto">
          <a:xfrm>
            <a:off x="8210550" y="2709863"/>
            <a:ext cx="76200" cy="1066800"/>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64" name="Line 32"/>
          <p:cNvSpPr>
            <a:spLocks noChangeShapeType="1"/>
          </p:cNvSpPr>
          <p:nvPr/>
        </p:nvSpPr>
        <p:spPr bwMode="auto">
          <a:xfrm>
            <a:off x="647700" y="2290763"/>
            <a:ext cx="15621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33"/>
          <p:cNvSpPr>
            <a:spLocks noChangeShapeType="1"/>
          </p:cNvSpPr>
          <p:nvPr/>
        </p:nvSpPr>
        <p:spPr bwMode="auto">
          <a:xfrm>
            <a:off x="647700" y="4208463"/>
            <a:ext cx="15875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34"/>
          <p:cNvSpPr>
            <a:spLocks noChangeShapeType="1"/>
          </p:cNvSpPr>
          <p:nvPr/>
        </p:nvSpPr>
        <p:spPr bwMode="auto">
          <a:xfrm>
            <a:off x="2241550" y="2278063"/>
            <a:ext cx="5969000" cy="965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35"/>
          <p:cNvSpPr>
            <a:spLocks noChangeShapeType="1"/>
          </p:cNvSpPr>
          <p:nvPr/>
        </p:nvSpPr>
        <p:spPr bwMode="auto">
          <a:xfrm flipV="1">
            <a:off x="2266950" y="3243263"/>
            <a:ext cx="5969000" cy="965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36"/>
          <p:cNvSpPr>
            <a:spLocks noChangeShapeType="1"/>
          </p:cNvSpPr>
          <p:nvPr/>
        </p:nvSpPr>
        <p:spPr bwMode="auto">
          <a:xfrm>
            <a:off x="2209800" y="4310063"/>
            <a:ext cx="60198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Text Box 37"/>
          <p:cNvSpPr txBox="1">
            <a:spLocks noChangeArrowheads="1"/>
          </p:cNvSpPr>
          <p:nvPr/>
        </p:nvSpPr>
        <p:spPr bwMode="auto">
          <a:xfrm>
            <a:off x="4530725" y="4244975"/>
            <a:ext cx="1639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F=focal length</a:t>
            </a:r>
          </a:p>
        </p:txBody>
      </p:sp>
      <p:sp>
        <p:nvSpPr>
          <p:cNvPr id="23570" name="Arc 38"/>
          <p:cNvSpPr>
            <a:spLocks/>
          </p:cNvSpPr>
          <p:nvPr/>
        </p:nvSpPr>
        <p:spPr bwMode="auto">
          <a:xfrm>
            <a:off x="5791200" y="3243263"/>
            <a:ext cx="41275" cy="2362200"/>
          </a:xfrm>
          <a:custGeom>
            <a:avLst/>
            <a:gdLst>
              <a:gd name="T0" fmla="*/ 0 w 8611"/>
              <a:gd name="T1" fmla="*/ 0 h 21600"/>
              <a:gd name="T2" fmla="*/ 2147483646 w 8611"/>
              <a:gd name="T3" fmla="*/ 2147483646 h 21600"/>
              <a:gd name="T4" fmla="*/ 0 w 8611"/>
              <a:gd name="T5" fmla="*/ 2147483646 h 21600"/>
              <a:gd name="T6" fmla="*/ 0 60000 65536"/>
              <a:gd name="T7" fmla="*/ 0 60000 65536"/>
              <a:gd name="T8" fmla="*/ 0 60000 65536"/>
            </a:gdLst>
            <a:ahLst/>
            <a:cxnLst>
              <a:cxn ang="T6">
                <a:pos x="T0" y="T1"/>
              </a:cxn>
              <a:cxn ang="T7">
                <a:pos x="T2" y="T3"/>
              </a:cxn>
              <a:cxn ang="T8">
                <a:pos x="T4" y="T5"/>
              </a:cxn>
            </a:cxnLst>
            <a:rect l="0" t="0" r="r" b="b"/>
            <a:pathLst>
              <a:path w="8611" h="21600" fill="none" extrusionOk="0">
                <a:moveTo>
                  <a:pt x="-1" y="0"/>
                </a:moveTo>
                <a:cubicBezTo>
                  <a:pt x="2962" y="0"/>
                  <a:pt x="5893" y="609"/>
                  <a:pt x="8610" y="1790"/>
                </a:cubicBezTo>
              </a:path>
              <a:path w="8611" h="21600" stroke="0" extrusionOk="0">
                <a:moveTo>
                  <a:pt x="-1" y="0"/>
                </a:moveTo>
                <a:cubicBezTo>
                  <a:pt x="2962" y="0"/>
                  <a:pt x="5893" y="609"/>
                  <a:pt x="8610" y="179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Line 39"/>
          <p:cNvSpPr>
            <a:spLocks noChangeShapeType="1"/>
          </p:cNvSpPr>
          <p:nvPr/>
        </p:nvSpPr>
        <p:spPr bwMode="auto">
          <a:xfrm flipH="1">
            <a:off x="5835650" y="2405063"/>
            <a:ext cx="1250950" cy="93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Text Box 40"/>
          <p:cNvSpPr txBox="1">
            <a:spLocks noChangeArrowheads="1"/>
          </p:cNvSpPr>
          <p:nvPr/>
        </p:nvSpPr>
        <p:spPr bwMode="auto">
          <a:xfrm>
            <a:off x="7070725" y="2133600"/>
            <a:ext cx="30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Symbol" panose="05050102010706020507" pitchFamily="18" charset="2"/>
              </a:rPr>
              <a:t>q</a:t>
            </a:r>
          </a:p>
        </p:txBody>
      </p:sp>
      <p:sp>
        <p:nvSpPr>
          <p:cNvPr id="23573" name="Line 41"/>
          <p:cNvSpPr>
            <a:spLocks noChangeShapeType="1"/>
          </p:cNvSpPr>
          <p:nvPr/>
        </p:nvSpPr>
        <p:spPr bwMode="auto">
          <a:xfrm rot="5400000" flipV="1">
            <a:off x="8201026" y="3394075"/>
            <a:ext cx="322262" cy="7937"/>
          </a:xfrm>
          <a:prstGeom prst="line">
            <a:avLst/>
          </a:prstGeom>
          <a:noFill/>
          <a:ln w="1905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Text Box 42"/>
          <p:cNvSpPr txBox="1">
            <a:spLocks noChangeArrowheads="1"/>
          </p:cNvSpPr>
          <p:nvPr/>
        </p:nvSpPr>
        <p:spPr bwMode="auto">
          <a:xfrm>
            <a:off x="8328025" y="3187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x</a:t>
            </a:r>
          </a:p>
        </p:txBody>
      </p:sp>
      <p:graphicFrame>
        <p:nvGraphicFramePr>
          <p:cNvPr id="23575" name="Object 43"/>
          <p:cNvGraphicFramePr>
            <a:graphicFrameLocks noGrp="1" noChangeAspect="1"/>
          </p:cNvGraphicFramePr>
          <p:nvPr>
            <p:ph idx="1"/>
          </p:nvPr>
        </p:nvGraphicFramePr>
        <p:xfrm>
          <a:off x="2579688" y="4843463"/>
          <a:ext cx="3984625" cy="1041400"/>
        </p:xfrm>
        <a:graphic>
          <a:graphicData uri="http://schemas.openxmlformats.org/presentationml/2006/ole">
            <mc:AlternateContent xmlns:mc="http://schemas.openxmlformats.org/markup-compatibility/2006">
              <mc:Choice xmlns:v="urn:schemas-microsoft-com:vml" Requires="v">
                <p:oleObj spid="_x0000_s2088" name="Equation" r:id="rId3" imgW="2527300" imgH="660400" progId="Equation.3">
                  <p:embed/>
                </p:oleObj>
              </mc:Choice>
              <mc:Fallback>
                <p:oleObj name="Equation" r:id="rId3" imgW="25273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4843463"/>
                        <a:ext cx="3984625"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35</a:t>
            </a:fld>
            <a:endParaRPr lang="en-US" altLang="en-US"/>
          </a:p>
        </p:txBody>
      </p:sp>
    </p:spTree>
    <p:extLst>
      <p:ext uri="{BB962C8B-B14F-4D97-AF65-F5344CB8AC3E}">
        <p14:creationId xmlns:p14="http://schemas.microsoft.com/office/powerpoint/2010/main" val="1287762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mtClean="0"/>
              <a:t>Field of View</a:t>
            </a:r>
          </a:p>
        </p:txBody>
      </p:sp>
      <p:sp>
        <p:nvSpPr>
          <p:cNvPr id="24580" name="Rectangle 3"/>
          <p:cNvSpPr>
            <a:spLocks noGrp="1" noChangeArrowheads="1"/>
          </p:cNvSpPr>
          <p:nvPr>
            <p:ph type="body" idx="1"/>
          </p:nvPr>
        </p:nvSpPr>
        <p:spPr/>
        <p:txBody>
          <a:bodyPr/>
          <a:lstStyle/>
          <a:p>
            <a:pPr eaLnBrk="1" hangingPunct="1"/>
            <a:r>
              <a:rPr lang="en-US" altLang="en-US" smtClean="0"/>
              <a:t>Two telescopes with same diameter, different </a:t>
            </a:r>
            <a:r>
              <a:rPr lang="en-US" altLang="en-US" i="1" smtClean="0"/>
              <a:t>F#,</a:t>
            </a:r>
            <a:r>
              <a:rPr lang="en-US" altLang="en-US" smtClean="0"/>
              <a:t> and same detector have different “Fields of View”:</a:t>
            </a:r>
          </a:p>
          <a:p>
            <a:pPr eaLnBrk="1" hangingPunct="1"/>
            <a:endParaRPr lang="en-US" altLang="en-US" smtClean="0"/>
          </a:p>
        </p:txBody>
      </p:sp>
      <p:sp>
        <p:nvSpPr>
          <p:cNvPr id="24581" name="Oval 4"/>
          <p:cNvSpPr>
            <a:spLocks noChangeArrowheads="1"/>
          </p:cNvSpPr>
          <p:nvPr/>
        </p:nvSpPr>
        <p:spPr bwMode="auto">
          <a:xfrm>
            <a:off x="2016125" y="3048000"/>
            <a:ext cx="176213" cy="170021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2" name="Line 5"/>
          <p:cNvSpPr>
            <a:spLocks noChangeShapeType="1"/>
          </p:cNvSpPr>
          <p:nvPr/>
        </p:nvSpPr>
        <p:spPr bwMode="auto">
          <a:xfrm flipV="1">
            <a:off x="306388" y="3911600"/>
            <a:ext cx="337502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6"/>
          <p:cNvSpPr>
            <a:spLocks noChangeShapeType="1"/>
          </p:cNvSpPr>
          <p:nvPr/>
        </p:nvSpPr>
        <p:spPr bwMode="auto">
          <a:xfrm>
            <a:off x="785813" y="3092450"/>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7"/>
          <p:cNvSpPr>
            <a:spLocks noChangeShapeType="1"/>
          </p:cNvSpPr>
          <p:nvPr/>
        </p:nvSpPr>
        <p:spPr bwMode="auto">
          <a:xfrm>
            <a:off x="773113" y="4733925"/>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8"/>
          <p:cNvSpPr>
            <a:spLocks noChangeShapeType="1"/>
          </p:cNvSpPr>
          <p:nvPr/>
        </p:nvSpPr>
        <p:spPr bwMode="auto">
          <a:xfrm flipV="1">
            <a:off x="2132013" y="3678238"/>
            <a:ext cx="1570037" cy="104298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9"/>
          <p:cNvSpPr>
            <a:spLocks noChangeShapeType="1"/>
          </p:cNvSpPr>
          <p:nvPr/>
        </p:nvSpPr>
        <p:spPr bwMode="auto">
          <a:xfrm>
            <a:off x="2132013" y="3079750"/>
            <a:ext cx="1570037" cy="10429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Text Box 10"/>
          <p:cNvSpPr txBox="1">
            <a:spLocks noChangeArrowheads="1"/>
          </p:cNvSpPr>
          <p:nvPr/>
        </p:nvSpPr>
        <p:spPr bwMode="auto">
          <a:xfrm>
            <a:off x="1455738" y="4841875"/>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Small F#</a:t>
            </a:r>
          </a:p>
        </p:txBody>
      </p:sp>
      <p:sp>
        <p:nvSpPr>
          <p:cNvPr id="24588" name="Oval 11"/>
          <p:cNvSpPr>
            <a:spLocks noChangeArrowheads="1"/>
          </p:cNvSpPr>
          <p:nvPr/>
        </p:nvSpPr>
        <p:spPr bwMode="auto">
          <a:xfrm>
            <a:off x="5837238" y="3048000"/>
            <a:ext cx="176212" cy="170021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9" name="Line 12"/>
          <p:cNvSpPr>
            <a:spLocks noChangeShapeType="1"/>
          </p:cNvSpPr>
          <p:nvPr/>
        </p:nvSpPr>
        <p:spPr bwMode="auto">
          <a:xfrm>
            <a:off x="4084638" y="3911600"/>
            <a:ext cx="4719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3"/>
          <p:cNvSpPr>
            <a:spLocks noChangeShapeType="1"/>
          </p:cNvSpPr>
          <p:nvPr/>
        </p:nvSpPr>
        <p:spPr bwMode="auto">
          <a:xfrm>
            <a:off x="4595813" y="3092450"/>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4"/>
          <p:cNvSpPr>
            <a:spLocks noChangeShapeType="1"/>
          </p:cNvSpPr>
          <p:nvPr/>
        </p:nvSpPr>
        <p:spPr bwMode="auto">
          <a:xfrm>
            <a:off x="4583113" y="4733925"/>
            <a:ext cx="13128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5"/>
          <p:cNvSpPr>
            <a:spLocks noChangeShapeType="1"/>
          </p:cNvSpPr>
          <p:nvPr/>
        </p:nvSpPr>
        <p:spPr bwMode="auto">
          <a:xfrm flipV="1">
            <a:off x="5942013" y="3902075"/>
            <a:ext cx="2613025" cy="81915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6"/>
          <p:cNvSpPr>
            <a:spLocks noChangeShapeType="1"/>
          </p:cNvSpPr>
          <p:nvPr/>
        </p:nvSpPr>
        <p:spPr bwMode="auto">
          <a:xfrm>
            <a:off x="5942013" y="3079750"/>
            <a:ext cx="2613025" cy="8223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Text Box 17"/>
          <p:cNvSpPr txBox="1">
            <a:spLocks noChangeArrowheads="1"/>
          </p:cNvSpPr>
          <p:nvPr/>
        </p:nvSpPr>
        <p:spPr bwMode="auto">
          <a:xfrm>
            <a:off x="5265738" y="4841875"/>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Large F#</a:t>
            </a:r>
          </a:p>
        </p:txBody>
      </p:sp>
      <p:sp>
        <p:nvSpPr>
          <p:cNvPr id="24595" name="Rectangle 18"/>
          <p:cNvSpPr>
            <a:spLocks noChangeArrowheads="1"/>
          </p:cNvSpPr>
          <p:nvPr/>
        </p:nvSpPr>
        <p:spPr bwMode="auto">
          <a:xfrm>
            <a:off x="3336925" y="3487738"/>
            <a:ext cx="42863" cy="833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96" name="Rectangle 19"/>
          <p:cNvSpPr>
            <a:spLocks noChangeArrowheads="1"/>
          </p:cNvSpPr>
          <p:nvPr/>
        </p:nvSpPr>
        <p:spPr bwMode="auto">
          <a:xfrm>
            <a:off x="8545513" y="3484563"/>
            <a:ext cx="42862" cy="83343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97" name="Line 20"/>
          <p:cNvSpPr>
            <a:spLocks noChangeShapeType="1"/>
          </p:cNvSpPr>
          <p:nvPr/>
        </p:nvSpPr>
        <p:spPr bwMode="auto">
          <a:xfrm flipH="1">
            <a:off x="211138" y="3467100"/>
            <a:ext cx="3152775" cy="112553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98" name="Group 21"/>
          <p:cNvGrpSpPr>
            <a:grpSpLocks/>
          </p:cNvGrpSpPr>
          <p:nvPr/>
        </p:nvGrpSpPr>
        <p:grpSpPr bwMode="auto">
          <a:xfrm>
            <a:off x="889000" y="3549650"/>
            <a:ext cx="84138" cy="758825"/>
            <a:chOff x="560" y="3102"/>
            <a:chExt cx="53" cy="478"/>
          </a:xfrm>
        </p:grpSpPr>
        <p:sp>
          <p:nvSpPr>
            <p:cNvPr id="24607" name="Freeform 22"/>
            <p:cNvSpPr>
              <a:spLocks/>
            </p:cNvSpPr>
            <p:nvPr/>
          </p:nvSpPr>
          <p:spPr bwMode="auto">
            <a:xfrm>
              <a:off x="561" y="310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Freeform 23"/>
            <p:cNvSpPr>
              <a:spLocks/>
            </p:cNvSpPr>
            <p:nvPr/>
          </p:nvSpPr>
          <p:spPr bwMode="auto">
            <a:xfrm flipV="1">
              <a:off x="560" y="335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599" name="Line 24"/>
          <p:cNvSpPr>
            <a:spLocks noChangeShapeType="1"/>
          </p:cNvSpPr>
          <p:nvPr/>
        </p:nvSpPr>
        <p:spPr bwMode="auto">
          <a:xfrm flipH="1" flipV="1">
            <a:off x="198438" y="3290888"/>
            <a:ext cx="3141662" cy="103187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5"/>
          <p:cNvSpPr>
            <a:spLocks noChangeShapeType="1"/>
          </p:cNvSpPr>
          <p:nvPr/>
        </p:nvSpPr>
        <p:spPr bwMode="auto">
          <a:xfrm flipH="1">
            <a:off x="4092575" y="3460750"/>
            <a:ext cx="4476750" cy="7747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01" name="Group 26"/>
          <p:cNvGrpSpPr>
            <a:grpSpLocks/>
          </p:cNvGrpSpPr>
          <p:nvPr/>
        </p:nvGrpSpPr>
        <p:grpSpPr bwMode="auto">
          <a:xfrm>
            <a:off x="4489450" y="3684588"/>
            <a:ext cx="73025" cy="490537"/>
            <a:chOff x="560" y="3102"/>
            <a:chExt cx="53" cy="478"/>
          </a:xfrm>
        </p:grpSpPr>
        <p:sp>
          <p:nvSpPr>
            <p:cNvPr id="24605" name="Freeform 27"/>
            <p:cNvSpPr>
              <a:spLocks/>
            </p:cNvSpPr>
            <p:nvPr/>
          </p:nvSpPr>
          <p:spPr bwMode="auto">
            <a:xfrm>
              <a:off x="561" y="310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Freeform 28"/>
            <p:cNvSpPr>
              <a:spLocks/>
            </p:cNvSpPr>
            <p:nvPr/>
          </p:nvSpPr>
          <p:spPr bwMode="auto">
            <a:xfrm flipV="1">
              <a:off x="560" y="3352"/>
              <a:ext cx="52" cy="228"/>
            </a:xfrm>
            <a:custGeom>
              <a:avLst/>
              <a:gdLst>
                <a:gd name="T0" fmla="*/ 52 w 52"/>
                <a:gd name="T1" fmla="*/ 0 h 228"/>
                <a:gd name="T2" fmla="*/ 15 w 52"/>
                <a:gd name="T3" fmla="*/ 110 h 228"/>
                <a:gd name="T4" fmla="*/ 0 w 52"/>
                <a:gd name="T5" fmla="*/ 228 h 228"/>
                <a:gd name="T6" fmla="*/ 0 60000 65536"/>
                <a:gd name="T7" fmla="*/ 0 60000 65536"/>
                <a:gd name="T8" fmla="*/ 0 60000 65536"/>
              </a:gdLst>
              <a:ahLst/>
              <a:cxnLst>
                <a:cxn ang="T6">
                  <a:pos x="T0" y="T1"/>
                </a:cxn>
                <a:cxn ang="T7">
                  <a:pos x="T2" y="T3"/>
                </a:cxn>
                <a:cxn ang="T8">
                  <a:pos x="T4" y="T5"/>
                </a:cxn>
              </a:cxnLst>
              <a:rect l="0" t="0" r="r" b="b"/>
              <a:pathLst>
                <a:path w="52" h="228">
                  <a:moveTo>
                    <a:pt x="52" y="0"/>
                  </a:moveTo>
                  <a:cubicBezTo>
                    <a:pt x="38" y="36"/>
                    <a:pt x="24" y="72"/>
                    <a:pt x="15" y="110"/>
                  </a:cubicBezTo>
                  <a:cubicBezTo>
                    <a:pt x="6" y="148"/>
                    <a:pt x="3" y="188"/>
                    <a:pt x="0" y="228"/>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02" name="Line 29"/>
          <p:cNvSpPr>
            <a:spLocks noChangeShapeType="1"/>
          </p:cNvSpPr>
          <p:nvPr/>
        </p:nvSpPr>
        <p:spPr bwMode="auto">
          <a:xfrm flipH="1" flipV="1">
            <a:off x="4137025" y="3613150"/>
            <a:ext cx="4408488" cy="7032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Text Box 30"/>
          <p:cNvSpPr txBox="1">
            <a:spLocks noChangeArrowheads="1"/>
          </p:cNvSpPr>
          <p:nvPr/>
        </p:nvSpPr>
        <p:spPr bwMode="auto">
          <a:xfrm>
            <a:off x="929481" y="3267076"/>
            <a:ext cx="957263" cy="366712"/>
          </a:xfrm>
          <a:prstGeom prst="rect">
            <a:avLst/>
          </a:prstGeom>
          <a:noFill/>
          <a:ln>
            <a:noFill/>
          </a:ln>
          <a:effectLs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sym typeface="Symbol" panose="05050102010706020507" pitchFamily="18" charset="2"/>
              </a:rPr>
              <a:t>large </a:t>
            </a:r>
          </a:p>
        </p:txBody>
      </p:sp>
      <p:sp>
        <p:nvSpPr>
          <p:cNvPr id="24604" name="Text Box 31"/>
          <p:cNvSpPr txBox="1">
            <a:spLocks noChangeArrowheads="1"/>
          </p:cNvSpPr>
          <p:nvPr/>
        </p:nvSpPr>
        <p:spPr bwMode="auto">
          <a:xfrm>
            <a:off x="4484687" y="3391694"/>
            <a:ext cx="995363" cy="366713"/>
          </a:xfrm>
          <a:prstGeom prst="rect">
            <a:avLst/>
          </a:prstGeom>
          <a:noFill/>
          <a:ln>
            <a:noFill/>
          </a:ln>
          <a:effectLs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sym typeface="Symbol" panose="05050102010706020507" pitchFamily="18" charset="2"/>
              </a:rPr>
              <a:t>small </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36</a:t>
            </a:fld>
            <a:endParaRPr lang="en-US" altLang="en-US"/>
          </a:p>
        </p:txBody>
      </p:sp>
    </p:spTree>
    <p:extLst>
      <p:ext uri="{BB962C8B-B14F-4D97-AF65-F5344CB8AC3E}">
        <p14:creationId xmlns:p14="http://schemas.microsoft.com/office/powerpoint/2010/main" val="30507330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Eyepieces</a:t>
            </a:r>
            <a:endParaRPr lang="en-US" altLang="en-US" dirty="0" smtClean="0"/>
          </a:p>
        </p:txBody>
      </p:sp>
      <p:sp>
        <p:nvSpPr>
          <p:cNvPr id="2" name="Slide Number Placeholder 1"/>
          <p:cNvSpPr>
            <a:spLocks noGrp="1"/>
          </p:cNvSpPr>
          <p:nvPr>
            <p:ph type="sldNum" sz="quarter" idx="12"/>
          </p:nvPr>
        </p:nvSpPr>
        <p:spPr/>
        <p:txBody>
          <a:bodyPr/>
          <a:lstStyle/>
          <a:p>
            <a:fld id="{152B8960-E638-4B6B-89D4-763557608756}" type="slidenum">
              <a:rPr lang="en-US" altLang="en-US" smtClean="0"/>
              <a:pPr/>
              <a:t>37</a:t>
            </a:fld>
            <a:endParaRPr lang="en-US" altLang="en-US"/>
          </a:p>
        </p:txBody>
      </p:sp>
      <p:pic>
        <p:nvPicPr>
          <p:cNvPr id="3074" name="Picture 2" descr="http://starizona.com/acb/basics/optics/eyepiece_diagra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2900" y="2794000"/>
            <a:ext cx="60325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985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telescopes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9270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smtClean="0"/>
              <a:t>Big Telescopes</a:t>
            </a:r>
          </a:p>
        </p:txBody>
      </p:sp>
      <p:sp>
        <p:nvSpPr>
          <p:cNvPr id="16388" name="Rectangle 3"/>
          <p:cNvSpPr>
            <a:spLocks noGrp="1" noChangeArrowheads="1"/>
          </p:cNvSpPr>
          <p:nvPr>
            <p:ph type="body" idx="1"/>
          </p:nvPr>
        </p:nvSpPr>
        <p:spPr/>
        <p:txBody>
          <a:bodyPr/>
          <a:lstStyle/>
          <a:p>
            <a:r>
              <a:rPr lang="en-US" altLang="en-US" dirty="0" smtClean="0"/>
              <a:t>Collecting power scales as the square of the diameter, so big telescopes can see fainter things.</a:t>
            </a:r>
          </a:p>
          <a:p>
            <a:r>
              <a:rPr lang="en-US" altLang="en-US" dirty="0" smtClean="0"/>
              <a:t>The ability to see fine detail scales as the diameter of the telescope, so bigger telescopes can see objects that are closer together (although, the atmosphere can mess that up).</a:t>
            </a:r>
          </a:p>
          <a:p>
            <a:r>
              <a:rPr lang="en-US" altLang="en-US" dirty="0" smtClean="0"/>
              <a:t>Because of these two factors, astronomers always want to build bigger telescopes.</a:t>
            </a: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39</a:t>
            </a:fld>
            <a:endParaRPr lang="en-US" altLang="en-US"/>
          </a:p>
        </p:txBody>
      </p:sp>
    </p:spTree>
    <p:extLst>
      <p:ext uri="{BB962C8B-B14F-4D97-AF65-F5344CB8AC3E}">
        <p14:creationId xmlns:p14="http://schemas.microsoft.com/office/powerpoint/2010/main" val="3495710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Backyard Telescope</a:t>
            </a:r>
          </a:p>
        </p:txBody>
      </p:sp>
      <p:pic>
        <p:nvPicPr>
          <p:cNvPr id="8" name="Picture 4" descr="hub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7537" y="2286000"/>
            <a:ext cx="2943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a:t>
            </a:fld>
            <a:endParaRPr lang="en-US" altLang="en-US"/>
          </a:p>
        </p:txBody>
      </p:sp>
    </p:spTree>
    <p:extLst>
      <p:ext uri="{BB962C8B-B14F-4D97-AF65-F5344CB8AC3E}">
        <p14:creationId xmlns:p14="http://schemas.microsoft.com/office/powerpoint/2010/main" val="20680466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Big Telescopes Sometimes have Segmented Mirrors</a:t>
            </a:r>
            <a:endParaRPr lang="en-US" altLang="en-US" dirty="0" smtClean="0"/>
          </a:p>
        </p:txBody>
      </p:sp>
      <p:pic>
        <p:nvPicPr>
          <p:cNvPr id="7" name="Content Placeholder 6"/>
          <p:cNvPicPr>
            <a:picLocks noGrp="1" noChangeAspect="1"/>
          </p:cNvPicPr>
          <p:nvPr>
            <p:ph idx="1"/>
          </p:nvPr>
        </p:nvPicPr>
        <p:blipFill>
          <a:blip r:embed="rId2"/>
          <a:stretch>
            <a:fillRect/>
          </a:stretch>
        </p:blipFill>
        <p:spPr>
          <a:xfrm>
            <a:off x="1087926" y="2286000"/>
            <a:ext cx="7082448" cy="3581400"/>
          </a:xfrm>
          <a:prstGeom prst="rect">
            <a:avLst/>
          </a:prstGeom>
        </p:spPr>
      </p:pic>
      <p:sp>
        <p:nvSpPr>
          <p:cNvPr id="2" name="Slide Number Placeholder 1"/>
          <p:cNvSpPr>
            <a:spLocks noGrp="1"/>
          </p:cNvSpPr>
          <p:nvPr>
            <p:ph type="sldNum" sz="quarter" idx="12"/>
          </p:nvPr>
        </p:nvSpPr>
        <p:spPr/>
        <p:txBody>
          <a:bodyPr/>
          <a:lstStyle/>
          <a:p>
            <a:fld id="{152B8960-E638-4B6B-89D4-763557608756}" type="slidenum">
              <a:rPr lang="en-US" altLang="en-US" smtClean="0"/>
              <a:pPr/>
              <a:t>40</a:t>
            </a:fld>
            <a:endParaRPr lang="en-US" altLang="en-US"/>
          </a:p>
        </p:txBody>
      </p:sp>
    </p:spTree>
    <p:extLst>
      <p:ext uri="{BB962C8B-B14F-4D97-AF65-F5344CB8AC3E}">
        <p14:creationId xmlns:p14="http://schemas.microsoft.com/office/powerpoint/2010/main" val="32534726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smtClean="0"/>
              <a:t>Big Telescopes Have Absurd Names</a:t>
            </a:r>
          </a:p>
        </p:txBody>
      </p:sp>
      <p:pic>
        <p:nvPicPr>
          <p:cNvPr id="6" name="Picture 5"/>
          <p:cNvPicPr>
            <a:picLocks noChangeAspect="1"/>
          </p:cNvPicPr>
          <p:nvPr/>
        </p:nvPicPr>
        <p:blipFill>
          <a:blip r:embed="rId2"/>
          <a:stretch>
            <a:fillRect/>
          </a:stretch>
        </p:blipFill>
        <p:spPr>
          <a:xfrm>
            <a:off x="1734294" y="2146898"/>
            <a:ext cx="5675413" cy="4406302"/>
          </a:xfrm>
          <a:prstGeom prst="rect">
            <a:avLst/>
          </a:prstGeom>
        </p:spPr>
      </p:pic>
      <p:sp>
        <p:nvSpPr>
          <p:cNvPr id="2" name="Slide Number Placeholder 1"/>
          <p:cNvSpPr>
            <a:spLocks noGrp="1"/>
          </p:cNvSpPr>
          <p:nvPr>
            <p:ph type="sldNum" sz="quarter" idx="12"/>
          </p:nvPr>
        </p:nvSpPr>
        <p:spPr/>
        <p:txBody>
          <a:bodyPr/>
          <a:lstStyle/>
          <a:p>
            <a:pPr>
              <a:defRPr/>
            </a:pPr>
            <a:fld id="{C9676609-C20E-478C-B1F1-3B056B7D92BA}" type="slidenum">
              <a:rPr lang="en-US" altLang="en-US" smtClean="0"/>
              <a:pPr>
                <a:defRPr/>
              </a:pPr>
              <a:t>41</a:t>
            </a:fld>
            <a:endParaRPr lang="en-US" altLang="en-US"/>
          </a:p>
        </p:txBody>
      </p:sp>
    </p:spTree>
    <p:extLst>
      <p:ext uri="{BB962C8B-B14F-4D97-AF65-F5344CB8AC3E}">
        <p14:creationId xmlns:p14="http://schemas.microsoft.com/office/powerpoint/2010/main" val="56434684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sym typeface="Symbol" panose="05050102010706020507" pitchFamily="18" charset="2"/>
              </a:rPr>
              <a:t>History and Future of Telescope Size</a:t>
            </a:r>
          </a:p>
        </p:txBody>
      </p:sp>
      <p:pic>
        <p:nvPicPr>
          <p:cNvPr id="9"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40198" y="2286000"/>
            <a:ext cx="4777903" cy="3581400"/>
          </a:xfrm>
        </p:spPr>
      </p:pic>
      <p:sp>
        <p:nvSpPr>
          <p:cNvPr id="6" name="Slide Number Placeholder 5"/>
          <p:cNvSpPr>
            <a:spLocks noGrp="1"/>
          </p:cNvSpPr>
          <p:nvPr>
            <p:ph type="sldNum" sz="quarter" idx="12"/>
          </p:nvPr>
        </p:nvSpPr>
        <p:spPr/>
        <p:txBody>
          <a:bodyPr/>
          <a:lstStyle/>
          <a:p>
            <a:pPr>
              <a:defRPr/>
            </a:pPr>
            <a:fld id="{152B8960-E638-4B6B-89D4-763557608756}" type="slidenum">
              <a:rPr lang="en-US" altLang="en-US" smtClean="0"/>
              <a:pPr>
                <a:defRPr/>
              </a:pPr>
              <a:t>42</a:t>
            </a:fld>
            <a:endParaRPr lang="en-US" altLang="en-US"/>
          </a:p>
        </p:txBody>
      </p:sp>
    </p:spTree>
    <p:extLst>
      <p:ext uri="{BB962C8B-B14F-4D97-AF65-F5344CB8AC3E}">
        <p14:creationId xmlns:p14="http://schemas.microsoft.com/office/powerpoint/2010/main" val="399893607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sz="4000" dirty="0" smtClean="0"/>
              <a:t>Optical Telescopes: Resolution</a:t>
            </a:r>
          </a:p>
        </p:txBody>
      </p:sp>
      <p:pic>
        <p:nvPicPr>
          <p:cNvPr id="6" name="Picture 4" descr="bely-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334000" cy="55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43</a:t>
            </a:fld>
            <a:endParaRPr lang="en-US" altLang="en-US"/>
          </a:p>
        </p:txBody>
      </p:sp>
    </p:spTree>
    <p:extLst>
      <p:ext uri="{BB962C8B-B14F-4D97-AF65-F5344CB8AC3E}">
        <p14:creationId xmlns:p14="http://schemas.microsoft.com/office/powerpoint/2010/main" val="7402672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ltLang="en-US" sz="3600" dirty="0" smtClean="0"/>
              <a:t>Optical Telescopes: Collecting Area</a:t>
            </a:r>
          </a:p>
        </p:txBody>
      </p:sp>
      <p:pic>
        <p:nvPicPr>
          <p:cNvPr id="6"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85900" y="1295400"/>
            <a:ext cx="6172200" cy="54671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44</a:t>
            </a:fld>
            <a:endParaRPr lang="en-US" altLang="en-US"/>
          </a:p>
        </p:txBody>
      </p:sp>
    </p:spTree>
    <p:extLst>
      <p:ext uri="{BB962C8B-B14F-4D97-AF65-F5344CB8AC3E}">
        <p14:creationId xmlns:p14="http://schemas.microsoft.com/office/powerpoint/2010/main" val="18097882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23158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Homework</a:t>
            </a:r>
          </a:p>
        </p:txBody>
      </p:sp>
      <p:sp>
        <p:nvSpPr>
          <p:cNvPr id="2" name="Content Placeholder 1"/>
          <p:cNvSpPr>
            <a:spLocks noGrp="1"/>
          </p:cNvSpPr>
          <p:nvPr>
            <p:ph idx="1"/>
          </p:nvPr>
        </p:nvSpPr>
        <p:spPr/>
        <p:txBody>
          <a:bodyPr/>
          <a:lstStyle/>
          <a:p>
            <a:r>
              <a:rPr lang="en-US" dirty="0" smtClean="0"/>
              <a:t>6.1, 6.2, 6.3, 6.4, 6.5, 6.6 (see next </a:t>
            </a:r>
            <a:r>
              <a:rPr lang="en-US" smtClean="0"/>
              <a:t>slide)</a:t>
            </a:r>
            <a:endParaRPr lang="en-US" dirty="0" smtClean="0"/>
          </a:p>
        </p:txBody>
      </p:sp>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46</a:t>
            </a:fld>
            <a:endParaRPr lang="en-US" altLang="en-US"/>
          </a:p>
        </p:txBody>
      </p:sp>
    </p:spTree>
    <p:extLst>
      <p:ext uri="{BB962C8B-B14F-4D97-AF65-F5344CB8AC3E}">
        <p14:creationId xmlns:p14="http://schemas.microsoft.com/office/powerpoint/2010/main" val="2875199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Homework</a:t>
            </a:r>
          </a:p>
        </p:txBody>
      </p:sp>
      <p:pic>
        <p:nvPicPr>
          <p:cNvPr id="6" name="Content Placeholder 5"/>
          <p:cNvPicPr>
            <a:picLocks noGrp="1" noChangeAspect="1"/>
          </p:cNvPicPr>
          <p:nvPr>
            <p:ph sz="half" idx="1"/>
          </p:nvPr>
        </p:nvPicPr>
        <p:blipFill>
          <a:blip r:embed="rId3"/>
          <a:stretch>
            <a:fillRect/>
          </a:stretch>
        </p:blipFill>
        <p:spPr>
          <a:xfrm>
            <a:off x="1028700" y="2087398"/>
            <a:ext cx="3335338" cy="3649992"/>
          </a:xfrm>
          <a:prstGeom prst="rect">
            <a:avLst/>
          </a:prstGeom>
        </p:spPr>
      </p:pic>
      <p:pic>
        <p:nvPicPr>
          <p:cNvPr id="7" name="Content Placeholder 6"/>
          <p:cNvPicPr>
            <a:picLocks noGrp="1" noChangeAspect="1"/>
          </p:cNvPicPr>
          <p:nvPr>
            <p:ph sz="half" idx="2"/>
          </p:nvPr>
        </p:nvPicPr>
        <p:blipFill>
          <a:blip r:embed="rId4"/>
          <a:stretch>
            <a:fillRect/>
          </a:stretch>
        </p:blipFill>
        <p:spPr>
          <a:xfrm>
            <a:off x="4894263" y="1825186"/>
            <a:ext cx="3335337" cy="4174415"/>
          </a:xfrm>
          <a:prstGeom prst="rect">
            <a:avLst/>
          </a:prstGeom>
        </p:spPr>
      </p:pic>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47</a:t>
            </a:fld>
            <a:endParaRPr lang="en-US" altLang="en-US"/>
          </a:p>
        </p:txBody>
      </p:sp>
    </p:spTree>
    <p:extLst>
      <p:ext uri="{BB962C8B-B14F-4D97-AF65-F5344CB8AC3E}">
        <p14:creationId xmlns:p14="http://schemas.microsoft.com/office/powerpoint/2010/main" val="36537356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Physics</a:t>
            </a:r>
          </a:p>
        </p:txBody>
      </p:sp>
      <p:pic>
        <p:nvPicPr>
          <p:cNvPr id="4" name="Content Placeholder 3"/>
          <p:cNvPicPr>
            <a:picLocks noGrp="1" noChangeAspect="1"/>
          </p:cNvPicPr>
          <p:nvPr>
            <p:ph idx="1"/>
          </p:nvPr>
        </p:nvPicPr>
        <p:blipFill>
          <a:blip r:embed="rId3"/>
          <a:stretch>
            <a:fillRect/>
          </a:stretch>
        </p:blipFill>
        <p:spPr>
          <a:xfrm>
            <a:off x="2681912" y="2286000"/>
            <a:ext cx="3894476" cy="3581400"/>
          </a:xfrm>
          <a:prstGeom prst="rect">
            <a:avLst/>
          </a:prstGeom>
        </p:spPr>
      </p:pic>
      <p:sp>
        <p:nvSpPr>
          <p:cNvPr id="3" name="Slide Number Placeholder 2"/>
          <p:cNvSpPr>
            <a:spLocks noGrp="1"/>
          </p:cNvSpPr>
          <p:nvPr>
            <p:ph type="sldNum" sz="quarter" idx="12"/>
          </p:nvPr>
        </p:nvSpPr>
        <p:spPr/>
        <p:txBody>
          <a:bodyPr/>
          <a:lstStyle/>
          <a:p>
            <a:pPr>
              <a:defRPr/>
            </a:pPr>
            <a:fld id="{152B8960-E638-4B6B-89D4-763557608756}" type="slidenum">
              <a:rPr lang="en-US" altLang="en-US" smtClean="0"/>
              <a:pPr>
                <a:defRPr/>
              </a:pPr>
              <a:t>48</a:t>
            </a:fld>
            <a:endParaRPr lang="en-US" altLang="en-US"/>
          </a:p>
        </p:txBody>
      </p:sp>
    </p:spTree>
    <p:extLst>
      <p:ext uri="{BB962C8B-B14F-4D97-AF65-F5344CB8AC3E}">
        <p14:creationId xmlns:p14="http://schemas.microsoft.com/office/powerpoint/2010/main" val="4637114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smtClean="0"/>
              <a:t>The First Telescopes</a:t>
            </a:r>
          </a:p>
        </p:txBody>
      </p:sp>
      <p:sp>
        <p:nvSpPr>
          <p:cNvPr id="7172" name="Rectangle 3"/>
          <p:cNvSpPr>
            <a:spLocks noGrp="1" noChangeArrowheads="1"/>
          </p:cNvSpPr>
          <p:nvPr>
            <p:ph sz="half" idx="1"/>
          </p:nvPr>
        </p:nvSpPr>
        <p:spPr/>
        <p:txBody>
          <a:bodyPr>
            <a:normAutofit/>
          </a:bodyPr>
          <a:lstStyle/>
          <a:p>
            <a:pPr eaLnBrk="1" hangingPunct="1"/>
            <a:r>
              <a:rPr lang="en-US" altLang="en-US" dirty="0" smtClean="0"/>
              <a:t>Hans </a:t>
            </a:r>
            <a:r>
              <a:rPr lang="en-US" altLang="en-US" dirty="0" err="1" smtClean="0"/>
              <a:t>Lippershey</a:t>
            </a:r>
            <a:r>
              <a:rPr lang="en-US" altLang="en-US" dirty="0" smtClean="0"/>
              <a:t> got the patent for the telescope.</a:t>
            </a:r>
          </a:p>
          <a:p>
            <a:pPr eaLnBrk="1" hangingPunct="1"/>
            <a:r>
              <a:rPr lang="en-US" altLang="en-US" dirty="0" smtClean="0"/>
              <a:t>Galileo first used telescope for astronomy.</a:t>
            </a:r>
          </a:p>
          <a:p>
            <a:pPr eaLnBrk="1" hangingPunct="1"/>
            <a:r>
              <a:rPr lang="en-US" altLang="en-US" dirty="0" smtClean="0">
                <a:cs typeface="Times New Roman" panose="02020603050405020304" pitchFamily="18" charset="0"/>
              </a:rPr>
              <a:t>He was first to see sunspots, moons of Jupiter, phases of Venus.</a:t>
            </a:r>
          </a:p>
          <a:p>
            <a:pPr eaLnBrk="1" hangingPunct="1"/>
            <a:r>
              <a:rPr lang="en-US" altLang="en-US" dirty="0" smtClean="0">
                <a:cs typeface="Times New Roman" panose="02020603050405020304" pitchFamily="18" charset="0"/>
              </a:rPr>
              <a:t>Most astronomical discoveries since have involved telescopes.</a:t>
            </a:r>
          </a:p>
        </p:txBody>
      </p:sp>
      <p:pic>
        <p:nvPicPr>
          <p:cNvPr id="3" name="Content Placeholder 2"/>
          <p:cNvPicPr>
            <a:picLocks noGrp="1" noChangeAspect="1"/>
          </p:cNvPicPr>
          <p:nvPr>
            <p:ph sz="half" idx="2"/>
          </p:nvPr>
        </p:nvPicPr>
        <p:blipFill>
          <a:blip r:embed="rId2"/>
          <a:stretch>
            <a:fillRect/>
          </a:stretch>
        </p:blipFill>
        <p:spPr>
          <a:xfrm>
            <a:off x="4908401" y="2824637"/>
            <a:ext cx="3307061" cy="2504125"/>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5</a:t>
            </a:fld>
            <a:endParaRPr lang="en-US" altLang="en-US"/>
          </a:p>
        </p:txBody>
      </p:sp>
    </p:spTree>
    <p:extLst>
      <p:ext uri="{BB962C8B-B14F-4D97-AF65-F5344CB8AC3E}">
        <p14:creationId xmlns:p14="http://schemas.microsoft.com/office/powerpoint/2010/main" val="3560864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smtClean="0"/>
              <a:t>Modern Telescope System</a:t>
            </a:r>
          </a:p>
        </p:txBody>
      </p:sp>
      <p:sp>
        <p:nvSpPr>
          <p:cNvPr id="7172" name="Rectangle 3"/>
          <p:cNvSpPr>
            <a:spLocks noGrp="1" noChangeArrowheads="1"/>
          </p:cNvSpPr>
          <p:nvPr>
            <p:ph type="body" idx="1"/>
          </p:nvPr>
        </p:nvSpPr>
        <p:spPr/>
        <p:txBody>
          <a:bodyPr>
            <a:normAutofit fontScale="85000" lnSpcReduction="20000"/>
          </a:bodyPr>
          <a:lstStyle/>
          <a:p>
            <a:pPr eaLnBrk="1" hangingPunct="1"/>
            <a:r>
              <a:rPr lang="en-US" altLang="en-US" dirty="0" err="1" smtClean="0"/>
              <a:t>Opto</a:t>
            </a:r>
            <a:r>
              <a:rPr lang="en-US" altLang="en-US" dirty="0" smtClean="0"/>
              <a:t>-mechanical and thermal control</a:t>
            </a:r>
          </a:p>
          <a:p>
            <a:pPr eaLnBrk="1" hangingPunct="1"/>
            <a:r>
              <a:rPr lang="en-US" altLang="en-US" dirty="0" smtClean="0"/>
              <a:t>Acquisition &amp; guiding</a:t>
            </a:r>
          </a:p>
          <a:p>
            <a:pPr eaLnBrk="1" hangingPunct="1"/>
            <a:r>
              <a:rPr lang="en-US" altLang="en-US" dirty="0" smtClean="0"/>
              <a:t>Telemetry and sensing</a:t>
            </a:r>
          </a:p>
          <a:p>
            <a:pPr eaLnBrk="1" hangingPunct="1"/>
            <a:r>
              <a:rPr lang="en-US" altLang="en-US" dirty="0" smtClean="0"/>
              <a:t>Instrumentation and instrument interfaces (ports)</a:t>
            </a:r>
          </a:p>
          <a:p>
            <a:pPr eaLnBrk="1" hangingPunct="1"/>
            <a:r>
              <a:rPr lang="en-US" altLang="en-US" dirty="0" smtClean="0"/>
              <a:t>Software for telescope and instrument control</a:t>
            </a:r>
          </a:p>
          <a:p>
            <a:pPr eaLnBrk="1" hangingPunct="1"/>
            <a:r>
              <a:rPr lang="en-US" altLang="en-US" dirty="0" smtClean="0"/>
              <a:t>Technical support and maintenance</a:t>
            </a:r>
          </a:p>
          <a:p>
            <a:pPr eaLnBrk="1" hangingPunct="1"/>
            <a:r>
              <a:rPr lang="en-US" altLang="en-US" dirty="0" smtClean="0"/>
              <a:t>Data storage and transfer</a:t>
            </a:r>
          </a:p>
          <a:p>
            <a:pPr eaLnBrk="1" hangingPunct="1"/>
            <a:r>
              <a:rPr lang="en-US" altLang="en-US" dirty="0" smtClean="0"/>
              <a:t>Software pipelines for data reduction and analysis</a:t>
            </a:r>
          </a:p>
          <a:p>
            <a:pPr eaLnBrk="1" hangingPunct="1"/>
            <a:r>
              <a:rPr lang="en-US" altLang="en-US" dirty="0" smtClean="0"/>
              <a:t>Environment for observer and operator</a:t>
            </a:r>
          </a:p>
          <a:p>
            <a:pPr eaLnBrk="1" hangingPunct="1"/>
            <a:r>
              <a:rPr lang="en-US" altLang="en-US" dirty="0" smtClean="0"/>
              <a:t>Personnel management, technical and scientific leadership</a:t>
            </a:r>
            <a:endParaRPr lang="en-US" altLang="en-US" dirty="0" smtClean="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52B8960-E638-4B6B-89D4-763557608756}" type="slidenum">
              <a:rPr lang="en-US" altLang="en-US" smtClean="0"/>
              <a:pPr>
                <a:defRPr/>
              </a:pPr>
              <a:t>6</a:t>
            </a:fld>
            <a:endParaRPr lang="en-US" altLang="en-US"/>
          </a:p>
        </p:txBody>
      </p:sp>
    </p:spTree>
    <p:extLst>
      <p:ext uri="{BB962C8B-B14F-4D97-AF65-F5344CB8AC3E}">
        <p14:creationId xmlns:p14="http://schemas.microsoft.com/office/powerpoint/2010/main" val="542457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mtClean="0"/>
              <a:t>Telescope Parameters</a:t>
            </a:r>
          </a:p>
        </p:txBody>
      </p:sp>
      <p:sp>
        <p:nvSpPr>
          <p:cNvPr id="8196" name="Rectangle 3"/>
          <p:cNvSpPr>
            <a:spLocks noGrp="1" noChangeArrowheads="1"/>
          </p:cNvSpPr>
          <p:nvPr>
            <p:ph sz="half" idx="1"/>
          </p:nvPr>
        </p:nvSpPr>
        <p:spPr/>
        <p:txBody>
          <a:bodyPr>
            <a:normAutofit fontScale="85000" lnSpcReduction="10000"/>
          </a:bodyPr>
          <a:lstStyle/>
          <a:p>
            <a:pPr eaLnBrk="1" hangingPunct="1"/>
            <a:r>
              <a:rPr lang="en-US" altLang="en-US" dirty="0" smtClean="0"/>
              <a:t>Collecting area is most important parameter, and scales as </a:t>
            </a:r>
            <a:r>
              <a:rPr lang="en-US" altLang="en-US" dirty="0" smtClean="0">
                <a:cs typeface="Times New Roman" panose="02020603050405020304" pitchFamily="18" charset="0"/>
              </a:rPr>
              <a:t>aperture diameter squared (A=</a:t>
            </a:r>
            <a:r>
              <a:rPr lang="en-US" altLang="en-US" dirty="0" smtClean="0">
                <a:latin typeface="Symbol" panose="05050102010706020507" pitchFamily="18" charset="2"/>
                <a:cs typeface="Times New Roman" panose="02020603050405020304" pitchFamily="18" charset="0"/>
              </a:rPr>
              <a:t>p</a:t>
            </a:r>
            <a:r>
              <a:rPr lang="en-US" altLang="en-US" dirty="0" smtClean="0">
                <a:cs typeface="Times New Roman" panose="02020603050405020304" pitchFamily="18" charset="0"/>
              </a:rPr>
              <a:t>r</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a:t>
            </a:r>
          </a:p>
          <a:p>
            <a:pPr eaLnBrk="1" hangingPunct="1"/>
            <a:r>
              <a:rPr lang="en-US" altLang="en-US" dirty="0" smtClean="0">
                <a:cs typeface="Times New Roman" panose="02020603050405020304" pitchFamily="18" charset="0"/>
              </a:rPr>
              <a:t>Length is a practical parameter that impacts mass and dome size.</a:t>
            </a:r>
          </a:p>
          <a:p>
            <a:pPr eaLnBrk="1" hangingPunct="1"/>
            <a:r>
              <a:rPr lang="en-US" altLang="en-US" dirty="0" smtClean="0">
                <a:cs typeface="Times New Roman" panose="02020603050405020304" pitchFamily="18" charset="0"/>
              </a:rPr>
              <a:t>Delivered image quality (DIQ) is a function of optical design, manufacturing aberrations, and observing site.</a:t>
            </a:r>
          </a:p>
          <a:p>
            <a:pPr eaLnBrk="1" hangingPunct="1"/>
            <a:r>
              <a:rPr lang="en-US" altLang="en-US" dirty="0" smtClean="0">
                <a:cs typeface="Times New Roman" panose="02020603050405020304" pitchFamily="18" charset="0"/>
              </a:rPr>
              <a:t>f/ratio determines plate scale and field of view.</a:t>
            </a:r>
          </a:p>
        </p:txBody>
      </p:sp>
      <p:pic>
        <p:nvPicPr>
          <p:cNvPr id="3080" name="Picture 8" descr="Related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68131" y="2286000"/>
            <a:ext cx="2387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270129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a:spcBef>
                <a:spcPct val="5000"/>
              </a:spcBef>
            </a:pPr>
            <a:r>
              <a:rPr lang="en-US" dirty="0"/>
              <a:t>How does the collecting area of a 10-meter telescope compare with that of a 2-meter telescope?</a:t>
            </a:r>
            <a:endParaRPr lang="en-US" altLang="en-US" dirty="0" smtClean="0"/>
          </a:p>
          <a:p>
            <a:pPr>
              <a:spcBef>
                <a:spcPct val="5000"/>
              </a:spcBef>
            </a:pPr>
            <a:r>
              <a:rPr lang="en-US" altLang="en-US" dirty="0"/>
              <a:t>a</a:t>
            </a:r>
            <a:r>
              <a:rPr lang="en-US" altLang="en-US" dirty="0" smtClean="0"/>
              <a:t>) 5 times greater</a:t>
            </a:r>
            <a:endParaRPr lang="en-US" altLang="en-US" dirty="0"/>
          </a:p>
          <a:p>
            <a:pPr>
              <a:spcBef>
                <a:spcPct val="5000"/>
              </a:spcBef>
            </a:pPr>
            <a:r>
              <a:rPr lang="en-US" altLang="en-US" dirty="0"/>
              <a:t>b) </a:t>
            </a:r>
            <a:r>
              <a:rPr lang="en-US" altLang="en-US" dirty="0" smtClean="0"/>
              <a:t>10 times greater</a:t>
            </a:r>
            <a:endParaRPr lang="en-US" altLang="en-US" dirty="0"/>
          </a:p>
          <a:p>
            <a:pPr>
              <a:spcBef>
                <a:spcPct val="5000"/>
              </a:spcBef>
            </a:pPr>
            <a:r>
              <a:rPr lang="en-US" altLang="en-US" dirty="0"/>
              <a:t>c) </a:t>
            </a:r>
            <a:r>
              <a:rPr lang="en-US" altLang="en-US" dirty="0" smtClean="0"/>
              <a:t>25 times greater</a:t>
            </a:r>
            <a:endParaRPr lang="en-US" altLang="en-US" dirty="0"/>
          </a:p>
          <a:p>
            <a:pPr>
              <a:spcBef>
                <a:spcPct val="5000"/>
              </a:spcBef>
            </a:pPr>
            <a:r>
              <a:rPr lang="en-US" altLang="en-US" dirty="0"/>
              <a:t>d) </a:t>
            </a:r>
            <a:r>
              <a:rPr lang="en-US" altLang="en-US" dirty="0" smtClean="0"/>
              <a:t>50 times greater</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8</a:t>
            </a:fld>
            <a:endParaRPr lang="en-US" altLang="en-US"/>
          </a:p>
        </p:txBody>
      </p:sp>
      <p:pic>
        <p:nvPicPr>
          <p:cNvPr id="3" name="30 Second Timer With Jeopardy Thinking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5303837"/>
            <a:ext cx="487363" cy="487363"/>
          </a:xfrm>
          <a:prstGeom prst="rect">
            <a:avLst/>
          </a:prstGeom>
        </p:spPr>
      </p:pic>
    </p:spTree>
    <p:extLst>
      <p:ext uri="{BB962C8B-B14F-4D97-AF65-F5344CB8AC3E}">
        <p14:creationId xmlns:p14="http://schemas.microsoft.com/office/powerpoint/2010/main" val="667785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repeatCount="indefinite" fill="hold" display="0">
                  <p:stCondLst>
                    <p:cond delay="indefinite"/>
                  </p:stCondLst>
                  <p:endCondLst>
                    <p:cond evt="onStopAudio" delay="0">
                      <p:tgtEl>
                        <p:sldTgt/>
                      </p:tgtEl>
                    </p:cond>
                  </p:endCondLst>
                </p:cTn>
                <p:tgtEl>
                  <p:spTgt spid="3"/>
                </p:tgtEl>
              </p:cMediaNode>
            </p:audio>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lstStyle/>
          <a:p>
            <a:pPr>
              <a:spcBef>
                <a:spcPct val="5000"/>
              </a:spcBef>
            </a:pPr>
            <a:r>
              <a:rPr lang="en-US" dirty="0"/>
              <a:t>How does the collecting area of a 10-meter telescope compare with that of a 2-meter telescope?</a:t>
            </a:r>
            <a:endParaRPr lang="en-US" altLang="en-US" dirty="0" smtClean="0"/>
          </a:p>
          <a:p>
            <a:pPr>
              <a:spcBef>
                <a:spcPct val="5000"/>
              </a:spcBef>
            </a:pPr>
            <a:r>
              <a:rPr lang="en-US" altLang="en-US" dirty="0"/>
              <a:t>a</a:t>
            </a:r>
            <a:r>
              <a:rPr lang="en-US" altLang="en-US" dirty="0" smtClean="0"/>
              <a:t>) 5 times greater</a:t>
            </a:r>
            <a:endParaRPr lang="en-US" altLang="en-US" dirty="0"/>
          </a:p>
          <a:p>
            <a:pPr>
              <a:spcBef>
                <a:spcPct val="5000"/>
              </a:spcBef>
            </a:pPr>
            <a:r>
              <a:rPr lang="en-US" altLang="en-US" dirty="0"/>
              <a:t>b) </a:t>
            </a:r>
            <a:r>
              <a:rPr lang="en-US" altLang="en-US" dirty="0" smtClean="0"/>
              <a:t>10 times greater</a:t>
            </a:r>
            <a:endParaRPr lang="en-US" altLang="en-US" dirty="0"/>
          </a:p>
          <a:p>
            <a:pPr>
              <a:spcBef>
                <a:spcPct val="5000"/>
              </a:spcBef>
            </a:pPr>
            <a:r>
              <a:rPr lang="en-US" altLang="en-US" dirty="0">
                <a:solidFill>
                  <a:srgbClr val="FF0000"/>
                </a:solidFill>
              </a:rPr>
              <a:t>c) </a:t>
            </a:r>
            <a:r>
              <a:rPr lang="en-US" altLang="en-US" dirty="0" smtClean="0">
                <a:solidFill>
                  <a:srgbClr val="FF0000"/>
                </a:solidFill>
              </a:rPr>
              <a:t>25 times greater</a:t>
            </a:r>
            <a:endParaRPr lang="en-US" altLang="en-US" dirty="0">
              <a:solidFill>
                <a:srgbClr val="FF0000"/>
              </a:solidFill>
            </a:endParaRPr>
          </a:p>
          <a:p>
            <a:pPr>
              <a:spcBef>
                <a:spcPct val="5000"/>
              </a:spcBef>
            </a:pPr>
            <a:r>
              <a:rPr lang="en-US" altLang="en-US" dirty="0"/>
              <a:t>d) </a:t>
            </a:r>
            <a:r>
              <a:rPr lang="en-US" altLang="en-US" dirty="0" smtClean="0"/>
              <a:t>50 times greater</a:t>
            </a:r>
            <a:endParaRPr lang="en-US" altLang="en-US" dirty="0"/>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9</a:t>
            </a:fld>
            <a:endParaRPr lang="en-US" altLang="en-US"/>
          </a:p>
        </p:txBody>
      </p:sp>
    </p:spTree>
    <p:extLst>
      <p:ext uri="{BB962C8B-B14F-4D97-AF65-F5344CB8AC3E}">
        <p14:creationId xmlns:p14="http://schemas.microsoft.com/office/powerpoint/2010/main" val="2577056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3801</TotalTime>
  <Words>1215</Words>
  <Application>Microsoft Office PowerPoint</Application>
  <PresentationFormat>On-screen Show (4:3)</PresentationFormat>
  <Paragraphs>222</Paragraphs>
  <Slides>48</Slides>
  <Notes>9</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Franklin Gothic Book</vt:lpstr>
      <vt:lpstr>Symbol</vt:lpstr>
      <vt:lpstr>Times New Roman</vt:lpstr>
      <vt:lpstr>Crop</vt:lpstr>
      <vt:lpstr>Equation</vt:lpstr>
      <vt:lpstr>University Astronomy</vt:lpstr>
      <vt:lpstr>Aims and outline for this lecture</vt:lpstr>
      <vt:lpstr>telescope systems</vt:lpstr>
      <vt:lpstr>Backyard Telescope</vt:lpstr>
      <vt:lpstr>The First Telescopes</vt:lpstr>
      <vt:lpstr>Modern Telescope System</vt:lpstr>
      <vt:lpstr>Telescope Parameters</vt:lpstr>
      <vt:lpstr>Question</vt:lpstr>
      <vt:lpstr>Answer</vt:lpstr>
      <vt:lpstr>Telescope Size and Angular Resolution</vt:lpstr>
      <vt:lpstr>Telescope Size and Angular Resolution</vt:lpstr>
      <vt:lpstr>Question</vt:lpstr>
      <vt:lpstr>Answer</vt:lpstr>
      <vt:lpstr>Telescope Size and SNR</vt:lpstr>
      <vt:lpstr>Bending light</vt:lpstr>
      <vt:lpstr>Refraction</vt:lpstr>
      <vt:lpstr>Focusing Light</vt:lpstr>
      <vt:lpstr>Digital Cameras</vt:lpstr>
      <vt:lpstr>refracting and reflecting telescopes</vt:lpstr>
      <vt:lpstr>Refracting/Reflecting Telescopes</vt:lpstr>
      <vt:lpstr>Disadvantages of Refracting Telescopes</vt:lpstr>
      <vt:lpstr>Reflecting Telescopes</vt:lpstr>
      <vt:lpstr>Lightweight Mirrors</vt:lpstr>
      <vt:lpstr>optical configurations</vt:lpstr>
      <vt:lpstr>Basic Designs of Optical Reflecting Telescopes</vt:lpstr>
      <vt:lpstr>Prime Focus</vt:lpstr>
      <vt:lpstr>Newtonian Reflector</vt:lpstr>
      <vt:lpstr>Newtonian Reflector</vt:lpstr>
      <vt:lpstr>Cassegrain Telescope</vt:lpstr>
      <vt:lpstr>Feature of Cassegrain Telescope</vt:lpstr>
      <vt:lpstr>Schmidt-Cassegrain Telescope</vt:lpstr>
      <vt:lpstr>Schmidt-Cassegrain Telescope</vt:lpstr>
      <vt:lpstr>Coudé or Nasmyth Telescope</vt:lpstr>
      <vt:lpstr>Nasmyth Mount</vt:lpstr>
      <vt:lpstr>Plate Scale</vt:lpstr>
      <vt:lpstr>Field of View</vt:lpstr>
      <vt:lpstr>Eyepieces</vt:lpstr>
      <vt:lpstr>big telescopes</vt:lpstr>
      <vt:lpstr>Big Telescopes</vt:lpstr>
      <vt:lpstr>Big Telescopes Sometimes have Segmented Mirrors</vt:lpstr>
      <vt:lpstr>Big Telescopes Have Absurd Names</vt:lpstr>
      <vt:lpstr>History and Future of Telescope Size</vt:lpstr>
      <vt:lpstr>Optical Telescopes: Resolution</vt:lpstr>
      <vt:lpstr>Optical Telescopes: Collecting Area</vt:lpstr>
      <vt:lpstr>homework</vt:lpstr>
      <vt:lpstr>Homework</vt:lpstr>
      <vt:lpstr>Homework</vt:lpstr>
      <vt:lpstr>Physics</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452</cp:revision>
  <cp:lastPrinted>2020-01-30T15:37:40Z</cp:lastPrinted>
  <dcterms:created xsi:type="dcterms:W3CDTF">2007-01-08T01:06:37Z</dcterms:created>
  <dcterms:modified xsi:type="dcterms:W3CDTF">2020-01-30T16:21:47Z</dcterms:modified>
</cp:coreProperties>
</file>