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94"/>
  </p:notesMasterIdLst>
  <p:sldIdLst>
    <p:sldId id="520" r:id="rId2"/>
    <p:sldId id="1754" r:id="rId3"/>
    <p:sldId id="1967" r:id="rId4"/>
    <p:sldId id="1872" r:id="rId5"/>
    <p:sldId id="1873" r:id="rId6"/>
    <p:sldId id="1874" r:id="rId7"/>
    <p:sldId id="1875" r:id="rId8"/>
    <p:sldId id="1876" r:id="rId9"/>
    <p:sldId id="1877" r:id="rId10"/>
    <p:sldId id="1878" r:id="rId11"/>
    <p:sldId id="1969" r:id="rId12"/>
    <p:sldId id="1879" r:id="rId13"/>
    <p:sldId id="1880" r:id="rId14"/>
    <p:sldId id="1881" r:id="rId15"/>
    <p:sldId id="1882" r:id="rId16"/>
    <p:sldId id="1883" r:id="rId17"/>
    <p:sldId id="1884" r:id="rId18"/>
    <p:sldId id="1890" r:id="rId19"/>
    <p:sldId id="1891" r:id="rId20"/>
    <p:sldId id="1892" r:id="rId21"/>
    <p:sldId id="1893" r:id="rId22"/>
    <p:sldId id="1894" r:id="rId23"/>
    <p:sldId id="1895" r:id="rId24"/>
    <p:sldId id="1896" r:id="rId25"/>
    <p:sldId id="1897" r:id="rId26"/>
    <p:sldId id="1898" r:id="rId27"/>
    <p:sldId id="1899" r:id="rId28"/>
    <p:sldId id="1900" r:id="rId29"/>
    <p:sldId id="1901" r:id="rId30"/>
    <p:sldId id="1902" r:id="rId31"/>
    <p:sldId id="1903" r:id="rId32"/>
    <p:sldId id="1904" r:id="rId33"/>
    <p:sldId id="1906" r:id="rId34"/>
    <p:sldId id="1907" r:id="rId35"/>
    <p:sldId id="1908" r:id="rId36"/>
    <p:sldId id="1909" r:id="rId37"/>
    <p:sldId id="1910" r:id="rId38"/>
    <p:sldId id="1911" r:id="rId39"/>
    <p:sldId id="1912" r:id="rId40"/>
    <p:sldId id="1913" r:id="rId41"/>
    <p:sldId id="1914" r:id="rId42"/>
    <p:sldId id="1915" r:id="rId43"/>
    <p:sldId id="1916" r:id="rId44"/>
    <p:sldId id="1917" r:id="rId45"/>
    <p:sldId id="1918" r:id="rId46"/>
    <p:sldId id="1919" r:id="rId47"/>
    <p:sldId id="1920" r:id="rId48"/>
    <p:sldId id="1921" r:id="rId49"/>
    <p:sldId id="1922" r:id="rId50"/>
    <p:sldId id="1923" r:id="rId51"/>
    <p:sldId id="1924" r:id="rId52"/>
    <p:sldId id="1925" r:id="rId53"/>
    <p:sldId id="1971" r:id="rId54"/>
    <p:sldId id="1927" r:id="rId55"/>
    <p:sldId id="1928" r:id="rId56"/>
    <p:sldId id="1929" r:id="rId57"/>
    <p:sldId id="1930" r:id="rId58"/>
    <p:sldId id="1931" r:id="rId59"/>
    <p:sldId id="1932" r:id="rId60"/>
    <p:sldId id="1933" r:id="rId61"/>
    <p:sldId id="1934" r:id="rId62"/>
    <p:sldId id="1935" r:id="rId63"/>
    <p:sldId id="1936" r:id="rId64"/>
    <p:sldId id="1937" r:id="rId65"/>
    <p:sldId id="1938" r:id="rId66"/>
    <p:sldId id="1972" r:id="rId67"/>
    <p:sldId id="1940" r:id="rId68"/>
    <p:sldId id="1941" r:id="rId69"/>
    <p:sldId id="1942" r:id="rId70"/>
    <p:sldId id="1943" r:id="rId71"/>
    <p:sldId id="1944" r:id="rId72"/>
    <p:sldId id="1945" r:id="rId73"/>
    <p:sldId id="1946" r:id="rId74"/>
    <p:sldId id="1947" r:id="rId75"/>
    <p:sldId id="1948" r:id="rId76"/>
    <p:sldId id="1949" r:id="rId77"/>
    <p:sldId id="1950" r:id="rId78"/>
    <p:sldId id="1951" r:id="rId79"/>
    <p:sldId id="1952" r:id="rId80"/>
    <p:sldId id="1953" r:id="rId81"/>
    <p:sldId id="1954" r:id="rId82"/>
    <p:sldId id="1955" r:id="rId83"/>
    <p:sldId id="1956" r:id="rId84"/>
    <p:sldId id="1957" r:id="rId85"/>
    <p:sldId id="1958" r:id="rId86"/>
    <p:sldId id="1959" r:id="rId87"/>
    <p:sldId id="1960" r:id="rId88"/>
    <p:sldId id="1961" r:id="rId89"/>
    <p:sldId id="1962" r:id="rId90"/>
    <p:sldId id="1963" r:id="rId91"/>
    <p:sldId id="1964" r:id="rId92"/>
    <p:sldId id="1965" r:id="rId93"/>
  </p:sldIdLst>
  <p:sldSz cx="9144000" cy="6858000" type="screen4x3"/>
  <p:notesSz cx="6858000" cy="9144000"/>
  <p:custDataLst>
    <p:tags r:id="rId9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17" autoAdjust="0"/>
    <p:restoredTop sz="94640" autoAdjust="0"/>
  </p:normalViewPr>
  <p:slideViewPr>
    <p:cSldViewPr>
      <p:cViewPr varScale="1">
        <p:scale>
          <a:sx n="92" d="100"/>
          <a:sy n="92" d="100"/>
        </p:scale>
        <p:origin x="1036"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varScale="1">
      <p:scale>
        <a:sx n="100" d="100"/>
        <a:sy n="100" d="100"/>
      </p:scale>
      <p:origin x="0" y="-14056"/>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56.xml"/><Relationship Id="rId13" Type="http://schemas.openxmlformats.org/officeDocument/2006/relationships/slide" Target="slides/slide74.xml"/><Relationship Id="rId18" Type="http://schemas.openxmlformats.org/officeDocument/2006/relationships/slide" Target="slides/slide80.xml"/><Relationship Id="rId3" Type="http://schemas.openxmlformats.org/officeDocument/2006/relationships/slide" Target="slides/slide9.xml"/><Relationship Id="rId21" Type="http://schemas.openxmlformats.org/officeDocument/2006/relationships/slide" Target="slides/slide85.xml"/><Relationship Id="rId7" Type="http://schemas.openxmlformats.org/officeDocument/2006/relationships/slide" Target="slides/slide55.xml"/><Relationship Id="rId12" Type="http://schemas.openxmlformats.org/officeDocument/2006/relationships/slide" Target="slides/slide73.xml"/><Relationship Id="rId17" Type="http://schemas.openxmlformats.org/officeDocument/2006/relationships/slide" Target="slides/slide79.xml"/><Relationship Id="rId2" Type="http://schemas.openxmlformats.org/officeDocument/2006/relationships/slide" Target="slides/slide2.xml"/><Relationship Id="rId16" Type="http://schemas.openxmlformats.org/officeDocument/2006/relationships/slide" Target="slides/slide78.xml"/><Relationship Id="rId20" Type="http://schemas.openxmlformats.org/officeDocument/2006/relationships/slide" Target="slides/slide82.xml"/><Relationship Id="rId1" Type="http://schemas.openxmlformats.org/officeDocument/2006/relationships/slide" Target="slides/slide1.xml"/><Relationship Id="rId6" Type="http://schemas.openxmlformats.org/officeDocument/2006/relationships/slide" Target="slides/slide54.xml"/><Relationship Id="rId11" Type="http://schemas.openxmlformats.org/officeDocument/2006/relationships/slide" Target="slides/slide72.xml"/><Relationship Id="rId5" Type="http://schemas.openxmlformats.org/officeDocument/2006/relationships/slide" Target="slides/slide46.xml"/><Relationship Id="rId15" Type="http://schemas.openxmlformats.org/officeDocument/2006/relationships/slide" Target="slides/slide76.xml"/><Relationship Id="rId23" Type="http://schemas.openxmlformats.org/officeDocument/2006/relationships/slide" Target="slides/slide87.xml"/><Relationship Id="rId10" Type="http://schemas.openxmlformats.org/officeDocument/2006/relationships/slide" Target="slides/slide71.xml"/><Relationship Id="rId19" Type="http://schemas.openxmlformats.org/officeDocument/2006/relationships/slide" Target="slides/slide81.xml"/><Relationship Id="rId4" Type="http://schemas.openxmlformats.org/officeDocument/2006/relationships/slide" Target="slides/slide18.xml"/><Relationship Id="rId9" Type="http://schemas.openxmlformats.org/officeDocument/2006/relationships/slide" Target="slides/slide67.xml"/><Relationship Id="rId14" Type="http://schemas.openxmlformats.org/officeDocument/2006/relationships/slide" Target="slides/slide75.xml"/><Relationship Id="rId22"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CEC53C-C49D-4CA8-B420-723000C8EBC5}" type="slidenum">
              <a:rPr lang="en-US" altLang="en-US" sz="1300" smtClean="0"/>
              <a:pPr>
                <a:spcBef>
                  <a:spcPct val="0"/>
                </a:spcBef>
              </a:pPr>
              <a:t>14</a:t>
            </a:fld>
            <a:endParaRPr lang="en-US" altLang="en-US" sz="1300" smtClean="0"/>
          </a:p>
        </p:txBody>
      </p:sp>
      <p:sp>
        <p:nvSpPr>
          <p:cNvPr id="7475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1A765F1-CDD0-433E-BBB5-564020C3971A}"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14</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3741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2A8436-EEA5-4F6C-83A9-D4EC691706BE}" type="slidenum">
              <a:rPr lang="en-US" altLang="en-US" sz="1300" smtClean="0"/>
              <a:pPr>
                <a:spcBef>
                  <a:spcPct val="0"/>
                </a:spcBef>
              </a:pPr>
              <a:t>37</a:t>
            </a:fld>
            <a:endParaRPr lang="en-US" altLang="en-US" sz="1300" smtClean="0"/>
          </a:p>
        </p:txBody>
      </p:sp>
      <p:sp>
        <p:nvSpPr>
          <p:cNvPr id="12185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BD6C8ED-B1C3-4F18-96E9-DA62A7BDCC3F}"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37</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8440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70ED8F-6CED-407D-BA7D-785C2E534FBA}" type="slidenum">
              <a:rPr lang="en-US" altLang="en-US" sz="1300" smtClean="0"/>
              <a:pPr>
                <a:spcBef>
                  <a:spcPct val="0"/>
                </a:spcBef>
              </a:pPr>
              <a:t>40</a:t>
            </a:fld>
            <a:endParaRPr lang="en-US" altLang="en-US" sz="1300" smtClean="0"/>
          </a:p>
        </p:txBody>
      </p:sp>
      <p:sp>
        <p:nvSpPr>
          <p:cNvPr id="12595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051A63E-7265-4F9B-996E-F0333F3A9AA2}"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40</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Surface state noise is akin to charge transfer problems, and like those is much reduced in buried channel CCDs.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largest source of noise in the best modern CCDs is the FET noise from the previous slide.</a:t>
            </a:r>
          </a:p>
        </p:txBody>
      </p:sp>
    </p:spTree>
    <p:extLst>
      <p:ext uri="{BB962C8B-B14F-4D97-AF65-F5344CB8AC3E}">
        <p14:creationId xmlns:p14="http://schemas.microsoft.com/office/powerpoint/2010/main" val="1803008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18C257-28A4-4D92-81DC-DDE4B7830D38}" type="slidenum">
              <a:rPr lang="en-US" altLang="en-US" sz="1300" smtClean="0"/>
              <a:pPr>
                <a:spcBef>
                  <a:spcPct val="0"/>
                </a:spcBef>
              </a:pPr>
              <a:t>42</a:t>
            </a:fld>
            <a:endParaRPr lang="en-US" altLang="en-US" sz="1300" smtClean="0"/>
          </a:p>
        </p:txBody>
      </p:sp>
      <p:sp>
        <p:nvSpPr>
          <p:cNvPr id="12902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F0605B5-262D-425E-9EE5-87A6BE204F0D}"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42</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Fixed pattern noise can be quite serious, but is calibrated out with a flat field.</a:t>
            </a:r>
          </a:p>
        </p:txBody>
      </p:sp>
    </p:spTree>
    <p:extLst>
      <p:ext uri="{BB962C8B-B14F-4D97-AF65-F5344CB8AC3E}">
        <p14:creationId xmlns:p14="http://schemas.microsoft.com/office/powerpoint/2010/main" val="352299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944120-5842-48E6-A83D-3FA75EA151ED}" type="slidenum">
              <a:rPr lang="en-US" altLang="en-US" sz="1300" smtClean="0"/>
              <a:pPr>
                <a:spcBef>
                  <a:spcPct val="0"/>
                </a:spcBef>
              </a:pPr>
              <a:t>43</a:t>
            </a:fld>
            <a:endParaRPr lang="en-US" altLang="en-US" sz="1300" smtClean="0"/>
          </a:p>
        </p:txBody>
      </p:sp>
      <p:sp>
        <p:nvSpPr>
          <p:cNvPr id="13107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DE7E19D-DD72-499C-83C9-8D19F06CC9EB}"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43</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Fringing can dominate the noise in the redder photometric bands, or in narrow bands, and can sometimes force us back to using thick CCDs despite the loss in RQE.</a:t>
            </a:r>
          </a:p>
        </p:txBody>
      </p:sp>
    </p:spTree>
    <p:extLst>
      <p:ext uri="{BB962C8B-B14F-4D97-AF65-F5344CB8AC3E}">
        <p14:creationId xmlns:p14="http://schemas.microsoft.com/office/powerpoint/2010/main" val="95050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B23272-E1B8-4024-9FCD-CEE31757A26F}" type="slidenum">
              <a:rPr lang="en-US" altLang="en-US" sz="1300" smtClean="0"/>
              <a:pPr>
                <a:spcBef>
                  <a:spcPct val="0"/>
                </a:spcBef>
              </a:pPr>
              <a:t>44</a:t>
            </a:fld>
            <a:endParaRPr lang="en-US" altLang="en-US" sz="1300" smtClean="0"/>
          </a:p>
        </p:txBody>
      </p:sp>
      <p:sp>
        <p:nvSpPr>
          <p:cNvPr id="13312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12ABD8B-9460-4D36-A3AC-611D9EDBB7C1}"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44</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4242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AD0A4A-A288-4F0D-9058-5E9801B51DE0}" type="slidenum">
              <a:rPr lang="en-US" altLang="en-US" sz="1300" smtClean="0"/>
              <a:pPr>
                <a:spcBef>
                  <a:spcPct val="0"/>
                </a:spcBef>
              </a:pPr>
              <a:t>45</a:t>
            </a:fld>
            <a:endParaRPr lang="en-US" altLang="en-US" sz="1300" smtClean="0"/>
          </a:p>
        </p:txBody>
      </p:sp>
      <p:sp>
        <p:nvSpPr>
          <p:cNvPr id="13517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3DCB546-1301-4B44-ABE6-9866950854F1}"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45</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CCDs are made of silicon, which becomes transparent with increasing wavelength, starting at around 700nm. In back-illuminated, thinned CCDs airglow can cause internal reflections leading to a characteristic interference pattern in the background of an image, known as </a:t>
            </a:r>
            <a:r>
              <a:rPr lang="en-US" altLang="en-US" i="1" smtClean="0">
                <a:latin typeface="Arial" panose="020B0604020202020204" pitchFamily="34" charset="0"/>
              </a:rPr>
              <a:t>fringing</a:t>
            </a:r>
            <a:r>
              <a:rPr lang="en-US" altLang="en-US" smtClean="0">
                <a:latin typeface="Arial" panose="020B0604020202020204" pitchFamily="34" charset="0"/>
              </a:rPr>
              <a:t>. The pattern itself depends mainly on the thickness of the CCD and is thus essentially unchanged over the lifetime of the detector. However, the amplitude of the fringing pattern varies as the airglow spectrum at a given position on the sky changes with time. Fringing is also present in near-IR detectors.</a:t>
            </a:r>
          </a:p>
        </p:txBody>
      </p:sp>
    </p:spTree>
    <p:extLst>
      <p:ext uri="{BB962C8B-B14F-4D97-AF65-F5344CB8AC3E}">
        <p14:creationId xmlns:p14="http://schemas.microsoft.com/office/powerpoint/2010/main" val="254729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D90A1C-593C-4D75-AF5B-9CCD2D7F158E}" type="slidenum">
              <a:rPr lang="en-US" altLang="en-US" sz="1300" smtClean="0"/>
              <a:pPr>
                <a:spcBef>
                  <a:spcPct val="0"/>
                </a:spcBef>
              </a:pPr>
              <a:t>52</a:t>
            </a:fld>
            <a:endParaRPr lang="en-US" altLang="en-US" sz="1300" smtClean="0"/>
          </a:p>
        </p:txBody>
      </p:sp>
      <p:sp>
        <p:nvSpPr>
          <p:cNvPr id="14336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FDEA33E-4C7E-4ADE-951B-57BA0BE0A268}"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52</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Fringing can dominate the noise in the redder photometric bands, or in narrow bands, and can sometimes force us back to using thick CCDs despite the loss in RQE.</a:t>
            </a:r>
          </a:p>
        </p:txBody>
      </p:sp>
    </p:spTree>
    <p:extLst>
      <p:ext uri="{BB962C8B-B14F-4D97-AF65-F5344CB8AC3E}">
        <p14:creationId xmlns:p14="http://schemas.microsoft.com/office/powerpoint/2010/main" val="194951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3BBC48-ECC9-416E-8BA9-1BEB12652166}" type="slidenum">
              <a:rPr lang="en-US" altLang="en-US" sz="1300" smtClean="0"/>
              <a:pPr>
                <a:spcBef>
                  <a:spcPct val="0"/>
                </a:spcBef>
              </a:pPr>
              <a:t>15</a:t>
            </a:fld>
            <a:endParaRPr lang="en-US" altLang="en-US" sz="1300" smtClean="0"/>
          </a:p>
        </p:txBody>
      </p:sp>
      <p:sp>
        <p:nvSpPr>
          <p:cNvPr id="7680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3598F0A-05DA-49E1-912B-84427BAFB91E}"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15</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630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976A1B-8ACB-4F01-9C5D-70BE95239FD5}" type="slidenum">
              <a:rPr lang="en-US" altLang="en-US" sz="1300" smtClean="0"/>
              <a:pPr>
                <a:spcBef>
                  <a:spcPct val="0"/>
                </a:spcBef>
              </a:pPr>
              <a:t>16</a:t>
            </a:fld>
            <a:endParaRPr lang="en-US" altLang="en-US" sz="1300" smtClean="0"/>
          </a:p>
        </p:txBody>
      </p:sp>
      <p:sp>
        <p:nvSpPr>
          <p:cNvPr id="78851" name="Rectangle 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78852" name="Rectangle 3"/>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47" tIns="46985" rIns="95647" bIns="46985"/>
          <a:lstStyle/>
          <a:p>
            <a:pPr eaLnBrk="1" hangingPunct="1"/>
            <a:r>
              <a:rPr lang="en-US" altLang="en-US" smtClean="0">
                <a:latin typeface="Arial" panose="020B0604020202020204" pitchFamily="34" charset="0"/>
              </a:rPr>
              <a:t>Delta-Doped Charged Coupled Devices (CCD) for Ultra-Violet and Visible Detection</a:t>
            </a:r>
          </a:p>
          <a:p>
            <a:pPr eaLnBrk="1" hangingPunct="1"/>
            <a:r>
              <a:rPr lang="en-US" altLang="en-US" smtClean="0">
                <a:latin typeface="Arial" panose="020B0604020202020204" pitchFamily="34" charset="0"/>
              </a:rPr>
              <a:t>CCDs allow scientists to study one of the least explored windows of the electromagnetic spectrum - the extreme ultraviolet. Until recently, scientists believed there was little point to exploring this spectral region. They thought that the mixture of hydrogen gas and other less abundant gases, which fill the space between stars and is commonly called the "interstellar medium," would absorb virtually all extreme ultraviolet radiation before it became detectable from Earth. Consequently, this region became known as the "unobservable ultraviolet."</a:t>
            </a:r>
          </a:p>
          <a:p>
            <a:pPr eaLnBrk="1" hangingPunct="1"/>
            <a:r>
              <a:rPr lang="en-US" altLang="en-US" smtClean="0">
                <a:latin typeface="Arial" panose="020B0604020202020204" pitchFamily="34" charset="0"/>
              </a:rPr>
              <a:t>This is where stable ultraviolet CCDs step in for crucial space and ground-based astronomy to detect younger, hotter objects. Because of the high quantum efficiency of these devices, very faint objects can potentially be observed. Stability of the device makes it possible to gather reliable data in space-based astronomy.</a:t>
            </a:r>
          </a:p>
          <a:p>
            <a:pPr eaLnBrk="1" hangingPunct="1"/>
            <a:r>
              <a:rPr lang="en-US" altLang="en-US" smtClean="0">
                <a:latin typeface="Arial" panose="020B0604020202020204" pitchFamily="34" charset="0"/>
              </a:rPr>
              <a:t>Scientists will learn much more about hot white dwarf stars - extremely dense stars that represent a final stage of stellar evolution - and young massive stars that are characterized by outflowing, shock-heated winds. Moreover, they will learn about cataclysmic variable stars, binary star systems in which the mass of one star is transferred to the other, causing dramatic changes in extreme ultraviolet brightness. They may even have a chance to probe the enigmatic cores of distant galaxies."</a:t>
            </a:r>
          </a:p>
        </p:txBody>
      </p:sp>
    </p:spTree>
    <p:extLst>
      <p:ext uri="{BB962C8B-B14F-4D97-AF65-F5344CB8AC3E}">
        <p14:creationId xmlns:p14="http://schemas.microsoft.com/office/powerpoint/2010/main" val="286582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9B741F-84A5-4FD8-89B3-81004E04E8F3}" type="slidenum">
              <a:rPr lang="en-US" altLang="en-US" sz="1300" smtClean="0"/>
              <a:pPr>
                <a:spcBef>
                  <a:spcPct val="0"/>
                </a:spcBef>
              </a:pPr>
              <a:t>17</a:t>
            </a:fld>
            <a:endParaRPr lang="en-US" altLang="en-US" sz="1300" smtClean="0"/>
          </a:p>
        </p:txBody>
      </p:sp>
      <p:sp>
        <p:nvSpPr>
          <p:cNvPr id="8089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F90849A-C180-4E90-A07A-1EB411AB4C44}"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17</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4927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893E57-41A1-48AC-B15A-52ADC1C2EE43}" type="slidenum">
              <a:rPr lang="en-US" altLang="en-US" sz="1300" smtClean="0"/>
              <a:pPr>
                <a:spcBef>
                  <a:spcPct val="0"/>
                </a:spcBef>
              </a:pPr>
              <a:t>28</a:t>
            </a:fld>
            <a:endParaRPr lang="en-US" altLang="en-US" sz="1300" smtClean="0"/>
          </a:p>
        </p:txBody>
      </p:sp>
      <p:sp>
        <p:nvSpPr>
          <p:cNvPr id="10547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1992D0D-08F1-4B38-A389-CCB258C1EF8F}"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28</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We look at the charge capacity or full well capacity of a CCD pixel. CCds have a linear response, I.e. charge is proportional to radiation, to close to this capacity. We can work out the capacitance of a pixel and thus thus the full well capacity. A few things to note, the capacity of proportional to the area of the pixel, so our drive to get smaller pixels for better resolution has a drawback. The capacity is also proportional to the Voltage, MPP chips have a lower voltage difference between the central phase and surrounding phases.</a:t>
            </a:r>
          </a:p>
        </p:txBody>
      </p:sp>
    </p:spTree>
    <p:extLst>
      <p:ext uri="{BB962C8B-B14F-4D97-AF65-F5344CB8AC3E}">
        <p14:creationId xmlns:p14="http://schemas.microsoft.com/office/powerpoint/2010/main" val="35211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5178C0-7A5D-4294-8C2A-372DD65F46E9}" type="slidenum">
              <a:rPr lang="en-US" altLang="en-US" sz="1300" smtClean="0"/>
              <a:pPr>
                <a:spcBef>
                  <a:spcPct val="0"/>
                </a:spcBef>
              </a:pPr>
              <a:t>29</a:t>
            </a:fld>
            <a:endParaRPr lang="en-US" altLang="en-US" sz="1300" smtClean="0"/>
          </a:p>
        </p:txBody>
      </p:sp>
      <p:sp>
        <p:nvSpPr>
          <p:cNvPr id="10752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A8DCE89-9A16-471F-8D9C-733CC3D94A1A}"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29</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We can work this number out, and there is a problems on this. If we exceed the capacity then charge tends to spread up and down the columns. Not across because of the permanent channel stops, and not in the readout register where we increase the pixel area to increase the charge capacity.</a:t>
            </a:r>
          </a:p>
        </p:txBody>
      </p:sp>
    </p:spTree>
    <p:extLst>
      <p:ext uri="{BB962C8B-B14F-4D97-AF65-F5344CB8AC3E}">
        <p14:creationId xmlns:p14="http://schemas.microsoft.com/office/powerpoint/2010/main" val="372237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B0A2B-D285-4D85-9A3D-95E100D2972C}" type="slidenum">
              <a:rPr lang="en-US" altLang="en-US" sz="1300" smtClean="0"/>
              <a:pPr>
                <a:spcBef>
                  <a:spcPct val="0"/>
                </a:spcBef>
              </a:pPr>
              <a:t>31</a:t>
            </a:fld>
            <a:endParaRPr lang="en-US" altLang="en-US" sz="1300" smtClean="0"/>
          </a:p>
        </p:txBody>
      </p:sp>
      <p:sp>
        <p:nvSpPr>
          <p:cNvPr id="11059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59D1482-F2A3-40D2-99DB-1B6A8CE8390F}"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31</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The dark current is background signal generated by thermal effects. Because of the dark current CCds are run cooled, to reduce the possibility of thermal excitation of electrocs across the band gap.</a:t>
            </a:r>
          </a:p>
        </p:txBody>
      </p:sp>
    </p:spTree>
    <p:extLst>
      <p:ext uri="{BB962C8B-B14F-4D97-AF65-F5344CB8AC3E}">
        <p14:creationId xmlns:p14="http://schemas.microsoft.com/office/powerpoint/2010/main" val="260833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F91C9-E878-4497-8475-2B6184878158}" type="slidenum">
              <a:rPr lang="en-US" altLang="en-US" sz="1300" smtClean="0"/>
              <a:pPr>
                <a:spcBef>
                  <a:spcPct val="0"/>
                </a:spcBef>
              </a:pPr>
              <a:t>35</a:t>
            </a:fld>
            <a:endParaRPr lang="en-US" altLang="en-US" sz="1300" smtClean="0"/>
          </a:p>
        </p:txBody>
      </p:sp>
      <p:sp>
        <p:nvSpPr>
          <p:cNvPr id="11776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A6DF120-C8F9-4445-94AE-0798104FD3DC}"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35</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Charge can be trapped as you read it out, although with modern buried channel CCDs this is much less of a problems than it used to be. </a:t>
            </a:r>
          </a:p>
        </p:txBody>
      </p:sp>
    </p:spTree>
    <p:extLst>
      <p:ext uri="{BB962C8B-B14F-4D97-AF65-F5344CB8AC3E}">
        <p14:creationId xmlns:p14="http://schemas.microsoft.com/office/powerpoint/2010/main" val="384345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04EE81-982E-491D-ACFC-BE186EA82625}" type="slidenum">
              <a:rPr lang="en-US" altLang="en-US" sz="1300" smtClean="0"/>
              <a:pPr>
                <a:spcBef>
                  <a:spcPct val="0"/>
                </a:spcBef>
              </a:pPr>
              <a:t>36</a:t>
            </a:fld>
            <a:endParaRPr lang="en-US" altLang="en-US" sz="1300" smtClean="0"/>
          </a:p>
        </p:txBody>
      </p:sp>
      <p:sp>
        <p:nvSpPr>
          <p:cNvPr id="11981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B54F4DB-3729-4BCD-9F0B-800990289988}"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36</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82425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40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886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222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4/29/2019</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71462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1" r:id="rId7"/>
    <p:sldLayoutId id="2147483732" r:id="rId8"/>
    <p:sldLayoutId id="2147483733" r:id="rId9"/>
    <p:sldLayoutId id="2147483734" r:id="rId10"/>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a/a1/CCD.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wmf"/><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7.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4.wmf"/><Relationship Id="rId4" Type="http://schemas.openxmlformats.org/officeDocument/2006/relationships/oleObject" Target="../embeddings/oleObject5.bin"/><Relationship Id="rId9" Type="http://schemas.openxmlformats.org/officeDocument/2006/relationships/image" Target="../media/image26.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dpreview.com/reviews/nikond100/images/frontview.jp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image" Target="../media/image37.emf"/></Relationships>
</file>

<file path=ppt/slides/_rels/slide5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upload.wikimedia.org/wikipedia/commons/a/ab/Pin-Diode.sv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9.bin"/></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47.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8.wmf"/></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1.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52.wmf"/><Relationship Id="rId4" Type="http://schemas.openxmlformats.org/officeDocument/2006/relationships/oleObject" Target="../embeddings/oleObject13.bin"/></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66.emf"/><Relationship Id="rId4" Type="http://schemas.openxmlformats.org/officeDocument/2006/relationships/image" Target="../media/image6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Instruments and Detectors II</a:t>
            </a:r>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74D7486-5828-4058-90C3-69199872839B}" type="slidenum">
              <a:rPr lang="en-US" altLang="en-US" sz="1400" smtClean="0">
                <a:latin typeface="Arial" panose="020B0604020202020204" pitchFamily="34" charset="0"/>
              </a:rPr>
              <a:pPr>
                <a:spcBef>
                  <a:spcPct val="0"/>
                </a:spcBef>
                <a:buFontTx/>
                <a:buNone/>
              </a:pPr>
              <a:t>10</a:t>
            </a:fld>
            <a:endParaRPr lang="en-US" altLang="en-US" sz="1400" smtClean="0">
              <a:latin typeface="Arial" panose="020B0604020202020204" pitchFamily="34" charset="0"/>
            </a:endParaRPr>
          </a:p>
        </p:txBody>
      </p:sp>
      <p:pic>
        <p:nvPicPr>
          <p:cNvPr id="70659" name="Picture 2" descr="band_g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12" y="1828800"/>
            <a:ext cx="6624977"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60" name="Object 3"/>
          <p:cNvGraphicFramePr>
            <a:graphicFrameLocks noChangeAspect="1"/>
          </p:cNvGraphicFramePr>
          <p:nvPr/>
        </p:nvGraphicFramePr>
        <p:xfrm>
          <a:off x="3028950" y="5581650"/>
          <a:ext cx="2984500" cy="914400"/>
        </p:xfrm>
        <a:graphic>
          <a:graphicData uri="http://schemas.openxmlformats.org/presentationml/2006/ole">
            <mc:AlternateContent xmlns:mc="http://schemas.openxmlformats.org/markup-compatibility/2006">
              <mc:Choice xmlns:v="urn:schemas-microsoft-com:vml" Requires="v">
                <p:oleObj spid="_x0000_s18444" name="Equation" r:id="rId4" imgW="2984500" imgH="914400" progId="Equation.3">
                  <p:embed/>
                </p:oleObj>
              </mc:Choice>
              <mc:Fallback>
                <p:oleObj name="Equation" r:id="rId4" imgW="29845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5581650"/>
                        <a:ext cx="29845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1" name="Rectangle 4"/>
          <p:cNvSpPr>
            <a:spLocks noGrp="1" noChangeArrowheads="1"/>
          </p:cNvSpPr>
          <p:nvPr>
            <p:ph type="title"/>
          </p:nvPr>
        </p:nvSpPr>
        <p:spPr/>
        <p:txBody>
          <a:bodyPr>
            <a:normAutofit fontScale="90000"/>
          </a:bodyPr>
          <a:lstStyle/>
          <a:p>
            <a:pPr eaLnBrk="1" hangingPunct="1"/>
            <a:r>
              <a:rPr lang="en-US" altLang="en-US" smtClean="0"/>
              <a:t>The Band Gap Determines the Red Limit</a:t>
            </a:r>
          </a:p>
        </p:txBody>
      </p:sp>
    </p:spTree>
    <p:extLst>
      <p:ext uri="{BB962C8B-B14F-4D97-AF65-F5344CB8AC3E}">
        <p14:creationId xmlns:p14="http://schemas.microsoft.com/office/powerpoint/2010/main" val="3793772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ccds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5957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369EA9E-4228-4940-B99E-A60EB7F9DB74}" type="slidenum">
              <a:rPr lang="en-US" altLang="en-US" sz="1400" smtClean="0">
                <a:latin typeface="Arial" panose="020B0604020202020204" pitchFamily="34" charset="0"/>
              </a:rPr>
              <a:pPr>
                <a:spcBef>
                  <a:spcPct val="0"/>
                </a:spcBef>
                <a:buFontTx/>
                <a:buNone/>
              </a:pPr>
              <a:t>12</a:t>
            </a:fld>
            <a:endParaRPr lang="en-US" altLang="en-US" sz="1400" smtClean="0">
              <a:latin typeface="Arial" panose="020B0604020202020204" pitchFamily="34" charset="0"/>
            </a:endParaRPr>
          </a:p>
        </p:txBody>
      </p:sp>
      <p:sp>
        <p:nvSpPr>
          <p:cNvPr id="71683" name="Rectangle 4"/>
          <p:cNvSpPr>
            <a:spLocks noGrp="1" noChangeArrowheads="1"/>
          </p:cNvSpPr>
          <p:nvPr>
            <p:ph type="title"/>
          </p:nvPr>
        </p:nvSpPr>
        <p:spPr/>
        <p:txBody>
          <a:bodyPr/>
          <a:lstStyle/>
          <a:p>
            <a:pPr eaLnBrk="1" hangingPunct="1"/>
            <a:r>
              <a:rPr lang="en-US" altLang="en-US" smtClean="0"/>
              <a:t>CCD Definition</a:t>
            </a:r>
          </a:p>
        </p:txBody>
      </p:sp>
      <p:sp>
        <p:nvSpPr>
          <p:cNvPr id="2560005" name="Rectangle 5"/>
          <p:cNvSpPr>
            <a:spLocks noGrp="1" noChangeArrowheads="1"/>
          </p:cNvSpPr>
          <p:nvPr>
            <p:ph type="body" idx="1"/>
          </p:nvPr>
        </p:nvSpPr>
        <p:spPr/>
        <p:txBody>
          <a:bodyPr/>
          <a:lstStyle/>
          <a:p>
            <a:pPr eaLnBrk="1" hangingPunct="1"/>
            <a:r>
              <a:rPr lang="en-US" altLang="en-US" smtClean="0"/>
              <a:t>A CCD is a two-dimensional array of metal-oxide-semiconductor (MOS) capacitors.</a:t>
            </a:r>
          </a:p>
          <a:p>
            <a:pPr eaLnBrk="1" hangingPunct="1"/>
            <a:r>
              <a:rPr lang="en-US" altLang="en-US" smtClean="0"/>
              <a:t>The charges are stored in the depletion region of the MOS capacitors.</a:t>
            </a:r>
          </a:p>
          <a:p>
            <a:pPr eaLnBrk="1" hangingPunct="1"/>
            <a:r>
              <a:rPr lang="en-US" altLang="en-US" smtClean="0"/>
              <a:t>Charges are moved in the CCD circuit by manipulating the voltages on the gates of the capacitors so as to allow the charge to spill from one capacitor to the next (thus the name “charge-coupled” device).</a:t>
            </a:r>
          </a:p>
          <a:p>
            <a:pPr eaLnBrk="1" hangingPunct="1"/>
            <a:r>
              <a:rPr lang="en-US" altLang="en-US" smtClean="0"/>
              <a:t>An amplifier provides an output voltage that can be processed.</a:t>
            </a:r>
          </a:p>
          <a:p>
            <a:pPr eaLnBrk="1" hangingPunct="1"/>
            <a:r>
              <a:rPr lang="en-US" altLang="en-US" smtClean="0"/>
              <a:t>The CCD is a serial device where charge packets are read one at a time.</a:t>
            </a:r>
          </a:p>
        </p:txBody>
      </p:sp>
    </p:spTree>
    <p:extLst>
      <p:ext uri="{BB962C8B-B14F-4D97-AF65-F5344CB8AC3E}">
        <p14:creationId xmlns:p14="http://schemas.microsoft.com/office/powerpoint/2010/main" val="109544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600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0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00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00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0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B6AE052-17A5-49FB-B7BC-D7B8928EF541}" type="slidenum">
              <a:rPr lang="en-US" altLang="en-US" sz="1400" smtClean="0">
                <a:latin typeface="Arial" panose="020B0604020202020204" pitchFamily="34" charset="0"/>
              </a:rPr>
              <a:pPr>
                <a:spcBef>
                  <a:spcPct val="0"/>
                </a:spcBef>
                <a:buFontTx/>
                <a:buNone/>
              </a:pPr>
              <a:t>13</a:t>
            </a:fld>
            <a:endParaRPr lang="en-US" altLang="en-US" sz="1400" smtClean="0">
              <a:latin typeface="Arial" panose="020B0604020202020204" pitchFamily="34" charset="0"/>
            </a:endParaRPr>
          </a:p>
        </p:txBody>
      </p:sp>
      <p:sp>
        <p:nvSpPr>
          <p:cNvPr id="72707" name="Rectangle 2"/>
          <p:cNvSpPr>
            <a:spLocks noGrp="1" noChangeArrowheads="1"/>
          </p:cNvSpPr>
          <p:nvPr>
            <p:ph type="title"/>
          </p:nvPr>
        </p:nvSpPr>
        <p:spPr/>
        <p:txBody>
          <a:bodyPr/>
          <a:lstStyle/>
          <a:p>
            <a:pPr eaLnBrk="1" hangingPunct="1"/>
            <a:r>
              <a:rPr lang="en-US" altLang="en-US" smtClean="0"/>
              <a:t>CCD Pixels</a:t>
            </a:r>
          </a:p>
        </p:txBody>
      </p:sp>
      <p:grpSp>
        <p:nvGrpSpPr>
          <p:cNvPr id="72708" name="Group 3"/>
          <p:cNvGrpSpPr>
            <a:grpSpLocks/>
          </p:cNvGrpSpPr>
          <p:nvPr/>
        </p:nvGrpSpPr>
        <p:grpSpPr bwMode="auto">
          <a:xfrm>
            <a:off x="3563938" y="1916113"/>
            <a:ext cx="3455987" cy="3587750"/>
            <a:chOff x="1429" y="935"/>
            <a:chExt cx="2177" cy="2260"/>
          </a:xfrm>
        </p:grpSpPr>
        <p:sp>
          <p:nvSpPr>
            <p:cNvPr id="72746" name="Rectangle 4"/>
            <p:cNvSpPr>
              <a:spLocks noChangeArrowheads="1"/>
            </p:cNvSpPr>
            <p:nvPr/>
          </p:nvSpPr>
          <p:spPr bwMode="auto">
            <a:xfrm>
              <a:off x="1429"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47" name="Rectangle 5"/>
            <p:cNvSpPr>
              <a:spLocks noChangeArrowheads="1"/>
            </p:cNvSpPr>
            <p:nvPr/>
          </p:nvSpPr>
          <p:spPr bwMode="auto">
            <a:xfrm>
              <a:off x="1519"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48" name="Rectangle 6"/>
            <p:cNvSpPr>
              <a:spLocks noChangeArrowheads="1"/>
            </p:cNvSpPr>
            <p:nvPr/>
          </p:nvSpPr>
          <p:spPr bwMode="auto">
            <a:xfrm>
              <a:off x="1610"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49" name="Rectangle 7"/>
            <p:cNvSpPr>
              <a:spLocks noChangeArrowheads="1"/>
            </p:cNvSpPr>
            <p:nvPr/>
          </p:nvSpPr>
          <p:spPr bwMode="auto">
            <a:xfrm rot="5400000">
              <a:off x="2337" y="1932"/>
              <a:ext cx="90" cy="1905"/>
            </a:xfrm>
            <a:prstGeom prst="rect">
              <a:avLst/>
            </a:prstGeom>
            <a:solidFill>
              <a:srgbClr val="B2B2B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0" name="Rectangle 8"/>
            <p:cNvSpPr>
              <a:spLocks noChangeArrowheads="1"/>
            </p:cNvSpPr>
            <p:nvPr/>
          </p:nvSpPr>
          <p:spPr bwMode="auto">
            <a:xfrm>
              <a:off x="1701"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1" name="Rectangle 9"/>
            <p:cNvSpPr>
              <a:spLocks noChangeArrowheads="1"/>
            </p:cNvSpPr>
            <p:nvPr/>
          </p:nvSpPr>
          <p:spPr bwMode="auto">
            <a:xfrm>
              <a:off x="1792"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2" name="Rectangle 10"/>
            <p:cNvSpPr>
              <a:spLocks noChangeArrowheads="1"/>
            </p:cNvSpPr>
            <p:nvPr/>
          </p:nvSpPr>
          <p:spPr bwMode="auto">
            <a:xfrm>
              <a:off x="1882"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3" name="Rectangle 11"/>
            <p:cNvSpPr>
              <a:spLocks noChangeArrowheads="1"/>
            </p:cNvSpPr>
            <p:nvPr/>
          </p:nvSpPr>
          <p:spPr bwMode="auto">
            <a:xfrm>
              <a:off x="1973"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4" name="Rectangle 12"/>
            <p:cNvSpPr>
              <a:spLocks noChangeArrowheads="1"/>
            </p:cNvSpPr>
            <p:nvPr/>
          </p:nvSpPr>
          <p:spPr bwMode="auto">
            <a:xfrm>
              <a:off x="206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5" name="Rectangle 13"/>
            <p:cNvSpPr>
              <a:spLocks noChangeArrowheads="1"/>
            </p:cNvSpPr>
            <p:nvPr/>
          </p:nvSpPr>
          <p:spPr bwMode="auto">
            <a:xfrm>
              <a:off x="215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6" name="Rectangle 14"/>
            <p:cNvSpPr>
              <a:spLocks noChangeArrowheads="1"/>
            </p:cNvSpPr>
            <p:nvPr/>
          </p:nvSpPr>
          <p:spPr bwMode="auto">
            <a:xfrm>
              <a:off x="224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7" name="Rectangle 15"/>
            <p:cNvSpPr>
              <a:spLocks noChangeArrowheads="1"/>
            </p:cNvSpPr>
            <p:nvPr/>
          </p:nvSpPr>
          <p:spPr bwMode="auto">
            <a:xfrm>
              <a:off x="2335"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8" name="Rectangle 16"/>
            <p:cNvSpPr>
              <a:spLocks noChangeArrowheads="1"/>
            </p:cNvSpPr>
            <p:nvPr/>
          </p:nvSpPr>
          <p:spPr bwMode="auto">
            <a:xfrm>
              <a:off x="2426"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9" name="Rectangle 17"/>
            <p:cNvSpPr>
              <a:spLocks noChangeArrowheads="1"/>
            </p:cNvSpPr>
            <p:nvPr/>
          </p:nvSpPr>
          <p:spPr bwMode="auto">
            <a:xfrm>
              <a:off x="2517"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0" name="Rectangle 18"/>
            <p:cNvSpPr>
              <a:spLocks noChangeArrowheads="1"/>
            </p:cNvSpPr>
            <p:nvPr/>
          </p:nvSpPr>
          <p:spPr bwMode="auto">
            <a:xfrm>
              <a:off x="2607"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1" name="Rectangle 19"/>
            <p:cNvSpPr>
              <a:spLocks noChangeArrowheads="1"/>
            </p:cNvSpPr>
            <p:nvPr/>
          </p:nvSpPr>
          <p:spPr bwMode="auto">
            <a:xfrm>
              <a:off x="2698"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2" name="Rectangle 20"/>
            <p:cNvSpPr>
              <a:spLocks noChangeArrowheads="1"/>
            </p:cNvSpPr>
            <p:nvPr/>
          </p:nvSpPr>
          <p:spPr bwMode="auto">
            <a:xfrm>
              <a:off x="2789"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3" name="Rectangle 21"/>
            <p:cNvSpPr>
              <a:spLocks noChangeArrowheads="1"/>
            </p:cNvSpPr>
            <p:nvPr/>
          </p:nvSpPr>
          <p:spPr bwMode="auto">
            <a:xfrm>
              <a:off x="2881"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4" name="Rectangle 22"/>
            <p:cNvSpPr>
              <a:spLocks noChangeArrowheads="1"/>
            </p:cNvSpPr>
            <p:nvPr/>
          </p:nvSpPr>
          <p:spPr bwMode="auto">
            <a:xfrm>
              <a:off x="2971"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5" name="Rectangle 23"/>
            <p:cNvSpPr>
              <a:spLocks noChangeArrowheads="1"/>
            </p:cNvSpPr>
            <p:nvPr/>
          </p:nvSpPr>
          <p:spPr bwMode="auto">
            <a:xfrm>
              <a:off x="3062"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6" name="Rectangle 24"/>
            <p:cNvSpPr>
              <a:spLocks noChangeArrowheads="1"/>
            </p:cNvSpPr>
            <p:nvPr/>
          </p:nvSpPr>
          <p:spPr bwMode="auto">
            <a:xfrm>
              <a:off x="3153"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7" name="Rectangle 25"/>
            <p:cNvSpPr>
              <a:spLocks noChangeArrowheads="1"/>
            </p:cNvSpPr>
            <p:nvPr/>
          </p:nvSpPr>
          <p:spPr bwMode="auto">
            <a:xfrm>
              <a:off x="324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8" name="Line 26"/>
            <p:cNvSpPr>
              <a:spLocks noChangeShapeType="1"/>
            </p:cNvSpPr>
            <p:nvPr/>
          </p:nvSpPr>
          <p:spPr bwMode="auto">
            <a:xfrm>
              <a:off x="1429" y="1026"/>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9" name="Line 27"/>
            <p:cNvSpPr>
              <a:spLocks noChangeShapeType="1"/>
            </p:cNvSpPr>
            <p:nvPr/>
          </p:nvSpPr>
          <p:spPr bwMode="auto">
            <a:xfrm>
              <a:off x="1429" y="1117"/>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0" name="Line 28"/>
            <p:cNvSpPr>
              <a:spLocks noChangeShapeType="1"/>
            </p:cNvSpPr>
            <p:nvPr/>
          </p:nvSpPr>
          <p:spPr bwMode="auto">
            <a:xfrm>
              <a:off x="1429" y="1207"/>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1" name="Line 29"/>
            <p:cNvSpPr>
              <a:spLocks noChangeShapeType="1"/>
            </p:cNvSpPr>
            <p:nvPr/>
          </p:nvSpPr>
          <p:spPr bwMode="auto">
            <a:xfrm>
              <a:off x="1429" y="1298"/>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2" name="Line 30"/>
            <p:cNvSpPr>
              <a:spLocks noChangeShapeType="1"/>
            </p:cNvSpPr>
            <p:nvPr/>
          </p:nvSpPr>
          <p:spPr bwMode="auto">
            <a:xfrm>
              <a:off x="1429" y="1389"/>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3" name="Line 31"/>
            <p:cNvSpPr>
              <a:spLocks noChangeShapeType="1"/>
            </p:cNvSpPr>
            <p:nvPr/>
          </p:nvSpPr>
          <p:spPr bwMode="auto">
            <a:xfrm>
              <a:off x="1429" y="1480"/>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4" name="Line 32"/>
            <p:cNvSpPr>
              <a:spLocks noChangeShapeType="1"/>
            </p:cNvSpPr>
            <p:nvPr/>
          </p:nvSpPr>
          <p:spPr bwMode="auto">
            <a:xfrm>
              <a:off x="1429" y="1570"/>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5" name="Line 33"/>
            <p:cNvSpPr>
              <a:spLocks noChangeShapeType="1"/>
            </p:cNvSpPr>
            <p:nvPr/>
          </p:nvSpPr>
          <p:spPr bwMode="auto">
            <a:xfrm>
              <a:off x="1429" y="1661"/>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6" name="Line 34"/>
            <p:cNvSpPr>
              <a:spLocks noChangeShapeType="1"/>
            </p:cNvSpPr>
            <p:nvPr/>
          </p:nvSpPr>
          <p:spPr bwMode="auto">
            <a:xfrm>
              <a:off x="1429" y="1752"/>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7" name="Line 35"/>
            <p:cNvSpPr>
              <a:spLocks noChangeShapeType="1"/>
            </p:cNvSpPr>
            <p:nvPr/>
          </p:nvSpPr>
          <p:spPr bwMode="auto">
            <a:xfrm>
              <a:off x="1429" y="1843"/>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8" name="Line 36"/>
            <p:cNvSpPr>
              <a:spLocks noChangeShapeType="1"/>
            </p:cNvSpPr>
            <p:nvPr/>
          </p:nvSpPr>
          <p:spPr bwMode="auto">
            <a:xfrm>
              <a:off x="1429" y="1933"/>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9" name="Line 37"/>
            <p:cNvSpPr>
              <a:spLocks noChangeShapeType="1"/>
            </p:cNvSpPr>
            <p:nvPr/>
          </p:nvSpPr>
          <p:spPr bwMode="auto">
            <a:xfrm>
              <a:off x="1429" y="2024"/>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0" name="Line 38"/>
            <p:cNvSpPr>
              <a:spLocks noChangeShapeType="1"/>
            </p:cNvSpPr>
            <p:nvPr/>
          </p:nvSpPr>
          <p:spPr bwMode="auto">
            <a:xfrm>
              <a:off x="1429" y="2115"/>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1" name="Line 39"/>
            <p:cNvSpPr>
              <a:spLocks noChangeShapeType="1"/>
            </p:cNvSpPr>
            <p:nvPr/>
          </p:nvSpPr>
          <p:spPr bwMode="auto">
            <a:xfrm>
              <a:off x="1429" y="2206"/>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2" name="Line 40"/>
            <p:cNvSpPr>
              <a:spLocks noChangeShapeType="1"/>
            </p:cNvSpPr>
            <p:nvPr/>
          </p:nvSpPr>
          <p:spPr bwMode="auto">
            <a:xfrm>
              <a:off x="1429" y="2296"/>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3" name="Line 41"/>
            <p:cNvSpPr>
              <a:spLocks noChangeShapeType="1"/>
            </p:cNvSpPr>
            <p:nvPr/>
          </p:nvSpPr>
          <p:spPr bwMode="auto">
            <a:xfrm>
              <a:off x="1429" y="2387"/>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4" name="Line 42"/>
            <p:cNvSpPr>
              <a:spLocks noChangeShapeType="1"/>
            </p:cNvSpPr>
            <p:nvPr/>
          </p:nvSpPr>
          <p:spPr bwMode="auto">
            <a:xfrm>
              <a:off x="1429" y="2478"/>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5" name="Line 43"/>
            <p:cNvSpPr>
              <a:spLocks noChangeShapeType="1"/>
            </p:cNvSpPr>
            <p:nvPr/>
          </p:nvSpPr>
          <p:spPr bwMode="auto">
            <a:xfrm>
              <a:off x="1429" y="2569"/>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6" name="Line 44"/>
            <p:cNvSpPr>
              <a:spLocks noChangeShapeType="1"/>
            </p:cNvSpPr>
            <p:nvPr/>
          </p:nvSpPr>
          <p:spPr bwMode="auto">
            <a:xfrm>
              <a:off x="1429" y="2659"/>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7" name="Line 45"/>
            <p:cNvSpPr>
              <a:spLocks noChangeShapeType="1"/>
            </p:cNvSpPr>
            <p:nvPr/>
          </p:nvSpPr>
          <p:spPr bwMode="auto">
            <a:xfrm>
              <a:off x="1429" y="2750"/>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8" name="Line 46"/>
            <p:cNvSpPr>
              <a:spLocks noChangeShapeType="1"/>
            </p:cNvSpPr>
            <p:nvPr/>
          </p:nvSpPr>
          <p:spPr bwMode="auto">
            <a:xfrm>
              <a:off x="3424" y="1117"/>
              <a:ext cx="0" cy="140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9" name="Line 47"/>
            <p:cNvSpPr>
              <a:spLocks noChangeShapeType="1"/>
            </p:cNvSpPr>
            <p:nvPr/>
          </p:nvSpPr>
          <p:spPr bwMode="auto">
            <a:xfrm>
              <a:off x="1791" y="3022"/>
              <a:ext cx="113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0" name="Line 48"/>
            <p:cNvSpPr>
              <a:spLocks noChangeShapeType="1"/>
            </p:cNvSpPr>
            <p:nvPr/>
          </p:nvSpPr>
          <p:spPr bwMode="auto">
            <a:xfrm>
              <a:off x="3334"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791" name="Group 49"/>
            <p:cNvGrpSpPr>
              <a:grpSpLocks/>
            </p:cNvGrpSpPr>
            <p:nvPr/>
          </p:nvGrpSpPr>
          <p:grpSpPr bwMode="auto">
            <a:xfrm>
              <a:off x="3515" y="2840"/>
              <a:ext cx="91" cy="91"/>
              <a:chOff x="3515" y="2840"/>
              <a:chExt cx="91" cy="91"/>
            </a:xfrm>
          </p:grpSpPr>
          <p:sp>
            <p:nvSpPr>
              <p:cNvPr id="72794" name="Line 50"/>
              <p:cNvSpPr>
                <a:spLocks noChangeShapeType="1"/>
              </p:cNvSpPr>
              <p:nvPr/>
            </p:nvSpPr>
            <p:spPr bwMode="auto">
              <a:xfrm>
                <a:off x="3515" y="2840"/>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5" name="Line 51"/>
              <p:cNvSpPr>
                <a:spLocks noChangeShapeType="1"/>
              </p:cNvSpPr>
              <p:nvPr/>
            </p:nvSpPr>
            <p:spPr bwMode="auto">
              <a:xfrm flipV="1">
                <a:off x="3515" y="2886"/>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6" name="Line 52"/>
              <p:cNvSpPr>
                <a:spLocks noChangeShapeType="1"/>
              </p:cNvSpPr>
              <p:nvPr/>
            </p:nvSpPr>
            <p:spPr bwMode="auto">
              <a:xfrm>
                <a:off x="3515" y="2840"/>
                <a:ext cx="91"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792" name="Text Box 53"/>
            <p:cNvSpPr txBox="1">
              <a:spLocks noChangeArrowheads="1"/>
            </p:cNvSpPr>
            <p:nvPr/>
          </p:nvSpPr>
          <p:spPr bwMode="auto">
            <a:xfrm>
              <a:off x="1973" y="3022"/>
              <a:ext cx="7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Charge motion</a:t>
              </a:r>
            </a:p>
          </p:txBody>
        </p:sp>
        <p:sp>
          <p:nvSpPr>
            <p:cNvPr id="72793" name="Text Box 54"/>
            <p:cNvSpPr txBox="1">
              <a:spLocks noChangeArrowheads="1"/>
            </p:cNvSpPr>
            <p:nvPr/>
          </p:nvSpPr>
          <p:spPr bwMode="auto">
            <a:xfrm rot="-5400000">
              <a:off x="3139" y="1765"/>
              <a:ext cx="7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Charge motion</a:t>
              </a:r>
            </a:p>
          </p:txBody>
        </p:sp>
      </p:grpSp>
      <p:sp>
        <p:nvSpPr>
          <p:cNvPr id="72709" name="Text Box 55"/>
          <p:cNvSpPr txBox="1">
            <a:spLocks noChangeArrowheads="1"/>
          </p:cNvSpPr>
          <p:nvPr/>
        </p:nvSpPr>
        <p:spPr bwMode="auto">
          <a:xfrm>
            <a:off x="539750" y="4579938"/>
            <a:ext cx="2509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Serial (horizontal) register</a:t>
            </a:r>
          </a:p>
        </p:txBody>
      </p:sp>
      <p:sp>
        <p:nvSpPr>
          <p:cNvPr id="72710" name="Text Box 56"/>
          <p:cNvSpPr txBox="1">
            <a:spLocks noChangeArrowheads="1"/>
          </p:cNvSpPr>
          <p:nvPr/>
        </p:nvSpPr>
        <p:spPr bwMode="auto">
          <a:xfrm>
            <a:off x="528638" y="2852738"/>
            <a:ext cx="2532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Parallel (vertical) registers</a:t>
            </a:r>
          </a:p>
        </p:txBody>
      </p:sp>
      <p:sp>
        <p:nvSpPr>
          <p:cNvPr id="72711" name="Text Box 57"/>
          <p:cNvSpPr txBox="1">
            <a:spLocks noChangeArrowheads="1"/>
          </p:cNvSpPr>
          <p:nvPr/>
        </p:nvSpPr>
        <p:spPr bwMode="auto">
          <a:xfrm>
            <a:off x="1482725" y="3787775"/>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Pixel</a:t>
            </a:r>
          </a:p>
        </p:txBody>
      </p:sp>
      <p:sp>
        <p:nvSpPr>
          <p:cNvPr id="72712" name="Text Box 58"/>
          <p:cNvSpPr txBox="1">
            <a:spLocks noChangeArrowheads="1"/>
          </p:cNvSpPr>
          <p:nvPr/>
        </p:nvSpPr>
        <p:spPr bwMode="auto">
          <a:xfrm>
            <a:off x="922338" y="1987550"/>
            <a:ext cx="1743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latin typeface="Arial" panose="020B0604020202020204" pitchFamily="34" charset="0"/>
              </a:rPr>
              <a:t>Image area</a:t>
            </a:r>
          </a:p>
          <a:p>
            <a:pPr algn="ctr" eaLnBrk="1" hangingPunct="1">
              <a:spcBef>
                <a:spcPct val="0"/>
              </a:spcBef>
              <a:buFontTx/>
              <a:buNone/>
            </a:pPr>
            <a:r>
              <a:rPr lang="en-US" altLang="en-US" sz="1600">
                <a:latin typeface="Arial" panose="020B0604020202020204" pitchFamily="34" charset="0"/>
              </a:rPr>
              <a:t>(exposed to light)</a:t>
            </a:r>
          </a:p>
        </p:txBody>
      </p:sp>
      <p:sp>
        <p:nvSpPr>
          <p:cNvPr id="72713" name="Line 59"/>
          <p:cNvSpPr>
            <a:spLocks noChangeShapeType="1"/>
          </p:cNvSpPr>
          <p:nvPr/>
        </p:nvSpPr>
        <p:spPr bwMode="auto">
          <a:xfrm flipV="1">
            <a:off x="3060700" y="2420938"/>
            <a:ext cx="576263" cy="57467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Line 60"/>
          <p:cNvSpPr>
            <a:spLocks noChangeShapeType="1"/>
          </p:cNvSpPr>
          <p:nvPr/>
        </p:nvSpPr>
        <p:spPr bwMode="auto">
          <a:xfrm flipV="1">
            <a:off x="3060700" y="2563813"/>
            <a:ext cx="1008063" cy="431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Line 61"/>
          <p:cNvSpPr>
            <a:spLocks noChangeShapeType="1"/>
          </p:cNvSpPr>
          <p:nvPr/>
        </p:nvSpPr>
        <p:spPr bwMode="auto">
          <a:xfrm flipV="1">
            <a:off x="3060700" y="2708275"/>
            <a:ext cx="2303463" cy="287338"/>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6" name="Rectangle 62"/>
          <p:cNvSpPr>
            <a:spLocks noChangeArrowheads="1"/>
          </p:cNvSpPr>
          <p:nvPr/>
        </p:nvSpPr>
        <p:spPr bwMode="auto">
          <a:xfrm>
            <a:off x="3563938" y="3213100"/>
            <a:ext cx="144462" cy="1428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17" name="Line 63"/>
          <p:cNvSpPr>
            <a:spLocks noChangeShapeType="1"/>
          </p:cNvSpPr>
          <p:nvPr/>
        </p:nvSpPr>
        <p:spPr bwMode="auto">
          <a:xfrm flipV="1">
            <a:off x="2052638" y="3284538"/>
            <a:ext cx="1584325" cy="6477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64"/>
          <p:cNvSpPr>
            <a:spLocks noChangeShapeType="1"/>
          </p:cNvSpPr>
          <p:nvPr/>
        </p:nvSpPr>
        <p:spPr bwMode="auto">
          <a:xfrm>
            <a:off x="370840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65"/>
          <p:cNvSpPr>
            <a:spLocks noChangeShapeType="1"/>
          </p:cNvSpPr>
          <p:nvPr/>
        </p:nvSpPr>
        <p:spPr bwMode="auto">
          <a:xfrm>
            <a:off x="385286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66"/>
          <p:cNvSpPr>
            <a:spLocks noChangeShapeType="1"/>
          </p:cNvSpPr>
          <p:nvPr/>
        </p:nvSpPr>
        <p:spPr bwMode="auto">
          <a:xfrm>
            <a:off x="3997325"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Line 67"/>
          <p:cNvSpPr>
            <a:spLocks noChangeShapeType="1"/>
          </p:cNvSpPr>
          <p:nvPr/>
        </p:nvSpPr>
        <p:spPr bwMode="auto">
          <a:xfrm>
            <a:off x="414020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2" name="Line 68"/>
          <p:cNvSpPr>
            <a:spLocks noChangeShapeType="1"/>
          </p:cNvSpPr>
          <p:nvPr/>
        </p:nvSpPr>
        <p:spPr bwMode="auto">
          <a:xfrm>
            <a:off x="428466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3" name="Line 69"/>
          <p:cNvSpPr>
            <a:spLocks noChangeShapeType="1"/>
          </p:cNvSpPr>
          <p:nvPr/>
        </p:nvSpPr>
        <p:spPr bwMode="auto">
          <a:xfrm>
            <a:off x="4429125"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4" name="Line 70"/>
          <p:cNvSpPr>
            <a:spLocks noChangeShapeType="1"/>
          </p:cNvSpPr>
          <p:nvPr/>
        </p:nvSpPr>
        <p:spPr bwMode="auto">
          <a:xfrm>
            <a:off x="457200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5" name="Line 71"/>
          <p:cNvSpPr>
            <a:spLocks noChangeShapeType="1"/>
          </p:cNvSpPr>
          <p:nvPr/>
        </p:nvSpPr>
        <p:spPr bwMode="auto">
          <a:xfrm>
            <a:off x="471646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6" name="Line 72"/>
          <p:cNvSpPr>
            <a:spLocks noChangeShapeType="1"/>
          </p:cNvSpPr>
          <p:nvPr/>
        </p:nvSpPr>
        <p:spPr bwMode="auto">
          <a:xfrm>
            <a:off x="4860925"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7" name="Line 73"/>
          <p:cNvSpPr>
            <a:spLocks noChangeShapeType="1"/>
          </p:cNvSpPr>
          <p:nvPr/>
        </p:nvSpPr>
        <p:spPr bwMode="auto">
          <a:xfrm>
            <a:off x="50053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Line 74"/>
          <p:cNvSpPr>
            <a:spLocks noChangeShapeType="1"/>
          </p:cNvSpPr>
          <p:nvPr/>
        </p:nvSpPr>
        <p:spPr bwMode="auto">
          <a:xfrm>
            <a:off x="51498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9" name="Line 75"/>
          <p:cNvSpPr>
            <a:spLocks noChangeShapeType="1"/>
          </p:cNvSpPr>
          <p:nvPr/>
        </p:nvSpPr>
        <p:spPr bwMode="auto">
          <a:xfrm>
            <a:off x="529431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Line 76"/>
          <p:cNvSpPr>
            <a:spLocks noChangeShapeType="1"/>
          </p:cNvSpPr>
          <p:nvPr/>
        </p:nvSpPr>
        <p:spPr bwMode="auto">
          <a:xfrm>
            <a:off x="54371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1" name="Line 77"/>
          <p:cNvSpPr>
            <a:spLocks noChangeShapeType="1"/>
          </p:cNvSpPr>
          <p:nvPr/>
        </p:nvSpPr>
        <p:spPr bwMode="auto">
          <a:xfrm>
            <a:off x="55816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2" name="Line 78"/>
          <p:cNvSpPr>
            <a:spLocks noChangeShapeType="1"/>
          </p:cNvSpPr>
          <p:nvPr/>
        </p:nvSpPr>
        <p:spPr bwMode="auto">
          <a:xfrm>
            <a:off x="572611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3" name="Line 79"/>
          <p:cNvSpPr>
            <a:spLocks noChangeShapeType="1"/>
          </p:cNvSpPr>
          <p:nvPr/>
        </p:nvSpPr>
        <p:spPr bwMode="auto">
          <a:xfrm>
            <a:off x="58689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4" name="Line 80"/>
          <p:cNvSpPr>
            <a:spLocks noChangeShapeType="1"/>
          </p:cNvSpPr>
          <p:nvPr/>
        </p:nvSpPr>
        <p:spPr bwMode="auto">
          <a:xfrm>
            <a:off x="60134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5" name="Line 81"/>
          <p:cNvSpPr>
            <a:spLocks noChangeShapeType="1"/>
          </p:cNvSpPr>
          <p:nvPr/>
        </p:nvSpPr>
        <p:spPr bwMode="auto">
          <a:xfrm>
            <a:off x="615791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6" name="Line 82"/>
          <p:cNvSpPr>
            <a:spLocks noChangeShapeType="1"/>
          </p:cNvSpPr>
          <p:nvPr/>
        </p:nvSpPr>
        <p:spPr bwMode="auto">
          <a:xfrm>
            <a:off x="63007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7" name="Line 83"/>
          <p:cNvSpPr>
            <a:spLocks noChangeShapeType="1"/>
          </p:cNvSpPr>
          <p:nvPr/>
        </p:nvSpPr>
        <p:spPr bwMode="auto">
          <a:xfrm>
            <a:off x="64452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8" name="Text Box 84"/>
          <p:cNvSpPr txBox="1">
            <a:spLocks noChangeArrowheads="1"/>
          </p:cNvSpPr>
          <p:nvPr/>
        </p:nvSpPr>
        <p:spPr bwMode="auto">
          <a:xfrm>
            <a:off x="6972300" y="4845050"/>
            <a:ext cx="1619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Output amplifier</a:t>
            </a:r>
          </a:p>
        </p:txBody>
      </p:sp>
      <p:sp>
        <p:nvSpPr>
          <p:cNvPr id="72739" name="Line 85"/>
          <p:cNvSpPr>
            <a:spLocks noChangeShapeType="1"/>
          </p:cNvSpPr>
          <p:nvPr/>
        </p:nvSpPr>
        <p:spPr bwMode="auto">
          <a:xfrm>
            <a:off x="3324225" y="4940300"/>
            <a:ext cx="104775"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0" name="Line 86"/>
          <p:cNvSpPr>
            <a:spLocks noChangeShapeType="1"/>
          </p:cNvSpPr>
          <p:nvPr/>
        </p:nvSpPr>
        <p:spPr bwMode="auto">
          <a:xfrm flipV="1">
            <a:off x="3324225" y="1916113"/>
            <a:ext cx="0" cy="302418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1" name="Line 87"/>
          <p:cNvSpPr>
            <a:spLocks noChangeShapeType="1"/>
          </p:cNvSpPr>
          <p:nvPr/>
        </p:nvSpPr>
        <p:spPr bwMode="auto">
          <a:xfrm>
            <a:off x="3324225" y="1916113"/>
            <a:ext cx="104775"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2" name="Line 88"/>
          <p:cNvSpPr>
            <a:spLocks noChangeShapeType="1"/>
          </p:cNvSpPr>
          <p:nvPr/>
        </p:nvSpPr>
        <p:spPr bwMode="auto">
          <a:xfrm flipH="1">
            <a:off x="2395538" y="2166938"/>
            <a:ext cx="923925"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3" name="Text Box 89"/>
          <p:cNvSpPr txBox="1">
            <a:spLocks noChangeArrowheads="1"/>
          </p:cNvSpPr>
          <p:nvPr/>
        </p:nvSpPr>
        <p:spPr bwMode="auto">
          <a:xfrm>
            <a:off x="774700" y="5275263"/>
            <a:ext cx="2082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latin typeface="Arial" panose="020B0604020202020204" pitchFamily="34" charset="0"/>
              </a:rPr>
              <a:t>masked area</a:t>
            </a:r>
          </a:p>
          <a:p>
            <a:pPr algn="ctr" eaLnBrk="1" hangingPunct="1">
              <a:spcBef>
                <a:spcPct val="0"/>
              </a:spcBef>
              <a:buFontTx/>
              <a:buNone/>
            </a:pPr>
            <a:r>
              <a:rPr lang="en-US" altLang="en-US" sz="1600">
                <a:latin typeface="Arial" panose="020B0604020202020204" pitchFamily="34" charset="0"/>
              </a:rPr>
              <a:t>(not exposed to light)</a:t>
            </a:r>
          </a:p>
        </p:txBody>
      </p:sp>
      <p:sp>
        <p:nvSpPr>
          <p:cNvPr id="72744" name="Line 90"/>
          <p:cNvSpPr>
            <a:spLocks noChangeShapeType="1"/>
          </p:cNvSpPr>
          <p:nvPr/>
        </p:nvSpPr>
        <p:spPr bwMode="auto">
          <a:xfrm flipH="1">
            <a:off x="2524125" y="5038725"/>
            <a:ext cx="962025" cy="38100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5" name="Line 91"/>
          <p:cNvSpPr>
            <a:spLocks noChangeShapeType="1"/>
          </p:cNvSpPr>
          <p:nvPr/>
        </p:nvSpPr>
        <p:spPr bwMode="auto">
          <a:xfrm>
            <a:off x="3038475" y="4800600"/>
            <a:ext cx="752475" cy="20955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03901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821CB9F-1A51-4686-9281-95E224A293E8}" type="slidenum">
              <a:rPr lang="en-US" altLang="en-US" sz="1400" smtClean="0">
                <a:latin typeface="Arial" panose="020B0604020202020204" pitchFamily="34" charset="0"/>
              </a:rPr>
              <a:pPr>
                <a:spcBef>
                  <a:spcPct val="0"/>
                </a:spcBef>
                <a:buFontTx/>
                <a:buNone/>
              </a:pPr>
              <a:t>14</a:t>
            </a:fld>
            <a:endParaRPr lang="en-US" altLang="en-US" sz="1400" smtClean="0">
              <a:latin typeface="Arial" panose="020B0604020202020204" pitchFamily="34" charset="0"/>
            </a:endParaRPr>
          </a:p>
        </p:txBody>
      </p:sp>
      <p:sp>
        <p:nvSpPr>
          <p:cNvPr id="73731" name="Rectangle 4"/>
          <p:cNvSpPr>
            <a:spLocks noGrp="1" noChangeArrowheads="1"/>
          </p:cNvSpPr>
          <p:nvPr>
            <p:ph type="title" idx="4294967295"/>
          </p:nvPr>
        </p:nvSpPr>
        <p:spPr/>
        <p:txBody>
          <a:bodyPr/>
          <a:lstStyle/>
          <a:p>
            <a:pPr eaLnBrk="1" hangingPunct="1"/>
            <a:r>
              <a:rPr lang="en-US" altLang="en-US" smtClean="0"/>
              <a:t>What is This?</a:t>
            </a:r>
          </a:p>
        </p:txBody>
      </p:sp>
      <p:pic>
        <p:nvPicPr>
          <p:cNvPr id="73732" name="Picture 5" descr="janesick fig 1"/>
          <p:cNvPicPr>
            <a:picLocks noChangeAspect="1" noChangeArrowheads="1"/>
          </p:cNvPicPr>
          <p:nvPr/>
        </p:nvPicPr>
        <p:blipFill>
          <a:blip r:embed="rId3">
            <a:extLst>
              <a:ext uri="{28A0092B-C50C-407E-A947-70E740481C1C}">
                <a14:useLocalDpi xmlns:a14="http://schemas.microsoft.com/office/drawing/2010/main" val="0"/>
              </a:ext>
            </a:extLst>
          </a:blip>
          <a:srcRect b="11230"/>
          <a:stretch>
            <a:fillRect/>
          </a:stretch>
        </p:blipFill>
        <p:spPr bwMode="auto">
          <a:xfrm>
            <a:off x="2133600" y="1828800"/>
            <a:ext cx="488315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714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A5149A0-E0C8-44C0-849F-EA449A1D890B}" type="slidenum">
              <a:rPr lang="en-US" altLang="en-US" sz="1400" smtClean="0">
                <a:latin typeface="Arial" panose="020B0604020202020204" pitchFamily="34" charset="0"/>
              </a:rPr>
              <a:pPr>
                <a:spcBef>
                  <a:spcPct val="0"/>
                </a:spcBef>
                <a:buFontTx/>
                <a:buNone/>
              </a:pPr>
              <a:t>15</a:t>
            </a:fld>
            <a:endParaRPr lang="en-US" altLang="en-US" sz="1400" smtClean="0">
              <a:latin typeface="Arial" panose="020B0604020202020204" pitchFamily="34" charset="0"/>
            </a:endParaRPr>
          </a:p>
        </p:txBody>
      </p:sp>
      <p:sp>
        <p:nvSpPr>
          <p:cNvPr id="75779" name="Rectangle 4"/>
          <p:cNvSpPr>
            <a:spLocks noGrp="1" noChangeArrowheads="1"/>
          </p:cNvSpPr>
          <p:nvPr>
            <p:ph type="title" idx="4294967295"/>
          </p:nvPr>
        </p:nvSpPr>
        <p:spPr/>
        <p:txBody>
          <a:bodyPr/>
          <a:lstStyle/>
          <a:p>
            <a:pPr eaLnBrk="1" hangingPunct="1"/>
            <a:r>
              <a:rPr lang="en-US" altLang="en-US" dirty="0" smtClean="0"/>
              <a:t>First Astronomical CCD image</a:t>
            </a:r>
          </a:p>
        </p:txBody>
      </p:sp>
      <p:pic>
        <p:nvPicPr>
          <p:cNvPr id="75780" name="Picture 5" descr="janesick 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488315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6"/>
          <p:cNvSpPr txBox="1">
            <a:spLocks noChangeArrowheads="1"/>
          </p:cNvSpPr>
          <p:nvPr/>
        </p:nvSpPr>
        <p:spPr bwMode="auto">
          <a:xfrm>
            <a:off x="3254375" y="6172200"/>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1974 on an 8” telescope</a:t>
            </a:r>
          </a:p>
        </p:txBody>
      </p:sp>
    </p:spTree>
    <p:extLst>
      <p:ext uri="{BB962C8B-B14F-4D97-AF65-F5344CB8AC3E}">
        <p14:creationId xmlns:p14="http://schemas.microsoft.com/office/powerpoint/2010/main" val="349524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21F4607-15CD-42BA-845B-B15C3A7D4A75}" type="slidenum">
              <a:rPr lang="en-US" altLang="en-US" sz="1400" smtClean="0">
                <a:latin typeface="Arial" panose="020B0604020202020204" pitchFamily="34" charset="0"/>
              </a:rPr>
              <a:pPr>
                <a:spcBef>
                  <a:spcPct val="0"/>
                </a:spcBef>
                <a:buFontTx/>
                <a:buNone/>
              </a:pPr>
              <a:t>16</a:t>
            </a:fld>
            <a:endParaRPr lang="en-US" altLang="en-US" sz="1400" smtClean="0">
              <a:latin typeface="Arial" panose="020B0604020202020204" pitchFamily="34" charset="0"/>
            </a:endParaRPr>
          </a:p>
        </p:txBody>
      </p:sp>
      <p:sp>
        <p:nvSpPr>
          <p:cNvPr id="77827" name="Rectangle 2"/>
          <p:cNvSpPr>
            <a:spLocks noGrp="1" noChangeArrowheads="1"/>
          </p:cNvSpPr>
          <p:nvPr>
            <p:ph type="title"/>
          </p:nvPr>
        </p:nvSpPr>
        <p:spPr/>
        <p:txBody>
          <a:bodyPr/>
          <a:lstStyle/>
          <a:p>
            <a:pPr eaLnBrk="1" hangingPunct="1"/>
            <a:r>
              <a:rPr lang="en-US" altLang="en-US" smtClean="0"/>
              <a:t>CCD in a Dual-Inline Package</a:t>
            </a:r>
          </a:p>
        </p:txBody>
      </p:sp>
      <p:pic>
        <p:nvPicPr>
          <p:cNvPr id="77828" name="Picture 4" descr="Image:CC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33500"/>
            <a:ext cx="7620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77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8DA69943-E17B-4AEC-8A03-36063EE59D42}" type="slidenum">
              <a:rPr lang="en-US" altLang="en-US" sz="1400" smtClean="0">
                <a:latin typeface="Arial" panose="020B0604020202020204" pitchFamily="34" charset="0"/>
              </a:rPr>
              <a:pPr>
                <a:spcBef>
                  <a:spcPct val="0"/>
                </a:spcBef>
                <a:buFontTx/>
                <a:buNone/>
              </a:pPr>
              <a:t>17</a:t>
            </a:fld>
            <a:endParaRPr lang="en-US" altLang="en-US" sz="1400" smtClean="0">
              <a:latin typeface="Arial" panose="020B0604020202020204" pitchFamily="34" charset="0"/>
            </a:endParaRPr>
          </a:p>
        </p:txBody>
      </p:sp>
      <p:sp>
        <p:nvSpPr>
          <p:cNvPr id="79875" name="Rectangle 4"/>
          <p:cNvSpPr>
            <a:spLocks noGrp="1" noChangeArrowheads="1"/>
          </p:cNvSpPr>
          <p:nvPr>
            <p:ph type="title"/>
          </p:nvPr>
        </p:nvSpPr>
        <p:spPr/>
        <p:txBody>
          <a:bodyPr/>
          <a:lstStyle/>
          <a:p>
            <a:pPr eaLnBrk="1" hangingPunct="1"/>
            <a:r>
              <a:rPr lang="en-US" altLang="en-US" smtClean="0"/>
              <a:t>MOS Capacitor Geometry</a:t>
            </a:r>
          </a:p>
        </p:txBody>
      </p:sp>
      <p:sp>
        <p:nvSpPr>
          <p:cNvPr id="79876" name="Rectangle 4"/>
          <p:cNvSpPr>
            <a:spLocks noGrp="1" noChangeArrowheads="1"/>
          </p:cNvSpPr>
          <p:nvPr>
            <p:ph type="body" idx="1"/>
          </p:nvPr>
        </p:nvSpPr>
        <p:spPr/>
        <p:txBody>
          <a:bodyPr/>
          <a:lstStyle/>
          <a:p>
            <a:pPr eaLnBrk="1" hangingPunct="1"/>
            <a:r>
              <a:rPr lang="en-US" altLang="en-US" smtClean="0"/>
              <a:t>A Metal-Oxide-Semiconductor (MOS) capacitor has a potential difference between two metal plates separated by an insulator.</a:t>
            </a:r>
          </a:p>
        </p:txBody>
      </p:sp>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2663683"/>
            <a:ext cx="7210425" cy="32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660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FF66AFF-9B63-4773-9BD9-2F48F47E49BB}" type="slidenum">
              <a:rPr lang="en-US" altLang="en-US" sz="1400" smtClean="0">
                <a:latin typeface="Arial" panose="020B0604020202020204" pitchFamily="34" charset="0"/>
              </a:rPr>
              <a:pPr>
                <a:spcBef>
                  <a:spcPct val="0"/>
                </a:spcBef>
                <a:buFontTx/>
                <a:buNone/>
              </a:pPr>
              <a:t>18</a:t>
            </a:fld>
            <a:endParaRPr lang="en-US" altLang="en-US" sz="1400" smtClean="0">
              <a:latin typeface="Arial" panose="020B0604020202020204" pitchFamily="34" charset="0"/>
            </a:endParaRPr>
          </a:p>
        </p:txBody>
      </p:sp>
      <p:sp>
        <p:nvSpPr>
          <p:cNvPr id="93187" name="Rectangle 2"/>
          <p:cNvSpPr>
            <a:spLocks noGrp="1" noChangeArrowheads="1"/>
          </p:cNvSpPr>
          <p:nvPr>
            <p:ph type="title"/>
          </p:nvPr>
        </p:nvSpPr>
        <p:spPr/>
        <p:txBody>
          <a:bodyPr/>
          <a:lstStyle/>
          <a:p>
            <a:pPr eaLnBrk="1" hangingPunct="1"/>
            <a:r>
              <a:rPr lang="en-US" altLang="en-US" smtClean="0"/>
              <a:t>CCD Clocking</a:t>
            </a:r>
          </a:p>
        </p:txBody>
      </p:sp>
      <p:pic>
        <p:nvPicPr>
          <p:cNvPr id="93188" name="Picture 5" descr="ccdintro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71700"/>
            <a:ext cx="3467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descr="ccdintrofig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171700"/>
            <a:ext cx="30099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926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C8852F2-7D03-4D86-995A-8628BCA75E43}" type="slidenum">
              <a:rPr lang="en-US" altLang="en-US" sz="1400" smtClean="0">
                <a:latin typeface="Arial" panose="020B0604020202020204" pitchFamily="34" charset="0"/>
              </a:rPr>
              <a:pPr>
                <a:spcBef>
                  <a:spcPct val="0"/>
                </a:spcBef>
                <a:buFontTx/>
                <a:buNone/>
              </a:pPr>
              <a:t>19</a:t>
            </a:fld>
            <a:endParaRPr lang="en-US" altLang="en-US" sz="1400" smtClean="0">
              <a:latin typeface="Arial" panose="020B0604020202020204" pitchFamily="34" charset="0"/>
            </a:endParaRPr>
          </a:p>
        </p:txBody>
      </p:sp>
      <p:sp>
        <p:nvSpPr>
          <p:cNvPr id="94211" name="Rectangle 2"/>
          <p:cNvSpPr>
            <a:spLocks noChangeArrowheads="1"/>
          </p:cNvSpPr>
          <p:nvPr/>
        </p:nvSpPr>
        <p:spPr bwMode="auto">
          <a:xfrm>
            <a:off x="1600200" y="2574925"/>
            <a:ext cx="5638800" cy="762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212" name="Group 3"/>
          <p:cNvGrpSpPr>
            <a:grpSpLocks/>
          </p:cNvGrpSpPr>
          <p:nvPr/>
        </p:nvGrpSpPr>
        <p:grpSpPr bwMode="auto">
          <a:xfrm>
            <a:off x="4673600" y="2016125"/>
            <a:ext cx="685800" cy="457200"/>
            <a:chOff x="1152" y="1008"/>
            <a:chExt cx="432" cy="288"/>
          </a:xfrm>
        </p:grpSpPr>
        <p:sp>
          <p:nvSpPr>
            <p:cNvPr id="94786" name="Line 4"/>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7" name="Line 5"/>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13" name="Group 6"/>
          <p:cNvGrpSpPr>
            <a:grpSpLocks/>
          </p:cNvGrpSpPr>
          <p:nvPr/>
        </p:nvGrpSpPr>
        <p:grpSpPr bwMode="auto">
          <a:xfrm>
            <a:off x="5410200" y="1965325"/>
            <a:ext cx="685800" cy="508000"/>
            <a:chOff x="1152" y="1008"/>
            <a:chExt cx="432" cy="288"/>
          </a:xfrm>
        </p:grpSpPr>
        <p:sp>
          <p:nvSpPr>
            <p:cNvPr id="94784" name="Line 7"/>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5" name="Line 8"/>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14" name="Group 9"/>
          <p:cNvGrpSpPr>
            <a:grpSpLocks/>
          </p:cNvGrpSpPr>
          <p:nvPr/>
        </p:nvGrpSpPr>
        <p:grpSpPr bwMode="auto">
          <a:xfrm>
            <a:off x="6159500" y="1965325"/>
            <a:ext cx="685800" cy="508000"/>
            <a:chOff x="1152" y="1008"/>
            <a:chExt cx="432" cy="288"/>
          </a:xfrm>
        </p:grpSpPr>
        <p:sp>
          <p:nvSpPr>
            <p:cNvPr id="94782" name="Line 10"/>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3" name="Line 11"/>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15" name="Rectangle 12"/>
          <p:cNvSpPr>
            <a:spLocks noChangeArrowheads="1"/>
          </p:cNvSpPr>
          <p:nvPr/>
        </p:nvSpPr>
        <p:spPr bwMode="auto">
          <a:xfrm>
            <a:off x="1600200" y="3336925"/>
            <a:ext cx="5638800" cy="762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16" name="Line 13"/>
          <p:cNvSpPr>
            <a:spLocks noChangeShapeType="1"/>
          </p:cNvSpPr>
          <p:nvPr/>
        </p:nvSpPr>
        <p:spPr bwMode="auto">
          <a:xfrm>
            <a:off x="1600200" y="2536825"/>
            <a:ext cx="56388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2062" name="Group 14"/>
          <p:cNvGrpSpPr>
            <a:grpSpLocks/>
          </p:cNvGrpSpPr>
          <p:nvPr/>
        </p:nvGrpSpPr>
        <p:grpSpPr bwMode="auto">
          <a:xfrm rot="-5400000">
            <a:off x="2856707" y="3544093"/>
            <a:ext cx="1371600" cy="74613"/>
            <a:chOff x="1689" y="1008"/>
            <a:chExt cx="864" cy="47"/>
          </a:xfrm>
        </p:grpSpPr>
        <p:sp>
          <p:nvSpPr>
            <p:cNvPr id="94679" name="Rectangle 15"/>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680" name="Group 16"/>
            <p:cNvGrpSpPr>
              <a:grpSpLocks/>
            </p:cNvGrpSpPr>
            <p:nvPr/>
          </p:nvGrpSpPr>
          <p:grpSpPr bwMode="auto">
            <a:xfrm>
              <a:off x="1689" y="1008"/>
              <a:ext cx="685" cy="29"/>
              <a:chOff x="1712" y="1018"/>
              <a:chExt cx="685" cy="29"/>
            </a:xfrm>
          </p:grpSpPr>
          <p:sp>
            <p:nvSpPr>
              <p:cNvPr id="94682" name="Line 17"/>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3" name="Line 18"/>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4" name="Line 19"/>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5" name="Line 20"/>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6" name="Line 21"/>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7" name="Line 22"/>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8" name="Line 23"/>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9" name="Line 24"/>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0" name="Line 25"/>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1" name="Line 26"/>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2" name="Line 27"/>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3" name="Line 28"/>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4" name="Line 29"/>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5" name="Line 30"/>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6" name="Line 31"/>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7" name="Line 32"/>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8" name="Line 33"/>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9" name="Line 34"/>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0" name="Line 35"/>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1" name="Line 36"/>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2" name="Line 37"/>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3" name="Line 38"/>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4" name="Line 39"/>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5" name="Line 40"/>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6" name="Line 41"/>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7" name="Line 42"/>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8" name="Line 43"/>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9" name="Line 44"/>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0" name="Line 45"/>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1" name="Line 46"/>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2" name="Line 47"/>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3" name="Line 48"/>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4" name="Line 49"/>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5" name="Line 50"/>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6" name="Line 51"/>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7" name="Line 52"/>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8" name="Line 53"/>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9" name="Line 54"/>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0" name="Line 55"/>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1" name="Line 56"/>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2" name="Line 57"/>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3" name="Line 58"/>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4" name="Line 59"/>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5" name="Line 60"/>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6" name="Line 61"/>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7" name="Line 62"/>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8" name="Line 63"/>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9" name="Line 64"/>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0" name="Line 65"/>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1" name="Line 66"/>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2" name="Line 67"/>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3" name="Line 68"/>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4" name="Line 69"/>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5" name="Line 70"/>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6" name="Line 71"/>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7" name="Line 72"/>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8" name="Line 73"/>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9" name="Line 74"/>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0" name="Line 75"/>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1" name="Line 76"/>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2" name="Line 77"/>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3" name="Line 78"/>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4" name="Line 79"/>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5" name="Line 80"/>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6" name="Line 81"/>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7" name="Line 82"/>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8" name="Line 83"/>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9" name="Line 84"/>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0" name="Line 85"/>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1" name="Line 86"/>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2" name="Line 87"/>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3" name="Line 88"/>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4" name="Line 89"/>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5" name="Line 90"/>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6" name="Line 91"/>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7" name="Line 92"/>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8" name="Line 93"/>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9" name="Line 94"/>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0" name="Line 95"/>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1" name="Line 96"/>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2" name="Line 97"/>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3" name="Line 98"/>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4" name="Line 99"/>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5" name="Line 100"/>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6" name="Line 101"/>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7" name="Line 102"/>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8" name="Line 103"/>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9" name="Line 104"/>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0" name="Line 105"/>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1" name="Line 106"/>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2" name="Line 107"/>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3" name="Line 108"/>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4" name="Line 109"/>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5" name="Line 110"/>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6" name="Line 111"/>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7" name="Line 112"/>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8" name="Line 113"/>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9" name="Line 114"/>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80" name="Line 115"/>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81" name="Line 116"/>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681" name="Line 117"/>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166" name="Group 118"/>
          <p:cNvGrpSpPr>
            <a:grpSpLocks/>
          </p:cNvGrpSpPr>
          <p:nvPr/>
        </p:nvGrpSpPr>
        <p:grpSpPr bwMode="auto">
          <a:xfrm rot="-5400000">
            <a:off x="3720307" y="4212431"/>
            <a:ext cx="1371600" cy="74613"/>
            <a:chOff x="1689" y="1008"/>
            <a:chExt cx="864" cy="47"/>
          </a:xfrm>
        </p:grpSpPr>
        <p:sp>
          <p:nvSpPr>
            <p:cNvPr id="94576" name="Rectangle 119"/>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577" name="Group 120"/>
            <p:cNvGrpSpPr>
              <a:grpSpLocks/>
            </p:cNvGrpSpPr>
            <p:nvPr/>
          </p:nvGrpSpPr>
          <p:grpSpPr bwMode="auto">
            <a:xfrm>
              <a:off x="1689" y="1008"/>
              <a:ext cx="685" cy="29"/>
              <a:chOff x="1712" y="1018"/>
              <a:chExt cx="685" cy="29"/>
            </a:xfrm>
          </p:grpSpPr>
          <p:sp>
            <p:nvSpPr>
              <p:cNvPr id="94579" name="Line 121"/>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0" name="Line 122"/>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1" name="Line 123"/>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2" name="Line 124"/>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3" name="Line 125"/>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4" name="Line 126"/>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5" name="Line 127"/>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6" name="Line 128"/>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7" name="Line 129"/>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8" name="Line 130"/>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9" name="Line 131"/>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0" name="Line 132"/>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1" name="Line 133"/>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2" name="Line 134"/>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3" name="Line 135"/>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4" name="Line 136"/>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5" name="Line 137"/>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6" name="Line 138"/>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7" name="Line 139"/>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8" name="Line 140"/>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9" name="Line 141"/>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0" name="Line 142"/>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1" name="Line 143"/>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2" name="Line 144"/>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3" name="Line 145"/>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4" name="Line 146"/>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5" name="Line 147"/>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6" name="Line 148"/>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7" name="Line 149"/>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8" name="Line 150"/>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9" name="Line 151"/>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0" name="Line 152"/>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1" name="Line 153"/>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2" name="Line 154"/>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3" name="Line 155"/>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4" name="Line 156"/>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5" name="Line 157"/>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6" name="Line 158"/>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7" name="Line 159"/>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8" name="Line 160"/>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9" name="Line 161"/>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0" name="Line 162"/>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1" name="Line 163"/>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2" name="Line 164"/>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3" name="Line 165"/>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4" name="Line 166"/>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5" name="Line 167"/>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6" name="Line 168"/>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7" name="Line 169"/>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8" name="Line 170"/>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9" name="Line 171"/>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0" name="Line 172"/>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1" name="Line 173"/>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2" name="Line 174"/>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3" name="Line 175"/>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4" name="Line 176"/>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5" name="Line 177"/>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6" name="Line 178"/>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7" name="Line 179"/>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8" name="Line 180"/>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9" name="Line 181"/>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0" name="Line 182"/>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1" name="Line 183"/>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2" name="Line 184"/>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3" name="Line 185"/>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4" name="Line 186"/>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5" name="Line 187"/>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6" name="Line 188"/>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7" name="Line 189"/>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8" name="Line 190"/>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9" name="Line 191"/>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0" name="Line 192"/>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1" name="Line 193"/>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2" name="Line 194"/>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3" name="Line 195"/>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4" name="Line 196"/>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5" name="Line 197"/>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6" name="Line 198"/>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7" name="Line 199"/>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8" name="Line 200"/>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9" name="Line 201"/>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0" name="Line 202"/>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1" name="Line 203"/>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2" name="Line 204"/>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3" name="Line 205"/>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4" name="Line 206"/>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5" name="Line 207"/>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6" name="Line 208"/>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7" name="Line 209"/>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8" name="Line 210"/>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9" name="Line 211"/>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0" name="Line 212"/>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1" name="Line 213"/>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2" name="Line 214"/>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3" name="Line 215"/>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4" name="Line 216"/>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5" name="Line 217"/>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6" name="Line 218"/>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7" name="Line 219"/>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8" name="Line 220"/>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578" name="Line 221"/>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270" name="Group 222"/>
          <p:cNvGrpSpPr>
            <a:grpSpLocks/>
          </p:cNvGrpSpPr>
          <p:nvPr/>
        </p:nvGrpSpPr>
        <p:grpSpPr bwMode="auto">
          <a:xfrm rot="-5400000">
            <a:off x="5104607" y="4348956"/>
            <a:ext cx="1371600" cy="74613"/>
            <a:chOff x="1689" y="1008"/>
            <a:chExt cx="864" cy="47"/>
          </a:xfrm>
        </p:grpSpPr>
        <p:sp>
          <p:nvSpPr>
            <p:cNvPr id="94473" name="Rectangle 223"/>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474" name="Group 224"/>
            <p:cNvGrpSpPr>
              <a:grpSpLocks/>
            </p:cNvGrpSpPr>
            <p:nvPr/>
          </p:nvGrpSpPr>
          <p:grpSpPr bwMode="auto">
            <a:xfrm>
              <a:off x="1689" y="1008"/>
              <a:ext cx="685" cy="29"/>
              <a:chOff x="1712" y="1018"/>
              <a:chExt cx="685" cy="29"/>
            </a:xfrm>
          </p:grpSpPr>
          <p:sp>
            <p:nvSpPr>
              <p:cNvPr id="94476" name="Line 225"/>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7" name="Line 226"/>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8" name="Line 227"/>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9" name="Line 228"/>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0" name="Line 229"/>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1" name="Line 230"/>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2" name="Line 231"/>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3" name="Line 232"/>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4" name="Line 233"/>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5" name="Line 234"/>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6" name="Line 235"/>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7" name="Line 236"/>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8" name="Line 237"/>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9" name="Line 238"/>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0" name="Line 239"/>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1" name="Line 240"/>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2" name="Line 241"/>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3" name="Line 242"/>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4" name="Line 243"/>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5" name="Line 244"/>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6" name="Line 245"/>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7" name="Line 246"/>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8" name="Line 247"/>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9" name="Line 248"/>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0" name="Line 249"/>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1" name="Line 250"/>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2" name="Line 251"/>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3" name="Line 252"/>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4" name="Line 253"/>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5" name="Line 254"/>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6" name="Line 255"/>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7" name="Line 256"/>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8" name="Line 257"/>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9" name="Line 258"/>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0" name="Line 259"/>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1" name="Line 260"/>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2" name="Line 261"/>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3" name="Line 262"/>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4" name="Line 263"/>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5" name="Line 264"/>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6" name="Line 265"/>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7" name="Line 266"/>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8" name="Line 267"/>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9" name="Line 268"/>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0" name="Line 269"/>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1" name="Line 270"/>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2" name="Line 271"/>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3" name="Line 272"/>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4" name="Line 273"/>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5" name="Line 274"/>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6" name="Line 275"/>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7" name="Line 276"/>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8" name="Line 277"/>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9" name="Line 278"/>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0" name="Line 279"/>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1" name="Line 280"/>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2" name="Line 281"/>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3" name="Line 282"/>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4" name="Line 283"/>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5" name="Line 284"/>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6" name="Line 285"/>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7" name="Line 286"/>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8" name="Line 287"/>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9" name="Line 288"/>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0" name="Line 289"/>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1" name="Line 290"/>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2" name="Line 291"/>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3" name="Line 292"/>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4" name="Line 293"/>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5" name="Line 294"/>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6" name="Line 295"/>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7" name="Line 296"/>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8" name="Line 297"/>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9" name="Line 298"/>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0" name="Line 299"/>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1" name="Line 300"/>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2" name="Line 301"/>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3" name="Line 302"/>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4" name="Line 303"/>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5" name="Line 304"/>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6" name="Line 305"/>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7" name="Line 306"/>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8" name="Line 307"/>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9" name="Line 308"/>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0" name="Line 309"/>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1" name="Line 310"/>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2" name="Line 311"/>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3" name="Line 312"/>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4" name="Line 313"/>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5" name="Line 314"/>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6" name="Line 315"/>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7" name="Line 316"/>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8" name="Line 317"/>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9" name="Line 318"/>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0" name="Line 319"/>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1" name="Line 320"/>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2" name="Line 321"/>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3" name="Line 322"/>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4" name="Line 323"/>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5" name="Line 324"/>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475" name="Line 325"/>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374" name="Group 326"/>
          <p:cNvGrpSpPr>
            <a:grpSpLocks/>
          </p:cNvGrpSpPr>
          <p:nvPr/>
        </p:nvGrpSpPr>
        <p:grpSpPr bwMode="auto">
          <a:xfrm rot="5400000" flipH="1">
            <a:off x="2274888" y="4024313"/>
            <a:ext cx="836612" cy="74612"/>
            <a:chOff x="1689" y="1008"/>
            <a:chExt cx="864" cy="47"/>
          </a:xfrm>
        </p:grpSpPr>
        <p:sp>
          <p:nvSpPr>
            <p:cNvPr id="94370" name="Rectangle 327"/>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371" name="Group 328"/>
            <p:cNvGrpSpPr>
              <a:grpSpLocks/>
            </p:cNvGrpSpPr>
            <p:nvPr/>
          </p:nvGrpSpPr>
          <p:grpSpPr bwMode="auto">
            <a:xfrm>
              <a:off x="1689" y="1008"/>
              <a:ext cx="685" cy="29"/>
              <a:chOff x="1712" y="1018"/>
              <a:chExt cx="685" cy="29"/>
            </a:xfrm>
          </p:grpSpPr>
          <p:sp>
            <p:nvSpPr>
              <p:cNvPr id="94373" name="Line 329"/>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4" name="Line 330"/>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5" name="Line 331"/>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6" name="Line 332"/>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7" name="Line 333"/>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8" name="Line 334"/>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9" name="Line 335"/>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0" name="Line 336"/>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1" name="Line 337"/>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2" name="Line 338"/>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3" name="Line 339"/>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4" name="Line 340"/>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5" name="Line 341"/>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6" name="Line 342"/>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7" name="Line 343"/>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8" name="Line 344"/>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9" name="Line 345"/>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0" name="Line 346"/>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1" name="Line 347"/>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2" name="Line 348"/>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3" name="Line 349"/>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4" name="Line 350"/>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5" name="Line 351"/>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6" name="Line 352"/>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7" name="Line 353"/>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8" name="Line 354"/>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9" name="Line 355"/>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0" name="Line 356"/>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1" name="Line 357"/>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2" name="Line 358"/>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3" name="Line 359"/>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4" name="Line 360"/>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5" name="Line 361"/>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6" name="Line 362"/>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7" name="Line 363"/>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8" name="Line 364"/>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9" name="Line 365"/>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0" name="Line 366"/>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1" name="Line 367"/>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2" name="Line 368"/>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3" name="Line 369"/>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4" name="Line 370"/>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5" name="Line 371"/>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6" name="Line 372"/>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7" name="Line 373"/>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8" name="Line 374"/>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9" name="Line 375"/>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0" name="Line 376"/>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1" name="Line 377"/>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2" name="Line 378"/>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3" name="Line 379"/>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4" name="Line 380"/>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5" name="Line 381"/>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6" name="Line 382"/>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7" name="Line 383"/>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8" name="Line 384"/>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9" name="Line 385"/>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0" name="Line 386"/>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1" name="Line 387"/>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2" name="Line 388"/>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3" name="Line 389"/>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4" name="Line 390"/>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5" name="Line 391"/>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6" name="Line 392"/>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7" name="Line 393"/>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8" name="Line 394"/>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9" name="Line 395"/>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0" name="Line 396"/>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1" name="Line 397"/>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2" name="Line 398"/>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3" name="Line 399"/>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4" name="Line 400"/>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5" name="Line 401"/>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6" name="Line 402"/>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7" name="Line 403"/>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8" name="Line 404"/>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9" name="Line 405"/>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0" name="Line 406"/>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1" name="Line 407"/>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2" name="Line 408"/>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3" name="Line 409"/>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4" name="Line 410"/>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5" name="Line 411"/>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6" name="Line 412"/>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7" name="Line 413"/>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8" name="Line 414"/>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9" name="Line 415"/>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0" name="Line 416"/>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1" name="Line 417"/>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2" name="Line 418"/>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3" name="Line 419"/>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4" name="Line 420"/>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5" name="Line 421"/>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6" name="Line 422"/>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7" name="Line 423"/>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8" name="Line 424"/>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9" name="Line 425"/>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0" name="Line 426"/>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1" name="Line 427"/>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2" name="Line 428"/>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372" name="Line 429"/>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478" name="Group 430"/>
          <p:cNvGrpSpPr>
            <a:grpSpLocks/>
          </p:cNvGrpSpPr>
          <p:nvPr/>
        </p:nvGrpSpPr>
        <p:grpSpPr bwMode="auto">
          <a:xfrm rot="-5400000">
            <a:off x="4761707" y="3520281"/>
            <a:ext cx="1371600" cy="74613"/>
            <a:chOff x="1689" y="1008"/>
            <a:chExt cx="864" cy="47"/>
          </a:xfrm>
        </p:grpSpPr>
        <p:sp>
          <p:nvSpPr>
            <p:cNvPr id="94267" name="Rectangle 431"/>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268" name="Group 432"/>
            <p:cNvGrpSpPr>
              <a:grpSpLocks/>
            </p:cNvGrpSpPr>
            <p:nvPr/>
          </p:nvGrpSpPr>
          <p:grpSpPr bwMode="auto">
            <a:xfrm>
              <a:off x="1689" y="1008"/>
              <a:ext cx="685" cy="29"/>
              <a:chOff x="1712" y="1018"/>
              <a:chExt cx="685" cy="29"/>
            </a:xfrm>
          </p:grpSpPr>
          <p:sp>
            <p:nvSpPr>
              <p:cNvPr id="94270" name="Line 433"/>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1" name="Line 434"/>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2" name="Line 435"/>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3" name="Line 436"/>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4" name="Line 437"/>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5" name="Line 438"/>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6" name="Line 439"/>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7" name="Line 440"/>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8" name="Line 441"/>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9" name="Line 442"/>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0" name="Line 443"/>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1" name="Line 444"/>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2" name="Line 445"/>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3" name="Line 446"/>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4" name="Line 447"/>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5" name="Line 448"/>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6" name="Line 449"/>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7" name="Line 450"/>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8" name="Line 451"/>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9" name="Line 452"/>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0" name="Line 453"/>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1" name="Line 454"/>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2" name="Line 455"/>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3" name="Line 456"/>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4" name="Line 457"/>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5" name="Line 458"/>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6" name="Line 459"/>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7" name="Line 460"/>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8" name="Line 461"/>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9" name="Line 462"/>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0" name="Line 463"/>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1" name="Line 464"/>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2" name="Line 465"/>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3" name="Line 466"/>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4" name="Line 467"/>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5" name="Line 468"/>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6" name="Line 469"/>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7" name="Line 470"/>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8" name="Line 471"/>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9" name="Line 472"/>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0" name="Line 473"/>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1" name="Line 474"/>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2" name="Line 475"/>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3" name="Line 476"/>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4" name="Line 477"/>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5" name="Line 478"/>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6" name="Line 479"/>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7" name="Line 480"/>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8" name="Line 481"/>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9" name="Line 482"/>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0" name="Line 483"/>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1" name="Line 484"/>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2" name="Line 485"/>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3" name="Line 486"/>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4" name="Line 487"/>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5" name="Line 488"/>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6" name="Line 489"/>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7" name="Line 490"/>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8" name="Line 491"/>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9" name="Line 492"/>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0" name="Line 493"/>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1" name="Line 494"/>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2" name="Line 495"/>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3" name="Line 496"/>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4" name="Line 497"/>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5" name="Line 498"/>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6" name="Line 499"/>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7" name="Line 500"/>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8" name="Line 501"/>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9" name="Line 502"/>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0" name="Line 503"/>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1" name="Line 504"/>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2" name="Line 505"/>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3" name="Line 506"/>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4" name="Line 507"/>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5" name="Line 508"/>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6" name="Line 509"/>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7" name="Line 510"/>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8" name="Line 511"/>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9" name="Line 512"/>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0" name="Line 513"/>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1" name="Line 514"/>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2" name="Line 515"/>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3" name="Line 516"/>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4" name="Line 517"/>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5" name="Line 518"/>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6" name="Line 519"/>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7" name="Line 520"/>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8" name="Line 521"/>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9" name="Line 522"/>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0" name="Line 523"/>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1" name="Line 524"/>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2" name="Line 525"/>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3" name="Line 526"/>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4" name="Line 527"/>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5" name="Line 528"/>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6" name="Line 529"/>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7" name="Line 530"/>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8" name="Line 531"/>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9" name="Line 532"/>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269" name="Line 533"/>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2582" name="Arc 534"/>
          <p:cNvSpPr>
            <a:spLocks/>
          </p:cNvSpPr>
          <p:nvPr/>
        </p:nvSpPr>
        <p:spPr bwMode="auto">
          <a:xfrm flipH="1">
            <a:off x="2867025" y="3038475"/>
            <a:ext cx="644525" cy="1492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3" name="Arc 535"/>
          <p:cNvSpPr>
            <a:spLocks/>
          </p:cNvSpPr>
          <p:nvPr/>
        </p:nvSpPr>
        <p:spPr bwMode="auto">
          <a:xfrm flipH="1">
            <a:off x="5016500" y="3006725"/>
            <a:ext cx="388938" cy="153988"/>
          </a:xfrm>
          <a:custGeom>
            <a:avLst/>
            <a:gdLst>
              <a:gd name="T0" fmla="*/ 0 w 21418"/>
              <a:gd name="T1" fmla="*/ 0 h 21600"/>
              <a:gd name="T2" fmla="*/ 2147483646 w 21418"/>
              <a:gd name="T3" fmla="*/ 2147483646 h 21600"/>
              <a:gd name="T4" fmla="*/ 0 w 21418"/>
              <a:gd name="T5" fmla="*/ 2147483646 h 21600"/>
              <a:gd name="T6" fmla="*/ 0 60000 65536"/>
              <a:gd name="T7" fmla="*/ 0 60000 65536"/>
              <a:gd name="T8" fmla="*/ 0 60000 65536"/>
            </a:gdLst>
            <a:ahLst/>
            <a:cxnLst>
              <a:cxn ang="T6">
                <a:pos x="T0" y="T1"/>
              </a:cxn>
              <a:cxn ang="T7">
                <a:pos x="T2" y="T3"/>
              </a:cxn>
              <a:cxn ang="T8">
                <a:pos x="T4" y="T5"/>
              </a:cxn>
            </a:cxnLst>
            <a:rect l="0" t="0" r="r" b="b"/>
            <a:pathLst>
              <a:path w="21418" h="21600" fill="none" extrusionOk="0">
                <a:moveTo>
                  <a:pt x="-1" y="0"/>
                </a:moveTo>
                <a:cubicBezTo>
                  <a:pt x="10846" y="0"/>
                  <a:pt x="20011" y="8044"/>
                  <a:pt x="21417" y="18800"/>
                </a:cubicBezTo>
              </a:path>
              <a:path w="21418" h="21600" stroke="0" extrusionOk="0">
                <a:moveTo>
                  <a:pt x="-1" y="0"/>
                </a:moveTo>
                <a:cubicBezTo>
                  <a:pt x="10846" y="0"/>
                  <a:pt x="20011" y="8044"/>
                  <a:pt x="21417" y="18800"/>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4" name="Arc 536"/>
          <p:cNvSpPr>
            <a:spLocks/>
          </p:cNvSpPr>
          <p:nvPr/>
        </p:nvSpPr>
        <p:spPr bwMode="auto">
          <a:xfrm rot="-5400000">
            <a:off x="2613819" y="3483769"/>
            <a:ext cx="449262" cy="165100"/>
          </a:xfrm>
          <a:custGeom>
            <a:avLst/>
            <a:gdLst>
              <a:gd name="T0" fmla="*/ 0 w 18318"/>
              <a:gd name="T1" fmla="*/ 0 h 21600"/>
              <a:gd name="T2" fmla="*/ 2147483646 w 18318"/>
              <a:gd name="T3" fmla="*/ 2147483646 h 21600"/>
              <a:gd name="T4" fmla="*/ 0 w 18318"/>
              <a:gd name="T5" fmla="*/ 2147483646 h 21600"/>
              <a:gd name="T6" fmla="*/ 0 60000 65536"/>
              <a:gd name="T7" fmla="*/ 0 60000 65536"/>
              <a:gd name="T8" fmla="*/ 0 60000 65536"/>
            </a:gdLst>
            <a:ahLst/>
            <a:cxnLst>
              <a:cxn ang="T6">
                <a:pos x="T0" y="T1"/>
              </a:cxn>
              <a:cxn ang="T7">
                <a:pos x="T2" y="T3"/>
              </a:cxn>
              <a:cxn ang="T8">
                <a:pos x="T4" y="T5"/>
              </a:cxn>
            </a:cxnLst>
            <a:rect l="0" t="0" r="r" b="b"/>
            <a:pathLst>
              <a:path w="18318" h="21600" fill="none" extrusionOk="0">
                <a:moveTo>
                  <a:pt x="-1" y="0"/>
                </a:moveTo>
                <a:cubicBezTo>
                  <a:pt x="7447" y="0"/>
                  <a:pt x="14370" y="3837"/>
                  <a:pt x="18317" y="10153"/>
                </a:cubicBezTo>
              </a:path>
              <a:path w="18318" h="21600" stroke="0" extrusionOk="0">
                <a:moveTo>
                  <a:pt x="-1" y="0"/>
                </a:moveTo>
                <a:cubicBezTo>
                  <a:pt x="7447" y="0"/>
                  <a:pt x="14370" y="3837"/>
                  <a:pt x="18317" y="10153"/>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5" name="Arc 537"/>
          <p:cNvSpPr>
            <a:spLocks/>
          </p:cNvSpPr>
          <p:nvPr/>
        </p:nvSpPr>
        <p:spPr bwMode="auto">
          <a:xfrm rot="-5400000">
            <a:off x="4610100" y="3041650"/>
            <a:ext cx="381000" cy="863600"/>
          </a:xfrm>
          <a:custGeom>
            <a:avLst/>
            <a:gdLst>
              <a:gd name="T0" fmla="*/ 0 w 20112"/>
              <a:gd name="T1" fmla="*/ 0 h 21600"/>
              <a:gd name="T2" fmla="*/ 2147483646 w 20112"/>
              <a:gd name="T3" fmla="*/ 2147483646 h 21600"/>
              <a:gd name="T4" fmla="*/ 0 w 20112"/>
              <a:gd name="T5" fmla="*/ 2147483646 h 21600"/>
              <a:gd name="T6" fmla="*/ 0 60000 65536"/>
              <a:gd name="T7" fmla="*/ 0 60000 65536"/>
              <a:gd name="T8" fmla="*/ 0 60000 65536"/>
            </a:gdLst>
            <a:ahLst/>
            <a:cxnLst>
              <a:cxn ang="T6">
                <a:pos x="T0" y="T1"/>
              </a:cxn>
              <a:cxn ang="T7">
                <a:pos x="T2" y="T3"/>
              </a:cxn>
              <a:cxn ang="T8">
                <a:pos x="T4" y="T5"/>
              </a:cxn>
            </a:cxnLst>
            <a:rect l="0" t="0" r="r" b="b"/>
            <a:pathLst>
              <a:path w="20112" h="21600" fill="none" extrusionOk="0">
                <a:moveTo>
                  <a:pt x="-1" y="0"/>
                </a:moveTo>
                <a:cubicBezTo>
                  <a:pt x="8888" y="0"/>
                  <a:pt x="16870" y="5445"/>
                  <a:pt x="20112" y="13721"/>
                </a:cubicBezTo>
              </a:path>
              <a:path w="20112" h="21600" stroke="0" extrusionOk="0">
                <a:moveTo>
                  <a:pt x="-1" y="0"/>
                </a:moveTo>
                <a:cubicBezTo>
                  <a:pt x="8888" y="0"/>
                  <a:pt x="16870" y="5445"/>
                  <a:pt x="20112" y="13721"/>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6" name="Arc 538"/>
          <p:cNvSpPr>
            <a:spLocks/>
          </p:cNvSpPr>
          <p:nvPr/>
        </p:nvSpPr>
        <p:spPr bwMode="auto">
          <a:xfrm flipH="1" flipV="1">
            <a:off x="4994275" y="3271838"/>
            <a:ext cx="776288" cy="585787"/>
          </a:xfrm>
          <a:custGeom>
            <a:avLst/>
            <a:gdLst>
              <a:gd name="T0" fmla="*/ 0 w 21356"/>
              <a:gd name="T1" fmla="*/ 0 h 21600"/>
              <a:gd name="T2" fmla="*/ 2147483646 w 21356"/>
              <a:gd name="T3" fmla="*/ 2147483646 h 21600"/>
              <a:gd name="T4" fmla="*/ 0 w 21356"/>
              <a:gd name="T5" fmla="*/ 2147483646 h 21600"/>
              <a:gd name="T6" fmla="*/ 0 60000 65536"/>
              <a:gd name="T7" fmla="*/ 0 60000 65536"/>
              <a:gd name="T8" fmla="*/ 0 60000 65536"/>
            </a:gdLst>
            <a:ahLst/>
            <a:cxnLst>
              <a:cxn ang="T6">
                <a:pos x="T0" y="T1"/>
              </a:cxn>
              <a:cxn ang="T7">
                <a:pos x="T2" y="T3"/>
              </a:cxn>
              <a:cxn ang="T8">
                <a:pos x="T4" y="T5"/>
              </a:cxn>
            </a:cxnLst>
            <a:rect l="0" t="0" r="r" b="b"/>
            <a:pathLst>
              <a:path w="21356" h="21600" fill="none" extrusionOk="0">
                <a:moveTo>
                  <a:pt x="-1" y="0"/>
                </a:moveTo>
                <a:cubicBezTo>
                  <a:pt x="10679" y="0"/>
                  <a:pt x="19756" y="7804"/>
                  <a:pt x="21356" y="18363"/>
                </a:cubicBezTo>
              </a:path>
              <a:path w="21356" h="21600" stroke="0" extrusionOk="0">
                <a:moveTo>
                  <a:pt x="-1" y="0"/>
                </a:moveTo>
                <a:cubicBezTo>
                  <a:pt x="10679" y="0"/>
                  <a:pt x="19756" y="7804"/>
                  <a:pt x="21356" y="18363"/>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7" name="Line 539"/>
          <p:cNvSpPr>
            <a:spLocks noChangeShapeType="1"/>
          </p:cNvSpPr>
          <p:nvPr/>
        </p:nvSpPr>
        <p:spPr bwMode="auto">
          <a:xfrm>
            <a:off x="3914775" y="1846263"/>
            <a:ext cx="0" cy="27098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8" name="Line 540"/>
          <p:cNvSpPr>
            <a:spLocks noChangeShapeType="1"/>
          </p:cNvSpPr>
          <p:nvPr/>
        </p:nvSpPr>
        <p:spPr bwMode="auto">
          <a:xfrm>
            <a:off x="6124575" y="1828800"/>
            <a:ext cx="0" cy="27273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9" name="Text Box 541"/>
          <p:cNvSpPr txBox="1">
            <a:spLocks noChangeArrowheads="1"/>
          </p:cNvSpPr>
          <p:nvPr/>
        </p:nvSpPr>
        <p:spPr bwMode="auto">
          <a:xfrm rot="-5400000">
            <a:off x="5742782" y="4453731"/>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94230" name="Oval 542"/>
          <p:cNvSpPr>
            <a:spLocks noChangeArrowheads="1"/>
          </p:cNvSpPr>
          <p:nvPr/>
        </p:nvSpPr>
        <p:spPr bwMode="auto">
          <a:xfrm rot="16200000" flipH="1">
            <a:off x="1903412" y="5588001"/>
            <a:ext cx="155575" cy="304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31" name="Text Box 543"/>
          <p:cNvSpPr txBox="1">
            <a:spLocks noChangeArrowheads="1"/>
          </p:cNvSpPr>
          <p:nvPr/>
        </p:nvSpPr>
        <p:spPr bwMode="auto">
          <a:xfrm>
            <a:off x="2273300" y="5588000"/>
            <a:ext cx="1336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Charge packet</a:t>
            </a:r>
          </a:p>
        </p:txBody>
      </p:sp>
      <p:grpSp>
        <p:nvGrpSpPr>
          <p:cNvPr id="94232" name="Group 544"/>
          <p:cNvGrpSpPr>
            <a:grpSpLocks/>
          </p:cNvGrpSpPr>
          <p:nvPr/>
        </p:nvGrpSpPr>
        <p:grpSpPr bwMode="auto">
          <a:xfrm>
            <a:off x="4222750" y="5761038"/>
            <a:ext cx="1401763" cy="304800"/>
            <a:chOff x="2861" y="3632"/>
            <a:chExt cx="883" cy="192"/>
          </a:xfrm>
        </p:grpSpPr>
        <p:sp>
          <p:nvSpPr>
            <p:cNvPr id="94265" name="Rectangle 545"/>
            <p:cNvSpPr>
              <a:spLocks noChangeArrowheads="1"/>
            </p:cNvSpPr>
            <p:nvPr/>
          </p:nvSpPr>
          <p:spPr bwMode="auto">
            <a:xfrm>
              <a:off x="2861" y="3696"/>
              <a:ext cx="144" cy="8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66" name="Text Box 546"/>
            <p:cNvSpPr txBox="1">
              <a:spLocks noChangeArrowheads="1"/>
            </p:cNvSpPr>
            <p:nvPr/>
          </p:nvSpPr>
          <p:spPr bwMode="auto">
            <a:xfrm>
              <a:off x="2976" y="3632"/>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p-type silicon</a:t>
              </a:r>
            </a:p>
          </p:txBody>
        </p:sp>
      </p:grpSp>
      <p:grpSp>
        <p:nvGrpSpPr>
          <p:cNvPr id="94233" name="Group 547"/>
          <p:cNvGrpSpPr>
            <a:grpSpLocks/>
          </p:cNvGrpSpPr>
          <p:nvPr/>
        </p:nvGrpSpPr>
        <p:grpSpPr bwMode="auto">
          <a:xfrm>
            <a:off x="4191000" y="5486400"/>
            <a:ext cx="1417638" cy="304800"/>
            <a:chOff x="3792" y="3651"/>
            <a:chExt cx="893" cy="192"/>
          </a:xfrm>
        </p:grpSpPr>
        <p:sp>
          <p:nvSpPr>
            <p:cNvPr id="94263" name="Rectangle 548"/>
            <p:cNvSpPr>
              <a:spLocks noChangeArrowheads="1"/>
            </p:cNvSpPr>
            <p:nvPr/>
          </p:nvSpPr>
          <p:spPr bwMode="auto">
            <a:xfrm>
              <a:off x="3792" y="3715"/>
              <a:ext cx="144" cy="8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64" name="Text Box 549"/>
            <p:cNvSpPr txBox="1">
              <a:spLocks noChangeArrowheads="1"/>
            </p:cNvSpPr>
            <p:nvPr/>
          </p:nvSpPr>
          <p:spPr bwMode="auto">
            <a:xfrm>
              <a:off x="3917" y="3651"/>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n-type silicon</a:t>
              </a:r>
            </a:p>
          </p:txBody>
        </p:sp>
      </p:grpSp>
      <p:sp>
        <p:nvSpPr>
          <p:cNvPr id="94234" name="Text Box 550"/>
          <p:cNvSpPr txBox="1">
            <a:spLocks noChangeArrowheads="1"/>
          </p:cNvSpPr>
          <p:nvPr/>
        </p:nvSpPr>
        <p:spPr bwMode="auto">
          <a:xfrm>
            <a:off x="5715000" y="5791200"/>
            <a:ext cx="1820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SiO2 Insulating layer</a:t>
            </a:r>
          </a:p>
        </p:txBody>
      </p:sp>
      <p:sp>
        <p:nvSpPr>
          <p:cNvPr id="94235" name="Line 551"/>
          <p:cNvSpPr>
            <a:spLocks noChangeShapeType="1"/>
          </p:cNvSpPr>
          <p:nvPr/>
        </p:nvSpPr>
        <p:spPr bwMode="auto">
          <a:xfrm>
            <a:off x="5686425" y="5862638"/>
            <a:ext cx="0" cy="1524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36" name="Text Box 552"/>
          <p:cNvSpPr txBox="1">
            <a:spLocks noChangeArrowheads="1"/>
          </p:cNvSpPr>
          <p:nvPr/>
        </p:nvSpPr>
        <p:spPr bwMode="auto">
          <a:xfrm>
            <a:off x="5867400" y="5410200"/>
            <a:ext cx="170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Electrode Structure</a:t>
            </a:r>
          </a:p>
        </p:txBody>
      </p:sp>
      <p:grpSp>
        <p:nvGrpSpPr>
          <p:cNvPr id="94237" name="Group 553"/>
          <p:cNvGrpSpPr>
            <a:grpSpLocks/>
          </p:cNvGrpSpPr>
          <p:nvPr/>
        </p:nvGrpSpPr>
        <p:grpSpPr bwMode="auto">
          <a:xfrm>
            <a:off x="5681663" y="5486400"/>
            <a:ext cx="109537" cy="228600"/>
            <a:chOff x="4224" y="714"/>
            <a:chExt cx="69" cy="144"/>
          </a:xfrm>
        </p:grpSpPr>
        <p:sp>
          <p:nvSpPr>
            <p:cNvPr id="94261" name="Line 554"/>
            <p:cNvSpPr>
              <a:spLocks noChangeShapeType="1"/>
            </p:cNvSpPr>
            <p:nvPr/>
          </p:nvSpPr>
          <p:spPr bwMode="auto">
            <a:xfrm>
              <a:off x="4227" y="785"/>
              <a:ext cx="6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62" name="Line 555"/>
            <p:cNvSpPr>
              <a:spLocks noChangeShapeType="1"/>
            </p:cNvSpPr>
            <p:nvPr/>
          </p:nvSpPr>
          <p:spPr bwMode="auto">
            <a:xfrm>
              <a:off x="4224" y="714"/>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38" name="Text Box 556"/>
          <p:cNvSpPr txBox="1">
            <a:spLocks noChangeArrowheads="1"/>
          </p:cNvSpPr>
          <p:nvPr/>
        </p:nvSpPr>
        <p:spPr bwMode="auto">
          <a:xfrm rot="-5400000">
            <a:off x="3455194" y="4396581"/>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94239" name="Text Box 557"/>
          <p:cNvSpPr txBox="1">
            <a:spLocks noChangeArrowheads="1"/>
          </p:cNvSpPr>
          <p:nvPr/>
        </p:nvSpPr>
        <p:spPr bwMode="auto">
          <a:xfrm rot="-5400000">
            <a:off x="2212182" y="4482306"/>
            <a:ext cx="8937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incoming</a:t>
            </a:r>
          </a:p>
          <a:p>
            <a:pPr>
              <a:spcBef>
                <a:spcPct val="0"/>
              </a:spcBef>
              <a:buFontTx/>
              <a:buNone/>
            </a:pPr>
            <a:r>
              <a:rPr lang="en-US" altLang="en-US" sz="1400" i="1">
                <a:latin typeface="Arial" panose="020B0604020202020204" pitchFamily="34" charset="0"/>
              </a:rPr>
              <a:t>photons</a:t>
            </a:r>
          </a:p>
        </p:txBody>
      </p:sp>
      <p:grpSp>
        <p:nvGrpSpPr>
          <p:cNvPr id="94240" name="Group 558"/>
          <p:cNvGrpSpPr>
            <a:grpSpLocks/>
          </p:cNvGrpSpPr>
          <p:nvPr/>
        </p:nvGrpSpPr>
        <p:grpSpPr bwMode="auto">
          <a:xfrm>
            <a:off x="2457450" y="2016125"/>
            <a:ext cx="685800" cy="457200"/>
            <a:chOff x="1152" y="1008"/>
            <a:chExt cx="432" cy="288"/>
          </a:xfrm>
        </p:grpSpPr>
        <p:sp>
          <p:nvSpPr>
            <p:cNvPr id="94259" name="Line 559"/>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60" name="Line 560"/>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1" name="Group 561"/>
          <p:cNvGrpSpPr>
            <a:grpSpLocks/>
          </p:cNvGrpSpPr>
          <p:nvPr/>
        </p:nvGrpSpPr>
        <p:grpSpPr bwMode="auto">
          <a:xfrm>
            <a:off x="3194050" y="1965325"/>
            <a:ext cx="685800" cy="508000"/>
            <a:chOff x="1152" y="1008"/>
            <a:chExt cx="432" cy="288"/>
          </a:xfrm>
        </p:grpSpPr>
        <p:sp>
          <p:nvSpPr>
            <p:cNvPr id="94257" name="Line 562"/>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8" name="Line 563"/>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2" name="Group 564"/>
          <p:cNvGrpSpPr>
            <a:grpSpLocks/>
          </p:cNvGrpSpPr>
          <p:nvPr/>
        </p:nvGrpSpPr>
        <p:grpSpPr bwMode="auto">
          <a:xfrm>
            <a:off x="3943350" y="1965325"/>
            <a:ext cx="685800" cy="508000"/>
            <a:chOff x="1152" y="1008"/>
            <a:chExt cx="432" cy="288"/>
          </a:xfrm>
        </p:grpSpPr>
        <p:sp>
          <p:nvSpPr>
            <p:cNvPr id="94255" name="Line 56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6" name="Line 56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3" name="Group 567"/>
          <p:cNvGrpSpPr>
            <a:grpSpLocks/>
          </p:cNvGrpSpPr>
          <p:nvPr/>
        </p:nvGrpSpPr>
        <p:grpSpPr bwMode="auto">
          <a:xfrm>
            <a:off x="6934200" y="1965325"/>
            <a:ext cx="685800" cy="508000"/>
            <a:chOff x="1152" y="1008"/>
            <a:chExt cx="432" cy="288"/>
          </a:xfrm>
        </p:grpSpPr>
        <p:sp>
          <p:nvSpPr>
            <p:cNvPr id="94253" name="Line 56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4" name="Line 56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4" name="Group 570"/>
          <p:cNvGrpSpPr>
            <a:grpSpLocks/>
          </p:cNvGrpSpPr>
          <p:nvPr/>
        </p:nvGrpSpPr>
        <p:grpSpPr bwMode="auto">
          <a:xfrm>
            <a:off x="1714500" y="1965325"/>
            <a:ext cx="685800" cy="508000"/>
            <a:chOff x="1152" y="1008"/>
            <a:chExt cx="432" cy="288"/>
          </a:xfrm>
        </p:grpSpPr>
        <p:sp>
          <p:nvSpPr>
            <p:cNvPr id="94251" name="Line 57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2" name="Line 57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45" name="Text Box 573"/>
          <p:cNvSpPr txBox="1">
            <a:spLocks noChangeArrowheads="1"/>
          </p:cNvSpPr>
          <p:nvPr/>
        </p:nvSpPr>
        <p:spPr bwMode="auto">
          <a:xfrm>
            <a:off x="1127125" y="1001713"/>
            <a:ext cx="71167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Photons entering the CCD create electron-hole pairs. The electrons are then attracted towards the most positive potential in the device where they create ‘charge packets’. Each packet corresponds to one pixel</a:t>
            </a:r>
          </a:p>
        </p:txBody>
      </p:sp>
      <p:sp>
        <p:nvSpPr>
          <p:cNvPr id="2562622" name="Oval 574"/>
          <p:cNvSpPr>
            <a:spLocks noChangeArrowheads="1"/>
          </p:cNvSpPr>
          <p:nvPr/>
        </p:nvSpPr>
        <p:spPr bwMode="auto">
          <a:xfrm>
            <a:off x="2819400" y="3276600"/>
            <a:ext cx="762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3" name="Oval 575"/>
          <p:cNvSpPr>
            <a:spLocks noChangeArrowheads="1"/>
          </p:cNvSpPr>
          <p:nvPr/>
        </p:nvSpPr>
        <p:spPr bwMode="auto">
          <a:xfrm>
            <a:off x="4943475" y="3248025"/>
            <a:ext cx="762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4" name="Oval 576"/>
          <p:cNvSpPr>
            <a:spLocks noChangeArrowheads="1"/>
          </p:cNvSpPr>
          <p:nvPr/>
        </p:nvSpPr>
        <p:spPr bwMode="auto">
          <a:xfrm>
            <a:off x="2743200" y="3276600"/>
            <a:ext cx="2286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5" name="Oval 577"/>
          <p:cNvSpPr>
            <a:spLocks noChangeArrowheads="1"/>
          </p:cNvSpPr>
          <p:nvPr/>
        </p:nvSpPr>
        <p:spPr bwMode="auto">
          <a:xfrm>
            <a:off x="4829175" y="3238500"/>
            <a:ext cx="2286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6" name="Oval 578"/>
          <p:cNvSpPr>
            <a:spLocks noChangeArrowheads="1"/>
          </p:cNvSpPr>
          <p:nvPr/>
        </p:nvSpPr>
        <p:spPr bwMode="auto">
          <a:xfrm>
            <a:off x="4819650" y="3200400"/>
            <a:ext cx="279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844218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562374"/>
                                        </p:tgtEl>
                                        <p:attrNameLst>
                                          <p:attrName>style.visibility</p:attrName>
                                        </p:attrNameLst>
                                      </p:cBhvr>
                                      <p:to>
                                        <p:strVal val="visible"/>
                                      </p:to>
                                    </p:set>
                                    <p:anim calcmode="lin" valueType="num">
                                      <p:cBhvr additive="base">
                                        <p:cTn id="7" dur="500" fill="hold"/>
                                        <p:tgtEl>
                                          <p:spTgt spid="2562374"/>
                                        </p:tgtEl>
                                        <p:attrNameLst>
                                          <p:attrName>ppt_x</p:attrName>
                                        </p:attrNameLst>
                                      </p:cBhvr>
                                      <p:tavLst>
                                        <p:tav tm="0">
                                          <p:val>
                                            <p:strVal val="#ppt_x"/>
                                          </p:val>
                                        </p:tav>
                                        <p:tav tm="100000">
                                          <p:val>
                                            <p:strVal val="#ppt_x"/>
                                          </p:val>
                                        </p:tav>
                                      </p:tavLst>
                                    </p:anim>
                                    <p:anim calcmode="lin" valueType="num">
                                      <p:cBhvr additive="base">
                                        <p:cTn id="8" dur="500" fill="hold"/>
                                        <p:tgtEl>
                                          <p:spTgt spid="25623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562584"/>
                                        </p:tgtEl>
                                        <p:attrNameLst>
                                          <p:attrName>style.visibility</p:attrName>
                                        </p:attrNameLst>
                                      </p:cBhvr>
                                      <p:to>
                                        <p:strVal val="visible"/>
                                      </p:to>
                                    </p:set>
                                    <p:animEffect transition="in" filter="wipe(down)">
                                      <p:cBhvr>
                                        <p:cTn id="12" dur="500"/>
                                        <p:tgtEl>
                                          <p:spTgt spid="2562584"/>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2562622"/>
                                        </p:tgtEl>
                                        <p:attrNameLst>
                                          <p:attrName>style.visibility</p:attrName>
                                        </p:attrNameLst>
                                      </p:cBhvr>
                                      <p:to>
                                        <p:strVal val="visible"/>
                                      </p:to>
                                    </p:set>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2562166"/>
                                        </p:tgtEl>
                                        <p:attrNameLst>
                                          <p:attrName>style.visibility</p:attrName>
                                        </p:attrNameLst>
                                      </p:cBhvr>
                                      <p:to>
                                        <p:strVal val="visible"/>
                                      </p:to>
                                    </p:set>
                                    <p:anim calcmode="lin" valueType="num">
                                      <p:cBhvr additive="base">
                                        <p:cTn id="19" dur="500" fill="hold"/>
                                        <p:tgtEl>
                                          <p:spTgt spid="2562166"/>
                                        </p:tgtEl>
                                        <p:attrNameLst>
                                          <p:attrName>ppt_x</p:attrName>
                                        </p:attrNameLst>
                                      </p:cBhvr>
                                      <p:tavLst>
                                        <p:tav tm="0">
                                          <p:val>
                                            <p:strVal val="#ppt_x"/>
                                          </p:val>
                                        </p:tav>
                                        <p:tav tm="100000">
                                          <p:val>
                                            <p:strVal val="#ppt_x"/>
                                          </p:val>
                                        </p:tav>
                                      </p:tavLst>
                                    </p:anim>
                                    <p:anim calcmode="lin" valueType="num">
                                      <p:cBhvr additive="base">
                                        <p:cTn id="20" dur="500" fill="hold"/>
                                        <p:tgtEl>
                                          <p:spTgt spid="2562166"/>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562585"/>
                                        </p:tgtEl>
                                        <p:attrNameLst>
                                          <p:attrName>style.visibility</p:attrName>
                                        </p:attrNameLst>
                                      </p:cBhvr>
                                      <p:to>
                                        <p:strVal val="visible"/>
                                      </p:to>
                                    </p:set>
                                    <p:animEffect transition="in" filter="wipe(left)">
                                      <p:cBhvr>
                                        <p:cTn id="24" dur="500"/>
                                        <p:tgtEl>
                                          <p:spTgt spid="2562585"/>
                                        </p:tgtEl>
                                      </p:cBhvr>
                                    </p:animEffec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2562623"/>
                                        </p:tgtEl>
                                        <p:attrNameLst>
                                          <p:attrName>style.visibility</p:attrName>
                                        </p:attrNameLst>
                                      </p:cBhvr>
                                      <p:to>
                                        <p:strVal val="visible"/>
                                      </p:to>
                                    </p:set>
                                  </p:childTnLst>
                                </p:cTn>
                              </p:par>
                            </p:childTnLst>
                          </p:cTn>
                        </p:par>
                        <p:par>
                          <p:cTn id="28" fill="hold" nodeType="afterGroup">
                            <p:stCondLst>
                              <p:cond delay="3000"/>
                            </p:stCondLst>
                            <p:childTnLst>
                              <p:par>
                                <p:cTn id="29" presetID="2" presetClass="entr" presetSubtype="4" fill="hold" nodeType="afterEffect">
                                  <p:stCondLst>
                                    <p:cond delay="0"/>
                                  </p:stCondLst>
                                  <p:childTnLst>
                                    <p:set>
                                      <p:cBhvr>
                                        <p:cTn id="30" dur="1" fill="hold">
                                          <p:stCondLst>
                                            <p:cond delay="0"/>
                                          </p:stCondLst>
                                        </p:cTn>
                                        <p:tgtEl>
                                          <p:spTgt spid="2562270"/>
                                        </p:tgtEl>
                                        <p:attrNameLst>
                                          <p:attrName>style.visibility</p:attrName>
                                        </p:attrNameLst>
                                      </p:cBhvr>
                                      <p:to>
                                        <p:strVal val="visible"/>
                                      </p:to>
                                    </p:set>
                                    <p:anim calcmode="lin" valueType="num">
                                      <p:cBhvr additive="base">
                                        <p:cTn id="31" dur="500" fill="hold"/>
                                        <p:tgtEl>
                                          <p:spTgt spid="2562270"/>
                                        </p:tgtEl>
                                        <p:attrNameLst>
                                          <p:attrName>ppt_x</p:attrName>
                                        </p:attrNameLst>
                                      </p:cBhvr>
                                      <p:tavLst>
                                        <p:tav tm="0">
                                          <p:val>
                                            <p:strVal val="#ppt_x"/>
                                          </p:val>
                                        </p:tav>
                                        <p:tav tm="100000">
                                          <p:val>
                                            <p:strVal val="#ppt_x"/>
                                          </p:val>
                                        </p:tav>
                                      </p:tavLst>
                                    </p:anim>
                                    <p:anim calcmode="lin" valueType="num">
                                      <p:cBhvr additive="base">
                                        <p:cTn id="32" dur="500" fill="hold"/>
                                        <p:tgtEl>
                                          <p:spTgt spid="256227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2562586"/>
                                        </p:tgtEl>
                                        <p:attrNameLst>
                                          <p:attrName>style.visibility</p:attrName>
                                        </p:attrNameLst>
                                      </p:cBhvr>
                                      <p:to>
                                        <p:strVal val="visible"/>
                                      </p:to>
                                    </p:set>
                                    <p:animEffect transition="in" filter="wipe(right)">
                                      <p:cBhvr>
                                        <p:cTn id="36" dur="500"/>
                                        <p:tgtEl>
                                          <p:spTgt spid="2562586"/>
                                        </p:tgtEl>
                                      </p:cBhvr>
                                    </p:animEffect>
                                  </p:childTnLst>
                                </p:cTn>
                              </p:par>
                            </p:childTnLst>
                          </p:cTn>
                        </p:par>
                        <p:par>
                          <p:cTn id="37" fill="hold" nodeType="afterGroup">
                            <p:stCondLst>
                              <p:cond delay="4000"/>
                            </p:stCondLst>
                            <p:childTnLst>
                              <p:par>
                                <p:cTn id="38" presetID="1" presetClass="entr" presetSubtype="0" fill="hold" grpId="0" nodeType="afterEffect">
                                  <p:stCondLst>
                                    <p:cond delay="0"/>
                                  </p:stCondLst>
                                  <p:childTnLst>
                                    <p:set>
                                      <p:cBhvr>
                                        <p:cTn id="39" dur="1" fill="hold">
                                          <p:stCondLst>
                                            <p:cond delay="499"/>
                                          </p:stCondLst>
                                        </p:cTn>
                                        <p:tgtEl>
                                          <p:spTgt spid="2562625"/>
                                        </p:tgtEl>
                                        <p:attrNameLst>
                                          <p:attrName>style.visibility</p:attrName>
                                        </p:attrNameLst>
                                      </p:cBhvr>
                                      <p:to>
                                        <p:strVal val="visible"/>
                                      </p:to>
                                    </p:set>
                                  </p:childTnLst>
                                </p:cTn>
                              </p:par>
                            </p:childTnLst>
                          </p:cTn>
                        </p:par>
                        <p:par>
                          <p:cTn id="40" fill="hold" nodeType="afterGroup">
                            <p:stCondLst>
                              <p:cond delay="4500"/>
                            </p:stCondLst>
                            <p:childTnLst>
                              <p:par>
                                <p:cTn id="41" presetID="2" presetClass="entr" presetSubtype="4" fill="hold" nodeType="afterEffect">
                                  <p:stCondLst>
                                    <p:cond delay="0"/>
                                  </p:stCondLst>
                                  <p:childTnLst>
                                    <p:set>
                                      <p:cBhvr>
                                        <p:cTn id="42" dur="1" fill="hold">
                                          <p:stCondLst>
                                            <p:cond delay="0"/>
                                          </p:stCondLst>
                                        </p:cTn>
                                        <p:tgtEl>
                                          <p:spTgt spid="2562062"/>
                                        </p:tgtEl>
                                        <p:attrNameLst>
                                          <p:attrName>style.visibility</p:attrName>
                                        </p:attrNameLst>
                                      </p:cBhvr>
                                      <p:to>
                                        <p:strVal val="visible"/>
                                      </p:to>
                                    </p:set>
                                    <p:anim calcmode="lin" valueType="num">
                                      <p:cBhvr additive="base">
                                        <p:cTn id="43" dur="500" fill="hold"/>
                                        <p:tgtEl>
                                          <p:spTgt spid="2562062"/>
                                        </p:tgtEl>
                                        <p:attrNameLst>
                                          <p:attrName>ppt_x</p:attrName>
                                        </p:attrNameLst>
                                      </p:cBhvr>
                                      <p:tavLst>
                                        <p:tav tm="0">
                                          <p:val>
                                            <p:strVal val="#ppt_x"/>
                                          </p:val>
                                        </p:tav>
                                        <p:tav tm="100000">
                                          <p:val>
                                            <p:strVal val="#ppt_x"/>
                                          </p:val>
                                        </p:tav>
                                      </p:tavLst>
                                    </p:anim>
                                    <p:anim calcmode="lin" valueType="num">
                                      <p:cBhvr additive="base">
                                        <p:cTn id="44" dur="500" fill="hold"/>
                                        <p:tgtEl>
                                          <p:spTgt spid="2562062"/>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2562582"/>
                                        </p:tgtEl>
                                        <p:attrNameLst>
                                          <p:attrName>style.visibility</p:attrName>
                                        </p:attrNameLst>
                                      </p:cBhvr>
                                      <p:to>
                                        <p:strVal val="visible"/>
                                      </p:to>
                                    </p:set>
                                    <p:animEffect transition="in" filter="wipe(right)">
                                      <p:cBhvr>
                                        <p:cTn id="48" dur="500"/>
                                        <p:tgtEl>
                                          <p:spTgt spid="2562582"/>
                                        </p:tgtEl>
                                      </p:cBhvr>
                                    </p:animEffect>
                                  </p:childTnLst>
                                </p:cTn>
                              </p:par>
                            </p:childTnLst>
                          </p:cTn>
                        </p:par>
                        <p:par>
                          <p:cTn id="49" fill="hold" nodeType="afterGroup">
                            <p:stCondLst>
                              <p:cond delay="5500"/>
                            </p:stCondLst>
                            <p:childTnLst>
                              <p:par>
                                <p:cTn id="50" presetID="1" presetClass="entr" presetSubtype="0" fill="hold" grpId="0" nodeType="afterEffect">
                                  <p:stCondLst>
                                    <p:cond delay="0"/>
                                  </p:stCondLst>
                                  <p:childTnLst>
                                    <p:set>
                                      <p:cBhvr>
                                        <p:cTn id="51" dur="1" fill="hold">
                                          <p:stCondLst>
                                            <p:cond delay="499"/>
                                          </p:stCondLst>
                                        </p:cTn>
                                        <p:tgtEl>
                                          <p:spTgt spid="2562624"/>
                                        </p:tgtEl>
                                        <p:attrNameLst>
                                          <p:attrName>style.visibility</p:attrName>
                                        </p:attrNameLst>
                                      </p:cBhvr>
                                      <p:to>
                                        <p:strVal val="visible"/>
                                      </p:to>
                                    </p:set>
                                  </p:childTnLst>
                                </p:cTn>
                              </p:par>
                            </p:childTnLst>
                          </p:cTn>
                        </p:par>
                        <p:par>
                          <p:cTn id="52" fill="hold" nodeType="afterGroup">
                            <p:stCondLst>
                              <p:cond delay="6000"/>
                            </p:stCondLst>
                            <p:childTnLst>
                              <p:par>
                                <p:cTn id="53" presetID="2" presetClass="entr" presetSubtype="4" fill="hold" nodeType="afterEffect">
                                  <p:stCondLst>
                                    <p:cond delay="0"/>
                                  </p:stCondLst>
                                  <p:childTnLst>
                                    <p:set>
                                      <p:cBhvr>
                                        <p:cTn id="54" dur="1" fill="hold">
                                          <p:stCondLst>
                                            <p:cond delay="0"/>
                                          </p:stCondLst>
                                        </p:cTn>
                                        <p:tgtEl>
                                          <p:spTgt spid="2562478"/>
                                        </p:tgtEl>
                                        <p:attrNameLst>
                                          <p:attrName>style.visibility</p:attrName>
                                        </p:attrNameLst>
                                      </p:cBhvr>
                                      <p:to>
                                        <p:strVal val="visible"/>
                                      </p:to>
                                    </p:set>
                                    <p:anim calcmode="lin" valueType="num">
                                      <p:cBhvr additive="base">
                                        <p:cTn id="55" dur="500" fill="hold"/>
                                        <p:tgtEl>
                                          <p:spTgt spid="2562478"/>
                                        </p:tgtEl>
                                        <p:attrNameLst>
                                          <p:attrName>ppt_x</p:attrName>
                                        </p:attrNameLst>
                                      </p:cBhvr>
                                      <p:tavLst>
                                        <p:tav tm="0">
                                          <p:val>
                                            <p:strVal val="#ppt_x"/>
                                          </p:val>
                                        </p:tav>
                                        <p:tav tm="100000">
                                          <p:val>
                                            <p:strVal val="#ppt_x"/>
                                          </p:val>
                                        </p:tav>
                                      </p:tavLst>
                                    </p:anim>
                                    <p:anim calcmode="lin" valueType="num">
                                      <p:cBhvr additive="base">
                                        <p:cTn id="56" dur="500" fill="hold"/>
                                        <p:tgtEl>
                                          <p:spTgt spid="2562478"/>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6500"/>
                            </p:stCondLst>
                            <p:childTnLst>
                              <p:par>
                                <p:cTn id="58" presetID="22" presetClass="entr" presetSubtype="2" fill="hold" grpId="0" nodeType="afterEffect">
                                  <p:stCondLst>
                                    <p:cond delay="0"/>
                                  </p:stCondLst>
                                  <p:childTnLst>
                                    <p:set>
                                      <p:cBhvr>
                                        <p:cTn id="59" dur="1" fill="hold">
                                          <p:stCondLst>
                                            <p:cond delay="0"/>
                                          </p:stCondLst>
                                        </p:cTn>
                                        <p:tgtEl>
                                          <p:spTgt spid="2562583"/>
                                        </p:tgtEl>
                                        <p:attrNameLst>
                                          <p:attrName>style.visibility</p:attrName>
                                        </p:attrNameLst>
                                      </p:cBhvr>
                                      <p:to>
                                        <p:strVal val="visible"/>
                                      </p:to>
                                    </p:set>
                                    <p:animEffect transition="in" filter="wipe(right)">
                                      <p:cBhvr>
                                        <p:cTn id="60" dur="500"/>
                                        <p:tgtEl>
                                          <p:spTgt spid="2562583"/>
                                        </p:tgtEl>
                                      </p:cBhvr>
                                    </p:animEffect>
                                  </p:childTnLst>
                                </p:cTn>
                              </p:par>
                            </p:childTnLst>
                          </p:cTn>
                        </p:par>
                        <p:par>
                          <p:cTn id="61" fill="hold" nodeType="afterGroup">
                            <p:stCondLst>
                              <p:cond delay="7000"/>
                            </p:stCondLst>
                            <p:childTnLst>
                              <p:par>
                                <p:cTn id="62" presetID="1" presetClass="entr" presetSubtype="0" fill="hold" grpId="0" nodeType="afterEffect">
                                  <p:stCondLst>
                                    <p:cond delay="0"/>
                                  </p:stCondLst>
                                  <p:childTnLst>
                                    <p:set>
                                      <p:cBhvr>
                                        <p:cTn id="63" dur="1" fill="hold">
                                          <p:stCondLst>
                                            <p:cond delay="499"/>
                                          </p:stCondLst>
                                        </p:cTn>
                                        <p:tgtEl>
                                          <p:spTgt spid="2562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582" grpId="0" animBg="1"/>
      <p:bldP spid="2562583" grpId="0" animBg="1"/>
      <p:bldP spid="2562584" grpId="0" animBg="1"/>
      <p:bldP spid="2562585" grpId="0" animBg="1"/>
      <p:bldP spid="2562586" grpId="0" animBg="1"/>
      <p:bldP spid="2562622" grpId="0" animBg="1"/>
      <p:bldP spid="2562623" grpId="0" animBg="1"/>
      <p:bldP spid="2562624" grpId="0" animBg="1"/>
      <p:bldP spid="2562625" grpId="0" animBg="1"/>
      <p:bldP spid="25626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88FB39BE-DEF3-4386-A879-F4944492062C}" type="slidenum">
              <a:rPr lang="en-US" altLang="en-US" sz="1400" smtClean="0">
                <a:latin typeface="Arial" panose="020B0604020202020204" pitchFamily="34" charset="0"/>
              </a:rPr>
              <a:pPr>
                <a:spcBef>
                  <a:spcPct val="0"/>
                </a:spcBef>
                <a:buFontTx/>
                <a:buNone/>
              </a:pPr>
              <a:t>2</a:t>
            </a:fld>
            <a:endParaRPr lang="en-US" altLang="en-US" sz="1400" smtClean="0">
              <a:latin typeface="Arial" panose="020B0604020202020204" pitchFamily="34" charset="0"/>
            </a:endParaRPr>
          </a:p>
        </p:txBody>
      </p:sp>
      <p:sp>
        <p:nvSpPr>
          <p:cNvPr id="63491" name="Rectangle 2"/>
          <p:cNvSpPr>
            <a:spLocks noGrp="1" noChangeArrowheads="1"/>
          </p:cNvSpPr>
          <p:nvPr>
            <p:ph type="title"/>
          </p:nvPr>
        </p:nvSpPr>
        <p:spPr/>
        <p:txBody>
          <a:bodyPr/>
          <a:lstStyle/>
          <a:p>
            <a:pPr eaLnBrk="1" hangingPunct="1"/>
            <a:r>
              <a:rPr lang="en-US" altLang="en-US" smtClean="0"/>
              <a:t>Lecture Outline</a:t>
            </a:r>
          </a:p>
        </p:txBody>
      </p:sp>
      <p:sp>
        <p:nvSpPr>
          <p:cNvPr id="978947" name="Rectangle 3"/>
          <p:cNvSpPr>
            <a:spLocks noGrp="1" noChangeArrowheads="1"/>
          </p:cNvSpPr>
          <p:nvPr>
            <p:ph type="body" idx="1"/>
          </p:nvPr>
        </p:nvSpPr>
        <p:spPr/>
        <p:txBody>
          <a:bodyPr/>
          <a:lstStyle/>
          <a:p>
            <a:pPr marL="609600" indent="-609600" eaLnBrk="1" hangingPunct="1">
              <a:buFontTx/>
              <a:buAutoNum type="arabicPeriod"/>
            </a:pPr>
            <a:r>
              <a:rPr lang="en-US" altLang="en-US" dirty="0" smtClean="0"/>
              <a:t>Photon Detection in PN Junctions</a:t>
            </a:r>
          </a:p>
          <a:p>
            <a:pPr marL="990600" lvl="1" indent="-533400" eaLnBrk="1" hangingPunct="1">
              <a:buFontTx/>
              <a:buAutoNum type="alphaLcParenR"/>
            </a:pPr>
            <a:r>
              <a:rPr lang="en-US" altLang="en-US" dirty="0" smtClean="0"/>
              <a:t>review semiconductors</a:t>
            </a:r>
          </a:p>
          <a:p>
            <a:pPr marL="990600" lvl="1" indent="-533400" eaLnBrk="1" hangingPunct="1">
              <a:buFontTx/>
              <a:buAutoNum type="alphaLcParenR"/>
            </a:pPr>
            <a:r>
              <a:rPr lang="en-US" altLang="en-US" dirty="0" smtClean="0"/>
              <a:t>PN Junction</a:t>
            </a:r>
          </a:p>
          <a:p>
            <a:pPr marL="990600" lvl="1" indent="-533400" eaLnBrk="1" hangingPunct="1">
              <a:buFontTx/>
              <a:buAutoNum type="alphaLcParenR"/>
            </a:pPr>
            <a:r>
              <a:rPr lang="en-US" altLang="en-US" dirty="0" smtClean="0"/>
              <a:t>charge collection in PN junctions</a:t>
            </a:r>
          </a:p>
          <a:p>
            <a:pPr marL="609600" indent="-609600" eaLnBrk="1" hangingPunct="1">
              <a:buFontTx/>
              <a:buAutoNum type="arabicPeriod"/>
            </a:pPr>
            <a:r>
              <a:rPr lang="en-US" altLang="en-US" dirty="0" smtClean="0"/>
              <a:t>Review of CCDs</a:t>
            </a:r>
          </a:p>
          <a:p>
            <a:pPr marL="990600" lvl="1" indent="-533400" eaLnBrk="1" hangingPunct="1">
              <a:buFontTx/>
              <a:buAutoNum type="alphaLcParenR"/>
            </a:pPr>
            <a:r>
              <a:rPr lang="en-US" altLang="en-US" dirty="0" smtClean="0"/>
              <a:t>definition</a:t>
            </a:r>
          </a:p>
          <a:p>
            <a:pPr marL="990600" lvl="1" indent="-533400" eaLnBrk="1" hangingPunct="1">
              <a:buFontTx/>
              <a:buAutoNum type="alphaLcParenR"/>
            </a:pPr>
            <a:r>
              <a:rPr lang="en-US" altLang="en-US" dirty="0" smtClean="0"/>
              <a:t>design</a:t>
            </a:r>
          </a:p>
          <a:p>
            <a:pPr marL="990600" lvl="1" indent="-533400" eaLnBrk="1" hangingPunct="1">
              <a:buFontTx/>
              <a:buAutoNum type="alphaLcParenR"/>
            </a:pPr>
            <a:r>
              <a:rPr lang="en-US" altLang="en-US" dirty="0" smtClean="0"/>
              <a:t>operation</a:t>
            </a:r>
          </a:p>
          <a:p>
            <a:pPr marL="990600" lvl="1" indent="-533400" eaLnBrk="1" hangingPunct="1">
              <a:buFontTx/>
              <a:buAutoNum type="alphaLcParenR"/>
            </a:pPr>
            <a:r>
              <a:rPr lang="en-US" altLang="en-US" dirty="0" smtClean="0"/>
              <a:t>performance</a:t>
            </a:r>
          </a:p>
          <a:p>
            <a:pPr marL="460248" indent="-533400">
              <a:buFontTx/>
              <a:buAutoNum type="arabicPeriod"/>
            </a:pPr>
            <a:r>
              <a:rPr lang="en-US" altLang="en-US" dirty="0" smtClean="0"/>
              <a:t>Review of Infrared Detectors</a:t>
            </a:r>
          </a:p>
        </p:txBody>
      </p:sp>
    </p:spTree>
    <p:extLst>
      <p:ext uri="{BB962C8B-B14F-4D97-AF65-F5344CB8AC3E}">
        <p14:creationId xmlns:p14="http://schemas.microsoft.com/office/powerpoint/2010/main" val="405639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8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89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89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8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89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89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89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894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89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D8AD71E-5139-4955-9D72-26724EFD1A63}" type="slidenum">
              <a:rPr lang="en-US" altLang="en-US" sz="1400" smtClean="0">
                <a:latin typeface="Arial" panose="020B0604020202020204" pitchFamily="34" charset="0"/>
              </a:rPr>
              <a:pPr>
                <a:spcBef>
                  <a:spcPct val="0"/>
                </a:spcBef>
                <a:buFontTx/>
                <a:buNone/>
              </a:pPr>
              <a:t>20</a:t>
            </a:fld>
            <a:endParaRPr lang="en-US" altLang="en-US" sz="1400" smtClean="0">
              <a:latin typeface="Arial" panose="020B0604020202020204" pitchFamily="34" charset="0"/>
            </a:endParaRPr>
          </a:p>
        </p:txBody>
      </p:sp>
      <p:sp>
        <p:nvSpPr>
          <p:cNvPr id="95235" name="Rectangle 2"/>
          <p:cNvSpPr>
            <a:spLocks noChangeArrowheads="1"/>
          </p:cNvSpPr>
          <p:nvPr/>
        </p:nvSpPr>
        <p:spPr bwMode="auto">
          <a:xfrm>
            <a:off x="532765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36"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5237" name="Group 4"/>
          <p:cNvGrpSpPr>
            <a:grpSpLocks/>
          </p:cNvGrpSpPr>
          <p:nvPr/>
        </p:nvGrpSpPr>
        <p:grpSpPr bwMode="auto">
          <a:xfrm>
            <a:off x="3108325" y="4257675"/>
            <a:ext cx="430213" cy="287338"/>
            <a:chOff x="1152" y="1008"/>
            <a:chExt cx="432" cy="288"/>
          </a:xfrm>
        </p:grpSpPr>
        <p:sp>
          <p:nvSpPr>
            <p:cNvPr id="95323" name="Line 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24" name="Line 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38" name="Group 7"/>
          <p:cNvGrpSpPr>
            <a:grpSpLocks/>
          </p:cNvGrpSpPr>
          <p:nvPr/>
        </p:nvGrpSpPr>
        <p:grpSpPr bwMode="auto">
          <a:xfrm>
            <a:off x="3570288" y="3892550"/>
            <a:ext cx="428625" cy="652463"/>
            <a:chOff x="1152" y="1008"/>
            <a:chExt cx="432" cy="288"/>
          </a:xfrm>
        </p:grpSpPr>
        <p:sp>
          <p:nvSpPr>
            <p:cNvPr id="95321" name="Line 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22" name="Line 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39" name="Group 10"/>
          <p:cNvGrpSpPr>
            <a:grpSpLocks/>
          </p:cNvGrpSpPr>
          <p:nvPr/>
        </p:nvGrpSpPr>
        <p:grpSpPr bwMode="auto">
          <a:xfrm>
            <a:off x="4038600" y="3509963"/>
            <a:ext cx="430213" cy="1035050"/>
            <a:chOff x="1152" y="1008"/>
            <a:chExt cx="432" cy="288"/>
          </a:xfrm>
        </p:grpSpPr>
        <p:sp>
          <p:nvSpPr>
            <p:cNvPr id="95319" name="Line 1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20" name="Line 1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40"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5241" name="Group 14"/>
          <p:cNvGrpSpPr>
            <a:grpSpLocks/>
          </p:cNvGrpSpPr>
          <p:nvPr/>
        </p:nvGrpSpPr>
        <p:grpSpPr bwMode="auto">
          <a:xfrm>
            <a:off x="1724025" y="4257675"/>
            <a:ext cx="430213" cy="287338"/>
            <a:chOff x="1152" y="1008"/>
            <a:chExt cx="432" cy="288"/>
          </a:xfrm>
        </p:grpSpPr>
        <p:sp>
          <p:nvSpPr>
            <p:cNvPr id="95317" name="Line 1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18" name="Line 1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42" name="Group 17"/>
          <p:cNvGrpSpPr>
            <a:grpSpLocks/>
          </p:cNvGrpSpPr>
          <p:nvPr/>
        </p:nvGrpSpPr>
        <p:grpSpPr bwMode="auto">
          <a:xfrm>
            <a:off x="2185988" y="3892550"/>
            <a:ext cx="428625" cy="652463"/>
            <a:chOff x="1152" y="1008"/>
            <a:chExt cx="432" cy="288"/>
          </a:xfrm>
        </p:grpSpPr>
        <p:sp>
          <p:nvSpPr>
            <p:cNvPr id="95315" name="Line 1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16" name="Line 1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43" name="Group 20"/>
          <p:cNvGrpSpPr>
            <a:grpSpLocks/>
          </p:cNvGrpSpPr>
          <p:nvPr/>
        </p:nvGrpSpPr>
        <p:grpSpPr bwMode="auto">
          <a:xfrm>
            <a:off x="2654300" y="3509963"/>
            <a:ext cx="430213" cy="1035050"/>
            <a:chOff x="1152" y="1008"/>
            <a:chExt cx="432" cy="288"/>
          </a:xfrm>
        </p:grpSpPr>
        <p:sp>
          <p:nvSpPr>
            <p:cNvPr id="95313" name="Line 2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14" name="Line 2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44"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45" name="Oval 24"/>
          <p:cNvSpPr>
            <a:spLocks noChangeArrowheads="1"/>
          </p:cNvSpPr>
          <p:nvPr/>
        </p:nvSpPr>
        <p:spPr bwMode="auto">
          <a:xfrm>
            <a:off x="1819275" y="4989513"/>
            <a:ext cx="247650"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46"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7" name="Line 26"/>
          <p:cNvSpPr>
            <a:spLocks noChangeShapeType="1"/>
          </p:cNvSpPr>
          <p:nvPr/>
        </p:nvSpPr>
        <p:spPr bwMode="auto">
          <a:xfrm flipH="1">
            <a:off x="1549400" y="3509963"/>
            <a:ext cx="2705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8" name="Line 27"/>
          <p:cNvSpPr>
            <a:spLocks noChangeShapeType="1"/>
          </p:cNvSpPr>
          <p:nvPr/>
        </p:nvSpPr>
        <p:spPr bwMode="auto">
          <a:xfrm flipH="1">
            <a:off x="1549400" y="3892550"/>
            <a:ext cx="223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9" name="Line 28"/>
          <p:cNvSpPr>
            <a:spLocks noChangeShapeType="1"/>
          </p:cNvSpPr>
          <p:nvPr/>
        </p:nvSpPr>
        <p:spPr bwMode="auto">
          <a:xfrm flipH="1">
            <a:off x="1549400" y="4257675"/>
            <a:ext cx="17732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Oval 29"/>
          <p:cNvSpPr>
            <a:spLocks noChangeArrowheads="1"/>
          </p:cNvSpPr>
          <p:nvPr/>
        </p:nvSpPr>
        <p:spPr bwMode="auto">
          <a:xfrm>
            <a:off x="2822575" y="346233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51" name="Oval 30"/>
          <p:cNvSpPr>
            <a:spLocks noChangeArrowheads="1"/>
          </p:cNvSpPr>
          <p:nvPr/>
        </p:nvSpPr>
        <p:spPr bwMode="auto">
          <a:xfrm>
            <a:off x="2352675" y="383698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52" name="Oval 31"/>
          <p:cNvSpPr>
            <a:spLocks noChangeArrowheads="1"/>
          </p:cNvSpPr>
          <p:nvPr/>
        </p:nvSpPr>
        <p:spPr bwMode="auto">
          <a:xfrm>
            <a:off x="1890713" y="4210050"/>
            <a:ext cx="96837"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53" name="Oval 32"/>
          <p:cNvSpPr>
            <a:spLocks noChangeArrowheads="1"/>
          </p:cNvSpPr>
          <p:nvPr/>
        </p:nvSpPr>
        <p:spPr bwMode="auto">
          <a:xfrm>
            <a:off x="3108325" y="4894263"/>
            <a:ext cx="422275" cy="1905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5254" name="Group 33"/>
          <p:cNvGrpSpPr>
            <a:grpSpLocks/>
          </p:cNvGrpSpPr>
          <p:nvPr/>
        </p:nvGrpSpPr>
        <p:grpSpPr bwMode="auto">
          <a:xfrm>
            <a:off x="1085850" y="3278188"/>
            <a:ext cx="414338" cy="457200"/>
            <a:chOff x="672" y="1705"/>
            <a:chExt cx="261" cy="288"/>
          </a:xfrm>
        </p:grpSpPr>
        <p:grpSp>
          <p:nvGrpSpPr>
            <p:cNvPr id="95309" name="Group 34"/>
            <p:cNvGrpSpPr>
              <a:grpSpLocks/>
            </p:cNvGrpSpPr>
            <p:nvPr/>
          </p:nvGrpSpPr>
          <p:grpSpPr bwMode="auto">
            <a:xfrm>
              <a:off x="672" y="1788"/>
              <a:ext cx="72" cy="144"/>
              <a:chOff x="672" y="1776"/>
              <a:chExt cx="96" cy="192"/>
            </a:xfrm>
          </p:grpSpPr>
          <p:sp>
            <p:nvSpPr>
              <p:cNvPr id="95311"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312"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310" name="Text Box 37"/>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1</a:t>
              </a:r>
            </a:p>
          </p:txBody>
        </p:sp>
      </p:grpSp>
      <p:grpSp>
        <p:nvGrpSpPr>
          <p:cNvPr id="95255" name="Group 38"/>
          <p:cNvGrpSpPr>
            <a:grpSpLocks/>
          </p:cNvGrpSpPr>
          <p:nvPr/>
        </p:nvGrpSpPr>
        <p:grpSpPr bwMode="auto">
          <a:xfrm>
            <a:off x="1066800" y="3656013"/>
            <a:ext cx="414338" cy="457200"/>
            <a:chOff x="672" y="1705"/>
            <a:chExt cx="261" cy="288"/>
          </a:xfrm>
        </p:grpSpPr>
        <p:grpSp>
          <p:nvGrpSpPr>
            <p:cNvPr id="95305" name="Group 39"/>
            <p:cNvGrpSpPr>
              <a:grpSpLocks/>
            </p:cNvGrpSpPr>
            <p:nvPr/>
          </p:nvGrpSpPr>
          <p:grpSpPr bwMode="auto">
            <a:xfrm>
              <a:off x="672" y="1788"/>
              <a:ext cx="72" cy="144"/>
              <a:chOff x="672" y="1776"/>
              <a:chExt cx="96" cy="192"/>
            </a:xfrm>
          </p:grpSpPr>
          <p:sp>
            <p:nvSpPr>
              <p:cNvPr id="95307"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308"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306" name="Text Box 42"/>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2</a:t>
              </a:r>
            </a:p>
          </p:txBody>
        </p:sp>
      </p:grpSp>
      <p:grpSp>
        <p:nvGrpSpPr>
          <p:cNvPr id="95256" name="Group 43"/>
          <p:cNvGrpSpPr>
            <a:grpSpLocks/>
          </p:cNvGrpSpPr>
          <p:nvPr/>
        </p:nvGrpSpPr>
        <p:grpSpPr bwMode="auto">
          <a:xfrm>
            <a:off x="1066800" y="3998913"/>
            <a:ext cx="430213" cy="457200"/>
            <a:chOff x="672" y="2183"/>
            <a:chExt cx="271" cy="288"/>
          </a:xfrm>
        </p:grpSpPr>
        <p:grpSp>
          <p:nvGrpSpPr>
            <p:cNvPr id="95301" name="Group 44"/>
            <p:cNvGrpSpPr>
              <a:grpSpLocks/>
            </p:cNvGrpSpPr>
            <p:nvPr/>
          </p:nvGrpSpPr>
          <p:grpSpPr bwMode="auto">
            <a:xfrm>
              <a:off x="672" y="2266"/>
              <a:ext cx="72" cy="144"/>
              <a:chOff x="672" y="1776"/>
              <a:chExt cx="96" cy="192"/>
            </a:xfrm>
          </p:grpSpPr>
          <p:sp>
            <p:nvSpPr>
              <p:cNvPr id="95303"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304"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302" name="Text Box 47"/>
            <p:cNvSpPr txBox="1">
              <a:spLocks noChangeArrowheads="1"/>
            </p:cNvSpPr>
            <p:nvPr/>
          </p:nvSpPr>
          <p:spPr bwMode="auto">
            <a:xfrm>
              <a:off x="720" y="218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3</a:t>
              </a:r>
            </a:p>
          </p:txBody>
        </p:sp>
      </p:grpSp>
      <p:grpSp>
        <p:nvGrpSpPr>
          <p:cNvPr id="95257" name="Group 48"/>
          <p:cNvGrpSpPr>
            <a:grpSpLocks/>
          </p:cNvGrpSpPr>
          <p:nvPr/>
        </p:nvGrpSpPr>
        <p:grpSpPr bwMode="auto">
          <a:xfrm>
            <a:off x="5289550" y="2628900"/>
            <a:ext cx="3429000" cy="533400"/>
            <a:chOff x="3120" y="1368"/>
            <a:chExt cx="2160" cy="336"/>
          </a:xfrm>
        </p:grpSpPr>
        <p:sp>
          <p:nvSpPr>
            <p:cNvPr id="95295"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6"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7"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8"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9"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00"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58" name="Group 55"/>
          <p:cNvGrpSpPr>
            <a:grpSpLocks/>
          </p:cNvGrpSpPr>
          <p:nvPr/>
        </p:nvGrpSpPr>
        <p:grpSpPr bwMode="auto">
          <a:xfrm>
            <a:off x="5289550" y="1800225"/>
            <a:ext cx="3429000" cy="533400"/>
            <a:chOff x="3120" y="846"/>
            <a:chExt cx="2160" cy="336"/>
          </a:xfrm>
        </p:grpSpPr>
        <p:sp>
          <p:nvSpPr>
            <p:cNvPr id="95289"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0"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1"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2"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3"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4"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59" name="Group 62"/>
          <p:cNvGrpSpPr>
            <a:grpSpLocks/>
          </p:cNvGrpSpPr>
          <p:nvPr/>
        </p:nvGrpSpPr>
        <p:grpSpPr bwMode="auto">
          <a:xfrm>
            <a:off x="5289550" y="914400"/>
            <a:ext cx="3429000" cy="533400"/>
            <a:chOff x="3120" y="288"/>
            <a:chExt cx="2160" cy="336"/>
          </a:xfrm>
        </p:grpSpPr>
        <p:sp>
          <p:nvSpPr>
            <p:cNvPr id="95283"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4"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5"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6"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7"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8"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60" name="Text Box 69"/>
          <p:cNvSpPr txBox="1">
            <a:spLocks noChangeArrowheads="1"/>
          </p:cNvSpPr>
          <p:nvPr/>
        </p:nvSpPr>
        <p:spPr bwMode="auto">
          <a:xfrm>
            <a:off x="490855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+5V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0V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-5V</a:t>
            </a:r>
          </a:p>
        </p:txBody>
      </p:sp>
      <p:sp>
        <p:nvSpPr>
          <p:cNvPr id="95261" name="Text Box 70"/>
          <p:cNvSpPr txBox="1">
            <a:spLocks noChangeArrowheads="1"/>
          </p:cNvSpPr>
          <p:nvPr/>
        </p:nvSpPr>
        <p:spPr bwMode="auto">
          <a:xfrm>
            <a:off x="490855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+5V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0V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-5V</a:t>
            </a:r>
          </a:p>
        </p:txBody>
      </p:sp>
      <p:sp>
        <p:nvSpPr>
          <p:cNvPr id="95262" name="Text Box 71"/>
          <p:cNvSpPr txBox="1">
            <a:spLocks noChangeArrowheads="1"/>
          </p:cNvSpPr>
          <p:nvPr/>
        </p:nvSpPr>
        <p:spPr bwMode="auto">
          <a:xfrm>
            <a:off x="490855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+5V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0V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-5V</a:t>
            </a:r>
          </a:p>
        </p:txBody>
      </p:sp>
      <p:sp>
        <p:nvSpPr>
          <p:cNvPr id="95263" name="Line 72"/>
          <p:cNvSpPr>
            <a:spLocks noChangeShapeType="1"/>
          </p:cNvSpPr>
          <p:nvPr/>
        </p:nvSpPr>
        <p:spPr bwMode="auto">
          <a:xfrm flipH="1">
            <a:off x="528955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4" name="Line 73"/>
          <p:cNvSpPr>
            <a:spLocks noChangeShapeType="1"/>
          </p:cNvSpPr>
          <p:nvPr/>
        </p:nvSpPr>
        <p:spPr bwMode="auto">
          <a:xfrm flipH="1">
            <a:off x="528955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5" name="Line 74"/>
          <p:cNvSpPr>
            <a:spLocks noChangeShapeType="1"/>
          </p:cNvSpPr>
          <p:nvPr/>
        </p:nvSpPr>
        <p:spPr bwMode="auto">
          <a:xfrm flipH="1">
            <a:off x="528955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6" name="Line 75"/>
          <p:cNvSpPr>
            <a:spLocks noChangeShapeType="1"/>
          </p:cNvSpPr>
          <p:nvPr/>
        </p:nvSpPr>
        <p:spPr bwMode="auto">
          <a:xfrm flipH="1" flipV="1">
            <a:off x="5594350" y="3810000"/>
            <a:ext cx="4572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7" name="Text Box 76"/>
          <p:cNvSpPr txBox="1">
            <a:spLocks noChangeArrowheads="1"/>
          </p:cNvSpPr>
          <p:nvPr/>
        </p:nvSpPr>
        <p:spPr bwMode="auto">
          <a:xfrm>
            <a:off x="6051550" y="4264025"/>
            <a:ext cx="210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Time-slice shown in diagram</a:t>
            </a:r>
          </a:p>
        </p:txBody>
      </p:sp>
      <p:grpSp>
        <p:nvGrpSpPr>
          <p:cNvPr id="95268" name="Group 77"/>
          <p:cNvGrpSpPr>
            <a:grpSpLocks/>
          </p:cNvGrpSpPr>
          <p:nvPr/>
        </p:nvGrpSpPr>
        <p:grpSpPr bwMode="auto">
          <a:xfrm>
            <a:off x="4527550" y="1827213"/>
            <a:ext cx="414338" cy="457200"/>
            <a:chOff x="672" y="1705"/>
            <a:chExt cx="261" cy="288"/>
          </a:xfrm>
        </p:grpSpPr>
        <p:grpSp>
          <p:nvGrpSpPr>
            <p:cNvPr id="95279" name="Group 78"/>
            <p:cNvGrpSpPr>
              <a:grpSpLocks/>
            </p:cNvGrpSpPr>
            <p:nvPr/>
          </p:nvGrpSpPr>
          <p:grpSpPr bwMode="auto">
            <a:xfrm>
              <a:off x="672" y="1788"/>
              <a:ext cx="72" cy="144"/>
              <a:chOff x="672" y="1776"/>
              <a:chExt cx="96" cy="192"/>
            </a:xfrm>
          </p:grpSpPr>
          <p:sp>
            <p:nvSpPr>
              <p:cNvPr id="95281" name="Oval 79"/>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82" name="Line 80"/>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80" name="Text Box 81"/>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1</a:t>
              </a:r>
            </a:p>
          </p:txBody>
        </p:sp>
      </p:grpSp>
      <p:grpSp>
        <p:nvGrpSpPr>
          <p:cNvPr id="95269" name="Group 82"/>
          <p:cNvGrpSpPr>
            <a:grpSpLocks/>
          </p:cNvGrpSpPr>
          <p:nvPr/>
        </p:nvGrpSpPr>
        <p:grpSpPr bwMode="auto">
          <a:xfrm>
            <a:off x="4527550" y="912813"/>
            <a:ext cx="414338" cy="457200"/>
            <a:chOff x="672" y="1705"/>
            <a:chExt cx="261" cy="288"/>
          </a:xfrm>
        </p:grpSpPr>
        <p:grpSp>
          <p:nvGrpSpPr>
            <p:cNvPr id="95275" name="Group 83"/>
            <p:cNvGrpSpPr>
              <a:grpSpLocks/>
            </p:cNvGrpSpPr>
            <p:nvPr/>
          </p:nvGrpSpPr>
          <p:grpSpPr bwMode="auto">
            <a:xfrm>
              <a:off x="672" y="1788"/>
              <a:ext cx="72" cy="144"/>
              <a:chOff x="672" y="1776"/>
              <a:chExt cx="96" cy="192"/>
            </a:xfrm>
          </p:grpSpPr>
          <p:sp>
            <p:nvSpPr>
              <p:cNvPr id="95277" name="Oval 84"/>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78" name="Line 85"/>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76" name="Text Box 86"/>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2</a:t>
              </a:r>
            </a:p>
          </p:txBody>
        </p:sp>
      </p:grpSp>
      <p:grpSp>
        <p:nvGrpSpPr>
          <p:cNvPr id="95270" name="Group 87"/>
          <p:cNvGrpSpPr>
            <a:grpSpLocks/>
          </p:cNvGrpSpPr>
          <p:nvPr/>
        </p:nvGrpSpPr>
        <p:grpSpPr bwMode="auto">
          <a:xfrm>
            <a:off x="4495800" y="2665413"/>
            <a:ext cx="430213" cy="457200"/>
            <a:chOff x="672" y="2183"/>
            <a:chExt cx="271" cy="288"/>
          </a:xfrm>
        </p:grpSpPr>
        <p:grpSp>
          <p:nvGrpSpPr>
            <p:cNvPr id="95271" name="Group 88"/>
            <p:cNvGrpSpPr>
              <a:grpSpLocks/>
            </p:cNvGrpSpPr>
            <p:nvPr/>
          </p:nvGrpSpPr>
          <p:grpSpPr bwMode="auto">
            <a:xfrm>
              <a:off x="672" y="2266"/>
              <a:ext cx="72" cy="144"/>
              <a:chOff x="672" y="1776"/>
              <a:chExt cx="96" cy="192"/>
            </a:xfrm>
          </p:grpSpPr>
          <p:sp>
            <p:nvSpPr>
              <p:cNvPr id="95273" name="Oval 89"/>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74" name="Line 90"/>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72" name="Text Box 91"/>
            <p:cNvSpPr txBox="1">
              <a:spLocks noChangeArrowheads="1"/>
            </p:cNvSpPr>
            <p:nvPr/>
          </p:nvSpPr>
          <p:spPr bwMode="auto">
            <a:xfrm>
              <a:off x="720" y="218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3</a:t>
              </a:r>
            </a:p>
          </p:txBody>
        </p:sp>
      </p:grpSp>
    </p:spTree>
    <p:extLst>
      <p:ext uri="{BB962C8B-B14F-4D97-AF65-F5344CB8AC3E}">
        <p14:creationId xmlns:p14="http://schemas.microsoft.com/office/powerpoint/2010/main" val="3810757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06A0C58-385D-4C87-B3A7-8F439BD6B8F9}" type="slidenum">
              <a:rPr lang="en-US" altLang="en-US" sz="1400" smtClean="0">
                <a:latin typeface="Arial" panose="020B0604020202020204" pitchFamily="34" charset="0"/>
              </a:rPr>
              <a:pPr>
                <a:spcBef>
                  <a:spcPct val="0"/>
                </a:spcBef>
                <a:buFontTx/>
                <a:buNone/>
              </a:pPr>
              <a:t>21</a:t>
            </a:fld>
            <a:endParaRPr lang="en-US" altLang="en-US" sz="1400" smtClean="0">
              <a:latin typeface="Arial" panose="020B0604020202020204" pitchFamily="34" charset="0"/>
            </a:endParaRPr>
          </a:p>
        </p:txBody>
      </p:sp>
      <p:sp>
        <p:nvSpPr>
          <p:cNvPr id="96259" name="Rectangle 2"/>
          <p:cNvSpPr>
            <a:spLocks noChangeArrowheads="1"/>
          </p:cNvSpPr>
          <p:nvPr/>
        </p:nvSpPr>
        <p:spPr bwMode="auto">
          <a:xfrm>
            <a:off x="563880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60"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6261" name="Group 4"/>
          <p:cNvGrpSpPr>
            <a:grpSpLocks/>
          </p:cNvGrpSpPr>
          <p:nvPr/>
        </p:nvGrpSpPr>
        <p:grpSpPr bwMode="auto">
          <a:xfrm>
            <a:off x="3108325" y="4257675"/>
            <a:ext cx="430213" cy="287338"/>
            <a:chOff x="1152" y="1008"/>
            <a:chExt cx="432" cy="288"/>
          </a:xfrm>
        </p:grpSpPr>
        <p:sp>
          <p:nvSpPr>
            <p:cNvPr id="96345" name="Line 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6" name="Line 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2" name="Group 7"/>
          <p:cNvGrpSpPr>
            <a:grpSpLocks/>
          </p:cNvGrpSpPr>
          <p:nvPr/>
        </p:nvGrpSpPr>
        <p:grpSpPr bwMode="auto">
          <a:xfrm>
            <a:off x="3570288" y="3892550"/>
            <a:ext cx="428625" cy="652463"/>
            <a:chOff x="1152" y="1008"/>
            <a:chExt cx="432" cy="288"/>
          </a:xfrm>
        </p:grpSpPr>
        <p:sp>
          <p:nvSpPr>
            <p:cNvPr id="96343" name="Line 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4" name="Line 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3" name="Group 10"/>
          <p:cNvGrpSpPr>
            <a:grpSpLocks/>
          </p:cNvGrpSpPr>
          <p:nvPr/>
        </p:nvGrpSpPr>
        <p:grpSpPr bwMode="auto">
          <a:xfrm>
            <a:off x="4038600" y="3509963"/>
            <a:ext cx="430213" cy="1035050"/>
            <a:chOff x="1152" y="1008"/>
            <a:chExt cx="432" cy="288"/>
          </a:xfrm>
        </p:grpSpPr>
        <p:sp>
          <p:nvSpPr>
            <p:cNvPr id="96341" name="Line 1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2" name="Line 1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64"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6265" name="Group 14"/>
          <p:cNvGrpSpPr>
            <a:grpSpLocks/>
          </p:cNvGrpSpPr>
          <p:nvPr/>
        </p:nvGrpSpPr>
        <p:grpSpPr bwMode="auto">
          <a:xfrm>
            <a:off x="1724025" y="4257675"/>
            <a:ext cx="430213" cy="287338"/>
            <a:chOff x="1152" y="1008"/>
            <a:chExt cx="432" cy="288"/>
          </a:xfrm>
        </p:grpSpPr>
        <p:sp>
          <p:nvSpPr>
            <p:cNvPr id="96339" name="Line 1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0" name="Line 1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6" name="Group 17"/>
          <p:cNvGrpSpPr>
            <a:grpSpLocks/>
          </p:cNvGrpSpPr>
          <p:nvPr/>
        </p:nvGrpSpPr>
        <p:grpSpPr bwMode="auto">
          <a:xfrm>
            <a:off x="2185988" y="3892550"/>
            <a:ext cx="428625" cy="652463"/>
            <a:chOff x="1152" y="1008"/>
            <a:chExt cx="432" cy="288"/>
          </a:xfrm>
        </p:grpSpPr>
        <p:sp>
          <p:nvSpPr>
            <p:cNvPr id="96337" name="Line 1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38" name="Line 1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7" name="Group 20"/>
          <p:cNvGrpSpPr>
            <a:grpSpLocks/>
          </p:cNvGrpSpPr>
          <p:nvPr/>
        </p:nvGrpSpPr>
        <p:grpSpPr bwMode="auto">
          <a:xfrm>
            <a:off x="2654300" y="3509963"/>
            <a:ext cx="430213" cy="1035050"/>
            <a:chOff x="1152" y="1008"/>
            <a:chExt cx="432" cy="288"/>
          </a:xfrm>
        </p:grpSpPr>
        <p:sp>
          <p:nvSpPr>
            <p:cNvPr id="96335" name="Line 2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36" name="Line 2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68"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69" name="Oval 24"/>
          <p:cNvSpPr>
            <a:spLocks noChangeArrowheads="1"/>
          </p:cNvSpPr>
          <p:nvPr/>
        </p:nvSpPr>
        <p:spPr bwMode="auto">
          <a:xfrm>
            <a:off x="1819275" y="4989513"/>
            <a:ext cx="771525" cy="746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0"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1" name="Line 26"/>
          <p:cNvSpPr>
            <a:spLocks noChangeShapeType="1"/>
          </p:cNvSpPr>
          <p:nvPr/>
        </p:nvSpPr>
        <p:spPr bwMode="auto">
          <a:xfrm flipH="1">
            <a:off x="1549400" y="3509963"/>
            <a:ext cx="2705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2" name="Line 27"/>
          <p:cNvSpPr>
            <a:spLocks noChangeShapeType="1"/>
          </p:cNvSpPr>
          <p:nvPr/>
        </p:nvSpPr>
        <p:spPr bwMode="auto">
          <a:xfrm flipH="1">
            <a:off x="1549400" y="3892550"/>
            <a:ext cx="2235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3" name="Line 28"/>
          <p:cNvSpPr>
            <a:spLocks noChangeShapeType="1"/>
          </p:cNvSpPr>
          <p:nvPr/>
        </p:nvSpPr>
        <p:spPr bwMode="auto">
          <a:xfrm flipH="1">
            <a:off x="1549400" y="4257675"/>
            <a:ext cx="17732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4" name="Oval 29"/>
          <p:cNvSpPr>
            <a:spLocks noChangeArrowheads="1"/>
          </p:cNvSpPr>
          <p:nvPr/>
        </p:nvSpPr>
        <p:spPr bwMode="auto">
          <a:xfrm>
            <a:off x="2822575" y="346233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5" name="Oval 30"/>
          <p:cNvSpPr>
            <a:spLocks noChangeArrowheads="1"/>
          </p:cNvSpPr>
          <p:nvPr/>
        </p:nvSpPr>
        <p:spPr bwMode="auto">
          <a:xfrm>
            <a:off x="2352675" y="383698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6" name="Oval 31"/>
          <p:cNvSpPr>
            <a:spLocks noChangeArrowheads="1"/>
          </p:cNvSpPr>
          <p:nvPr/>
        </p:nvSpPr>
        <p:spPr bwMode="auto">
          <a:xfrm>
            <a:off x="1890713" y="4210050"/>
            <a:ext cx="96837"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7" name="Oval 32"/>
          <p:cNvSpPr>
            <a:spLocks noChangeArrowheads="1"/>
          </p:cNvSpPr>
          <p:nvPr/>
        </p:nvSpPr>
        <p:spPr bwMode="auto">
          <a:xfrm>
            <a:off x="3108325" y="4932363"/>
            <a:ext cx="930275" cy="1349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6278" name="Group 33"/>
          <p:cNvGrpSpPr>
            <a:grpSpLocks/>
          </p:cNvGrpSpPr>
          <p:nvPr/>
        </p:nvGrpSpPr>
        <p:grpSpPr bwMode="auto">
          <a:xfrm>
            <a:off x="1085850" y="3279775"/>
            <a:ext cx="396875" cy="457200"/>
            <a:chOff x="672" y="1706"/>
            <a:chExt cx="250" cy="288"/>
          </a:xfrm>
        </p:grpSpPr>
        <p:grpSp>
          <p:nvGrpSpPr>
            <p:cNvPr id="96331" name="Group 34"/>
            <p:cNvGrpSpPr>
              <a:grpSpLocks/>
            </p:cNvGrpSpPr>
            <p:nvPr/>
          </p:nvGrpSpPr>
          <p:grpSpPr bwMode="auto">
            <a:xfrm>
              <a:off x="672" y="1788"/>
              <a:ext cx="72" cy="144"/>
              <a:chOff x="672" y="1776"/>
              <a:chExt cx="96" cy="192"/>
            </a:xfrm>
          </p:grpSpPr>
          <p:sp>
            <p:nvSpPr>
              <p:cNvPr id="96333"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34"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32"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6279" name="Group 38"/>
          <p:cNvGrpSpPr>
            <a:grpSpLocks/>
          </p:cNvGrpSpPr>
          <p:nvPr/>
        </p:nvGrpSpPr>
        <p:grpSpPr bwMode="auto">
          <a:xfrm>
            <a:off x="1066800" y="3657600"/>
            <a:ext cx="396875" cy="457200"/>
            <a:chOff x="672" y="1706"/>
            <a:chExt cx="250" cy="288"/>
          </a:xfrm>
        </p:grpSpPr>
        <p:grpSp>
          <p:nvGrpSpPr>
            <p:cNvPr id="96327" name="Group 39"/>
            <p:cNvGrpSpPr>
              <a:grpSpLocks/>
            </p:cNvGrpSpPr>
            <p:nvPr/>
          </p:nvGrpSpPr>
          <p:grpSpPr bwMode="auto">
            <a:xfrm>
              <a:off x="672" y="1788"/>
              <a:ext cx="72" cy="144"/>
              <a:chOff x="672" y="1776"/>
              <a:chExt cx="96" cy="192"/>
            </a:xfrm>
          </p:grpSpPr>
          <p:sp>
            <p:nvSpPr>
              <p:cNvPr id="96329"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30"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28"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6280" name="Group 43"/>
          <p:cNvGrpSpPr>
            <a:grpSpLocks/>
          </p:cNvGrpSpPr>
          <p:nvPr/>
        </p:nvGrpSpPr>
        <p:grpSpPr bwMode="auto">
          <a:xfrm>
            <a:off x="1066800" y="4000500"/>
            <a:ext cx="412750" cy="457200"/>
            <a:chOff x="672" y="2184"/>
            <a:chExt cx="260" cy="288"/>
          </a:xfrm>
        </p:grpSpPr>
        <p:grpSp>
          <p:nvGrpSpPr>
            <p:cNvPr id="96323" name="Group 44"/>
            <p:cNvGrpSpPr>
              <a:grpSpLocks/>
            </p:cNvGrpSpPr>
            <p:nvPr/>
          </p:nvGrpSpPr>
          <p:grpSpPr bwMode="auto">
            <a:xfrm>
              <a:off x="672" y="2266"/>
              <a:ext cx="72" cy="144"/>
              <a:chOff x="672" y="1776"/>
              <a:chExt cx="96" cy="192"/>
            </a:xfrm>
          </p:grpSpPr>
          <p:sp>
            <p:nvSpPr>
              <p:cNvPr id="96325"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26"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24"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6281" name="Group 48"/>
          <p:cNvGrpSpPr>
            <a:grpSpLocks/>
          </p:cNvGrpSpPr>
          <p:nvPr/>
        </p:nvGrpSpPr>
        <p:grpSpPr bwMode="auto">
          <a:xfrm>
            <a:off x="5181600" y="2628900"/>
            <a:ext cx="3429000" cy="533400"/>
            <a:chOff x="3120" y="1368"/>
            <a:chExt cx="2160" cy="336"/>
          </a:xfrm>
        </p:grpSpPr>
        <p:sp>
          <p:nvSpPr>
            <p:cNvPr id="96317"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8"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9"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20"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21"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22"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82" name="Group 55"/>
          <p:cNvGrpSpPr>
            <a:grpSpLocks/>
          </p:cNvGrpSpPr>
          <p:nvPr/>
        </p:nvGrpSpPr>
        <p:grpSpPr bwMode="auto">
          <a:xfrm>
            <a:off x="5181600" y="1800225"/>
            <a:ext cx="3429000" cy="533400"/>
            <a:chOff x="3120" y="846"/>
            <a:chExt cx="2160" cy="336"/>
          </a:xfrm>
        </p:grpSpPr>
        <p:sp>
          <p:nvSpPr>
            <p:cNvPr id="96311"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2"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3"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4"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5"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6"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83" name="Group 62"/>
          <p:cNvGrpSpPr>
            <a:grpSpLocks/>
          </p:cNvGrpSpPr>
          <p:nvPr/>
        </p:nvGrpSpPr>
        <p:grpSpPr bwMode="auto">
          <a:xfrm>
            <a:off x="5181600" y="914400"/>
            <a:ext cx="3429000" cy="533400"/>
            <a:chOff x="3120" y="288"/>
            <a:chExt cx="2160" cy="336"/>
          </a:xfrm>
        </p:grpSpPr>
        <p:sp>
          <p:nvSpPr>
            <p:cNvPr id="96305"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6"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7"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8"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9"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0"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84"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6285"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6286"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6287"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8"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9"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6290" name="Group 75"/>
          <p:cNvGrpSpPr>
            <a:grpSpLocks/>
          </p:cNvGrpSpPr>
          <p:nvPr/>
        </p:nvGrpSpPr>
        <p:grpSpPr bwMode="auto">
          <a:xfrm>
            <a:off x="4403725" y="1828800"/>
            <a:ext cx="396875" cy="457200"/>
            <a:chOff x="672" y="1706"/>
            <a:chExt cx="250" cy="288"/>
          </a:xfrm>
        </p:grpSpPr>
        <p:grpSp>
          <p:nvGrpSpPr>
            <p:cNvPr id="96301" name="Group 76"/>
            <p:cNvGrpSpPr>
              <a:grpSpLocks/>
            </p:cNvGrpSpPr>
            <p:nvPr/>
          </p:nvGrpSpPr>
          <p:grpSpPr bwMode="auto">
            <a:xfrm>
              <a:off x="672" y="1788"/>
              <a:ext cx="72" cy="144"/>
              <a:chOff x="672" y="1776"/>
              <a:chExt cx="96" cy="192"/>
            </a:xfrm>
          </p:grpSpPr>
          <p:sp>
            <p:nvSpPr>
              <p:cNvPr id="96303"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04"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02"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6291" name="Group 80"/>
          <p:cNvGrpSpPr>
            <a:grpSpLocks/>
          </p:cNvGrpSpPr>
          <p:nvPr/>
        </p:nvGrpSpPr>
        <p:grpSpPr bwMode="auto">
          <a:xfrm>
            <a:off x="4416425" y="939800"/>
            <a:ext cx="396875" cy="457200"/>
            <a:chOff x="672" y="1706"/>
            <a:chExt cx="250" cy="288"/>
          </a:xfrm>
        </p:grpSpPr>
        <p:grpSp>
          <p:nvGrpSpPr>
            <p:cNvPr id="96297" name="Group 81"/>
            <p:cNvGrpSpPr>
              <a:grpSpLocks/>
            </p:cNvGrpSpPr>
            <p:nvPr/>
          </p:nvGrpSpPr>
          <p:grpSpPr bwMode="auto">
            <a:xfrm>
              <a:off x="672" y="1788"/>
              <a:ext cx="72" cy="144"/>
              <a:chOff x="672" y="1776"/>
              <a:chExt cx="96" cy="192"/>
            </a:xfrm>
          </p:grpSpPr>
          <p:sp>
            <p:nvSpPr>
              <p:cNvPr id="96299"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00"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98"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6292" name="Group 85"/>
          <p:cNvGrpSpPr>
            <a:grpSpLocks/>
          </p:cNvGrpSpPr>
          <p:nvPr/>
        </p:nvGrpSpPr>
        <p:grpSpPr bwMode="auto">
          <a:xfrm>
            <a:off x="4387850" y="2667000"/>
            <a:ext cx="412750" cy="457200"/>
            <a:chOff x="672" y="2184"/>
            <a:chExt cx="260" cy="288"/>
          </a:xfrm>
        </p:grpSpPr>
        <p:grpSp>
          <p:nvGrpSpPr>
            <p:cNvPr id="96293" name="Group 86"/>
            <p:cNvGrpSpPr>
              <a:grpSpLocks/>
            </p:cNvGrpSpPr>
            <p:nvPr/>
          </p:nvGrpSpPr>
          <p:grpSpPr bwMode="auto">
            <a:xfrm>
              <a:off x="672" y="2266"/>
              <a:ext cx="72" cy="144"/>
              <a:chOff x="672" y="1776"/>
              <a:chExt cx="96" cy="192"/>
            </a:xfrm>
          </p:grpSpPr>
          <p:sp>
            <p:nvSpPr>
              <p:cNvPr id="96295"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96"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94"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3556140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3DAE981-3D55-4AD8-8019-EFFD53315E44}" type="slidenum">
              <a:rPr lang="en-US" altLang="en-US" sz="1400" smtClean="0">
                <a:latin typeface="Arial" panose="020B0604020202020204" pitchFamily="34" charset="0"/>
              </a:rPr>
              <a:pPr>
                <a:spcBef>
                  <a:spcPct val="0"/>
                </a:spcBef>
                <a:buFontTx/>
                <a:buNone/>
              </a:pPr>
              <a:t>22</a:t>
            </a:fld>
            <a:endParaRPr lang="en-US" altLang="en-US" sz="1400" smtClean="0">
              <a:latin typeface="Arial" panose="020B0604020202020204" pitchFamily="34" charset="0"/>
            </a:endParaRPr>
          </a:p>
        </p:txBody>
      </p:sp>
      <p:sp>
        <p:nvSpPr>
          <p:cNvPr id="97283" name="Rectangle 2"/>
          <p:cNvSpPr>
            <a:spLocks noChangeArrowheads="1"/>
          </p:cNvSpPr>
          <p:nvPr/>
        </p:nvSpPr>
        <p:spPr bwMode="auto">
          <a:xfrm>
            <a:off x="6067425"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84"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7285" name="Group 4"/>
          <p:cNvGrpSpPr>
            <a:grpSpLocks/>
          </p:cNvGrpSpPr>
          <p:nvPr/>
        </p:nvGrpSpPr>
        <p:grpSpPr bwMode="auto">
          <a:xfrm>
            <a:off x="3108325" y="4257675"/>
            <a:ext cx="430213" cy="287338"/>
            <a:chOff x="1152" y="1008"/>
            <a:chExt cx="432" cy="288"/>
          </a:xfrm>
        </p:grpSpPr>
        <p:sp>
          <p:nvSpPr>
            <p:cNvPr id="97369" name="Line 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70" name="Line 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86" name="Group 7"/>
          <p:cNvGrpSpPr>
            <a:grpSpLocks/>
          </p:cNvGrpSpPr>
          <p:nvPr/>
        </p:nvGrpSpPr>
        <p:grpSpPr bwMode="auto">
          <a:xfrm>
            <a:off x="3570288" y="3892550"/>
            <a:ext cx="428625" cy="652463"/>
            <a:chOff x="1152" y="1008"/>
            <a:chExt cx="432" cy="288"/>
          </a:xfrm>
        </p:grpSpPr>
        <p:sp>
          <p:nvSpPr>
            <p:cNvPr id="97367" name="Line 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8" name="Line 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87" name="Group 10"/>
          <p:cNvGrpSpPr>
            <a:grpSpLocks/>
          </p:cNvGrpSpPr>
          <p:nvPr/>
        </p:nvGrpSpPr>
        <p:grpSpPr bwMode="auto">
          <a:xfrm>
            <a:off x="4038600" y="3509963"/>
            <a:ext cx="430213" cy="1035050"/>
            <a:chOff x="1152" y="1008"/>
            <a:chExt cx="432" cy="288"/>
          </a:xfrm>
        </p:grpSpPr>
        <p:sp>
          <p:nvSpPr>
            <p:cNvPr id="97365" name="Line 1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6" name="Line 1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288"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7289" name="Group 14"/>
          <p:cNvGrpSpPr>
            <a:grpSpLocks/>
          </p:cNvGrpSpPr>
          <p:nvPr/>
        </p:nvGrpSpPr>
        <p:grpSpPr bwMode="auto">
          <a:xfrm>
            <a:off x="1724025" y="4257675"/>
            <a:ext cx="430213" cy="287338"/>
            <a:chOff x="1152" y="1008"/>
            <a:chExt cx="432" cy="288"/>
          </a:xfrm>
        </p:grpSpPr>
        <p:sp>
          <p:nvSpPr>
            <p:cNvPr id="97363" name="Line 1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4" name="Line 1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90" name="Group 17"/>
          <p:cNvGrpSpPr>
            <a:grpSpLocks/>
          </p:cNvGrpSpPr>
          <p:nvPr/>
        </p:nvGrpSpPr>
        <p:grpSpPr bwMode="auto">
          <a:xfrm>
            <a:off x="2185988" y="3892550"/>
            <a:ext cx="428625" cy="652463"/>
            <a:chOff x="1152" y="1008"/>
            <a:chExt cx="432" cy="288"/>
          </a:xfrm>
        </p:grpSpPr>
        <p:sp>
          <p:nvSpPr>
            <p:cNvPr id="97361" name="Line 1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2" name="Line 1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91" name="Group 20"/>
          <p:cNvGrpSpPr>
            <a:grpSpLocks/>
          </p:cNvGrpSpPr>
          <p:nvPr/>
        </p:nvGrpSpPr>
        <p:grpSpPr bwMode="auto">
          <a:xfrm>
            <a:off x="2654300" y="3509963"/>
            <a:ext cx="430213" cy="1035050"/>
            <a:chOff x="1152" y="1008"/>
            <a:chExt cx="432" cy="288"/>
          </a:xfrm>
        </p:grpSpPr>
        <p:sp>
          <p:nvSpPr>
            <p:cNvPr id="97359" name="Line 2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0" name="Line 2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292"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93" name="Oval 24"/>
          <p:cNvSpPr>
            <a:spLocks noChangeArrowheads="1"/>
          </p:cNvSpPr>
          <p:nvPr/>
        </p:nvSpPr>
        <p:spPr bwMode="auto">
          <a:xfrm>
            <a:off x="2247900" y="4989513"/>
            <a:ext cx="247650"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94"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5" name="Line 26"/>
          <p:cNvSpPr>
            <a:spLocks noChangeShapeType="1"/>
          </p:cNvSpPr>
          <p:nvPr/>
        </p:nvSpPr>
        <p:spPr bwMode="auto">
          <a:xfrm flipH="1">
            <a:off x="1549400" y="3509963"/>
            <a:ext cx="2705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6" name="Line 27"/>
          <p:cNvSpPr>
            <a:spLocks noChangeShapeType="1"/>
          </p:cNvSpPr>
          <p:nvPr/>
        </p:nvSpPr>
        <p:spPr bwMode="auto">
          <a:xfrm flipH="1">
            <a:off x="1549400" y="3892550"/>
            <a:ext cx="2235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7" name="Line 28"/>
          <p:cNvSpPr>
            <a:spLocks noChangeShapeType="1"/>
          </p:cNvSpPr>
          <p:nvPr/>
        </p:nvSpPr>
        <p:spPr bwMode="auto">
          <a:xfrm flipH="1">
            <a:off x="1549400" y="4257675"/>
            <a:ext cx="1773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8" name="Oval 29"/>
          <p:cNvSpPr>
            <a:spLocks noChangeArrowheads="1"/>
          </p:cNvSpPr>
          <p:nvPr/>
        </p:nvSpPr>
        <p:spPr bwMode="auto">
          <a:xfrm>
            <a:off x="2822575" y="346233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99" name="Oval 30"/>
          <p:cNvSpPr>
            <a:spLocks noChangeArrowheads="1"/>
          </p:cNvSpPr>
          <p:nvPr/>
        </p:nvSpPr>
        <p:spPr bwMode="auto">
          <a:xfrm>
            <a:off x="2352675" y="383698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00"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01" name="Oval 32"/>
          <p:cNvSpPr>
            <a:spLocks noChangeArrowheads="1"/>
          </p:cNvSpPr>
          <p:nvPr/>
        </p:nvSpPr>
        <p:spPr bwMode="auto">
          <a:xfrm>
            <a:off x="3581400" y="4894263"/>
            <a:ext cx="422275" cy="1905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7302" name="Group 33"/>
          <p:cNvGrpSpPr>
            <a:grpSpLocks/>
          </p:cNvGrpSpPr>
          <p:nvPr/>
        </p:nvGrpSpPr>
        <p:grpSpPr bwMode="auto">
          <a:xfrm>
            <a:off x="1085850" y="3279775"/>
            <a:ext cx="396875" cy="457200"/>
            <a:chOff x="672" y="1706"/>
            <a:chExt cx="250" cy="288"/>
          </a:xfrm>
        </p:grpSpPr>
        <p:grpSp>
          <p:nvGrpSpPr>
            <p:cNvPr id="97355" name="Group 34"/>
            <p:cNvGrpSpPr>
              <a:grpSpLocks/>
            </p:cNvGrpSpPr>
            <p:nvPr/>
          </p:nvGrpSpPr>
          <p:grpSpPr bwMode="auto">
            <a:xfrm>
              <a:off x="672" y="1788"/>
              <a:ext cx="72" cy="144"/>
              <a:chOff x="672" y="1776"/>
              <a:chExt cx="96" cy="192"/>
            </a:xfrm>
          </p:grpSpPr>
          <p:sp>
            <p:nvSpPr>
              <p:cNvPr id="97357"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58"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56"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7303" name="Group 38"/>
          <p:cNvGrpSpPr>
            <a:grpSpLocks/>
          </p:cNvGrpSpPr>
          <p:nvPr/>
        </p:nvGrpSpPr>
        <p:grpSpPr bwMode="auto">
          <a:xfrm>
            <a:off x="1066800" y="3657600"/>
            <a:ext cx="396875" cy="457200"/>
            <a:chOff x="672" y="1706"/>
            <a:chExt cx="250" cy="288"/>
          </a:xfrm>
        </p:grpSpPr>
        <p:grpSp>
          <p:nvGrpSpPr>
            <p:cNvPr id="97351" name="Group 39"/>
            <p:cNvGrpSpPr>
              <a:grpSpLocks/>
            </p:cNvGrpSpPr>
            <p:nvPr/>
          </p:nvGrpSpPr>
          <p:grpSpPr bwMode="auto">
            <a:xfrm>
              <a:off x="672" y="1788"/>
              <a:ext cx="72" cy="144"/>
              <a:chOff x="672" y="1776"/>
              <a:chExt cx="96" cy="192"/>
            </a:xfrm>
          </p:grpSpPr>
          <p:sp>
            <p:nvSpPr>
              <p:cNvPr id="97353"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54"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52"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7304" name="Group 43"/>
          <p:cNvGrpSpPr>
            <a:grpSpLocks/>
          </p:cNvGrpSpPr>
          <p:nvPr/>
        </p:nvGrpSpPr>
        <p:grpSpPr bwMode="auto">
          <a:xfrm>
            <a:off x="1066800" y="4000500"/>
            <a:ext cx="412750" cy="457200"/>
            <a:chOff x="672" y="2184"/>
            <a:chExt cx="260" cy="288"/>
          </a:xfrm>
        </p:grpSpPr>
        <p:grpSp>
          <p:nvGrpSpPr>
            <p:cNvPr id="97347" name="Group 44"/>
            <p:cNvGrpSpPr>
              <a:grpSpLocks/>
            </p:cNvGrpSpPr>
            <p:nvPr/>
          </p:nvGrpSpPr>
          <p:grpSpPr bwMode="auto">
            <a:xfrm>
              <a:off x="672" y="2266"/>
              <a:ext cx="72" cy="144"/>
              <a:chOff x="672" y="1776"/>
              <a:chExt cx="96" cy="192"/>
            </a:xfrm>
          </p:grpSpPr>
          <p:sp>
            <p:nvSpPr>
              <p:cNvPr id="97349"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50"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48"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7305" name="Group 48"/>
          <p:cNvGrpSpPr>
            <a:grpSpLocks/>
          </p:cNvGrpSpPr>
          <p:nvPr/>
        </p:nvGrpSpPr>
        <p:grpSpPr bwMode="auto">
          <a:xfrm>
            <a:off x="5181600" y="2628900"/>
            <a:ext cx="3429000" cy="533400"/>
            <a:chOff x="3120" y="1368"/>
            <a:chExt cx="2160" cy="336"/>
          </a:xfrm>
        </p:grpSpPr>
        <p:sp>
          <p:nvSpPr>
            <p:cNvPr id="97341"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2"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3"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4"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5"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6"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306" name="Group 55"/>
          <p:cNvGrpSpPr>
            <a:grpSpLocks/>
          </p:cNvGrpSpPr>
          <p:nvPr/>
        </p:nvGrpSpPr>
        <p:grpSpPr bwMode="auto">
          <a:xfrm>
            <a:off x="5181600" y="1800225"/>
            <a:ext cx="3429000" cy="533400"/>
            <a:chOff x="3120" y="846"/>
            <a:chExt cx="2160" cy="336"/>
          </a:xfrm>
        </p:grpSpPr>
        <p:sp>
          <p:nvSpPr>
            <p:cNvPr id="97335"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6"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7"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8"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9"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0"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307" name="Group 62"/>
          <p:cNvGrpSpPr>
            <a:grpSpLocks/>
          </p:cNvGrpSpPr>
          <p:nvPr/>
        </p:nvGrpSpPr>
        <p:grpSpPr bwMode="auto">
          <a:xfrm>
            <a:off x="5181600" y="914400"/>
            <a:ext cx="3429000" cy="533400"/>
            <a:chOff x="3120" y="288"/>
            <a:chExt cx="2160" cy="336"/>
          </a:xfrm>
        </p:grpSpPr>
        <p:sp>
          <p:nvSpPr>
            <p:cNvPr id="97329"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0"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1"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2"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3"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4"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08"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7309"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7310"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7311"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2"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3"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7314" name="Group 75"/>
          <p:cNvGrpSpPr>
            <a:grpSpLocks/>
          </p:cNvGrpSpPr>
          <p:nvPr/>
        </p:nvGrpSpPr>
        <p:grpSpPr bwMode="auto">
          <a:xfrm>
            <a:off x="4419600" y="1828800"/>
            <a:ext cx="396875" cy="457200"/>
            <a:chOff x="672" y="1706"/>
            <a:chExt cx="250" cy="288"/>
          </a:xfrm>
        </p:grpSpPr>
        <p:grpSp>
          <p:nvGrpSpPr>
            <p:cNvPr id="97325" name="Group 76"/>
            <p:cNvGrpSpPr>
              <a:grpSpLocks/>
            </p:cNvGrpSpPr>
            <p:nvPr/>
          </p:nvGrpSpPr>
          <p:grpSpPr bwMode="auto">
            <a:xfrm>
              <a:off x="672" y="1788"/>
              <a:ext cx="72" cy="144"/>
              <a:chOff x="672" y="1776"/>
              <a:chExt cx="96" cy="192"/>
            </a:xfrm>
          </p:grpSpPr>
          <p:sp>
            <p:nvSpPr>
              <p:cNvPr id="97327"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28"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26"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7315" name="Group 80"/>
          <p:cNvGrpSpPr>
            <a:grpSpLocks/>
          </p:cNvGrpSpPr>
          <p:nvPr/>
        </p:nvGrpSpPr>
        <p:grpSpPr bwMode="auto">
          <a:xfrm>
            <a:off x="4419600" y="914400"/>
            <a:ext cx="396875" cy="457200"/>
            <a:chOff x="672" y="1706"/>
            <a:chExt cx="250" cy="288"/>
          </a:xfrm>
        </p:grpSpPr>
        <p:grpSp>
          <p:nvGrpSpPr>
            <p:cNvPr id="97321" name="Group 81"/>
            <p:cNvGrpSpPr>
              <a:grpSpLocks/>
            </p:cNvGrpSpPr>
            <p:nvPr/>
          </p:nvGrpSpPr>
          <p:grpSpPr bwMode="auto">
            <a:xfrm>
              <a:off x="672" y="1788"/>
              <a:ext cx="72" cy="144"/>
              <a:chOff x="672" y="1776"/>
              <a:chExt cx="96" cy="192"/>
            </a:xfrm>
          </p:grpSpPr>
          <p:sp>
            <p:nvSpPr>
              <p:cNvPr id="97323"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24"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22"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7316" name="Group 85"/>
          <p:cNvGrpSpPr>
            <a:grpSpLocks/>
          </p:cNvGrpSpPr>
          <p:nvPr/>
        </p:nvGrpSpPr>
        <p:grpSpPr bwMode="auto">
          <a:xfrm>
            <a:off x="4387850" y="2667000"/>
            <a:ext cx="412750" cy="457200"/>
            <a:chOff x="672" y="2184"/>
            <a:chExt cx="260" cy="288"/>
          </a:xfrm>
        </p:grpSpPr>
        <p:grpSp>
          <p:nvGrpSpPr>
            <p:cNvPr id="97317" name="Group 86"/>
            <p:cNvGrpSpPr>
              <a:grpSpLocks/>
            </p:cNvGrpSpPr>
            <p:nvPr/>
          </p:nvGrpSpPr>
          <p:grpSpPr bwMode="auto">
            <a:xfrm>
              <a:off x="672" y="2266"/>
              <a:ext cx="72" cy="144"/>
              <a:chOff x="672" y="1776"/>
              <a:chExt cx="96" cy="192"/>
            </a:xfrm>
          </p:grpSpPr>
          <p:sp>
            <p:nvSpPr>
              <p:cNvPr id="97319"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20"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18"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12881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2BB43A9-F6B8-4673-A9BF-68461A86F38F}" type="slidenum">
              <a:rPr lang="en-US" altLang="en-US" sz="1400" smtClean="0">
                <a:latin typeface="Arial" panose="020B0604020202020204" pitchFamily="34" charset="0"/>
              </a:rPr>
              <a:pPr>
                <a:spcBef>
                  <a:spcPct val="0"/>
                </a:spcBef>
                <a:buFontTx/>
                <a:buNone/>
              </a:pPr>
              <a:t>23</a:t>
            </a:fld>
            <a:endParaRPr lang="en-US" altLang="en-US" sz="1400" smtClean="0">
              <a:latin typeface="Arial" panose="020B0604020202020204" pitchFamily="34" charset="0"/>
            </a:endParaRPr>
          </a:p>
        </p:txBody>
      </p:sp>
      <p:sp>
        <p:nvSpPr>
          <p:cNvPr id="98307" name="Rectangle 2"/>
          <p:cNvSpPr>
            <a:spLocks noChangeArrowheads="1"/>
          </p:cNvSpPr>
          <p:nvPr/>
        </p:nvSpPr>
        <p:spPr bwMode="auto">
          <a:xfrm>
            <a:off x="647700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08"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8309" name="Group 4"/>
          <p:cNvGrpSpPr>
            <a:grpSpLocks/>
          </p:cNvGrpSpPr>
          <p:nvPr/>
        </p:nvGrpSpPr>
        <p:grpSpPr bwMode="auto">
          <a:xfrm>
            <a:off x="3108325" y="4257675"/>
            <a:ext cx="430213" cy="287338"/>
            <a:chOff x="1152" y="1008"/>
            <a:chExt cx="432" cy="288"/>
          </a:xfrm>
        </p:grpSpPr>
        <p:sp>
          <p:nvSpPr>
            <p:cNvPr id="98393" name="Line 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94" name="Line 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0" name="Group 7"/>
          <p:cNvGrpSpPr>
            <a:grpSpLocks/>
          </p:cNvGrpSpPr>
          <p:nvPr/>
        </p:nvGrpSpPr>
        <p:grpSpPr bwMode="auto">
          <a:xfrm>
            <a:off x="3570288" y="3892550"/>
            <a:ext cx="428625" cy="652463"/>
            <a:chOff x="1152" y="1008"/>
            <a:chExt cx="432" cy="288"/>
          </a:xfrm>
        </p:grpSpPr>
        <p:sp>
          <p:nvSpPr>
            <p:cNvPr id="98391" name="Line 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92" name="Line 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1" name="Group 10"/>
          <p:cNvGrpSpPr>
            <a:grpSpLocks/>
          </p:cNvGrpSpPr>
          <p:nvPr/>
        </p:nvGrpSpPr>
        <p:grpSpPr bwMode="auto">
          <a:xfrm>
            <a:off x="4038600" y="3509963"/>
            <a:ext cx="430213" cy="1035050"/>
            <a:chOff x="1152" y="1008"/>
            <a:chExt cx="432" cy="288"/>
          </a:xfrm>
        </p:grpSpPr>
        <p:sp>
          <p:nvSpPr>
            <p:cNvPr id="98389" name="Line 1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90" name="Line 1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12"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8313" name="Group 14"/>
          <p:cNvGrpSpPr>
            <a:grpSpLocks/>
          </p:cNvGrpSpPr>
          <p:nvPr/>
        </p:nvGrpSpPr>
        <p:grpSpPr bwMode="auto">
          <a:xfrm>
            <a:off x="1724025" y="4257675"/>
            <a:ext cx="430213" cy="287338"/>
            <a:chOff x="1152" y="1008"/>
            <a:chExt cx="432" cy="288"/>
          </a:xfrm>
        </p:grpSpPr>
        <p:sp>
          <p:nvSpPr>
            <p:cNvPr id="98387" name="Line 1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88" name="Line 1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4" name="Group 17"/>
          <p:cNvGrpSpPr>
            <a:grpSpLocks/>
          </p:cNvGrpSpPr>
          <p:nvPr/>
        </p:nvGrpSpPr>
        <p:grpSpPr bwMode="auto">
          <a:xfrm>
            <a:off x="2185988" y="3892550"/>
            <a:ext cx="428625" cy="652463"/>
            <a:chOff x="1152" y="1008"/>
            <a:chExt cx="432" cy="288"/>
          </a:xfrm>
        </p:grpSpPr>
        <p:sp>
          <p:nvSpPr>
            <p:cNvPr id="98385" name="Line 1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86" name="Line 1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5" name="Group 20"/>
          <p:cNvGrpSpPr>
            <a:grpSpLocks/>
          </p:cNvGrpSpPr>
          <p:nvPr/>
        </p:nvGrpSpPr>
        <p:grpSpPr bwMode="auto">
          <a:xfrm>
            <a:off x="2654300" y="3509963"/>
            <a:ext cx="430213" cy="1035050"/>
            <a:chOff x="1152" y="1008"/>
            <a:chExt cx="432" cy="288"/>
          </a:xfrm>
        </p:grpSpPr>
        <p:sp>
          <p:nvSpPr>
            <p:cNvPr id="98383" name="Line 2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84" name="Line 2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16"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17" name="Oval 24"/>
          <p:cNvSpPr>
            <a:spLocks noChangeArrowheads="1"/>
          </p:cNvSpPr>
          <p:nvPr/>
        </p:nvSpPr>
        <p:spPr bwMode="auto">
          <a:xfrm>
            <a:off x="2276475" y="4989513"/>
            <a:ext cx="771525" cy="746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18"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9" name="Line 26"/>
          <p:cNvSpPr>
            <a:spLocks noChangeShapeType="1"/>
          </p:cNvSpPr>
          <p:nvPr/>
        </p:nvSpPr>
        <p:spPr bwMode="auto">
          <a:xfrm flipH="1">
            <a:off x="1549400" y="3509963"/>
            <a:ext cx="2705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0" name="Line 27"/>
          <p:cNvSpPr>
            <a:spLocks noChangeShapeType="1"/>
          </p:cNvSpPr>
          <p:nvPr/>
        </p:nvSpPr>
        <p:spPr bwMode="auto">
          <a:xfrm flipH="1">
            <a:off x="1549400" y="3892550"/>
            <a:ext cx="2235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1" name="Line 28"/>
          <p:cNvSpPr>
            <a:spLocks noChangeShapeType="1"/>
          </p:cNvSpPr>
          <p:nvPr/>
        </p:nvSpPr>
        <p:spPr bwMode="auto">
          <a:xfrm flipH="1">
            <a:off x="1549400" y="4257675"/>
            <a:ext cx="1773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2" name="Oval 29"/>
          <p:cNvSpPr>
            <a:spLocks noChangeArrowheads="1"/>
          </p:cNvSpPr>
          <p:nvPr/>
        </p:nvSpPr>
        <p:spPr bwMode="auto">
          <a:xfrm>
            <a:off x="2822575" y="346233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23" name="Oval 30"/>
          <p:cNvSpPr>
            <a:spLocks noChangeArrowheads="1"/>
          </p:cNvSpPr>
          <p:nvPr/>
        </p:nvSpPr>
        <p:spPr bwMode="auto">
          <a:xfrm>
            <a:off x="2352675" y="383698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24"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25" name="Oval 32"/>
          <p:cNvSpPr>
            <a:spLocks noChangeArrowheads="1"/>
          </p:cNvSpPr>
          <p:nvPr/>
        </p:nvSpPr>
        <p:spPr bwMode="auto">
          <a:xfrm>
            <a:off x="3565525" y="4932363"/>
            <a:ext cx="930275" cy="1349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8326" name="Group 33"/>
          <p:cNvGrpSpPr>
            <a:grpSpLocks/>
          </p:cNvGrpSpPr>
          <p:nvPr/>
        </p:nvGrpSpPr>
        <p:grpSpPr bwMode="auto">
          <a:xfrm>
            <a:off x="1085850" y="3279775"/>
            <a:ext cx="396875" cy="457200"/>
            <a:chOff x="672" y="1706"/>
            <a:chExt cx="250" cy="288"/>
          </a:xfrm>
        </p:grpSpPr>
        <p:grpSp>
          <p:nvGrpSpPr>
            <p:cNvPr id="98379" name="Group 34"/>
            <p:cNvGrpSpPr>
              <a:grpSpLocks/>
            </p:cNvGrpSpPr>
            <p:nvPr/>
          </p:nvGrpSpPr>
          <p:grpSpPr bwMode="auto">
            <a:xfrm>
              <a:off x="672" y="1788"/>
              <a:ext cx="72" cy="144"/>
              <a:chOff x="672" y="1776"/>
              <a:chExt cx="96" cy="192"/>
            </a:xfrm>
          </p:grpSpPr>
          <p:sp>
            <p:nvSpPr>
              <p:cNvPr id="98381"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82"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80"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8327" name="Group 38"/>
          <p:cNvGrpSpPr>
            <a:grpSpLocks/>
          </p:cNvGrpSpPr>
          <p:nvPr/>
        </p:nvGrpSpPr>
        <p:grpSpPr bwMode="auto">
          <a:xfrm>
            <a:off x="1066800" y="3657600"/>
            <a:ext cx="396875" cy="457200"/>
            <a:chOff x="672" y="1706"/>
            <a:chExt cx="250" cy="288"/>
          </a:xfrm>
        </p:grpSpPr>
        <p:grpSp>
          <p:nvGrpSpPr>
            <p:cNvPr id="98375" name="Group 39"/>
            <p:cNvGrpSpPr>
              <a:grpSpLocks/>
            </p:cNvGrpSpPr>
            <p:nvPr/>
          </p:nvGrpSpPr>
          <p:grpSpPr bwMode="auto">
            <a:xfrm>
              <a:off x="672" y="1788"/>
              <a:ext cx="72" cy="144"/>
              <a:chOff x="672" y="1776"/>
              <a:chExt cx="96" cy="192"/>
            </a:xfrm>
          </p:grpSpPr>
          <p:sp>
            <p:nvSpPr>
              <p:cNvPr id="98377"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78"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76"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8328" name="Group 43"/>
          <p:cNvGrpSpPr>
            <a:grpSpLocks/>
          </p:cNvGrpSpPr>
          <p:nvPr/>
        </p:nvGrpSpPr>
        <p:grpSpPr bwMode="auto">
          <a:xfrm>
            <a:off x="1066800" y="4000500"/>
            <a:ext cx="412750" cy="457200"/>
            <a:chOff x="672" y="2184"/>
            <a:chExt cx="260" cy="288"/>
          </a:xfrm>
        </p:grpSpPr>
        <p:grpSp>
          <p:nvGrpSpPr>
            <p:cNvPr id="98371" name="Group 44"/>
            <p:cNvGrpSpPr>
              <a:grpSpLocks/>
            </p:cNvGrpSpPr>
            <p:nvPr/>
          </p:nvGrpSpPr>
          <p:grpSpPr bwMode="auto">
            <a:xfrm>
              <a:off x="672" y="2266"/>
              <a:ext cx="72" cy="144"/>
              <a:chOff x="672" y="1776"/>
              <a:chExt cx="96" cy="192"/>
            </a:xfrm>
          </p:grpSpPr>
          <p:sp>
            <p:nvSpPr>
              <p:cNvPr id="98373"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74"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72"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8329" name="Group 48"/>
          <p:cNvGrpSpPr>
            <a:grpSpLocks/>
          </p:cNvGrpSpPr>
          <p:nvPr/>
        </p:nvGrpSpPr>
        <p:grpSpPr bwMode="auto">
          <a:xfrm>
            <a:off x="5181600" y="2628900"/>
            <a:ext cx="3429000" cy="533400"/>
            <a:chOff x="3120" y="1368"/>
            <a:chExt cx="2160" cy="336"/>
          </a:xfrm>
        </p:grpSpPr>
        <p:sp>
          <p:nvSpPr>
            <p:cNvPr id="98365"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6"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7"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8"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9"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70"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30" name="Group 55"/>
          <p:cNvGrpSpPr>
            <a:grpSpLocks/>
          </p:cNvGrpSpPr>
          <p:nvPr/>
        </p:nvGrpSpPr>
        <p:grpSpPr bwMode="auto">
          <a:xfrm>
            <a:off x="5181600" y="1800225"/>
            <a:ext cx="3429000" cy="533400"/>
            <a:chOff x="3120" y="846"/>
            <a:chExt cx="2160" cy="336"/>
          </a:xfrm>
        </p:grpSpPr>
        <p:sp>
          <p:nvSpPr>
            <p:cNvPr id="98359"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0"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1"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2"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3"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4"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31" name="Group 62"/>
          <p:cNvGrpSpPr>
            <a:grpSpLocks/>
          </p:cNvGrpSpPr>
          <p:nvPr/>
        </p:nvGrpSpPr>
        <p:grpSpPr bwMode="auto">
          <a:xfrm>
            <a:off x="5181600" y="914400"/>
            <a:ext cx="3429000" cy="533400"/>
            <a:chOff x="3120" y="288"/>
            <a:chExt cx="2160" cy="336"/>
          </a:xfrm>
        </p:grpSpPr>
        <p:sp>
          <p:nvSpPr>
            <p:cNvPr id="98353"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4"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5"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6"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7"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8"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32"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8333"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8334"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8335"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6"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7"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8338" name="Group 75"/>
          <p:cNvGrpSpPr>
            <a:grpSpLocks/>
          </p:cNvGrpSpPr>
          <p:nvPr/>
        </p:nvGrpSpPr>
        <p:grpSpPr bwMode="auto">
          <a:xfrm>
            <a:off x="4403725" y="1828800"/>
            <a:ext cx="396875" cy="457200"/>
            <a:chOff x="672" y="1706"/>
            <a:chExt cx="250" cy="288"/>
          </a:xfrm>
        </p:grpSpPr>
        <p:grpSp>
          <p:nvGrpSpPr>
            <p:cNvPr id="98349" name="Group 76"/>
            <p:cNvGrpSpPr>
              <a:grpSpLocks/>
            </p:cNvGrpSpPr>
            <p:nvPr/>
          </p:nvGrpSpPr>
          <p:grpSpPr bwMode="auto">
            <a:xfrm>
              <a:off x="672" y="1788"/>
              <a:ext cx="72" cy="144"/>
              <a:chOff x="672" y="1776"/>
              <a:chExt cx="96" cy="192"/>
            </a:xfrm>
          </p:grpSpPr>
          <p:sp>
            <p:nvSpPr>
              <p:cNvPr id="98351"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52"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50"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8339" name="Group 80"/>
          <p:cNvGrpSpPr>
            <a:grpSpLocks/>
          </p:cNvGrpSpPr>
          <p:nvPr/>
        </p:nvGrpSpPr>
        <p:grpSpPr bwMode="auto">
          <a:xfrm>
            <a:off x="4416425" y="939800"/>
            <a:ext cx="396875" cy="457200"/>
            <a:chOff x="672" y="1706"/>
            <a:chExt cx="250" cy="288"/>
          </a:xfrm>
        </p:grpSpPr>
        <p:grpSp>
          <p:nvGrpSpPr>
            <p:cNvPr id="98345" name="Group 81"/>
            <p:cNvGrpSpPr>
              <a:grpSpLocks/>
            </p:cNvGrpSpPr>
            <p:nvPr/>
          </p:nvGrpSpPr>
          <p:grpSpPr bwMode="auto">
            <a:xfrm>
              <a:off x="672" y="1788"/>
              <a:ext cx="72" cy="144"/>
              <a:chOff x="672" y="1776"/>
              <a:chExt cx="96" cy="192"/>
            </a:xfrm>
          </p:grpSpPr>
          <p:sp>
            <p:nvSpPr>
              <p:cNvPr id="98347"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48"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46"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8340" name="Group 85"/>
          <p:cNvGrpSpPr>
            <a:grpSpLocks/>
          </p:cNvGrpSpPr>
          <p:nvPr/>
        </p:nvGrpSpPr>
        <p:grpSpPr bwMode="auto">
          <a:xfrm>
            <a:off x="4387850" y="2667000"/>
            <a:ext cx="412750" cy="457200"/>
            <a:chOff x="672" y="2184"/>
            <a:chExt cx="260" cy="288"/>
          </a:xfrm>
        </p:grpSpPr>
        <p:grpSp>
          <p:nvGrpSpPr>
            <p:cNvPr id="98341" name="Group 86"/>
            <p:cNvGrpSpPr>
              <a:grpSpLocks/>
            </p:cNvGrpSpPr>
            <p:nvPr/>
          </p:nvGrpSpPr>
          <p:grpSpPr bwMode="auto">
            <a:xfrm>
              <a:off x="672" y="2266"/>
              <a:ext cx="72" cy="144"/>
              <a:chOff x="672" y="1776"/>
              <a:chExt cx="96" cy="192"/>
            </a:xfrm>
          </p:grpSpPr>
          <p:sp>
            <p:nvSpPr>
              <p:cNvPr id="98343"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44"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42"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2284920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6A9C4C0-AAB0-4DCA-B403-B473537E6C76}" type="slidenum">
              <a:rPr lang="en-US" altLang="en-US" sz="1400" smtClean="0">
                <a:latin typeface="Arial" panose="020B0604020202020204" pitchFamily="34" charset="0"/>
              </a:rPr>
              <a:pPr>
                <a:spcBef>
                  <a:spcPct val="0"/>
                </a:spcBef>
                <a:buFontTx/>
                <a:buNone/>
              </a:pPr>
              <a:t>24</a:t>
            </a:fld>
            <a:endParaRPr lang="en-US" altLang="en-US" sz="1400" smtClean="0">
              <a:latin typeface="Arial" panose="020B0604020202020204" pitchFamily="34" charset="0"/>
            </a:endParaRPr>
          </a:p>
        </p:txBody>
      </p:sp>
      <p:sp>
        <p:nvSpPr>
          <p:cNvPr id="99331" name="Rectangle 2"/>
          <p:cNvSpPr>
            <a:spLocks noChangeArrowheads="1"/>
          </p:cNvSpPr>
          <p:nvPr/>
        </p:nvSpPr>
        <p:spPr bwMode="auto">
          <a:xfrm>
            <a:off x="693420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32"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9333" name="Group 4"/>
          <p:cNvGrpSpPr>
            <a:grpSpLocks/>
          </p:cNvGrpSpPr>
          <p:nvPr/>
        </p:nvGrpSpPr>
        <p:grpSpPr bwMode="auto">
          <a:xfrm>
            <a:off x="3108325" y="4257675"/>
            <a:ext cx="430213" cy="287338"/>
            <a:chOff x="1152" y="1008"/>
            <a:chExt cx="432" cy="288"/>
          </a:xfrm>
        </p:grpSpPr>
        <p:sp>
          <p:nvSpPr>
            <p:cNvPr id="99417" name="Line 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8" name="Line 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4" name="Group 7"/>
          <p:cNvGrpSpPr>
            <a:grpSpLocks/>
          </p:cNvGrpSpPr>
          <p:nvPr/>
        </p:nvGrpSpPr>
        <p:grpSpPr bwMode="auto">
          <a:xfrm>
            <a:off x="3570288" y="3892550"/>
            <a:ext cx="428625" cy="652463"/>
            <a:chOff x="1152" y="1008"/>
            <a:chExt cx="432" cy="288"/>
          </a:xfrm>
        </p:grpSpPr>
        <p:sp>
          <p:nvSpPr>
            <p:cNvPr id="99415" name="Line 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6" name="Line 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5" name="Group 10"/>
          <p:cNvGrpSpPr>
            <a:grpSpLocks/>
          </p:cNvGrpSpPr>
          <p:nvPr/>
        </p:nvGrpSpPr>
        <p:grpSpPr bwMode="auto">
          <a:xfrm>
            <a:off x="4038600" y="3509963"/>
            <a:ext cx="430213" cy="1035050"/>
            <a:chOff x="1152" y="1008"/>
            <a:chExt cx="432" cy="288"/>
          </a:xfrm>
        </p:grpSpPr>
        <p:sp>
          <p:nvSpPr>
            <p:cNvPr id="99413" name="Line 1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4" name="Line 1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36"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9337" name="Group 14"/>
          <p:cNvGrpSpPr>
            <a:grpSpLocks/>
          </p:cNvGrpSpPr>
          <p:nvPr/>
        </p:nvGrpSpPr>
        <p:grpSpPr bwMode="auto">
          <a:xfrm>
            <a:off x="1724025" y="4257675"/>
            <a:ext cx="430213" cy="287338"/>
            <a:chOff x="1152" y="1008"/>
            <a:chExt cx="432" cy="288"/>
          </a:xfrm>
        </p:grpSpPr>
        <p:sp>
          <p:nvSpPr>
            <p:cNvPr id="99411" name="Line 1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2" name="Line 1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8" name="Group 17"/>
          <p:cNvGrpSpPr>
            <a:grpSpLocks/>
          </p:cNvGrpSpPr>
          <p:nvPr/>
        </p:nvGrpSpPr>
        <p:grpSpPr bwMode="auto">
          <a:xfrm>
            <a:off x="2185988" y="3892550"/>
            <a:ext cx="428625" cy="652463"/>
            <a:chOff x="1152" y="1008"/>
            <a:chExt cx="432" cy="288"/>
          </a:xfrm>
        </p:grpSpPr>
        <p:sp>
          <p:nvSpPr>
            <p:cNvPr id="99409" name="Line 1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0" name="Line 1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9" name="Group 20"/>
          <p:cNvGrpSpPr>
            <a:grpSpLocks/>
          </p:cNvGrpSpPr>
          <p:nvPr/>
        </p:nvGrpSpPr>
        <p:grpSpPr bwMode="auto">
          <a:xfrm>
            <a:off x="2654300" y="3509963"/>
            <a:ext cx="430213" cy="1035050"/>
            <a:chOff x="1152" y="1008"/>
            <a:chExt cx="432" cy="288"/>
          </a:xfrm>
        </p:grpSpPr>
        <p:sp>
          <p:nvSpPr>
            <p:cNvPr id="99407" name="Line 2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8" name="Line 2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40"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1" name="Oval 24"/>
          <p:cNvSpPr>
            <a:spLocks noChangeArrowheads="1"/>
          </p:cNvSpPr>
          <p:nvPr/>
        </p:nvSpPr>
        <p:spPr bwMode="auto">
          <a:xfrm>
            <a:off x="2724150" y="4989513"/>
            <a:ext cx="247650"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2"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3" name="Line 26"/>
          <p:cNvSpPr>
            <a:spLocks noChangeShapeType="1"/>
          </p:cNvSpPr>
          <p:nvPr/>
        </p:nvSpPr>
        <p:spPr bwMode="auto">
          <a:xfrm flipH="1">
            <a:off x="1549400" y="3509963"/>
            <a:ext cx="2705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4" name="Line 27"/>
          <p:cNvSpPr>
            <a:spLocks noChangeShapeType="1"/>
          </p:cNvSpPr>
          <p:nvPr/>
        </p:nvSpPr>
        <p:spPr bwMode="auto">
          <a:xfrm flipH="1">
            <a:off x="1549400" y="3892550"/>
            <a:ext cx="223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5" name="Line 28"/>
          <p:cNvSpPr>
            <a:spLocks noChangeShapeType="1"/>
          </p:cNvSpPr>
          <p:nvPr/>
        </p:nvSpPr>
        <p:spPr bwMode="auto">
          <a:xfrm flipH="1">
            <a:off x="1549400" y="4257675"/>
            <a:ext cx="1773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6" name="Oval 29"/>
          <p:cNvSpPr>
            <a:spLocks noChangeArrowheads="1"/>
          </p:cNvSpPr>
          <p:nvPr/>
        </p:nvSpPr>
        <p:spPr bwMode="auto">
          <a:xfrm>
            <a:off x="2822575" y="346233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7" name="Oval 30"/>
          <p:cNvSpPr>
            <a:spLocks noChangeArrowheads="1"/>
          </p:cNvSpPr>
          <p:nvPr/>
        </p:nvSpPr>
        <p:spPr bwMode="auto">
          <a:xfrm>
            <a:off x="2352675" y="383698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8"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9" name="Oval 32"/>
          <p:cNvSpPr>
            <a:spLocks noChangeArrowheads="1"/>
          </p:cNvSpPr>
          <p:nvPr/>
        </p:nvSpPr>
        <p:spPr bwMode="auto">
          <a:xfrm>
            <a:off x="4073525" y="4894263"/>
            <a:ext cx="422275" cy="1905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9350" name="Group 33"/>
          <p:cNvGrpSpPr>
            <a:grpSpLocks/>
          </p:cNvGrpSpPr>
          <p:nvPr/>
        </p:nvGrpSpPr>
        <p:grpSpPr bwMode="auto">
          <a:xfrm>
            <a:off x="1085850" y="3279775"/>
            <a:ext cx="396875" cy="457200"/>
            <a:chOff x="672" y="1706"/>
            <a:chExt cx="250" cy="288"/>
          </a:xfrm>
        </p:grpSpPr>
        <p:grpSp>
          <p:nvGrpSpPr>
            <p:cNvPr id="99403" name="Group 34"/>
            <p:cNvGrpSpPr>
              <a:grpSpLocks/>
            </p:cNvGrpSpPr>
            <p:nvPr/>
          </p:nvGrpSpPr>
          <p:grpSpPr bwMode="auto">
            <a:xfrm>
              <a:off x="672" y="1788"/>
              <a:ext cx="72" cy="144"/>
              <a:chOff x="672" y="1776"/>
              <a:chExt cx="96" cy="192"/>
            </a:xfrm>
          </p:grpSpPr>
          <p:sp>
            <p:nvSpPr>
              <p:cNvPr id="99405"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406"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404"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9351" name="Group 38"/>
          <p:cNvGrpSpPr>
            <a:grpSpLocks/>
          </p:cNvGrpSpPr>
          <p:nvPr/>
        </p:nvGrpSpPr>
        <p:grpSpPr bwMode="auto">
          <a:xfrm>
            <a:off x="1066800" y="3657600"/>
            <a:ext cx="396875" cy="457200"/>
            <a:chOff x="672" y="1706"/>
            <a:chExt cx="250" cy="288"/>
          </a:xfrm>
        </p:grpSpPr>
        <p:grpSp>
          <p:nvGrpSpPr>
            <p:cNvPr id="99399" name="Group 39"/>
            <p:cNvGrpSpPr>
              <a:grpSpLocks/>
            </p:cNvGrpSpPr>
            <p:nvPr/>
          </p:nvGrpSpPr>
          <p:grpSpPr bwMode="auto">
            <a:xfrm>
              <a:off x="672" y="1788"/>
              <a:ext cx="72" cy="144"/>
              <a:chOff x="672" y="1776"/>
              <a:chExt cx="96" cy="192"/>
            </a:xfrm>
          </p:grpSpPr>
          <p:sp>
            <p:nvSpPr>
              <p:cNvPr id="99401"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402"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400"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9352" name="Group 43"/>
          <p:cNvGrpSpPr>
            <a:grpSpLocks/>
          </p:cNvGrpSpPr>
          <p:nvPr/>
        </p:nvGrpSpPr>
        <p:grpSpPr bwMode="auto">
          <a:xfrm>
            <a:off x="1066800" y="4000500"/>
            <a:ext cx="412750" cy="457200"/>
            <a:chOff x="672" y="2184"/>
            <a:chExt cx="260" cy="288"/>
          </a:xfrm>
        </p:grpSpPr>
        <p:grpSp>
          <p:nvGrpSpPr>
            <p:cNvPr id="99395" name="Group 44"/>
            <p:cNvGrpSpPr>
              <a:grpSpLocks/>
            </p:cNvGrpSpPr>
            <p:nvPr/>
          </p:nvGrpSpPr>
          <p:grpSpPr bwMode="auto">
            <a:xfrm>
              <a:off x="672" y="2266"/>
              <a:ext cx="72" cy="144"/>
              <a:chOff x="672" y="1776"/>
              <a:chExt cx="96" cy="192"/>
            </a:xfrm>
          </p:grpSpPr>
          <p:sp>
            <p:nvSpPr>
              <p:cNvPr id="99397"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98"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96"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9353" name="Group 48"/>
          <p:cNvGrpSpPr>
            <a:grpSpLocks/>
          </p:cNvGrpSpPr>
          <p:nvPr/>
        </p:nvGrpSpPr>
        <p:grpSpPr bwMode="auto">
          <a:xfrm>
            <a:off x="5181600" y="2628900"/>
            <a:ext cx="3429000" cy="533400"/>
            <a:chOff x="3120" y="1368"/>
            <a:chExt cx="2160" cy="336"/>
          </a:xfrm>
        </p:grpSpPr>
        <p:sp>
          <p:nvSpPr>
            <p:cNvPr id="99389"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0"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1"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2"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3"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4"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54" name="Group 55"/>
          <p:cNvGrpSpPr>
            <a:grpSpLocks/>
          </p:cNvGrpSpPr>
          <p:nvPr/>
        </p:nvGrpSpPr>
        <p:grpSpPr bwMode="auto">
          <a:xfrm>
            <a:off x="5181600" y="1800225"/>
            <a:ext cx="3429000" cy="533400"/>
            <a:chOff x="3120" y="846"/>
            <a:chExt cx="2160" cy="336"/>
          </a:xfrm>
        </p:grpSpPr>
        <p:sp>
          <p:nvSpPr>
            <p:cNvPr id="99383"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4"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5"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6"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7"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8"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55" name="Group 62"/>
          <p:cNvGrpSpPr>
            <a:grpSpLocks/>
          </p:cNvGrpSpPr>
          <p:nvPr/>
        </p:nvGrpSpPr>
        <p:grpSpPr bwMode="auto">
          <a:xfrm>
            <a:off x="5181600" y="914400"/>
            <a:ext cx="3429000" cy="533400"/>
            <a:chOff x="3120" y="288"/>
            <a:chExt cx="2160" cy="336"/>
          </a:xfrm>
        </p:grpSpPr>
        <p:sp>
          <p:nvSpPr>
            <p:cNvPr id="99377"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8"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9"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0"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1"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2"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56"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9357"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9358"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9359"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0"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1"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9362" name="Group 75"/>
          <p:cNvGrpSpPr>
            <a:grpSpLocks/>
          </p:cNvGrpSpPr>
          <p:nvPr/>
        </p:nvGrpSpPr>
        <p:grpSpPr bwMode="auto">
          <a:xfrm>
            <a:off x="4419600" y="1828800"/>
            <a:ext cx="396875" cy="457200"/>
            <a:chOff x="672" y="1706"/>
            <a:chExt cx="250" cy="288"/>
          </a:xfrm>
        </p:grpSpPr>
        <p:grpSp>
          <p:nvGrpSpPr>
            <p:cNvPr id="99373" name="Group 76"/>
            <p:cNvGrpSpPr>
              <a:grpSpLocks/>
            </p:cNvGrpSpPr>
            <p:nvPr/>
          </p:nvGrpSpPr>
          <p:grpSpPr bwMode="auto">
            <a:xfrm>
              <a:off x="672" y="1788"/>
              <a:ext cx="72" cy="144"/>
              <a:chOff x="672" y="1776"/>
              <a:chExt cx="96" cy="192"/>
            </a:xfrm>
          </p:grpSpPr>
          <p:sp>
            <p:nvSpPr>
              <p:cNvPr id="99375"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76"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74"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9363" name="Group 80"/>
          <p:cNvGrpSpPr>
            <a:grpSpLocks/>
          </p:cNvGrpSpPr>
          <p:nvPr/>
        </p:nvGrpSpPr>
        <p:grpSpPr bwMode="auto">
          <a:xfrm>
            <a:off x="4419600" y="914400"/>
            <a:ext cx="396875" cy="457200"/>
            <a:chOff x="672" y="1706"/>
            <a:chExt cx="250" cy="288"/>
          </a:xfrm>
        </p:grpSpPr>
        <p:grpSp>
          <p:nvGrpSpPr>
            <p:cNvPr id="99369" name="Group 81"/>
            <p:cNvGrpSpPr>
              <a:grpSpLocks/>
            </p:cNvGrpSpPr>
            <p:nvPr/>
          </p:nvGrpSpPr>
          <p:grpSpPr bwMode="auto">
            <a:xfrm>
              <a:off x="672" y="1788"/>
              <a:ext cx="72" cy="144"/>
              <a:chOff x="672" y="1776"/>
              <a:chExt cx="96" cy="192"/>
            </a:xfrm>
          </p:grpSpPr>
          <p:sp>
            <p:nvSpPr>
              <p:cNvPr id="99371"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72"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70"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9364" name="Group 85"/>
          <p:cNvGrpSpPr>
            <a:grpSpLocks/>
          </p:cNvGrpSpPr>
          <p:nvPr/>
        </p:nvGrpSpPr>
        <p:grpSpPr bwMode="auto">
          <a:xfrm>
            <a:off x="4387850" y="2667000"/>
            <a:ext cx="412750" cy="457200"/>
            <a:chOff x="672" y="2184"/>
            <a:chExt cx="260" cy="288"/>
          </a:xfrm>
        </p:grpSpPr>
        <p:grpSp>
          <p:nvGrpSpPr>
            <p:cNvPr id="99365" name="Group 86"/>
            <p:cNvGrpSpPr>
              <a:grpSpLocks/>
            </p:cNvGrpSpPr>
            <p:nvPr/>
          </p:nvGrpSpPr>
          <p:grpSpPr bwMode="auto">
            <a:xfrm>
              <a:off x="672" y="2266"/>
              <a:ext cx="72" cy="144"/>
              <a:chOff x="672" y="1776"/>
              <a:chExt cx="96" cy="192"/>
            </a:xfrm>
          </p:grpSpPr>
          <p:sp>
            <p:nvSpPr>
              <p:cNvPr id="99367"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68"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66"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923904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82CC8E8-A71D-4857-BD5B-C1C2B398F746}" type="slidenum">
              <a:rPr lang="en-US" altLang="en-US" sz="1400" smtClean="0">
                <a:latin typeface="Arial" panose="020B0604020202020204" pitchFamily="34" charset="0"/>
              </a:rPr>
              <a:pPr>
                <a:spcBef>
                  <a:spcPct val="0"/>
                </a:spcBef>
                <a:buFontTx/>
                <a:buNone/>
              </a:pPr>
              <a:t>25</a:t>
            </a:fld>
            <a:endParaRPr lang="en-US" altLang="en-US" sz="1400" smtClean="0">
              <a:latin typeface="Arial" panose="020B0604020202020204" pitchFamily="34" charset="0"/>
            </a:endParaRPr>
          </a:p>
        </p:txBody>
      </p:sp>
      <p:sp>
        <p:nvSpPr>
          <p:cNvPr id="100355" name="Rectangle 2"/>
          <p:cNvSpPr>
            <a:spLocks noChangeArrowheads="1"/>
          </p:cNvSpPr>
          <p:nvPr/>
        </p:nvSpPr>
        <p:spPr bwMode="auto">
          <a:xfrm>
            <a:off x="7362825"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56"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0357" name="Group 4"/>
          <p:cNvGrpSpPr>
            <a:grpSpLocks/>
          </p:cNvGrpSpPr>
          <p:nvPr/>
        </p:nvGrpSpPr>
        <p:grpSpPr bwMode="auto">
          <a:xfrm>
            <a:off x="3108325" y="4257675"/>
            <a:ext cx="430213" cy="287338"/>
            <a:chOff x="1152" y="1008"/>
            <a:chExt cx="432" cy="288"/>
          </a:xfrm>
        </p:grpSpPr>
        <p:sp>
          <p:nvSpPr>
            <p:cNvPr id="100444" name="Line 5"/>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45" name="Line 6"/>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58" name="Group 7"/>
          <p:cNvGrpSpPr>
            <a:grpSpLocks/>
          </p:cNvGrpSpPr>
          <p:nvPr/>
        </p:nvGrpSpPr>
        <p:grpSpPr bwMode="auto">
          <a:xfrm>
            <a:off x="3570288" y="3892550"/>
            <a:ext cx="428625" cy="652463"/>
            <a:chOff x="1152" y="1008"/>
            <a:chExt cx="432" cy="288"/>
          </a:xfrm>
        </p:grpSpPr>
        <p:sp>
          <p:nvSpPr>
            <p:cNvPr id="100442" name="Line 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43" name="Line 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59" name="Group 10"/>
          <p:cNvGrpSpPr>
            <a:grpSpLocks/>
          </p:cNvGrpSpPr>
          <p:nvPr/>
        </p:nvGrpSpPr>
        <p:grpSpPr bwMode="auto">
          <a:xfrm>
            <a:off x="4038600" y="3509963"/>
            <a:ext cx="430213" cy="1035050"/>
            <a:chOff x="1152" y="1008"/>
            <a:chExt cx="432" cy="288"/>
          </a:xfrm>
        </p:grpSpPr>
        <p:sp>
          <p:nvSpPr>
            <p:cNvPr id="100440" name="Line 1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41" name="Line 1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60"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0361" name="Group 14"/>
          <p:cNvGrpSpPr>
            <a:grpSpLocks/>
          </p:cNvGrpSpPr>
          <p:nvPr/>
        </p:nvGrpSpPr>
        <p:grpSpPr bwMode="auto">
          <a:xfrm>
            <a:off x="1724025" y="4257675"/>
            <a:ext cx="430213" cy="287338"/>
            <a:chOff x="1152" y="1008"/>
            <a:chExt cx="432" cy="288"/>
          </a:xfrm>
        </p:grpSpPr>
        <p:sp>
          <p:nvSpPr>
            <p:cNvPr id="100438" name="Line 15"/>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39" name="Line 16"/>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62" name="Group 17"/>
          <p:cNvGrpSpPr>
            <a:grpSpLocks/>
          </p:cNvGrpSpPr>
          <p:nvPr/>
        </p:nvGrpSpPr>
        <p:grpSpPr bwMode="auto">
          <a:xfrm>
            <a:off x="2185988" y="3892550"/>
            <a:ext cx="428625" cy="652463"/>
            <a:chOff x="1152" y="1008"/>
            <a:chExt cx="432" cy="288"/>
          </a:xfrm>
        </p:grpSpPr>
        <p:sp>
          <p:nvSpPr>
            <p:cNvPr id="100436" name="Line 1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37" name="Line 1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63" name="Group 20"/>
          <p:cNvGrpSpPr>
            <a:grpSpLocks/>
          </p:cNvGrpSpPr>
          <p:nvPr/>
        </p:nvGrpSpPr>
        <p:grpSpPr bwMode="auto">
          <a:xfrm>
            <a:off x="2654300" y="3509963"/>
            <a:ext cx="430213" cy="1035050"/>
            <a:chOff x="1152" y="1008"/>
            <a:chExt cx="432" cy="288"/>
          </a:xfrm>
        </p:grpSpPr>
        <p:sp>
          <p:nvSpPr>
            <p:cNvPr id="100434" name="Line 2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35" name="Line 2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64"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65" name="Oval 24"/>
          <p:cNvSpPr>
            <a:spLocks noChangeArrowheads="1"/>
          </p:cNvSpPr>
          <p:nvPr/>
        </p:nvSpPr>
        <p:spPr bwMode="auto">
          <a:xfrm>
            <a:off x="2743200" y="4989513"/>
            <a:ext cx="771525" cy="746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66"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7" name="Line 26"/>
          <p:cNvSpPr>
            <a:spLocks noChangeShapeType="1"/>
          </p:cNvSpPr>
          <p:nvPr/>
        </p:nvSpPr>
        <p:spPr bwMode="auto">
          <a:xfrm flipH="1">
            <a:off x="1549400" y="3509963"/>
            <a:ext cx="2705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8" name="Line 27"/>
          <p:cNvSpPr>
            <a:spLocks noChangeShapeType="1"/>
          </p:cNvSpPr>
          <p:nvPr/>
        </p:nvSpPr>
        <p:spPr bwMode="auto">
          <a:xfrm flipH="1">
            <a:off x="1549400" y="3892550"/>
            <a:ext cx="223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9" name="Line 28"/>
          <p:cNvSpPr>
            <a:spLocks noChangeShapeType="1"/>
          </p:cNvSpPr>
          <p:nvPr/>
        </p:nvSpPr>
        <p:spPr bwMode="auto">
          <a:xfrm flipH="1">
            <a:off x="1549400" y="4257675"/>
            <a:ext cx="17732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0" name="Oval 29"/>
          <p:cNvSpPr>
            <a:spLocks noChangeArrowheads="1"/>
          </p:cNvSpPr>
          <p:nvPr/>
        </p:nvSpPr>
        <p:spPr bwMode="auto">
          <a:xfrm>
            <a:off x="2822575" y="346233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71" name="Oval 30"/>
          <p:cNvSpPr>
            <a:spLocks noChangeArrowheads="1"/>
          </p:cNvSpPr>
          <p:nvPr/>
        </p:nvSpPr>
        <p:spPr bwMode="auto">
          <a:xfrm>
            <a:off x="2352675" y="383698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72"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73" name="Oval 32"/>
          <p:cNvSpPr>
            <a:spLocks noChangeArrowheads="1"/>
          </p:cNvSpPr>
          <p:nvPr/>
        </p:nvSpPr>
        <p:spPr bwMode="auto">
          <a:xfrm>
            <a:off x="4098925" y="4932363"/>
            <a:ext cx="930275" cy="1349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0374" name="Group 33"/>
          <p:cNvGrpSpPr>
            <a:grpSpLocks/>
          </p:cNvGrpSpPr>
          <p:nvPr/>
        </p:nvGrpSpPr>
        <p:grpSpPr bwMode="auto">
          <a:xfrm>
            <a:off x="1085850" y="3279775"/>
            <a:ext cx="396875" cy="457200"/>
            <a:chOff x="672" y="1706"/>
            <a:chExt cx="250" cy="288"/>
          </a:xfrm>
        </p:grpSpPr>
        <p:grpSp>
          <p:nvGrpSpPr>
            <p:cNvPr id="100430" name="Group 34"/>
            <p:cNvGrpSpPr>
              <a:grpSpLocks/>
            </p:cNvGrpSpPr>
            <p:nvPr/>
          </p:nvGrpSpPr>
          <p:grpSpPr bwMode="auto">
            <a:xfrm>
              <a:off x="672" y="1788"/>
              <a:ext cx="72" cy="144"/>
              <a:chOff x="672" y="1776"/>
              <a:chExt cx="96" cy="192"/>
            </a:xfrm>
          </p:grpSpPr>
          <p:sp>
            <p:nvSpPr>
              <p:cNvPr id="100432"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33"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31"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100375" name="Group 38"/>
          <p:cNvGrpSpPr>
            <a:grpSpLocks/>
          </p:cNvGrpSpPr>
          <p:nvPr/>
        </p:nvGrpSpPr>
        <p:grpSpPr bwMode="auto">
          <a:xfrm>
            <a:off x="1066800" y="3657600"/>
            <a:ext cx="396875" cy="457200"/>
            <a:chOff x="672" y="1706"/>
            <a:chExt cx="250" cy="288"/>
          </a:xfrm>
        </p:grpSpPr>
        <p:grpSp>
          <p:nvGrpSpPr>
            <p:cNvPr id="100426" name="Group 39"/>
            <p:cNvGrpSpPr>
              <a:grpSpLocks/>
            </p:cNvGrpSpPr>
            <p:nvPr/>
          </p:nvGrpSpPr>
          <p:grpSpPr bwMode="auto">
            <a:xfrm>
              <a:off x="672" y="1788"/>
              <a:ext cx="72" cy="144"/>
              <a:chOff x="672" y="1776"/>
              <a:chExt cx="96" cy="192"/>
            </a:xfrm>
          </p:grpSpPr>
          <p:sp>
            <p:nvSpPr>
              <p:cNvPr id="100428"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29"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27"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100376" name="Group 43"/>
          <p:cNvGrpSpPr>
            <a:grpSpLocks/>
          </p:cNvGrpSpPr>
          <p:nvPr/>
        </p:nvGrpSpPr>
        <p:grpSpPr bwMode="auto">
          <a:xfrm>
            <a:off x="1066800" y="4000500"/>
            <a:ext cx="412750" cy="457200"/>
            <a:chOff x="672" y="2184"/>
            <a:chExt cx="260" cy="288"/>
          </a:xfrm>
        </p:grpSpPr>
        <p:grpSp>
          <p:nvGrpSpPr>
            <p:cNvPr id="100422" name="Group 44"/>
            <p:cNvGrpSpPr>
              <a:grpSpLocks/>
            </p:cNvGrpSpPr>
            <p:nvPr/>
          </p:nvGrpSpPr>
          <p:grpSpPr bwMode="auto">
            <a:xfrm>
              <a:off x="672" y="2266"/>
              <a:ext cx="72" cy="144"/>
              <a:chOff x="672" y="1776"/>
              <a:chExt cx="96" cy="192"/>
            </a:xfrm>
          </p:grpSpPr>
          <p:sp>
            <p:nvSpPr>
              <p:cNvPr id="100424"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25"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23"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100377" name="Group 48"/>
          <p:cNvGrpSpPr>
            <a:grpSpLocks/>
          </p:cNvGrpSpPr>
          <p:nvPr/>
        </p:nvGrpSpPr>
        <p:grpSpPr bwMode="auto">
          <a:xfrm>
            <a:off x="5181600" y="2628900"/>
            <a:ext cx="3429000" cy="533400"/>
            <a:chOff x="3120" y="1368"/>
            <a:chExt cx="2160" cy="336"/>
          </a:xfrm>
        </p:grpSpPr>
        <p:sp>
          <p:nvSpPr>
            <p:cNvPr id="100416"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7"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8"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9"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20"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21"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78" name="Group 55"/>
          <p:cNvGrpSpPr>
            <a:grpSpLocks/>
          </p:cNvGrpSpPr>
          <p:nvPr/>
        </p:nvGrpSpPr>
        <p:grpSpPr bwMode="auto">
          <a:xfrm>
            <a:off x="5181600" y="1800225"/>
            <a:ext cx="3429000" cy="533400"/>
            <a:chOff x="3120" y="846"/>
            <a:chExt cx="2160" cy="336"/>
          </a:xfrm>
        </p:grpSpPr>
        <p:sp>
          <p:nvSpPr>
            <p:cNvPr id="100410"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1"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2"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3"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4"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5"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79" name="Group 62"/>
          <p:cNvGrpSpPr>
            <a:grpSpLocks/>
          </p:cNvGrpSpPr>
          <p:nvPr/>
        </p:nvGrpSpPr>
        <p:grpSpPr bwMode="auto">
          <a:xfrm>
            <a:off x="5181600" y="914400"/>
            <a:ext cx="3429000" cy="533400"/>
            <a:chOff x="3120" y="288"/>
            <a:chExt cx="2160" cy="336"/>
          </a:xfrm>
        </p:grpSpPr>
        <p:sp>
          <p:nvSpPr>
            <p:cNvPr id="100404"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5"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6"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7"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8"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9"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80"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100381"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100382"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100383"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4"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5"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0386" name="Group 75"/>
          <p:cNvGrpSpPr>
            <a:grpSpLocks/>
          </p:cNvGrpSpPr>
          <p:nvPr/>
        </p:nvGrpSpPr>
        <p:grpSpPr bwMode="auto">
          <a:xfrm>
            <a:off x="4403725" y="1828800"/>
            <a:ext cx="396875" cy="457200"/>
            <a:chOff x="672" y="1706"/>
            <a:chExt cx="250" cy="288"/>
          </a:xfrm>
        </p:grpSpPr>
        <p:grpSp>
          <p:nvGrpSpPr>
            <p:cNvPr id="100400" name="Group 76"/>
            <p:cNvGrpSpPr>
              <a:grpSpLocks/>
            </p:cNvGrpSpPr>
            <p:nvPr/>
          </p:nvGrpSpPr>
          <p:grpSpPr bwMode="auto">
            <a:xfrm>
              <a:off x="672" y="1788"/>
              <a:ext cx="72" cy="144"/>
              <a:chOff x="672" y="1776"/>
              <a:chExt cx="96" cy="192"/>
            </a:xfrm>
          </p:grpSpPr>
          <p:sp>
            <p:nvSpPr>
              <p:cNvPr id="100402"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03"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01"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100387" name="Group 80"/>
          <p:cNvGrpSpPr>
            <a:grpSpLocks/>
          </p:cNvGrpSpPr>
          <p:nvPr/>
        </p:nvGrpSpPr>
        <p:grpSpPr bwMode="auto">
          <a:xfrm>
            <a:off x="4416425" y="939800"/>
            <a:ext cx="396875" cy="457200"/>
            <a:chOff x="672" y="1706"/>
            <a:chExt cx="250" cy="288"/>
          </a:xfrm>
        </p:grpSpPr>
        <p:grpSp>
          <p:nvGrpSpPr>
            <p:cNvPr id="100396" name="Group 81"/>
            <p:cNvGrpSpPr>
              <a:grpSpLocks/>
            </p:cNvGrpSpPr>
            <p:nvPr/>
          </p:nvGrpSpPr>
          <p:grpSpPr bwMode="auto">
            <a:xfrm>
              <a:off x="672" y="1788"/>
              <a:ext cx="72" cy="144"/>
              <a:chOff x="672" y="1776"/>
              <a:chExt cx="96" cy="192"/>
            </a:xfrm>
          </p:grpSpPr>
          <p:sp>
            <p:nvSpPr>
              <p:cNvPr id="100398"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99"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97"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100388" name="Group 85"/>
          <p:cNvGrpSpPr>
            <a:grpSpLocks/>
          </p:cNvGrpSpPr>
          <p:nvPr/>
        </p:nvGrpSpPr>
        <p:grpSpPr bwMode="auto">
          <a:xfrm>
            <a:off x="4387850" y="2667000"/>
            <a:ext cx="412750" cy="457200"/>
            <a:chOff x="672" y="2184"/>
            <a:chExt cx="260" cy="288"/>
          </a:xfrm>
        </p:grpSpPr>
        <p:grpSp>
          <p:nvGrpSpPr>
            <p:cNvPr id="100392" name="Group 86"/>
            <p:cNvGrpSpPr>
              <a:grpSpLocks/>
            </p:cNvGrpSpPr>
            <p:nvPr/>
          </p:nvGrpSpPr>
          <p:grpSpPr bwMode="auto">
            <a:xfrm>
              <a:off x="672" y="2266"/>
              <a:ext cx="72" cy="144"/>
              <a:chOff x="672" y="1776"/>
              <a:chExt cx="96" cy="192"/>
            </a:xfrm>
          </p:grpSpPr>
          <p:sp>
            <p:nvSpPr>
              <p:cNvPr id="100394"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95"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93"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
        <p:nvSpPr>
          <p:cNvPr id="100389" name="Oval 90"/>
          <p:cNvSpPr>
            <a:spLocks noChangeArrowheads="1"/>
          </p:cNvSpPr>
          <p:nvPr/>
        </p:nvSpPr>
        <p:spPr bwMode="auto">
          <a:xfrm>
            <a:off x="1285875" y="4876800"/>
            <a:ext cx="771525" cy="3111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90" name="Line 91"/>
          <p:cNvSpPr>
            <a:spLocks noChangeShapeType="1"/>
          </p:cNvSpPr>
          <p:nvPr/>
        </p:nvSpPr>
        <p:spPr bwMode="auto">
          <a:xfrm>
            <a:off x="5057775" y="5000625"/>
            <a:ext cx="60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91" name="Line 92"/>
          <p:cNvSpPr>
            <a:spLocks noChangeShapeType="1"/>
          </p:cNvSpPr>
          <p:nvPr/>
        </p:nvSpPr>
        <p:spPr bwMode="auto">
          <a:xfrm>
            <a:off x="628650" y="5010150"/>
            <a:ext cx="60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73501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00BE9EA-1921-43BA-B3C0-A7BC6CE185BA}" type="slidenum">
              <a:rPr lang="en-US" altLang="en-US" sz="1400" smtClean="0">
                <a:latin typeface="Arial" panose="020B0604020202020204" pitchFamily="34" charset="0"/>
              </a:rPr>
              <a:pPr>
                <a:spcBef>
                  <a:spcPct val="0"/>
                </a:spcBef>
                <a:buFontTx/>
                <a:buNone/>
              </a:pPr>
              <a:t>26</a:t>
            </a:fld>
            <a:endParaRPr lang="en-US" altLang="en-US" sz="1400" smtClean="0">
              <a:latin typeface="Arial" panose="020B0604020202020204" pitchFamily="34" charset="0"/>
            </a:endParaRPr>
          </a:p>
        </p:txBody>
      </p:sp>
      <p:sp>
        <p:nvSpPr>
          <p:cNvPr id="101379" name="Rectangle 4"/>
          <p:cNvSpPr>
            <a:spLocks noGrp="1" noChangeArrowheads="1"/>
          </p:cNvSpPr>
          <p:nvPr>
            <p:ph type="title"/>
          </p:nvPr>
        </p:nvSpPr>
        <p:spPr/>
        <p:txBody>
          <a:bodyPr/>
          <a:lstStyle/>
          <a:p>
            <a:pPr eaLnBrk="1" hangingPunct="1"/>
            <a:r>
              <a:rPr lang="en-US" altLang="en-US" smtClean="0"/>
              <a:t>CCD Performance Metrics</a:t>
            </a:r>
          </a:p>
        </p:txBody>
      </p:sp>
      <p:sp>
        <p:nvSpPr>
          <p:cNvPr id="32772" name="Rectangle 5"/>
          <p:cNvSpPr>
            <a:spLocks noGrp="1" noChangeArrowheads="1"/>
          </p:cNvSpPr>
          <p:nvPr>
            <p:ph type="body" idx="1"/>
          </p:nvPr>
        </p:nvSpPr>
        <p:spPr/>
        <p:txBody>
          <a:bodyPr/>
          <a:lstStyle/>
          <a:p>
            <a:pPr eaLnBrk="1" hangingPunct="1">
              <a:defRPr/>
            </a:pPr>
            <a:r>
              <a:rPr lang="en-US" altLang="en-US" dirty="0" smtClean="0"/>
              <a:t>Charge generation</a:t>
            </a:r>
          </a:p>
          <a:p>
            <a:pPr eaLnBrk="1" hangingPunct="1">
              <a:buFontTx/>
              <a:buNone/>
              <a:defRPr/>
            </a:pPr>
            <a:r>
              <a:rPr lang="en-US" altLang="en-US" dirty="0" smtClean="0"/>
              <a:t>			quantum efficiency (QE), dark current</a:t>
            </a:r>
          </a:p>
          <a:p>
            <a:pPr eaLnBrk="1" hangingPunct="1">
              <a:defRPr/>
            </a:pPr>
            <a:r>
              <a:rPr lang="en-US" altLang="en-US" dirty="0" smtClean="0"/>
              <a:t>Charge collection</a:t>
            </a:r>
          </a:p>
          <a:p>
            <a:pPr marL="1374775" indent="-1374775" eaLnBrk="1" hangingPunct="1">
              <a:buFontTx/>
              <a:buNone/>
              <a:defRPr/>
            </a:pPr>
            <a:r>
              <a:rPr lang="en-US" altLang="en-US" dirty="0" smtClean="0"/>
              <a:t>	full well capacity, pixels size, pixel uniformity, defects, diffusion (Modulation Transfer Function, MTF)</a:t>
            </a:r>
          </a:p>
          <a:p>
            <a:pPr eaLnBrk="1" hangingPunct="1">
              <a:defRPr/>
            </a:pPr>
            <a:r>
              <a:rPr lang="en-US" altLang="en-US" dirty="0" smtClean="0"/>
              <a:t>Charge transfer</a:t>
            </a:r>
          </a:p>
          <a:p>
            <a:pPr eaLnBrk="1" hangingPunct="1">
              <a:buFontTx/>
              <a:buNone/>
              <a:defRPr/>
            </a:pPr>
            <a:r>
              <a:rPr lang="en-US" altLang="en-US" dirty="0" smtClean="0"/>
              <a:t>			charge transfer efficiency (CTE), defects</a:t>
            </a:r>
          </a:p>
          <a:p>
            <a:pPr eaLnBrk="1" hangingPunct="1">
              <a:defRPr/>
            </a:pPr>
            <a:r>
              <a:rPr lang="en-US" altLang="en-US" dirty="0" smtClean="0"/>
              <a:t>Charge detection</a:t>
            </a:r>
          </a:p>
          <a:p>
            <a:pPr eaLnBrk="1" hangingPunct="1">
              <a:buFontTx/>
              <a:buNone/>
              <a:defRPr/>
            </a:pPr>
            <a:r>
              <a:rPr lang="en-US" altLang="en-US" dirty="0" smtClean="0"/>
              <a:t>			readout noise (RON), linearity</a:t>
            </a:r>
          </a:p>
        </p:txBody>
      </p:sp>
    </p:spTree>
    <p:extLst>
      <p:ext uri="{BB962C8B-B14F-4D97-AF65-F5344CB8AC3E}">
        <p14:creationId xmlns:p14="http://schemas.microsoft.com/office/powerpoint/2010/main" val="43464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1F0B42C-E479-4E20-A841-C1DC3E618544}" type="slidenum">
              <a:rPr lang="en-US" altLang="en-US" sz="1400" smtClean="0">
                <a:latin typeface="Arial" panose="020B0604020202020204" pitchFamily="34" charset="0"/>
              </a:rPr>
              <a:pPr>
                <a:spcBef>
                  <a:spcPct val="0"/>
                </a:spcBef>
                <a:buFontTx/>
                <a:buNone/>
              </a:pPr>
              <a:t>27</a:t>
            </a:fld>
            <a:endParaRPr lang="en-US" altLang="en-US" sz="1400" smtClean="0">
              <a:latin typeface="Arial" panose="020B0604020202020204" pitchFamily="34" charset="0"/>
            </a:endParaRPr>
          </a:p>
        </p:txBody>
      </p:sp>
      <p:sp>
        <p:nvSpPr>
          <p:cNvPr id="102403" name="Rectangle 2"/>
          <p:cNvSpPr>
            <a:spLocks noGrp="1" noChangeArrowheads="1"/>
          </p:cNvSpPr>
          <p:nvPr>
            <p:ph type="title"/>
          </p:nvPr>
        </p:nvSpPr>
        <p:spPr/>
        <p:txBody>
          <a:bodyPr/>
          <a:lstStyle/>
          <a:p>
            <a:pPr eaLnBrk="1" hangingPunct="1"/>
            <a:r>
              <a:rPr lang="en-US" altLang="en-US" smtClean="0">
                <a:solidFill>
                  <a:schemeClr val="tx1"/>
                </a:solidFill>
              </a:rPr>
              <a:t>Well Capacity</a:t>
            </a:r>
          </a:p>
        </p:txBody>
      </p:sp>
      <p:sp>
        <p:nvSpPr>
          <p:cNvPr id="102404" name="Rectangle 3"/>
          <p:cNvSpPr>
            <a:spLocks noGrp="1" noChangeArrowheads="1"/>
          </p:cNvSpPr>
          <p:nvPr>
            <p:ph type="body" idx="1"/>
          </p:nvPr>
        </p:nvSpPr>
        <p:spPr>
          <a:xfrm>
            <a:off x="457200" y="5411788"/>
            <a:ext cx="8229600" cy="714375"/>
          </a:xfrm>
        </p:spPr>
        <p:txBody>
          <a:bodyPr/>
          <a:lstStyle/>
          <a:p>
            <a:pPr algn="ctr" eaLnBrk="1" hangingPunct="1">
              <a:buFontTx/>
              <a:buNone/>
            </a:pPr>
            <a:r>
              <a:rPr lang="en-US" altLang="en-US" smtClean="0"/>
              <a:t>Blooming</a:t>
            </a:r>
          </a:p>
        </p:txBody>
      </p:sp>
      <p:sp>
        <p:nvSpPr>
          <p:cNvPr id="102405" name="Rectangle 4"/>
          <p:cNvSpPr>
            <a:spLocks noChangeArrowheads="1"/>
          </p:cNvSpPr>
          <p:nvPr/>
        </p:nvSpPr>
        <p:spPr bwMode="auto">
          <a:xfrm>
            <a:off x="1892300" y="2130425"/>
            <a:ext cx="5638800" cy="762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406" name="Group 5"/>
          <p:cNvGrpSpPr>
            <a:grpSpLocks/>
          </p:cNvGrpSpPr>
          <p:nvPr/>
        </p:nvGrpSpPr>
        <p:grpSpPr bwMode="auto">
          <a:xfrm>
            <a:off x="4965700" y="1571625"/>
            <a:ext cx="685800" cy="457200"/>
            <a:chOff x="1152" y="1008"/>
            <a:chExt cx="432" cy="288"/>
          </a:xfrm>
        </p:grpSpPr>
        <p:sp>
          <p:nvSpPr>
            <p:cNvPr id="104004" name="Line 6"/>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05" name="Line 7"/>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07" name="Group 8"/>
          <p:cNvGrpSpPr>
            <a:grpSpLocks/>
          </p:cNvGrpSpPr>
          <p:nvPr/>
        </p:nvGrpSpPr>
        <p:grpSpPr bwMode="auto">
          <a:xfrm>
            <a:off x="5689600" y="1406525"/>
            <a:ext cx="685800" cy="508000"/>
            <a:chOff x="1152" y="1008"/>
            <a:chExt cx="432" cy="288"/>
          </a:xfrm>
        </p:grpSpPr>
        <p:sp>
          <p:nvSpPr>
            <p:cNvPr id="104002" name="Line 9"/>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03" name="Line 10"/>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08" name="Group 11"/>
          <p:cNvGrpSpPr>
            <a:grpSpLocks/>
          </p:cNvGrpSpPr>
          <p:nvPr/>
        </p:nvGrpSpPr>
        <p:grpSpPr bwMode="auto">
          <a:xfrm>
            <a:off x="6438900" y="1406525"/>
            <a:ext cx="685800" cy="508000"/>
            <a:chOff x="1152" y="1008"/>
            <a:chExt cx="432" cy="288"/>
          </a:xfrm>
        </p:grpSpPr>
        <p:sp>
          <p:nvSpPr>
            <p:cNvPr id="104000" name="Line 12"/>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01" name="Line 13"/>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09" name="Rectangle 14"/>
          <p:cNvSpPr>
            <a:spLocks noChangeArrowheads="1"/>
          </p:cNvSpPr>
          <p:nvPr/>
        </p:nvSpPr>
        <p:spPr bwMode="auto">
          <a:xfrm>
            <a:off x="1892300" y="2892425"/>
            <a:ext cx="5638800" cy="762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10" name="Line 15"/>
          <p:cNvSpPr>
            <a:spLocks noChangeShapeType="1"/>
          </p:cNvSpPr>
          <p:nvPr/>
        </p:nvSpPr>
        <p:spPr bwMode="auto">
          <a:xfrm>
            <a:off x="1892300" y="2092325"/>
            <a:ext cx="56388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411" name="Group 16"/>
          <p:cNvGrpSpPr>
            <a:grpSpLocks/>
          </p:cNvGrpSpPr>
          <p:nvPr/>
        </p:nvGrpSpPr>
        <p:grpSpPr bwMode="auto">
          <a:xfrm rot="-5400000">
            <a:off x="3148807" y="3099593"/>
            <a:ext cx="1371600" cy="74613"/>
            <a:chOff x="1689" y="1008"/>
            <a:chExt cx="864" cy="47"/>
          </a:xfrm>
        </p:grpSpPr>
        <p:sp>
          <p:nvSpPr>
            <p:cNvPr id="103897" name="Rectangle 17"/>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898" name="Group 18"/>
            <p:cNvGrpSpPr>
              <a:grpSpLocks/>
            </p:cNvGrpSpPr>
            <p:nvPr/>
          </p:nvGrpSpPr>
          <p:grpSpPr bwMode="auto">
            <a:xfrm>
              <a:off x="1689" y="1008"/>
              <a:ext cx="685" cy="29"/>
              <a:chOff x="1712" y="1018"/>
              <a:chExt cx="685" cy="29"/>
            </a:xfrm>
          </p:grpSpPr>
          <p:sp>
            <p:nvSpPr>
              <p:cNvPr id="103900" name="Line 19"/>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1" name="Line 20"/>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2" name="Line 21"/>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3" name="Line 22"/>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4" name="Line 23"/>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5" name="Line 24"/>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6" name="Line 25"/>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7" name="Line 26"/>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8" name="Line 27"/>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9" name="Line 28"/>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0" name="Line 29"/>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1" name="Line 30"/>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2" name="Line 31"/>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3" name="Line 32"/>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4" name="Line 33"/>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5" name="Line 34"/>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6" name="Line 35"/>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7" name="Line 36"/>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8" name="Line 37"/>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9" name="Line 38"/>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0" name="Line 39"/>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1" name="Line 40"/>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2" name="Line 41"/>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3" name="Line 42"/>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4" name="Line 43"/>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5" name="Line 44"/>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6" name="Line 45"/>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7" name="Line 46"/>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8" name="Line 47"/>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9" name="Line 48"/>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0" name="Line 49"/>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1" name="Line 50"/>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2" name="Line 51"/>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3" name="Line 52"/>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4" name="Line 53"/>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5" name="Line 54"/>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6" name="Line 55"/>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7" name="Line 56"/>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8" name="Line 57"/>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9" name="Line 58"/>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0" name="Line 59"/>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1" name="Line 60"/>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2" name="Line 61"/>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3" name="Line 62"/>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4" name="Line 63"/>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5" name="Line 64"/>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6" name="Line 65"/>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7" name="Line 66"/>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8" name="Line 67"/>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9" name="Line 68"/>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0" name="Line 69"/>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1" name="Line 70"/>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2" name="Line 71"/>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3" name="Line 72"/>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4" name="Line 73"/>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5" name="Line 74"/>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6" name="Line 75"/>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7" name="Line 76"/>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8" name="Line 77"/>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9" name="Line 78"/>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0" name="Line 79"/>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1" name="Line 80"/>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2" name="Line 81"/>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3" name="Line 82"/>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4" name="Line 83"/>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5" name="Line 84"/>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6" name="Line 85"/>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7" name="Line 86"/>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8" name="Line 87"/>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9" name="Line 88"/>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0" name="Line 89"/>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1" name="Line 90"/>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2" name="Line 91"/>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3" name="Line 92"/>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4" name="Line 93"/>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5" name="Line 94"/>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6" name="Line 95"/>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7" name="Line 96"/>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8" name="Line 97"/>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9" name="Line 98"/>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0" name="Line 99"/>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1" name="Line 100"/>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2" name="Line 101"/>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3" name="Line 102"/>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4" name="Line 103"/>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5" name="Line 104"/>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6" name="Line 105"/>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7" name="Line 106"/>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8" name="Line 107"/>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9" name="Line 108"/>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0" name="Line 109"/>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1" name="Line 110"/>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2" name="Line 111"/>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3" name="Line 112"/>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4" name="Line 113"/>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5" name="Line 114"/>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6" name="Line 115"/>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7" name="Line 116"/>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8" name="Line 117"/>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9" name="Line 118"/>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899" name="Line 119"/>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12" name="Group 120"/>
          <p:cNvGrpSpPr>
            <a:grpSpLocks/>
          </p:cNvGrpSpPr>
          <p:nvPr/>
        </p:nvGrpSpPr>
        <p:grpSpPr bwMode="auto">
          <a:xfrm rot="-5400000">
            <a:off x="5396707" y="3904456"/>
            <a:ext cx="1371600" cy="74613"/>
            <a:chOff x="1689" y="1008"/>
            <a:chExt cx="864" cy="47"/>
          </a:xfrm>
        </p:grpSpPr>
        <p:sp>
          <p:nvSpPr>
            <p:cNvPr id="103794" name="Rectangle 121"/>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795" name="Group 122"/>
            <p:cNvGrpSpPr>
              <a:grpSpLocks/>
            </p:cNvGrpSpPr>
            <p:nvPr/>
          </p:nvGrpSpPr>
          <p:grpSpPr bwMode="auto">
            <a:xfrm>
              <a:off x="1689" y="1008"/>
              <a:ext cx="685" cy="29"/>
              <a:chOff x="1712" y="1018"/>
              <a:chExt cx="685" cy="29"/>
            </a:xfrm>
          </p:grpSpPr>
          <p:sp>
            <p:nvSpPr>
              <p:cNvPr id="103797" name="Line 123"/>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8" name="Line 124"/>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9" name="Line 125"/>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0" name="Line 126"/>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1" name="Line 127"/>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2" name="Line 128"/>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3" name="Line 129"/>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4" name="Line 130"/>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5" name="Line 131"/>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6" name="Line 132"/>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7" name="Line 133"/>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8" name="Line 134"/>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9" name="Line 135"/>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0" name="Line 136"/>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1" name="Line 137"/>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2" name="Line 138"/>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3" name="Line 139"/>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4" name="Line 140"/>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5" name="Line 141"/>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6" name="Line 142"/>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7" name="Line 143"/>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8" name="Line 144"/>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9" name="Line 145"/>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0" name="Line 146"/>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1" name="Line 147"/>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2" name="Line 148"/>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3" name="Line 149"/>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4" name="Line 150"/>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5" name="Line 151"/>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6" name="Line 152"/>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7" name="Line 153"/>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8" name="Line 154"/>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9" name="Line 155"/>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0" name="Line 156"/>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1" name="Line 157"/>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2" name="Line 158"/>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3" name="Line 159"/>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4" name="Line 160"/>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5" name="Line 161"/>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6" name="Line 162"/>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7" name="Line 163"/>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8" name="Line 164"/>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9" name="Line 165"/>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0" name="Line 166"/>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1" name="Line 167"/>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2" name="Line 168"/>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3" name="Line 169"/>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4" name="Line 170"/>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5" name="Line 171"/>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6" name="Line 172"/>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7" name="Line 173"/>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8" name="Line 174"/>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9" name="Line 175"/>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0" name="Line 176"/>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1" name="Line 177"/>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2" name="Line 178"/>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3" name="Line 179"/>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4" name="Line 180"/>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5" name="Line 181"/>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6" name="Line 182"/>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7" name="Line 183"/>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8" name="Line 184"/>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9" name="Line 185"/>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0" name="Line 186"/>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1" name="Line 187"/>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2" name="Line 188"/>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3" name="Line 189"/>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4" name="Line 190"/>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5" name="Line 191"/>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6" name="Line 192"/>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7" name="Line 193"/>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8" name="Line 194"/>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9" name="Line 195"/>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0" name="Line 196"/>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1" name="Line 197"/>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2" name="Line 198"/>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3" name="Line 199"/>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4" name="Line 200"/>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5" name="Line 201"/>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6" name="Line 202"/>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7" name="Line 203"/>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8" name="Line 204"/>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9" name="Line 205"/>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0" name="Line 206"/>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1" name="Line 207"/>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2" name="Line 208"/>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3" name="Line 209"/>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4" name="Line 210"/>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5" name="Line 211"/>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6" name="Line 212"/>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7" name="Line 213"/>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8" name="Line 214"/>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9" name="Line 215"/>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0" name="Line 216"/>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1" name="Line 217"/>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2" name="Line 218"/>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3" name="Line 219"/>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4" name="Line 220"/>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5" name="Line 221"/>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6" name="Line 222"/>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796" name="Line 223"/>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13" name="Group 224"/>
          <p:cNvGrpSpPr>
            <a:grpSpLocks/>
          </p:cNvGrpSpPr>
          <p:nvPr/>
        </p:nvGrpSpPr>
        <p:grpSpPr bwMode="auto">
          <a:xfrm rot="5400000" flipH="1">
            <a:off x="2566988" y="3579813"/>
            <a:ext cx="836612" cy="74612"/>
            <a:chOff x="1689" y="1008"/>
            <a:chExt cx="864" cy="47"/>
          </a:xfrm>
        </p:grpSpPr>
        <p:sp>
          <p:nvSpPr>
            <p:cNvPr id="103691" name="Rectangle 225"/>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692" name="Group 226"/>
            <p:cNvGrpSpPr>
              <a:grpSpLocks/>
            </p:cNvGrpSpPr>
            <p:nvPr/>
          </p:nvGrpSpPr>
          <p:grpSpPr bwMode="auto">
            <a:xfrm>
              <a:off x="1689" y="1008"/>
              <a:ext cx="685" cy="29"/>
              <a:chOff x="1712" y="1018"/>
              <a:chExt cx="685" cy="29"/>
            </a:xfrm>
          </p:grpSpPr>
          <p:sp>
            <p:nvSpPr>
              <p:cNvPr id="103694" name="Line 227"/>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5" name="Line 228"/>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6" name="Line 229"/>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7" name="Line 230"/>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8" name="Line 231"/>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9" name="Line 232"/>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0" name="Line 233"/>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1" name="Line 234"/>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2" name="Line 235"/>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3" name="Line 236"/>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4" name="Line 237"/>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5" name="Line 238"/>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6" name="Line 239"/>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7" name="Line 240"/>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8" name="Line 241"/>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9" name="Line 242"/>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0" name="Line 243"/>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1" name="Line 244"/>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2" name="Line 245"/>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3" name="Line 246"/>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4" name="Line 247"/>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5" name="Line 248"/>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6" name="Line 249"/>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7" name="Line 250"/>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8" name="Line 251"/>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9" name="Line 252"/>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0" name="Line 253"/>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1" name="Line 254"/>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2" name="Line 255"/>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3" name="Line 256"/>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4" name="Line 257"/>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5" name="Line 258"/>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6" name="Line 259"/>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7" name="Line 260"/>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8" name="Line 261"/>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9" name="Line 262"/>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0" name="Line 263"/>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1" name="Line 264"/>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2" name="Line 265"/>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3" name="Line 266"/>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4" name="Line 267"/>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5" name="Line 268"/>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6" name="Line 269"/>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7" name="Line 270"/>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8" name="Line 271"/>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9" name="Line 272"/>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0" name="Line 273"/>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1" name="Line 274"/>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2" name="Line 275"/>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3" name="Line 276"/>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4" name="Line 277"/>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5" name="Line 278"/>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6" name="Line 279"/>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7" name="Line 280"/>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8" name="Line 281"/>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9" name="Line 282"/>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0" name="Line 283"/>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1" name="Line 284"/>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2" name="Line 285"/>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3" name="Line 286"/>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4" name="Line 287"/>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5" name="Line 288"/>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6" name="Line 289"/>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7" name="Line 290"/>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8" name="Line 291"/>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9" name="Line 292"/>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0" name="Line 293"/>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1" name="Line 294"/>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2" name="Line 295"/>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3" name="Line 296"/>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4" name="Line 297"/>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5" name="Line 298"/>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6" name="Line 299"/>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7" name="Line 300"/>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8" name="Line 301"/>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9" name="Line 302"/>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0" name="Line 303"/>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1" name="Line 304"/>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2" name="Line 305"/>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3" name="Line 306"/>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4" name="Line 307"/>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5" name="Line 308"/>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6" name="Line 309"/>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7" name="Line 310"/>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8" name="Line 311"/>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9" name="Line 312"/>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0" name="Line 313"/>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1" name="Line 314"/>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2" name="Line 315"/>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3" name="Line 316"/>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4" name="Line 317"/>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5" name="Line 318"/>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6" name="Line 319"/>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7" name="Line 320"/>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8" name="Line 321"/>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9" name="Line 322"/>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0" name="Line 323"/>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1" name="Line 324"/>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2" name="Line 325"/>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3" name="Line 326"/>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693" name="Line 327"/>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14" name="Group 328"/>
          <p:cNvGrpSpPr>
            <a:grpSpLocks/>
          </p:cNvGrpSpPr>
          <p:nvPr/>
        </p:nvGrpSpPr>
        <p:grpSpPr bwMode="auto">
          <a:xfrm rot="-5400000">
            <a:off x="5053807" y="3075781"/>
            <a:ext cx="1371600" cy="74613"/>
            <a:chOff x="1689" y="1008"/>
            <a:chExt cx="864" cy="47"/>
          </a:xfrm>
        </p:grpSpPr>
        <p:sp>
          <p:nvSpPr>
            <p:cNvPr id="103588" name="Rectangle 329"/>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589" name="Group 330"/>
            <p:cNvGrpSpPr>
              <a:grpSpLocks/>
            </p:cNvGrpSpPr>
            <p:nvPr/>
          </p:nvGrpSpPr>
          <p:grpSpPr bwMode="auto">
            <a:xfrm>
              <a:off x="1689" y="1008"/>
              <a:ext cx="685" cy="29"/>
              <a:chOff x="1712" y="1018"/>
              <a:chExt cx="685" cy="29"/>
            </a:xfrm>
          </p:grpSpPr>
          <p:sp>
            <p:nvSpPr>
              <p:cNvPr id="103591" name="Line 331"/>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2" name="Line 332"/>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3" name="Line 333"/>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4" name="Line 334"/>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5" name="Line 335"/>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6" name="Line 336"/>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7" name="Line 337"/>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8" name="Line 338"/>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9" name="Line 339"/>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0" name="Line 340"/>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1" name="Line 341"/>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2" name="Line 342"/>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3" name="Line 343"/>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4" name="Line 344"/>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5" name="Line 345"/>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6" name="Line 346"/>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7" name="Line 347"/>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8" name="Line 348"/>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9" name="Line 349"/>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0" name="Line 350"/>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1" name="Line 351"/>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2" name="Line 352"/>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3" name="Line 353"/>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4" name="Line 354"/>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5" name="Line 355"/>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6" name="Line 356"/>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7" name="Line 357"/>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8" name="Line 358"/>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9" name="Line 359"/>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0" name="Line 360"/>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1" name="Line 361"/>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2" name="Line 362"/>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3" name="Line 363"/>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4" name="Line 364"/>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5" name="Line 365"/>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6" name="Line 366"/>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7" name="Line 367"/>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8" name="Line 368"/>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9" name="Line 369"/>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0" name="Line 370"/>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1" name="Line 371"/>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2" name="Line 372"/>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3" name="Line 373"/>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4" name="Line 374"/>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5" name="Line 375"/>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6" name="Line 376"/>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7" name="Line 377"/>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8" name="Line 378"/>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9" name="Line 379"/>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0" name="Line 380"/>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1" name="Line 381"/>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2" name="Line 382"/>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3" name="Line 383"/>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4" name="Line 384"/>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5" name="Line 385"/>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6" name="Line 386"/>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7" name="Line 387"/>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8" name="Line 388"/>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9" name="Line 389"/>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0" name="Line 390"/>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1" name="Line 391"/>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2" name="Line 392"/>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3" name="Line 393"/>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4" name="Line 394"/>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5" name="Line 395"/>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6" name="Line 396"/>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7" name="Line 397"/>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8" name="Line 398"/>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9" name="Line 399"/>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0" name="Line 400"/>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1" name="Line 401"/>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2" name="Line 402"/>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3" name="Line 403"/>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4" name="Line 404"/>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5" name="Line 405"/>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6" name="Line 406"/>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7" name="Line 407"/>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8" name="Line 408"/>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9" name="Line 409"/>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0" name="Line 410"/>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1" name="Line 411"/>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2" name="Line 412"/>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3" name="Line 413"/>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4" name="Line 414"/>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5" name="Line 415"/>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6" name="Line 416"/>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7" name="Line 417"/>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8" name="Line 418"/>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9" name="Line 419"/>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0" name="Line 420"/>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1" name="Line 421"/>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2" name="Line 422"/>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3" name="Line 423"/>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4" name="Line 424"/>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5" name="Line 425"/>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6" name="Line 426"/>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7" name="Line 427"/>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8" name="Line 428"/>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9" name="Line 429"/>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0" name="Line 430"/>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590" name="Line 431"/>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15" name="Line 432"/>
          <p:cNvSpPr>
            <a:spLocks noChangeShapeType="1"/>
          </p:cNvSpPr>
          <p:nvPr/>
        </p:nvSpPr>
        <p:spPr bwMode="auto">
          <a:xfrm>
            <a:off x="4194175" y="1287463"/>
            <a:ext cx="0" cy="27098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6" name="Line 433"/>
          <p:cNvSpPr>
            <a:spLocks noChangeShapeType="1"/>
          </p:cNvSpPr>
          <p:nvPr/>
        </p:nvSpPr>
        <p:spPr bwMode="auto">
          <a:xfrm>
            <a:off x="6403975" y="1270000"/>
            <a:ext cx="0" cy="27273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7" name="Text Box 434"/>
          <p:cNvSpPr txBox="1">
            <a:spLocks noChangeArrowheads="1"/>
          </p:cNvSpPr>
          <p:nvPr/>
        </p:nvSpPr>
        <p:spPr bwMode="auto">
          <a:xfrm rot="-5400000">
            <a:off x="6034882" y="4009231"/>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102418" name="Text Box 435"/>
          <p:cNvSpPr txBox="1">
            <a:spLocks noChangeArrowheads="1"/>
          </p:cNvSpPr>
          <p:nvPr/>
        </p:nvSpPr>
        <p:spPr bwMode="auto">
          <a:xfrm rot="-5400000">
            <a:off x="2465387" y="4551363"/>
            <a:ext cx="835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Photons</a:t>
            </a:r>
          </a:p>
        </p:txBody>
      </p:sp>
      <p:grpSp>
        <p:nvGrpSpPr>
          <p:cNvPr id="102419" name="Group 436"/>
          <p:cNvGrpSpPr>
            <a:grpSpLocks/>
          </p:cNvGrpSpPr>
          <p:nvPr/>
        </p:nvGrpSpPr>
        <p:grpSpPr bwMode="auto">
          <a:xfrm>
            <a:off x="2749550" y="1571625"/>
            <a:ext cx="685800" cy="457200"/>
            <a:chOff x="1152" y="1008"/>
            <a:chExt cx="432" cy="288"/>
          </a:xfrm>
        </p:grpSpPr>
        <p:sp>
          <p:nvSpPr>
            <p:cNvPr id="103586" name="Line 437"/>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7" name="Line 438"/>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0" name="Group 439"/>
          <p:cNvGrpSpPr>
            <a:grpSpLocks/>
          </p:cNvGrpSpPr>
          <p:nvPr/>
        </p:nvGrpSpPr>
        <p:grpSpPr bwMode="auto">
          <a:xfrm>
            <a:off x="3473450" y="1406525"/>
            <a:ext cx="685800" cy="508000"/>
            <a:chOff x="1152" y="1008"/>
            <a:chExt cx="432" cy="288"/>
          </a:xfrm>
        </p:grpSpPr>
        <p:sp>
          <p:nvSpPr>
            <p:cNvPr id="103584" name="Line 440"/>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5" name="Line 441"/>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1" name="Group 442"/>
          <p:cNvGrpSpPr>
            <a:grpSpLocks/>
          </p:cNvGrpSpPr>
          <p:nvPr/>
        </p:nvGrpSpPr>
        <p:grpSpPr bwMode="auto">
          <a:xfrm>
            <a:off x="4222750" y="1406525"/>
            <a:ext cx="685800" cy="508000"/>
            <a:chOff x="1152" y="1008"/>
            <a:chExt cx="432" cy="288"/>
          </a:xfrm>
        </p:grpSpPr>
        <p:sp>
          <p:nvSpPr>
            <p:cNvPr id="103582" name="Line 443"/>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3" name="Line 444"/>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2" name="Group 445"/>
          <p:cNvGrpSpPr>
            <a:grpSpLocks/>
          </p:cNvGrpSpPr>
          <p:nvPr/>
        </p:nvGrpSpPr>
        <p:grpSpPr bwMode="auto">
          <a:xfrm>
            <a:off x="7213600" y="1406525"/>
            <a:ext cx="685800" cy="508000"/>
            <a:chOff x="1152" y="1008"/>
            <a:chExt cx="432" cy="288"/>
          </a:xfrm>
        </p:grpSpPr>
        <p:sp>
          <p:nvSpPr>
            <p:cNvPr id="103580" name="Line 446"/>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1" name="Line 447"/>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3" name="Group 448"/>
          <p:cNvGrpSpPr>
            <a:grpSpLocks/>
          </p:cNvGrpSpPr>
          <p:nvPr/>
        </p:nvGrpSpPr>
        <p:grpSpPr bwMode="auto">
          <a:xfrm>
            <a:off x="1993900" y="1406525"/>
            <a:ext cx="685800" cy="508000"/>
            <a:chOff x="1152" y="1008"/>
            <a:chExt cx="432" cy="288"/>
          </a:xfrm>
        </p:grpSpPr>
        <p:sp>
          <p:nvSpPr>
            <p:cNvPr id="103578" name="Line 449"/>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9" name="Line 450"/>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24" name="Oval 451"/>
          <p:cNvSpPr>
            <a:spLocks noChangeArrowheads="1"/>
          </p:cNvSpPr>
          <p:nvPr/>
        </p:nvSpPr>
        <p:spPr bwMode="auto">
          <a:xfrm>
            <a:off x="4635500" y="2613025"/>
            <a:ext cx="1304925" cy="409575"/>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25" name="Oval 452"/>
          <p:cNvSpPr>
            <a:spLocks noChangeArrowheads="1"/>
          </p:cNvSpPr>
          <p:nvPr/>
        </p:nvSpPr>
        <p:spPr bwMode="auto">
          <a:xfrm>
            <a:off x="2378075" y="2527300"/>
            <a:ext cx="1447800" cy="609600"/>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426" name="Group 453"/>
          <p:cNvGrpSpPr>
            <a:grpSpLocks/>
          </p:cNvGrpSpPr>
          <p:nvPr/>
        </p:nvGrpSpPr>
        <p:grpSpPr bwMode="auto">
          <a:xfrm rot="-5400000">
            <a:off x="2920207" y="3632993"/>
            <a:ext cx="1371600" cy="74613"/>
            <a:chOff x="1689" y="1008"/>
            <a:chExt cx="864" cy="47"/>
          </a:xfrm>
        </p:grpSpPr>
        <p:sp>
          <p:nvSpPr>
            <p:cNvPr id="103475" name="Rectangle 454"/>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476" name="Group 455"/>
            <p:cNvGrpSpPr>
              <a:grpSpLocks/>
            </p:cNvGrpSpPr>
            <p:nvPr/>
          </p:nvGrpSpPr>
          <p:grpSpPr bwMode="auto">
            <a:xfrm>
              <a:off x="1689" y="1008"/>
              <a:ext cx="685" cy="29"/>
              <a:chOff x="1712" y="1018"/>
              <a:chExt cx="685" cy="29"/>
            </a:xfrm>
          </p:grpSpPr>
          <p:sp>
            <p:nvSpPr>
              <p:cNvPr id="103478" name="Line 456"/>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9" name="Line 457"/>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0" name="Line 458"/>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1" name="Line 459"/>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2" name="Line 460"/>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3" name="Line 461"/>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4" name="Line 462"/>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5" name="Line 463"/>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6" name="Line 464"/>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7" name="Line 465"/>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8" name="Line 466"/>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9" name="Line 467"/>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0" name="Line 468"/>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1" name="Line 469"/>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2" name="Line 470"/>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3" name="Line 471"/>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4" name="Line 472"/>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5" name="Line 473"/>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6" name="Line 474"/>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7" name="Line 475"/>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8" name="Line 476"/>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9" name="Line 477"/>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0" name="Line 478"/>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1" name="Line 479"/>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2" name="Line 480"/>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3" name="Line 481"/>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4" name="Line 482"/>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5" name="Line 483"/>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6" name="Line 484"/>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7" name="Line 485"/>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8" name="Line 486"/>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9" name="Line 487"/>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0" name="Line 488"/>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1" name="Line 489"/>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2" name="Line 490"/>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3" name="Line 491"/>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4" name="Line 492"/>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5" name="Line 493"/>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6" name="Line 494"/>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7" name="Line 495"/>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8" name="Line 496"/>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9" name="Line 497"/>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0" name="Line 498"/>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1" name="Line 499"/>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2" name="Line 500"/>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3" name="Line 501"/>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4" name="Line 502"/>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5" name="Line 503"/>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6" name="Line 504"/>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7" name="Line 505"/>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8" name="Line 506"/>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9" name="Line 507"/>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0" name="Line 508"/>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1" name="Line 509"/>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2" name="Line 510"/>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3" name="Line 511"/>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4" name="Line 512"/>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5" name="Line 513"/>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6" name="Line 514"/>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7" name="Line 515"/>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8" name="Line 516"/>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9" name="Line 517"/>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0" name="Line 518"/>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1" name="Line 519"/>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2" name="Line 520"/>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3" name="Line 521"/>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4" name="Line 522"/>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5" name="Line 523"/>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6" name="Line 524"/>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7" name="Line 525"/>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8" name="Line 526"/>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9" name="Line 527"/>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0" name="Line 528"/>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1" name="Line 529"/>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2" name="Line 530"/>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3" name="Line 531"/>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4" name="Line 532"/>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5" name="Line 533"/>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6" name="Line 534"/>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7" name="Line 535"/>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8" name="Line 536"/>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9" name="Line 537"/>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0" name="Line 538"/>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1" name="Line 539"/>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2" name="Line 540"/>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3" name="Line 541"/>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4" name="Line 542"/>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5" name="Line 543"/>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6" name="Line 544"/>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7" name="Line 545"/>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8" name="Line 546"/>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9" name="Line 547"/>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0" name="Line 548"/>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1" name="Line 549"/>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2" name="Line 550"/>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3" name="Line 551"/>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4" name="Line 552"/>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5" name="Line 553"/>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6" name="Line 554"/>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7" name="Line 555"/>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77" name="Line 556"/>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7" name="Group 557"/>
          <p:cNvGrpSpPr>
            <a:grpSpLocks/>
          </p:cNvGrpSpPr>
          <p:nvPr/>
        </p:nvGrpSpPr>
        <p:grpSpPr bwMode="auto">
          <a:xfrm rot="-5400000">
            <a:off x="2615407" y="3404393"/>
            <a:ext cx="1371600" cy="74613"/>
            <a:chOff x="1689" y="1008"/>
            <a:chExt cx="864" cy="47"/>
          </a:xfrm>
        </p:grpSpPr>
        <p:sp>
          <p:nvSpPr>
            <p:cNvPr id="103372" name="Rectangle 558"/>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373" name="Group 559"/>
            <p:cNvGrpSpPr>
              <a:grpSpLocks/>
            </p:cNvGrpSpPr>
            <p:nvPr/>
          </p:nvGrpSpPr>
          <p:grpSpPr bwMode="auto">
            <a:xfrm>
              <a:off x="1689" y="1008"/>
              <a:ext cx="685" cy="29"/>
              <a:chOff x="1712" y="1018"/>
              <a:chExt cx="685" cy="29"/>
            </a:xfrm>
          </p:grpSpPr>
          <p:sp>
            <p:nvSpPr>
              <p:cNvPr id="103375" name="Line 560"/>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6" name="Line 561"/>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7" name="Line 562"/>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8" name="Line 563"/>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9" name="Line 564"/>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0" name="Line 565"/>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1" name="Line 566"/>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2" name="Line 567"/>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3" name="Line 568"/>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4" name="Line 569"/>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5" name="Line 570"/>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6" name="Line 571"/>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7" name="Line 572"/>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8" name="Line 573"/>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9" name="Line 574"/>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0" name="Line 575"/>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1" name="Line 576"/>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2" name="Line 577"/>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3" name="Line 578"/>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4" name="Line 579"/>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5" name="Line 580"/>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6" name="Line 581"/>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7" name="Line 582"/>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8" name="Line 583"/>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9" name="Line 584"/>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0" name="Line 585"/>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1" name="Line 586"/>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2" name="Line 587"/>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3" name="Line 588"/>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4" name="Line 589"/>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5" name="Line 590"/>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6" name="Line 591"/>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7" name="Line 592"/>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8" name="Line 593"/>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9" name="Line 594"/>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0" name="Line 595"/>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1" name="Line 596"/>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2" name="Line 597"/>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3" name="Line 598"/>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4" name="Line 599"/>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5" name="Line 600"/>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6" name="Line 601"/>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7" name="Line 602"/>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8" name="Line 603"/>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9" name="Line 604"/>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0" name="Line 605"/>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1" name="Line 606"/>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2" name="Line 607"/>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3" name="Line 608"/>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4" name="Line 609"/>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5" name="Line 610"/>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6" name="Line 611"/>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7" name="Line 612"/>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8" name="Line 613"/>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9" name="Line 614"/>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0" name="Line 615"/>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1" name="Line 616"/>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2" name="Line 617"/>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Line 618"/>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4" name="Line 619"/>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Line 620"/>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6" name="Line 621"/>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7" name="Line 622"/>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8" name="Line 623"/>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9" name="Line 624"/>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0" name="Line 625"/>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1" name="Line 626"/>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2" name="Line 627"/>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3" name="Line 628"/>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4" name="Line 629"/>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5" name="Line 630"/>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6" name="Line 631"/>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7" name="Line 632"/>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8" name="Line 633"/>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9" name="Line 634"/>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0" name="Line 635"/>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1" name="Line 636"/>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2" name="Line 637"/>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3" name="Line 638"/>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4" name="Line 639"/>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5" name="Line 640"/>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6" name="Line 641"/>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7" name="Line 642"/>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8" name="Line 643"/>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9" name="Line 644"/>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0" name="Line 645"/>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1" name="Line 646"/>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2" name="Line 647"/>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3" name="Line 648"/>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4" name="Line 649"/>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5" name="Line 650"/>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6" name="Line 651"/>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7" name="Line 652"/>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8" name="Line 653"/>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9" name="Line 654"/>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0" name="Line 655"/>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1" name="Line 656"/>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2" name="Line 657"/>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3" name="Line 658"/>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4" name="Line 659"/>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374" name="Line 660"/>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8" name="Group 661"/>
          <p:cNvGrpSpPr>
            <a:grpSpLocks/>
          </p:cNvGrpSpPr>
          <p:nvPr/>
        </p:nvGrpSpPr>
        <p:grpSpPr bwMode="auto">
          <a:xfrm rot="-5400000">
            <a:off x="3301207" y="3251993"/>
            <a:ext cx="1371600" cy="74613"/>
            <a:chOff x="1689" y="1008"/>
            <a:chExt cx="864" cy="47"/>
          </a:xfrm>
        </p:grpSpPr>
        <p:sp>
          <p:nvSpPr>
            <p:cNvPr id="103269" name="Rectangle 662"/>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270" name="Group 663"/>
            <p:cNvGrpSpPr>
              <a:grpSpLocks/>
            </p:cNvGrpSpPr>
            <p:nvPr/>
          </p:nvGrpSpPr>
          <p:grpSpPr bwMode="auto">
            <a:xfrm>
              <a:off x="1689" y="1008"/>
              <a:ext cx="685" cy="29"/>
              <a:chOff x="1712" y="1018"/>
              <a:chExt cx="685" cy="29"/>
            </a:xfrm>
          </p:grpSpPr>
          <p:sp>
            <p:nvSpPr>
              <p:cNvPr id="103272" name="Line 664"/>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3" name="Line 665"/>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4" name="Line 666"/>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5" name="Line 667"/>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6" name="Line 668"/>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7" name="Line 669"/>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8" name="Line 670"/>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9" name="Line 671"/>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0" name="Line 672"/>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1" name="Line 673"/>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2" name="Line 674"/>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3" name="Line 675"/>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4" name="Line 676"/>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5" name="Line 677"/>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6" name="Line 678"/>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7" name="Line 679"/>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8" name="Line 680"/>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9" name="Line 681"/>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0" name="Line 682"/>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1" name="Line 683"/>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2" name="Line 684"/>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3" name="Line 685"/>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4" name="Line 686"/>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5" name="Line 687"/>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6" name="Line 688"/>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7" name="Line 689"/>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8" name="Line 690"/>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9" name="Line 691"/>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0" name="Line 692"/>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1" name="Line 693"/>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2" name="Line 694"/>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3" name="Line 695"/>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4" name="Line 696"/>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5" name="Line 697"/>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6" name="Line 698"/>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7" name="Line 699"/>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8" name="Line 700"/>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9" name="Line 701"/>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0" name="Line 702"/>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1" name="Line 703"/>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2" name="Line 704"/>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3" name="Line 705"/>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4" name="Line 706"/>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5" name="Line 707"/>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6" name="Line 708"/>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7" name="Line 709"/>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8" name="Line 710"/>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9" name="Line 711"/>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0" name="Line 712"/>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1" name="Line 713"/>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2" name="Line 714"/>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3" name="Line 715"/>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4" name="Line 716"/>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5" name="Line 717"/>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6" name="Line 718"/>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7" name="Line 719"/>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8" name="Line 720"/>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9" name="Line 721"/>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0" name="Line 722"/>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1" name="Line 723"/>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2" name="Line 724"/>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3" name="Line 725"/>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4" name="Line 726"/>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5" name="Line 727"/>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6" name="Line 728"/>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7" name="Line 729"/>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8" name="Line 730"/>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9" name="Line 731"/>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0" name="Line 732"/>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1" name="Line 733"/>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2" name="Line 734"/>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3" name="Line 735"/>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4" name="Line 736"/>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5" name="Line 737"/>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6" name="Line 738"/>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7" name="Line 739"/>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8" name="Line 740"/>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9" name="Line 741"/>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0" name="Line 742"/>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1" name="Line 743"/>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2" name="Line 744"/>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3" name="Line 745"/>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4" name="Line 746"/>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5" name="Line 747"/>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6" name="Line 748"/>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7" name="Line 749"/>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8" name="Line 750"/>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9" name="Line 751"/>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0" name="Line 752"/>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1" name="Line 753"/>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2" name="Line 754"/>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3" name="Line 755"/>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4" name="Line 756"/>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5" name="Line 757"/>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6" name="Line 758"/>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7" name="Line 759"/>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8" name="Line 760"/>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9" name="Line 761"/>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0" name="Line 762"/>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1" name="Line 763"/>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271" name="Line 764"/>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9" name="Group 765"/>
          <p:cNvGrpSpPr>
            <a:grpSpLocks/>
          </p:cNvGrpSpPr>
          <p:nvPr/>
        </p:nvGrpSpPr>
        <p:grpSpPr bwMode="auto">
          <a:xfrm rot="-5400000">
            <a:off x="3453607" y="3404393"/>
            <a:ext cx="1371600" cy="74613"/>
            <a:chOff x="1689" y="1008"/>
            <a:chExt cx="864" cy="47"/>
          </a:xfrm>
        </p:grpSpPr>
        <p:sp>
          <p:nvSpPr>
            <p:cNvPr id="103166" name="Rectangle 766"/>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167" name="Group 767"/>
            <p:cNvGrpSpPr>
              <a:grpSpLocks/>
            </p:cNvGrpSpPr>
            <p:nvPr/>
          </p:nvGrpSpPr>
          <p:grpSpPr bwMode="auto">
            <a:xfrm>
              <a:off x="1689" y="1008"/>
              <a:ext cx="685" cy="29"/>
              <a:chOff x="1712" y="1018"/>
              <a:chExt cx="685" cy="29"/>
            </a:xfrm>
          </p:grpSpPr>
          <p:sp>
            <p:nvSpPr>
              <p:cNvPr id="103169" name="Line 768"/>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0" name="Line 769"/>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1" name="Line 770"/>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2" name="Line 771"/>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3" name="Line 772"/>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4" name="Line 773"/>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5" name="Line 774"/>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6" name="Line 775"/>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7" name="Line 776"/>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8" name="Line 777"/>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9" name="Line 778"/>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0" name="Line 779"/>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1" name="Line 780"/>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2" name="Line 781"/>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3" name="Line 782"/>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4" name="Line 783"/>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5" name="Line 784"/>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6" name="Line 785"/>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7" name="Line 786"/>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8" name="Line 787"/>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9" name="Line 788"/>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0" name="Line 789"/>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1" name="Line 790"/>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2" name="Line 791"/>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3" name="Line 792"/>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4" name="Line 793"/>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5" name="Line 794"/>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6" name="Line 795"/>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7" name="Line 796"/>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8" name="Line 797"/>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9" name="Line 798"/>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0" name="Line 799"/>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1" name="Line 800"/>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2" name="Line 801"/>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3" name="Line 802"/>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4" name="Line 803"/>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5" name="Line 804"/>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6" name="Line 805"/>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7" name="Line 806"/>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8" name="Line 807"/>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9" name="Line 808"/>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0" name="Line 809"/>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1" name="Line 810"/>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2" name="Line 811"/>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3" name="Line 812"/>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4" name="Line 813"/>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5" name="Line 814"/>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6" name="Line 815"/>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7" name="Line 816"/>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8" name="Line 817"/>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9" name="Line 818"/>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0" name="Line 819"/>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1" name="Line 820"/>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2" name="Line 821"/>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3" name="Line 822"/>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4" name="Line 823"/>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5" name="Line 824"/>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6" name="Line 825"/>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7" name="Line 826"/>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8" name="Line 827"/>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9" name="Line 828"/>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0" name="Line 829"/>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1" name="Line 830"/>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2" name="Line 831"/>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3" name="Line 832"/>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4" name="Line 833"/>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5" name="Line 834"/>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6" name="Line 835"/>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7" name="Line 836"/>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8" name="Line 837"/>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9" name="Line 838"/>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0" name="Line 839"/>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1" name="Line 840"/>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2" name="Line 841"/>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3" name="Line 842"/>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4" name="Line 843"/>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5" name="Line 844"/>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6" name="Line 845"/>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7" name="Line 846"/>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8" name="Line 847"/>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9" name="Line 848"/>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0" name="Line 849"/>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1" name="Line 850"/>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2" name="Line 851"/>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3" name="Line 852"/>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4" name="Line 853"/>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5" name="Line 854"/>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6" name="Line 855"/>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7" name="Line 856"/>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8" name="Line 857"/>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9" name="Line 858"/>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0" name="Line 859"/>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1" name="Line 860"/>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2" name="Line 861"/>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3" name="Line 862"/>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4" name="Line 863"/>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5" name="Line 864"/>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6" name="Line 865"/>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7" name="Line 866"/>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8" name="Line 867"/>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168" name="Line 868"/>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0" name="Group 869"/>
          <p:cNvGrpSpPr>
            <a:grpSpLocks/>
          </p:cNvGrpSpPr>
          <p:nvPr/>
        </p:nvGrpSpPr>
        <p:grpSpPr bwMode="auto">
          <a:xfrm rot="-5400000">
            <a:off x="2386807" y="3556793"/>
            <a:ext cx="1371600" cy="74613"/>
            <a:chOff x="1689" y="1008"/>
            <a:chExt cx="864" cy="47"/>
          </a:xfrm>
        </p:grpSpPr>
        <p:sp>
          <p:nvSpPr>
            <p:cNvPr id="103063" name="Rectangle 870"/>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064" name="Group 871"/>
            <p:cNvGrpSpPr>
              <a:grpSpLocks/>
            </p:cNvGrpSpPr>
            <p:nvPr/>
          </p:nvGrpSpPr>
          <p:grpSpPr bwMode="auto">
            <a:xfrm>
              <a:off x="1689" y="1008"/>
              <a:ext cx="685" cy="29"/>
              <a:chOff x="1712" y="1018"/>
              <a:chExt cx="685" cy="29"/>
            </a:xfrm>
          </p:grpSpPr>
          <p:sp>
            <p:nvSpPr>
              <p:cNvPr id="103066" name="Line 872"/>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7" name="Line 873"/>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8" name="Line 874"/>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9" name="Line 875"/>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0" name="Line 876"/>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1" name="Line 877"/>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2" name="Line 878"/>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3" name="Line 879"/>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4" name="Line 880"/>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5" name="Line 881"/>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6" name="Line 882"/>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7" name="Line 883"/>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8" name="Line 884"/>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9" name="Line 885"/>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0" name="Line 886"/>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1" name="Line 887"/>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2" name="Line 888"/>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3" name="Line 889"/>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4" name="Line 890"/>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5" name="Line 891"/>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6" name="Line 892"/>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7" name="Line 893"/>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8" name="Line 894"/>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9" name="Line 895"/>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0" name="Line 896"/>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1" name="Line 897"/>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2" name="Line 898"/>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3" name="Line 899"/>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4" name="Line 900"/>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5" name="Line 901"/>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6" name="Line 902"/>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7" name="Line 903"/>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8" name="Line 904"/>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9" name="Line 905"/>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0" name="Line 906"/>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1" name="Line 907"/>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2" name="Line 908"/>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3" name="Line 909"/>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4" name="Line 910"/>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5" name="Line 911"/>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6" name="Line 912"/>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7" name="Line 913"/>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8" name="Line 914"/>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9" name="Line 915"/>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0" name="Line 916"/>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1" name="Line 917"/>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2" name="Line 918"/>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3" name="Line 919"/>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4" name="Line 920"/>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5" name="Line 921"/>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6" name="Line 922"/>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7" name="Line 923"/>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8" name="Line 924"/>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9" name="Line 925"/>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0" name="Line 926"/>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1" name="Line 927"/>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2" name="Line 928"/>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3" name="Line 929"/>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4" name="Line 930"/>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5" name="Line 931"/>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6" name="Line 932"/>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7" name="Line 933"/>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8" name="Line 934"/>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9" name="Line 935"/>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0" name="Line 936"/>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1" name="Line 937"/>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2" name="Line 938"/>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3" name="Line 939"/>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4" name="Line 940"/>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5" name="Line 941"/>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6" name="Line 942"/>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7" name="Line 943"/>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8" name="Line 944"/>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9" name="Line 945"/>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0" name="Line 946"/>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1" name="Line 947"/>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2" name="Line 948"/>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3" name="Line 949"/>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4" name="Line 950"/>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5" name="Line 951"/>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6" name="Line 952"/>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7" name="Line 953"/>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8" name="Line 954"/>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9" name="Line 955"/>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0" name="Line 956"/>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1" name="Line 957"/>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2" name="Line 958"/>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3" name="Line 959"/>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4" name="Line 960"/>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5" name="Line 961"/>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6" name="Line 962"/>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7" name="Line 963"/>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8" name="Line 964"/>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9" name="Line 965"/>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0" name="Line 966"/>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1" name="Line 967"/>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2" name="Line 968"/>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3" name="Line 969"/>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4" name="Line 970"/>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5" name="Line 971"/>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065" name="Line 972"/>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1" name="Group 973"/>
          <p:cNvGrpSpPr>
            <a:grpSpLocks/>
          </p:cNvGrpSpPr>
          <p:nvPr/>
        </p:nvGrpSpPr>
        <p:grpSpPr bwMode="auto">
          <a:xfrm rot="-5400000">
            <a:off x="1853407" y="3556793"/>
            <a:ext cx="1371600" cy="74613"/>
            <a:chOff x="1689" y="1008"/>
            <a:chExt cx="864" cy="47"/>
          </a:xfrm>
        </p:grpSpPr>
        <p:sp>
          <p:nvSpPr>
            <p:cNvPr id="102960" name="Rectangle 974"/>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961" name="Group 975"/>
            <p:cNvGrpSpPr>
              <a:grpSpLocks/>
            </p:cNvGrpSpPr>
            <p:nvPr/>
          </p:nvGrpSpPr>
          <p:grpSpPr bwMode="auto">
            <a:xfrm>
              <a:off x="1689" y="1008"/>
              <a:ext cx="685" cy="29"/>
              <a:chOff x="1712" y="1018"/>
              <a:chExt cx="685" cy="29"/>
            </a:xfrm>
          </p:grpSpPr>
          <p:sp>
            <p:nvSpPr>
              <p:cNvPr id="102963" name="Line 976"/>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4" name="Line 977"/>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5" name="Line 978"/>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6" name="Line 979"/>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7" name="Line 980"/>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8" name="Line 981"/>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9" name="Line 982"/>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0" name="Line 983"/>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1" name="Line 984"/>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2" name="Line 985"/>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3" name="Line 986"/>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4" name="Line 987"/>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5" name="Line 988"/>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6" name="Line 989"/>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7" name="Line 990"/>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8" name="Line 991"/>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9" name="Line 992"/>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0" name="Line 993"/>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1" name="Line 994"/>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2" name="Line 995"/>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3" name="Line 996"/>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4" name="Line 997"/>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5" name="Line 998"/>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6" name="Line 999"/>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7" name="Line 1000"/>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8" name="Line 1001"/>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9" name="Line 1002"/>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0" name="Line 1003"/>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1" name="Line 1004"/>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2" name="Line 1005"/>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3" name="Line 1006"/>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4" name="Line 1007"/>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5" name="Line 1008"/>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6" name="Line 1009"/>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7" name="Line 1010"/>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8" name="Line 1011"/>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9" name="Line 1012"/>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0" name="Line 1013"/>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1" name="Line 1014"/>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2" name="Line 1015"/>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3" name="Line 1016"/>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4" name="Line 1017"/>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5" name="Line 1018"/>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6" name="Line 1019"/>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7" name="Line 1020"/>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8" name="Line 1021"/>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9" name="Line 1022"/>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0" name="Line 1023"/>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1" name="Line 1024"/>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2" name="Line 1025"/>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3" name="Line 1026"/>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4" name="Line 1027"/>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5" name="Line 1028"/>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6" name="Line 1029"/>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7" name="Line 1030"/>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8" name="Line 1031"/>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9" name="Line 1032"/>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0" name="Line 1033"/>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1" name="Line 1034"/>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2" name="Line 1035"/>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3" name="Line 1036"/>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4" name="Line 1037"/>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5" name="Line 1038"/>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6" name="Line 1039"/>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7" name="Line 1040"/>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8" name="Line 1041"/>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9" name="Line 1042"/>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0" name="Line 1043"/>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1" name="Line 1044"/>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2" name="Line 1045"/>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3" name="Line 1046"/>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4" name="Line 1047"/>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5" name="Line 1048"/>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6" name="Line 1049"/>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7" name="Line 1050"/>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8" name="Line 1051"/>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9" name="Line 1052"/>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0" name="Line 1053"/>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1" name="Line 1054"/>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2" name="Line 1055"/>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3" name="Line 1056"/>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4" name="Line 1057"/>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5" name="Line 1058"/>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6" name="Line 1059"/>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7" name="Line 1060"/>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8" name="Line 1061"/>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9" name="Line 1062"/>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0" name="Line 1063"/>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1" name="Line 1064"/>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2" name="Line 1065"/>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3" name="Line 1066"/>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4" name="Line 1067"/>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5" name="Line 1068"/>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6" name="Line 1069"/>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7" name="Line 1070"/>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8" name="Line 1071"/>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9" name="Line 1072"/>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0" name="Line 1073"/>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1" name="Line 1074"/>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2" name="Line 1075"/>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962" name="Line 1076"/>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2" name="Group 1077"/>
          <p:cNvGrpSpPr>
            <a:grpSpLocks/>
          </p:cNvGrpSpPr>
          <p:nvPr/>
        </p:nvGrpSpPr>
        <p:grpSpPr bwMode="auto">
          <a:xfrm rot="-5400000">
            <a:off x="2005807" y="3251993"/>
            <a:ext cx="1371600" cy="74613"/>
            <a:chOff x="1689" y="1008"/>
            <a:chExt cx="864" cy="47"/>
          </a:xfrm>
        </p:grpSpPr>
        <p:sp>
          <p:nvSpPr>
            <p:cNvPr id="102857" name="Rectangle 1078"/>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858" name="Group 1079"/>
            <p:cNvGrpSpPr>
              <a:grpSpLocks/>
            </p:cNvGrpSpPr>
            <p:nvPr/>
          </p:nvGrpSpPr>
          <p:grpSpPr bwMode="auto">
            <a:xfrm>
              <a:off x="1689" y="1008"/>
              <a:ext cx="685" cy="29"/>
              <a:chOff x="1712" y="1018"/>
              <a:chExt cx="685" cy="29"/>
            </a:xfrm>
          </p:grpSpPr>
          <p:sp>
            <p:nvSpPr>
              <p:cNvPr id="102860" name="Line 1080"/>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1" name="Line 1081"/>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2" name="Line 1082"/>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3" name="Line 1083"/>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4" name="Line 1084"/>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5" name="Line 1085"/>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6" name="Line 1086"/>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7" name="Line 1087"/>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8" name="Line 1088"/>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9" name="Line 1089"/>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0" name="Line 1090"/>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1" name="Line 1091"/>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2" name="Line 1092"/>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3" name="Line 1093"/>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4" name="Line 1094"/>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5" name="Line 1095"/>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6" name="Line 1096"/>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7" name="Line 1097"/>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8" name="Line 1098"/>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9" name="Line 1099"/>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0" name="Line 1100"/>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1" name="Line 1101"/>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2" name="Line 1102"/>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3" name="Line 1103"/>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4" name="Line 1104"/>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5" name="Line 1105"/>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6" name="Line 1106"/>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7" name="Line 1107"/>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8" name="Line 1108"/>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9" name="Line 1109"/>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0" name="Line 1110"/>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1" name="Line 1111"/>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2" name="Line 1112"/>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3" name="Line 1113"/>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4" name="Line 1114"/>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5" name="Line 1115"/>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6" name="Line 1116"/>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7" name="Line 1117"/>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8" name="Line 1118"/>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9" name="Line 1119"/>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0" name="Line 1120"/>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1" name="Line 1121"/>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2" name="Line 1122"/>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3" name="Line 1123"/>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4" name="Line 1124"/>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5" name="Line 1125"/>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6" name="Line 1126"/>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7" name="Line 1127"/>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8" name="Line 1128"/>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9" name="Line 1129"/>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0" name="Line 1130"/>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1" name="Line 1131"/>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2" name="Line 1132"/>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3" name="Line 1133"/>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4" name="Line 1134"/>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5" name="Line 1135"/>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6" name="Line 1136"/>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7" name="Line 1137"/>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8" name="Line 1138"/>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9" name="Line 1139"/>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0" name="Line 1140"/>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1" name="Line 1141"/>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2" name="Line 1142"/>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3" name="Line 1143"/>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4" name="Line 1144"/>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5" name="Line 1145"/>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6" name="Line 1146"/>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7" name="Line 1147"/>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8" name="Line 1148"/>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9" name="Line 1149"/>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0" name="Line 1150"/>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1" name="Line 1151"/>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2" name="Line 1152"/>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3" name="Line 1153"/>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4" name="Line 1154"/>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5" name="Line 1155"/>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6" name="Line 1156"/>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7" name="Line 1157"/>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8" name="Line 1158"/>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9" name="Line 1159"/>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0" name="Line 1160"/>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1" name="Line 1161"/>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2" name="Line 1162"/>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3" name="Line 1163"/>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4" name="Line 1164"/>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5" name="Line 1165"/>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6" name="Line 1166"/>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7" name="Line 1167"/>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8" name="Line 1168"/>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9" name="Line 1169"/>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0" name="Line 1170"/>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1" name="Line 1171"/>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2" name="Line 1172"/>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3" name="Line 1173"/>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4" name="Line 1174"/>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5" name="Line 1175"/>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6" name="Line 1176"/>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7" name="Line 1177"/>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8" name="Line 1178"/>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9" name="Line 1179"/>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859" name="Line 1180"/>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3" name="Group 1181"/>
          <p:cNvGrpSpPr>
            <a:grpSpLocks/>
          </p:cNvGrpSpPr>
          <p:nvPr/>
        </p:nvGrpSpPr>
        <p:grpSpPr bwMode="auto">
          <a:xfrm rot="-5400000">
            <a:off x="4445794" y="3556794"/>
            <a:ext cx="1371600" cy="74612"/>
            <a:chOff x="1689" y="1008"/>
            <a:chExt cx="864" cy="47"/>
          </a:xfrm>
        </p:grpSpPr>
        <p:sp>
          <p:nvSpPr>
            <p:cNvPr id="102754" name="Rectangle 1182"/>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755" name="Group 1183"/>
            <p:cNvGrpSpPr>
              <a:grpSpLocks/>
            </p:cNvGrpSpPr>
            <p:nvPr/>
          </p:nvGrpSpPr>
          <p:grpSpPr bwMode="auto">
            <a:xfrm>
              <a:off x="1689" y="1008"/>
              <a:ext cx="685" cy="29"/>
              <a:chOff x="1712" y="1018"/>
              <a:chExt cx="685" cy="29"/>
            </a:xfrm>
          </p:grpSpPr>
          <p:sp>
            <p:nvSpPr>
              <p:cNvPr id="102757" name="Line 1184"/>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8" name="Line 1185"/>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9" name="Line 1186"/>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0" name="Line 1187"/>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1" name="Line 1188"/>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2" name="Line 1189"/>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3" name="Line 1190"/>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4" name="Line 1191"/>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5" name="Line 1192"/>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6" name="Line 1193"/>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7" name="Line 1194"/>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8" name="Line 1195"/>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9" name="Line 1196"/>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0" name="Line 1197"/>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1" name="Line 1198"/>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2" name="Line 1199"/>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3" name="Line 1200"/>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4" name="Line 1201"/>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5" name="Line 1202"/>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6" name="Line 1203"/>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7" name="Line 1204"/>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8" name="Line 1205"/>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9" name="Line 1206"/>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0" name="Line 1207"/>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1" name="Line 1208"/>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2" name="Line 1209"/>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3" name="Line 1210"/>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4" name="Line 1211"/>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5" name="Line 1212"/>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6" name="Line 1213"/>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7" name="Line 1214"/>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8" name="Line 1215"/>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9" name="Line 1216"/>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0" name="Line 1217"/>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1" name="Line 1218"/>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2" name="Line 1219"/>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3" name="Line 1220"/>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4" name="Line 1221"/>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5" name="Line 1222"/>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6" name="Line 1223"/>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7" name="Line 1224"/>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8" name="Line 1225"/>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9" name="Line 1226"/>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0" name="Line 1227"/>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1" name="Line 1228"/>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2" name="Line 1229"/>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3" name="Line 1230"/>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4" name="Line 1231"/>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5" name="Line 1232"/>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6" name="Line 1233"/>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7" name="Line 1234"/>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8" name="Line 1235"/>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9" name="Line 1236"/>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0" name="Line 1237"/>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1" name="Line 1238"/>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2" name="Line 1239"/>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3" name="Line 1240"/>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4" name="Line 1241"/>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5" name="Line 1242"/>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6" name="Line 1243"/>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7" name="Line 1244"/>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8" name="Line 1245"/>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9" name="Line 1246"/>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0" name="Line 1247"/>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1" name="Line 1248"/>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2" name="Line 1249"/>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3" name="Line 1250"/>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4" name="Line 1251"/>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5" name="Line 1252"/>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6" name="Line 1253"/>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7" name="Line 1254"/>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8" name="Line 1255"/>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9" name="Line 1256"/>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0" name="Line 1257"/>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1" name="Line 1258"/>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2" name="Line 1259"/>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3" name="Line 1260"/>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4" name="Line 1261"/>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5" name="Line 1262"/>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6" name="Line 1263"/>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7" name="Line 1264"/>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8" name="Line 1265"/>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9" name="Line 1266"/>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0" name="Line 1267"/>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1" name="Line 1268"/>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2" name="Line 1269"/>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3" name="Line 1270"/>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4" name="Line 1271"/>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5" name="Line 1272"/>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6" name="Line 1273"/>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7" name="Line 1274"/>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8" name="Line 1275"/>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9" name="Line 1276"/>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0" name="Line 1277"/>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1" name="Line 1278"/>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2" name="Line 1279"/>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3" name="Line 1280"/>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4" name="Line 1281"/>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5" name="Line 1282"/>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6" name="Line 1283"/>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56" name="Line 1284"/>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4" name="Group 1285"/>
          <p:cNvGrpSpPr>
            <a:grpSpLocks/>
          </p:cNvGrpSpPr>
          <p:nvPr/>
        </p:nvGrpSpPr>
        <p:grpSpPr bwMode="auto">
          <a:xfrm rot="-5400000">
            <a:off x="4598194" y="3709194"/>
            <a:ext cx="1371600" cy="74612"/>
            <a:chOff x="1689" y="1008"/>
            <a:chExt cx="864" cy="47"/>
          </a:xfrm>
        </p:grpSpPr>
        <p:sp>
          <p:nvSpPr>
            <p:cNvPr id="102651" name="Rectangle 1286"/>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652" name="Group 1287"/>
            <p:cNvGrpSpPr>
              <a:grpSpLocks/>
            </p:cNvGrpSpPr>
            <p:nvPr/>
          </p:nvGrpSpPr>
          <p:grpSpPr bwMode="auto">
            <a:xfrm>
              <a:off x="1689" y="1008"/>
              <a:ext cx="685" cy="29"/>
              <a:chOff x="1712" y="1018"/>
              <a:chExt cx="685" cy="29"/>
            </a:xfrm>
          </p:grpSpPr>
          <p:sp>
            <p:nvSpPr>
              <p:cNvPr id="102654" name="Line 1288"/>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5" name="Line 1289"/>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6" name="Line 1290"/>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7" name="Line 1291"/>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8" name="Line 1292"/>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9" name="Line 1293"/>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0" name="Line 1294"/>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1" name="Line 1295"/>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2" name="Line 1296"/>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3" name="Line 1297"/>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4" name="Line 1298"/>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5" name="Line 1299"/>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6" name="Line 1300"/>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7" name="Line 1301"/>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8" name="Line 1302"/>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9" name="Line 1303"/>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0" name="Line 1304"/>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1" name="Line 1305"/>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2" name="Line 1306"/>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3" name="Line 1307"/>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4" name="Line 1308"/>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5" name="Line 1309"/>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6" name="Line 1310"/>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7" name="Line 1311"/>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8" name="Line 1312"/>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9" name="Line 1313"/>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0" name="Line 1314"/>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1" name="Line 1315"/>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2" name="Line 1316"/>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3" name="Line 1317"/>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4" name="Line 1318"/>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5" name="Line 1319"/>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6" name="Line 1320"/>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7" name="Line 1321"/>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8" name="Line 1322"/>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9" name="Line 1323"/>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0" name="Line 1324"/>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1" name="Line 1325"/>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2" name="Line 1326"/>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3" name="Line 1327"/>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4" name="Line 1328"/>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5" name="Line 1329"/>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6" name="Line 1330"/>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7" name="Line 1331"/>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8" name="Line 1332"/>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9" name="Line 1333"/>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0" name="Line 1334"/>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1" name="Line 1335"/>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2" name="Line 1336"/>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3" name="Line 1337"/>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4" name="Line 1338"/>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5" name="Line 1339"/>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6" name="Line 1340"/>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7" name="Line 1341"/>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8" name="Line 1342"/>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9" name="Line 1343"/>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0" name="Line 1344"/>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1" name="Line 1345"/>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2" name="Line 1346"/>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3" name="Line 1347"/>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4" name="Line 1348"/>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5" name="Line 1349"/>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6" name="Line 1350"/>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7" name="Line 1351"/>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8" name="Line 1352"/>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9" name="Line 1353"/>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0" name="Line 1354"/>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1" name="Line 1355"/>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2" name="Line 1356"/>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3" name="Line 1357"/>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4" name="Line 1358"/>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5" name="Line 1359"/>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6" name="Line 1360"/>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7" name="Line 1361"/>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8" name="Line 1362"/>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9" name="Line 1363"/>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0" name="Line 1364"/>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1" name="Line 1365"/>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2" name="Line 1366"/>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3" name="Line 1367"/>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4" name="Line 1368"/>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5" name="Line 1369"/>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6" name="Line 1370"/>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7" name="Line 1371"/>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8" name="Line 1372"/>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9" name="Line 1373"/>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0" name="Line 1374"/>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1" name="Line 1375"/>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2" name="Line 1376"/>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3" name="Line 1377"/>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4" name="Line 1378"/>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5" name="Line 1379"/>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6" name="Line 1380"/>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7" name="Line 1381"/>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8" name="Line 1382"/>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9" name="Line 1383"/>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0" name="Line 1384"/>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1" name="Line 1385"/>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2" name="Line 1386"/>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3" name="Line 1387"/>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653" name="Line 1388"/>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5" name="Group 1389"/>
          <p:cNvGrpSpPr>
            <a:grpSpLocks/>
          </p:cNvGrpSpPr>
          <p:nvPr/>
        </p:nvGrpSpPr>
        <p:grpSpPr bwMode="auto">
          <a:xfrm rot="-5400000">
            <a:off x="4750594" y="3404394"/>
            <a:ext cx="1371600" cy="74612"/>
            <a:chOff x="1689" y="1008"/>
            <a:chExt cx="864" cy="47"/>
          </a:xfrm>
        </p:grpSpPr>
        <p:sp>
          <p:nvSpPr>
            <p:cNvPr id="102548" name="Rectangle 1390"/>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549" name="Group 1391"/>
            <p:cNvGrpSpPr>
              <a:grpSpLocks/>
            </p:cNvGrpSpPr>
            <p:nvPr/>
          </p:nvGrpSpPr>
          <p:grpSpPr bwMode="auto">
            <a:xfrm>
              <a:off x="1689" y="1008"/>
              <a:ext cx="685" cy="29"/>
              <a:chOff x="1712" y="1018"/>
              <a:chExt cx="685" cy="29"/>
            </a:xfrm>
          </p:grpSpPr>
          <p:sp>
            <p:nvSpPr>
              <p:cNvPr id="102551" name="Line 1392"/>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2" name="Line 1393"/>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3" name="Line 1394"/>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4" name="Line 1395"/>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5" name="Line 1396"/>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6" name="Line 1397"/>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7" name="Line 1398"/>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8" name="Line 1399"/>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9" name="Line 1400"/>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0" name="Line 1401"/>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1" name="Line 1402"/>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2" name="Line 1403"/>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3" name="Line 1404"/>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4" name="Line 1405"/>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5" name="Line 1406"/>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6" name="Line 1407"/>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7" name="Line 1408"/>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8" name="Line 1409"/>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9" name="Line 1410"/>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0" name="Line 1411"/>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1" name="Line 1412"/>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2" name="Line 1413"/>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3" name="Line 1414"/>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4" name="Line 1415"/>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5" name="Line 1416"/>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6" name="Line 1417"/>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7" name="Line 1418"/>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8" name="Line 1419"/>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9" name="Line 1420"/>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0" name="Line 1421"/>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1" name="Line 1422"/>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2" name="Line 1423"/>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3" name="Line 1424"/>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4" name="Line 1425"/>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5" name="Line 1426"/>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6" name="Line 1427"/>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7" name="Line 1428"/>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8" name="Line 1429"/>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9" name="Line 1430"/>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0" name="Line 1431"/>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1" name="Line 1432"/>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2" name="Line 1433"/>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3" name="Line 1434"/>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4" name="Line 1435"/>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5" name="Line 1436"/>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6" name="Line 1437"/>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7" name="Line 1438"/>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8" name="Line 1439"/>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9" name="Line 1440"/>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0" name="Line 1441"/>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1" name="Line 1442"/>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2" name="Line 1443"/>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3" name="Line 1444"/>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4" name="Line 1445"/>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5" name="Line 1446"/>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6" name="Line 1447"/>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7" name="Line 1448"/>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8" name="Line 1449"/>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9" name="Line 1450"/>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0" name="Line 1451"/>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1" name="Line 1452"/>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2" name="Line 1453"/>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3" name="Line 1454"/>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4" name="Line 1455"/>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5" name="Line 1456"/>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6" name="Line 1457"/>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7" name="Line 1458"/>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8" name="Line 1459"/>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9" name="Line 1460"/>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0" name="Line 1461"/>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1" name="Line 1462"/>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2" name="Line 1463"/>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3" name="Line 1464"/>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4" name="Line 1465"/>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5" name="Line 1466"/>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6" name="Line 1467"/>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7" name="Line 1468"/>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8" name="Line 1469"/>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9" name="Line 1470"/>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0" name="Line 1471"/>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1" name="Line 1472"/>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2" name="Line 1473"/>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3" name="Line 1474"/>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4" name="Line 1475"/>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5" name="Line 1476"/>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6" name="Line 1477"/>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7" name="Line 1478"/>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8" name="Line 1479"/>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9" name="Line 1480"/>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0" name="Line 1481"/>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1" name="Line 1482"/>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2" name="Line 1483"/>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3" name="Line 1484"/>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4" name="Line 1485"/>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5" name="Line 1486"/>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6" name="Line 1487"/>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7" name="Line 1488"/>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8" name="Line 1489"/>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9" name="Line 1490"/>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0" name="Line 1491"/>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50" name="Line 1492"/>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6" name="Group 1493"/>
          <p:cNvGrpSpPr>
            <a:grpSpLocks/>
          </p:cNvGrpSpPr>
          <p:nvPr/>
        </p:nvGrpSpPr>
        <p:grpSpPr bwMode="auto">
          <a:xfrm rot="-5400000">
            <a:off x="4902994" y="3175794"/>
            <a:ext cx="1371600" cy="74612"/>
            <a:chOff x="1689" y="1008"/>
            <a:chExt cx="864" cy="47"/>
          </a:xfrm>
        </p:grpSpPr>
        <p:sp>
          <p:nvSpPr>
            <p:cNvPr id="102445" name="Rectangle 1494"/>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446" name="Group 1495"/>
            <p:cNvGrpSpPr>
              <a:grpSpLocks/>
            </p:cNvGrpSpPr>
            <p:nvPr/>
          </p:nvGrpSpPr>
          <p:grpSpPr bwMode="auto">
            <a:xfrm>
              <a:off x="1689" y="1008"/>
              <a:ext cx="685" cy="29"/>
              <a:chOff x="1712" y="1018"/>
              <a:chExt cx="685" cy="29"/>
            </a:xfrm>
          </p:grpSpPr>
          <p:sp>
            <p:nvSpPr>
              <p:cNvPr id="102448" name="Line 1496"/>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9" name="Line 1497"/>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0" name="Line 1498"/>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1" name="Line 1499"/>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2" name="Line 1500"/>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3" name="Line 1501"/>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4" name="Line 1502"/>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5" name="Line 1503"/>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6" name="Line 1504"/>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7" name="Line 1505"/>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8" name="Line 1506"/>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9" name="Line 1507"/>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0" name="Line 1508"/>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1" name="Line 1509"/>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2" name="Line 1510"/>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3" name="Line 1511"/>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4" name="Line 1512"/>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5" name="Line 1513"/>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6" name="Line 1514"/>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7" name="Line 1515"/>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8" name="Line 1516"/>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9" name="Line 1517"/>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0" name="Line 1518"/>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1" name="Line 1519"/>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2" name="Line 1520"/>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3" name="Line 1521"/>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4" name="Line 1522"/>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5" name="Line 1523"/>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6" name="Line 1524"/>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7" name="Line 1525"/>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8" name="Line 1526"/>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9" name="Line 1527"/>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0" name="Line 1528"/>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1" name="Line 1529"/>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2" name="Line 1530"/>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3" name="Line 1531"/>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4" name="Line 1532"/>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5" name="Line 1533"/>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6" name="Line 1534"/>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7" name="Line 1535"/>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8" name="Line 1536"/>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9" name="Line 1537"/>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0" name="Line 1538"/>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1" name="Line 1539"/>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2" name="Line 1540"/>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3" name="Line 1541"/>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4" name="Line 1542"/>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5" name="Line 1543"/>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6" name="Line 1544"/>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7" name="Line 1545"/>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8" name="Line 1546"/>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9" name="Line 1547"/>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0" name="Line 1548"/>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1" name="Line 1549"/>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2" name="Line 1550"/>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3" name="Line 1551"/>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4" name="Line 1552"/>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5" name="Line 1553"/>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6" name="Line 1554"/>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7" name="Line 1555"/>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8" name="Line 1556"/>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9" name="Line 1557"/>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0" name="Line 1558"/>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1" name="Line 1559"/>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2" name="Line 1560"/>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3" name="Line 1561"/>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4" name="Line 1562"/>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5" name="Line 1563"/>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6" name="Line 1564"/>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7" name="Line 1565"/>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8" name="Line 1566"/>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9" name="Line 1567"/>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0" name="Line 1568"/>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1" name="Line 1569"/>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2" name="Line 1570"/>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3" name="Line 1571"/>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4" name="Line 1572"/>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5" name="Line 1573"/>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6" name="Line 1574"/>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7" name="Line 1575"/>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8" name="Line 1576"/>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9" name="Line 1577"/>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0" name="Line 1578"/>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1" name="Line 1579"/>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2" name="Line 1580"/>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3" name="Line 1581"/>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4" name="Line 1582"/>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5" name="Line 1583"/>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6" name="Line 1584"/>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7" name="Line 1585"/>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8" name="Line 1586"/>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9" name="Line 1587"/>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0" name="Line 1588"/>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1" name="Line 1589"/>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2" name="Line 1590"/>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3" name="Line 1591"/>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4" name="Line 1592"/>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5" name="Line 1593"/>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6" name="Line 1594"/>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7" name="Line 1595"/>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447" name="Line 1596"/>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79005" name="Line 1597"/>
          <p:cNvSpPr>
            <a:spLocks noChangeShapeType="1"/>
          </p:cNvSpPr>
          <p:nvPr/>
        </p:nvSpPr>
        <p:spPr bwMode="auto">
          <a:xfrm>
            <a:off x="1739900" y="2832100"/>
            <a:ext cx="3276600" cy="0"/>
          </a:xfrm>
          <a:prstGeom prst="line">
            <a:avLst/>
          </a:prstGeom>
          <a:noFill/>
          <a:ln w="1301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8" name="Text Box 1598"/>
          <p:cNvSpPr txBox="1">
            <a:spLocks noChangeArrowheads="1"/>
          </p:cNvSpPr>
          <p:nvPr/>
        </p:nvSpPr>
        <p:spPr bwMode="auto">
          <a:xfrm rot="-5400000">
            <a:off x="4903787" y="4702176"/>
            <a:ext cx="835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Photons</a:t>
            </a:r>
          </a:p>
        </p:txBody>
      </p:sp>
      <p:sp>
        <p:nvSpPr>
          <p:cNvPr id="102439" name="Line 1599"/>
          <p:cNvSpPr>
            <a:spLocks noChangeShapeType="1"/>
          </p:cNvSpPr>
          <p:nvPr/>
        </p:nvSpPr>
        <p:spPr bwMode="auto">
          <a:xfrm flipV="1">
            <a:off x="1816100" y="2984500"/>
            <a:ext cx="1066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0" name="Text Box 1600"/>
          <p:cNvSpPr txBox="1">
            <a:spLocks noChangeArrowheads="1"/>
          </p:cNvSpPr>
          <p:nvPr/>
        </p:nvSpPr>
        <p:spPr bwMode="auto">
          <a:xfrm>
            <a:off x="1054100" y="4432300"/>
            <a:ext cx="12969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Overflowing</a:t>
            </a:r>
          </a:p>
          <a:p>
            <a:pPr>
              <a:spcBef>
                <a:spcPct val="0"/>
              </a:spcBef>
              <a:buFontTx/>
              <a:buNone/>
            </a:pPr>
            <a:r>
              <a:rPr lang="en-US" altLang="en-US" sz="1400">
                <a:latin typeface="Arial" panose="020B0604020202020204" pitchFamily="34" charset="0"/>
              </a:rPr>
              <a:t>charge packet</a:t>
            </a:r>
          </a:p>
        </p:txBody>
      </p:sp>
      <p:sp>
        <p:nvSpPr>
          <p:cNvPr id="102441" name="Text Box 1601"/>
          <p:cNvSpPr txBox="1">
            <a:spLocks noChangeArrowheads="1"/>
          </p:cNvSpPr>
          <p:nvPr/>
        </p:nvSpPr>
        <p:spPr bwMode="auto">
          <a:xfrm>
            <a:off x="901700" y="2679700"/>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Spillage</a:t>
            </a:r>
          </a:p>
        </p:txBody>
      </p:sp>
      <p:sp>
        <p:nvSpPr>
          <p:cNvPr id="102442" name="Text Box 1602"/>
          <p:cNvSpPr txBox="1">
            <a:spLocks noChangeArrowheads="1"/>
          </p:cNvSpPr>
          <p:nvPr/>
        </p:nvSpPr>
        <p:spPr bwMode="auto">
          <a:xfrm>
            <a:off x="7531100" y="2679700"/>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Spillage</a:t>
            </a:r>
          </a:p>
        </p:txBody>
      </p:sp>
      <p:sp>
        <p:nvSpPr>
          <p:cNvPr id="102443" name="Text Box 1603"/>
          <p:cNvSpPr txBox="1">
            <a:spLocks noChangeArrowheads="1"/>
          </p:cNvSpPr>
          <p:nvPr/>
        </p:nvSpPr>
        <p:spPr bwMode="auto">
          <a:xfrm rot="-5400000">
            <a:off x="3823494" y="3967956"/>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2579012" name="Line 1604"/>
          <p:cNvSpPr>
            <a:spLocks noChangeShapeType="1"/>
          </p:cNvSpPr>
          <p:nvPr/>
        </p:nvSpPr>
        <p:spPr bwMode="auto">
          <a:xfrm flipH="1">
            <a:off x="3644900" y="2832100"/>
            <a:ext cx="3200400" cy="0"/>
          </a:xfrm>
          <a:prstGeom prst="line">
            <a:avLst/>
          </a:prstGeom>
          <a:noFill/>
          <a:ln w="1301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42717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79005"/>
                                        </p:tgtEl>
                                        <p:attrNameLst>
                                          <p:attrName>style.visibility</p:attrName>
                                        </p:attrNameLst>
                                      </p:cBhvr>
                                      <p:to>
                                        <p:strVal val="visible"/>
                                      </p:to>
                                    </p:set>
                                    <p:animEffect transition="in" filter="wipe(right)">
                                      <p:cBhvr>
                                        <p:cTn id="7" dur="500"/>
                                        <p:tgtEl>
                                          <p:spTgt spid="25790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79012"/>
                                        </p:tgtEl>
                                        <p:attrNameLst>
                                          <p:attrName>style.visibility</p:attrName>
                                        </p:attrNameLst>
                                      </p:cBhvr>
                                      <p:to>
                                        <p:strVal val="visible"/>
                                      </p:to>
                                    </p:set>
                                    <p:animEffect transition="in" filter="wipe(left)">
                                      <p:cBhvr>
                                        <p:cTn id="11" dur="500"/>
                                        <p:tgtEl>
                                          <p:spTgt spid="257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9005" grpId="0" animBg="1"/>
      <p:bldP spid="25790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717F73C-36EC-49A4-BDA9-B01547565B04}" type="slidenum">
              <a:rPr lang="en-US" altLang="en-US" sz="1400" smtClean="0">
                <a:latin typeface="Arial" panose="020B0604020202020204" pitchFamily="34" charset="0"/>
              </a:rPr>
              <a:pPr>
                <a:spcBef>
                  <a:spcPct val="0"/>
                </a:spcBef>
                <a:buFontTx/>
                <a:buNone/>
              </a:pPr>
              <a:t>28</a:t>
            </a:fld>
            <a:endParaRPr lang="en-US" altLang="en-US" sz="1400" smtClean="0">
              <a:latin typeface="Arial" panose="020B0604020202020204" pitchFamily="34" charset="0"/>
            </a:endParaRPr>
          </a:p>
        </p:txBody>
      </p:sp>
      <p:sp>
        <p:nvSpPr>
          <p:cNvPr id="104451" name="Rectangle 2"/>
          <p:cNvSpPr>
            <a:spLocks noGrp="1" noChangeArrowheads="1"/>
          </p:cNvSpPr>
          <p:nvPr>
            <p:ph type="title"/>
          </p:nvPr>
        </p:nvSpPr>
        <p:spPr/>
        <p:txBody>
          <a:bodyPr/>
          <a:lstStyle/>
          <a:p>
            <a:pPr eaLnBrk="1" hangingPunct="1"/>
            <a:r>
              <a:rPr lang="en-US" altLang="en-US" smtClean="0"/>
              <a:t>Saturation</a:t>
            </a:r>
          </a:p>
        </p:txBody>
      </p:sp>
      <p:sp>
        <p:nvSpPr>
          <p:cNvPr id="104452" name="Rectangle 3"/>
          <p:cNvSpPr>
            <a:spLocks noGrp="1" noChangeArrowheads="1"/>
          </p:cNvSpPr>
          <p:nvPr>
            <p:ph type="body" idx="1"/>
          </p:nvPr>
        </p:nvSpPr>
        <p:spPr/>
        <p:txBody>
          <a:bodyPr/>
          <a:lstStyle/>
          <a:p>
            <a:pPr eaLnBrk="1" hangingPunct="1"/>
            <a:r>
              <a:rPr lang="en-US" altLang="en-US" sz="2000" dirty="0" smtClean="0"/>
              <a:t>CCD pixels have a linear response of measured output voltage to a value quite close to the </a:t>
            </a:r>
            <a:r>
              <a:rPr lang="en-US" altLang="en-US" sz="2000" dirty="0" smtClean="0">
                <a:solidFill>
                  <a:srgbClr val="FF0000"/>
                </a:solidFill>
              </a:rPr>
              <a:t>full well capacity </a:t>
            </a:r>
            <a:r>
              <a:rPr lang="en-US" altLang="en-US" sz="2000" dirty="0" smtClean="0"/>
              <a:t>of the pixel. The number of electrons which can be stored is given by:</a:t>
            </a:r>
          </a:p>
          <a:p>
            <a:pPr algn="ctr" eaLnBrk="1" hangingPunct="1">
              <a:buFontTx/>
              <a:buNone/>
            </a:pPr>
            <a:r>
              <a:rPr lang="en-US" altLang="en-US" sz="2000" dirty="0" smtClean="0">
                <a:solidFill>
                  <a:srgbClr val="000066"/>
                </a:solidFill>
              </a:rPr>
              <a:t>Q = CV</a:t>
            </a:r>
          </a:p>
          <a:p>
            <a:pPr eaLnBrk="1" hangingPunct="1">
              <a:buFontTx/>
              <a:buNone/>
            </a:pPr>
            <a:r>
              <a:rPr lang="en-US" altLang="en-US" sz="2000" dirty="0" smtClean="0">
                <a:solidFill>
                  <a:srgbClr val="000066"/>
                </a:solidFill>
              </a:rPr>
              <a:t>   </a:t>
            </a:r>
            <a:r>
              <a:rPr lang="en-US" altLang="en-US" sz="2000" dirty="0" smtClean="0"/>
              <a:t>V is the voltage, and C is the capacitance of the pixel, given approximately by:</a:t>
            </a:r>
          </a:p>
          <a:p>
            <a:pPr algn="ctr" eaLnBrk="1" hangingPunct="1">
              <a:buFontTx/>
              <a:buNone/>
            </a:pPr>
            <a:r>
              <a:rPr lang="en-US" altLang="en-US" sz="2000" dirty="0" smtClean="0">
                <a:solidFill>
                  <a:srgbClr val="000066"/>
                </a:solidFill>
              </a:rPr>
              <a:t>C </a:t>
            </a:r>
            <a:r>
              <a:rPr lang="en-US" altLang="en-US" sz="2000" dirty="0" smtClean="0">
                <a:solidFill>
                  <a:srgbClr val="000066"/>
                </a:solidFill>
                <a:sym typeface="Symbol" panose="05050102010706020507" pitchFamily="18" charset="2"/>
              </a:rPr>
              <a:t> A</a:t>
            </a:r>
            <a:r>
              <a:rPr lang="en-US" altLang="en-US" sz="2000" dirty="0" smtClean="0">
                <a:solidFill>
                  <a:srgbClr val="000066"/>
                </a:solidFill>
                <a:cs typeface="Times New Roman" panose="02020603050405020304" pitchFamily="18" charset="0"/>
                <a:sym typeface="Symbol" panose="05050102010706020507" pitchFamily="18" charset="2"/>
              </a:rPr>
              <a:t>κε</a:t>
            </a:r>
            <a:r>
              <a:rPr lang="en-US" altLang="en-US" sz="2000" baseline="-25000" dirty="0" smtClean="0">
                <a:solidFill>
                  <a:srgbClr val="000066"/>
                </a:solidFill>
                <a:cs typeface="Times New Roman" panose="02020603050405020304" pitchFamily="18" charset="0"/>
                <a:sym typeface="Symbol" panose="05050102010706020507" pitchFamily="18" charset="2"/>
              </a:rPr>
              <a:t>0</a:t>
            </a:r>
            <a:r>
              <a:rPr lang="en-US" altLang="en-US" sz="2000" b="1" dirty="0" smtClean="0">
                <a:solidFill>
                  <a:srgbClr val="000066"/>
                </a:solidFill>
                <a:cs typeface="Times New Roman" panose="02020603050405020304" pitchFamily="18" charset="0"/>
                <a:sym typeface="Symbol" panose="05050102010706020507" pitchFamily="18" charset="2"/>
              </a:rPr>
              <a:t>/</a:t>
            </a:r>
            <a:r>
              <a:rPr lang="en-US" altLang="en-US" sz="2000" dirty="0" smtClean="0">
                <a:solidFill>
                  <a:srgbClr val="000066"/>
                </a:solidFill>
                <a:cs typeface="Times New Roman" panose="02020603050405020304" pitchFamily="18" charset="0"/>
                <a:sym typeface="Symbol" panose="05050102010706020507" pitchFamily="18" charset="2"/>
              </a:rPr>
              <a:t>d</a:t>
            </a:r>
          </a:p>
          <a:p>
            <a:pPr eaLnBrk="1" hangingPunct="1">
              <a:buFontTx/>
              <a:buNone/>
            </a:pPr>
            <a:r>
              <a:rPr lang="en-US" altLang="en-US" sz="2000" dirty="0" smtClean="0"/>
              <a:t>   A is the area of the pixel, d is the thickness of the SiO</a:t>
            </a:r>
            <a:r>
              <a:rPr lang="en-US" altLang="en-US" sz="2000" baseline="-25000" dirty="0" smtClean="0"/>
              <a:t>2</a:t>
            </a:r>
            <a:r>
              <a:rPr lang="en-US" altLang="en-US" sz="2000" dirty="0" smtClean="0"/>
              <a:t> layer, </a:t>
            </a:r>
            <a:r>
              <a:rPr lang="en-US" altLang="en-US" sz="2000" dirty="0" smtClean="0">
                <a:cs typeface="Times New Roman" panose="02020603050405020304" pitchFamily="18" charset="0"/>
                <a:sym typeface="Symbol" panose="05050102010706020507" pitchFamily="18" charset="2"/>
              </a:rPr>
              <a:t>κ is the dielectric constant of </a:t>
            </a:r>
            <a:r>
              <a:rPr lang="en-US" altLang="en-US" sz="2000" dirty="0" smtClean="0"/>
              <a:t>SiO</a:t>
            </a:r>
            <a:r>
              <a:rPr lang="en-US" altLang="en-US" sz="2000" baseline="-25000" dirty="0" smtClean="0"/>
              <a:t>2</a:t>
            </a:r>
            <a:r>
              <a:rPr lang="en-US" altLang="en-US" sz="2000" dirty="0" smtClean="0"/>
              <a:t> (about 4.5) and </a:t>
            </a:r>
            <a:r>
              <a:rPr lang="en-US" altLang="en-US" sz="2000" dirty="0" smtClean="0">
                <a:cs typeface="Times New Roman" panose="02020603050405020304" pitchFamily="18" charset="0"/>
                <a:sym typeface="Symbol" panose="05050102010706020507" pitchFamily="18" charset="2"/>
              </a:rPr>
              <a:t>ε</a:t>
            </a:r>
            <a:r>
              <a:rPr lang="en-US" altLang="en-US" sz="2000" baseline="-25000" dirty="0" smtClean="0">
                <a:cs typeface="Times New Roman" panose="02020603050405020304" pitchFamily="18" charset="0"/>
                <a:sym typeface="Symbol" panose="05050102010706020507" pitchFamily="18" charset="2"/>
              </a:rPr>
              <a:t>0 </a:t>
            </a:r>
            <a:r>
              <a:rPr lang="en-US" altLang="en-US" sz="2000" dirty="0" smtClean="0">
                <a:cs typeface="Times New Roman" panose="02020603050405020304" pitchFamily="18" charset="0"/>
                <a:sym typeface="Symbol" panose="05050102010706020507" pitchFamily="18" charset="2"/>
              </a:rPr>
              <a:t>is the permittivity of free space.</a:t>
            </a:r>
          </a:p>
        </p:txBody>
      </p:sp>
    </p:spTree>
    <p:extLst>
      <p:ext uri="{BB962C8B-B14F-4D97-AF65-F5344CB8AC3E}">
        <p14:creationId xmlns:p14="http://schemas.microsoft.com/office/powerpoint/2010/main" val="297725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4507C8A-C17C-43AD-BE59-11202E9EDF09}" type="slidenum">
              <a:rPr lang="en-US" altLang="en-US" sz="1400" smtClean="0">
                <a:latin typeface="Arial" panose="020B0604020202020204" pitchFamily="34" charset="0"/>
              </a:rPr>
              <a:pPr>
                <a:spcBef>
                  <a:spcPct val="0"/>
                </a:spcBef>
                <a:buFontTx/>
                <a:buNone/>
              </a:pPr>
              <a:t>29</a:t>
            </a:fld>
            <a:endParaRPr lang="en-US" altLang="en-US" sz="1400" smtClean="0">
              <a:latin typeface="Arial" panose="020B0604020202020204" pitchFamily="34" charset="0"/>
            </a:endParaRPr>
          </a:p>
        </p:txBody>
      </p:sp>
      <p:sp>
        <p:nvSpPr>
          <p:cNvPr id="106499" name="Rectangle 4"/>
          <p:cNvSpPr>
            <a:spLocks noGrp="1" noChangeArrowheads="1"/>
          </p:cNvSpPr>
          <p:nvPr>
            <p:ph type="title"/>
          </p:nvPr>
        </p:nvSpPr>
        <p:spPr/>
        <p:txBody>
          <a:bodyPr/>
          <a:lstStyle/>
          <a:p>
            <a:pPr eaLnBrk="1" hangingPunct="1"/>
            <a:r>
              <a:rPr lang="en-US" altLang="en-US" smtClean="0"/>
              <a:t>Linearity and Saturation</a:t>
            </a:r>
          </a:p>
        </p:txBody>
      </p:sp>
      <p:sp>
        <p:nvSpPr>
          <p:cNvPr id="106500" name="Rectangle 5"/>
          <p:cNvSpPr>
            <a:spLocks noGrp="1" noChangeArrowheads="1"/>
          </p:cNvSpPr>
          <p:nvPr>
            <p:ph type="body" idx="1"/>
          </p:nvPr>
        </p:nvSpPr>
        <p:spPr/>
        <p:txBody>
          <a:bodyPr/>
          <a:lstStyle/>
          <a:p>
            <a:pPr eaLnBrk="1" hangingPunct="1"/>
            <a:r>
              <a:rPr lang="en-US" altLang="en-US" dirty="0" smtClean="0"/>
              <a:t>Typically, the full well capacity of a CCD pixel 25 </a:t>
            </a:r>
            <a:r>
              <a:rPr lang="en-US" altLang="en-US" dirty="0" err="1" smtClean="0"/>
              <a:t>μm</a:t>
            </a:r>
            <a:r>
              <a:rPr lang="en-US" altLang="en-US" dirty="0" smtClean="0"/>
              <a:t> square is 500,000 electrons. </a:t>
            </a:r>
          </a:p>
          <a:p>
            <a:pPr lvl="1" eaLnBrk="1" hangingPunct="1"/>
            <a:r>
              <a:rPr lang="en-US" altLang="en-US" dirty="0" smtClean="0"/>
              <a:t>If the charge in the well exceeds about 80% of this value the response will be non-linear.</a:t>
            </a:r>
          </a:p>
          <a:p>
            <a:pPr lvl="1" eaLnBrk="1" hangingPunct="1"/>
            <a:r>
              <a:rPr lang="en-US" altLang="en-US" dirty="0" smtClean="0"/>
              <a:t>This is because the filled </a:t>
            </a:r>
            <a:r>
              <a:rPr lang="en-US" altLang="en-US" dirty="0" err="1" smtClean="0"/>
              <a:t>pn</a:t>
            </a:r>
            <a:r>
              <a:rPr lang="en-US" altLang="en-US" dirty="0" smtClean="0"/>
              <a:t> junction region will have a weaker and weaker field. </a:t>
            </a:r>
          </a:p>
          <a:p>
            <a:pPr lvl="1" eaLnBrk="1" hangingPunct="1"/>
            <a:r>
              <a:rPr lang="en-US" altLang="en-US" dirty="0" smtClean="0"/>
              <a:t>If it exceeds this value, charge will spread through the barrier phase to surrounding pixels.</a:t>
            </a:r>
          </a:p>
          <a:p>
            <a:pPr eaLnBrk="1" hangingPunct="1"/>
            <a:r>
              <a:rPr lang="en-US" altLang="en-US" dirty="0" smtClean="0"/>
              <a:t>This charge blooming occurs mainly vertically, as there is little horizontal bleeding because of the permanent doped channel stops.</a:t>
            </a:r>
          </a:p>
          <a:p>
            <a:pPr eaLnBrk="1" hangingPunct="1"/>
            <a:r>
              <a:rPr lang="en-US" altLang="en-US" dirty="0" smtClean="0"/>
              <a:t>Readout register pixels are larger, so there is less saturation effect in the readout register.</a:t>
            </a:r>
          </a:p>
          <a:p>
            <a:pPr eaLnBrk="1" hangingPunct="1"/>
            <a:endParaRPr lang="en-US" altLang="en-US" dirty="0" smtClean="0"/>
          </a:p>
        </p:txBody>
      </p:sp>
    </p:spTree>
    <p:extLst>
      <p:ext uri="{BB962C8B-B14F-4D97-AF65-F5344CB8AC3E}">
        <p14:creationId xmlns:p14="http://schemas.microsoft.com/office/powerpoint/2010/main" val="1303158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50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5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pn</a:t>
            </a:r>
            <a:r>
              <a:rPr lang="en-US" dirty="0"/>
              <a:t> </a:t>
            </a:r>
            <a:r>
              <a:rPr lang="en-US" dirty="0" smtClean="0"/>
              <a:t>junctions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66168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CA4E297-292F-47AB-9D22-77F2F9AE36D4}" type="slidenum">
              <a:rPr lang="en-US" altLang="en-US" sz="1400" smtClean="0">
                <a:latin typeface="Arial" panose="020B0604020202020204" pitchFamily="34" charset="0"/>
              </a:rPr>
              <a:pPr>
                <a:spcBef>
                  <a:spcPct val="0"/>
                </a:spcBef>
                <a:buFontTx/>
                <a:buNone/>
              </a:pPr>
              <a:t>30</a:t>
            </a:fld>
            <a:endParaRPr lang="en-US" altLang="en-US" sz="1400" smtClean="0">
              <a:latin typeface="Arial" panose="020B0604020202020204" pitchFamily="34" charset="0"/>
            </a:endParaRPr>
          </a:p>
        </p:txBody>
      </p:sp>
      <p:sp>
        <p:nvSpPr>
          <p:cNvPr id="108547" name="Rectangle 2"/>
          <p:cNvSpPr>
            <a:spLocks noGrp="1" noChangeArrowheads="1"/>
          </p:cNvSpPr>
          <p:nvPr>
            <p:ph type="title"/>
          </p:nvPr>
        </p:nvSpPr>
        <p:spPr/>
        <p:txBody>
          <a:bodyPr/>
          <a:lstStyle/>
          <a:p>
            <a:pPr eaLnBrk="1" hangingPunct="1"/>
            <a:r>
              <a:rPr lang="en-US" altLang="en-US" smtClean="0">
                <a:solidFill>
                  <a:schemeClr val="tx1"/>
                </a:solidFill>
              </a:rPr>
              <a:t>Blooming</a:t>
            </a:r>
          </a:p>
        </p:txBody>
      </p:sp>
      <p:sp>
        <p:nvSpPr>
          <p:cNvPr id="108548" name="Rectangle 3"/>
          <p:cNvSpPr>
            <a:spLocks noGrp="1" noChangeArrowheads="1"/>
          </p:cNvSpPr>
          <p:nvPr>
            <p:ph type="body" idx="1"/>
          </p:nvPr>
        </p:nvSpPr>
        <p:spPr>
          <a:xfrm>
            <a:off x="457200" y="5411788"/>
            <a:ext cx="8229600" cy="714375"/>
          </a:xfrm>
          <a:noFill/>
        </p:spPr>
        <p:txBody>
          <a:bodyPr/>
          <a:lstStyle/>
          <a:p>
            <a:pPr algn="ctr" eaLnBrk="1" hangingPunct="1">
              <a:buFontTx/>
              <a:buNone/>
            </a:pPr>
            <a:r>
              <a:rPr lang="en-US" altLang="en-US" smtClean="0"/>
              <a:t>Blooming</a:t>
            </a:r>
          </a:p>
        </p:txBody>
      </p:sp>
      <p:pic>
        <p:nvPicPr>
          <p:cNvPr id="108549" name="Picture 4" descr="bloomed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7213"/>
            <a:ext cx="33464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Line 5"/>
          <p:cNvSpPr>
            <a:spLocks noChangeShapeType="1"/>
          </p:cNvSpPr>
          <p:nvPr/>
        </p:nvSpPr>
        <p:spPr bwMode="auto">
          <a:xfrm flipV="1">
            <a:off x="3743325" y="3111500"/>
            <a:ext cx="1489075" cy="4318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1" name="Line 6"/>
          <p:cNvSpPr>
            <a:spLocks noChangeShapeType="1"/>
          </p:cNvSpPr>
          <p:nvPr/>
        </p:nvSpPr>
        <p:spPr bwMode="auto">
          <a:xfrm flipV="1">
            <a:off x="3451225" y="3035300"/>
            <a:ext cx="1743075" cy="4826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2" name="Text Box 7"/>
          <p:cNvSpPr txBox="1">
            <a:spLocks noChangeArrowheads="1"/>
          </p:cNvSpPr>
          <p:nvPr/>
        </p:nvSpPr>
        <p:spPr bwMode="auto">
          <a:xfrm>
            <a:off x="5308600" y="2857500"/>
            <a:ext cx="1849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Bloomed star images</a:t>
            </a:r>
          </a:p>
        </p:txBody>
      </p:sp>
      <p:sp>
        <p:nvSpPr>
          <p:cNvPr id="108553" name="Line 8"/>
          <p:cNvSpPr>
            <a:spLocks noChangeShapeType="1"/>
          </p:cNvSpPr>
          <p:nvPr/>
        </p:nvSpPr>
        <p:spPr bwMode="auto">
          <a:xfrm flipV="1">
            <a:off x="4152900" y="3187700"/>
            <a:ext cx="1117600" cy="4445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36614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B2E24600-DDE1-4021-9233-C9292442311F}" type="slidenum">
              <a:rPr lang="en-US" altLang="en-US" sz="1400" smtClean="0">
                <a:latin typeface="Arial" panose="020B0604020202020204" pitchFamily="34" charset="0"/>
              </a:rPr>
              <a:pPr>
                <a:spcBef>
                  <a:spcPct val="0"/>
                </a:spcBef>
                <a:buFontTx/>
                <a:buNone/>
              </a:pPr>
              <a:t>31</a:t>
            </a:fld>
            <a:endParaRPr lang="en-US" altLang="en-US" sz="1400" smtClean="0">
              <a:latin typeface="Arial" panose="020B0604020202020204" pitchFamily="34" charset="0"/>
            </a:endParaRPr>
          </a:p>
        </p:txBody>
      </p:sp>
      <p:sp>
        <p:nvSpPr>
          <p:cNvPr id="109571" name="Rectangle 2"/>
          <p:cNvSpPr>
            <a:spLocks noGrp="1" noChangeArrowheads="1"/>
          </p:cNvSpPr>
          <p:nvPr>
            <p:ph type="title"/>
          </p:nvPr>
        </p:nvSpPr>
        <p:spPr/>
        <p:txBody>
          <a:bodyPr/>
          <a:lstStyle/>
          <a:p>
            <a:pPr eaLnBrk="1" hangingPunct="1"/>
            <a:r>
              <a:rPr lang="en-US" altLang="en-US" smtClean="0"/>
              <a:t>Dark Current</a:t>
            </a:r>
          </a:p>
        </p:txBody>
      </p:sp>
      <p:sp>
        <p:nvSpPr>
          <p:cNvPr id="109572" name="Rectangle 3"/>
          <p:cNvSpPr>
            <a:spLocks noGrp="1" noChangeArrowheads="1"/>
          </p:cNvSpPr>
          <p:nvPr>
            <p:ph type="body" idx="1"/>
          </p:nvPr>
        </p:nvSpPr>
        <p:spPr/>
        <p:txBody>
          <a:bodyPr/>
          <a:lstStyle/>
          <a:p>
            <a:pPr eaLnBrk="1" hangingPunct="1"/>
            <a:r>
              <a:rPr lang="en-US" altLang="en-US" dirty="0" smtClean="0"/>
              <a:t>Dark current is generated when thermal photon-induced vibrations cause an electron to move from the valence band to the conduction band.</a:t>
            </a:r>
          </a:p>
          <a:p>
            <a:pPr eaLnBrk="1" hangingPunct="1"/>
            <a:r>
              <a:rPr lang="en-US" altLang="en-US" dirty="0" smtClean="0"/>
              <a:t>The majority of dark current is created near the interface between the Si and the SiO</a:t>
            </a:r>
            <a:r>
              <a:rPr lang="en-US" altLang="en-US" baseline="-25000" dirty="0" smtClean="0"/>
              <a:t>2</a:t>
            </a:r>
            <a:r>
              <a:rPr lang="en-US" altLang="en-US" dirty="0" smtClean="0"/>
              <a:t>, where </a:t>
            </a:r>
            <a:r>
              <a:rPr lang="en-US" altLang="en-US" dirty="0" smtClean="0">
                <a:solidFill>
                  <a:schemeClr val="tx1"/>
                </a:solidFill>
              </a:rPr>
              <a:t>interface states </a:t>
            </a:r>
            <a:r>
              <a:rPr lang="en-US" altLang="en-US" dirty="0" smtClean="0"/>
              <a:t>at energy between the valence and conduction bands act as a stepping stone for electrons. These are sometimes referred to as “mid-band” states.</a:t>
            </a:r>
          </a:p>
          <a:p>
            <a:pPr eaLnBrk="1" hangingPunct="1"/>
            <a:r>
              <a:rPr lang="en-US" altLang="en-US" dirty="0" smtClean="0"/>
              <a:t>CCDs can be operated at temperatures down to around 140K, to reduce thermal effects.</a:t>
            </a:r>
            <a:endParaRPr lang="en-US" altLang="en-US" dirty="0" smtClean="0">
              <a:solidFill>
                <a:schemeClr val="accent2"/>
              </a:solidFill>
            </a:endParaRPr>
          </a:p>
        </p:txBody>
      </p:sp>
    </p:spTree>
    <p:extLst>
      <p:ext uri="{BB962C8B-B14F-4D97-AF65-F5344CB8AC3E}">
        <p14:creationId xmlns:p14="http://schemas.microsoft.com/office/powerpoint/2010/main" val="1037129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DEEDDB6-D0AE-4087-90C4-2B3018E71E25}" type="slidenum">
              <a:rPr lang="en-US" altLang="en-US" sz="1400" smtClean="0">
                <a:latin typeface="Arial" panose="020B0604020202020204" pitchFamily="34" charset="0"/>
              </a:rPr>
              <a:pPr>
                <a:spcBef>
                  <a:spcPct val="0"/>
                </a:spcBef>
                <a:buFontTx/>
                <a:buNone/>
              </a:pPr>
              <a:t>32</a:t>
            </a:fld>
            <a:endParaRPr lang="en-US" altLang="en-US" sz="1400" smtClean="0">
              <a:latin typeface="Arial" panose="020B0604020202020204" pitchFamily="34" charset="0"/>
            </a:endParaRPr>
          </a:p>
        </p:txBody>
      </p:sp>
      <p:sp>
        <p:nvSpPr>
          <p:cNvPr id="111619" name="Rectangle 5"/>
          <p:cNvSpPr>
            <a:spLocks noGrp="1" noChangeArrowheads="1"/>
          </p:cNvSpPr>
          <p:nvPr>
            <p:ph type="title"/>
          </p:nvPr>
        </p:nvSpPr>
        <p:spPr/>
        <p:txBody>
          <a:bodyPr/>
          <a:lstStyle/>
          <a:p>
            <a:pPr eaLnBrk="1" hangingPunct="1"/>
            <a:r>
              <a:rPr lang="en-US" altLang="en-US" smtClean="0"/>
              <a:t>Dark Current vs. Temperature</a:t>
            </a:r>
          </a:p>
        </p:txBody>
      </p:sp>
      <p:sp>
        <p:nvSpPr>
          <p:cNvPr id="111620" name="Rectangle 6"/>
          <p:cNvSpPr>
            <a:spLocks noGrp="1" noChangeArrowheads="1"/>
          </p:cNvSpPr>
          <p:nvPr>
            <p:ph type="body" idx="1"/>
          </p:nvPr>
        </p:nvSpPr>
        <p:spPr/>
        <p:txBody>
          <a:bodyPr/>
          <a:lstStyle/>
          <a:p>
            <a:pPr eaLnBrk="1" hangingPunct="1"/>
            <a:r>
              <a:rPr lang="en-US" altLang="en-US" smtClean="0"/>
              <a:t>Thermally generated electrons are indistinguishable from photo-generated electrons : “Dark Current” (noise) </a:t>
            </a:r>
          </a:p>
          <a:p>
            <a:pPr eaLnBrk="1" hangingPunct="1"/>
            <a:r>
              <a:rPr lang="en-US" altLang="en-US" smtClean="0"/>
              <a:t>Cool the CCD down!!!</a:t>
            </a:r>
          </a:p>
        </p:txBody>
      </p:sp>
      <p:graphicFrame>
        <p:nvGraphicFramePr>
          <p:cNvPr id="111621" name="Object 4"/>
          <p:cNvGraphicFramePr>
            <a:graphicFrameLocks noGrp="1" noChangeAspect="1"/>
          </p:cNvGraphicFramePr>
          <p:nvPr>
            <p:ph sz="half" idx="4294967295"/>
          </p:nvPr>
        </p:nvGraphicFramePr>
        <p:xfrm>
          <a:off x="2047875" y="2743200"/>
          <a:ext cx="5048250" cy="3798245"/>
        </p:xfrm>
        <a:graphic>
          <a:graphicData uri="http://schemas.openxmlformats.org/presentationml/2006/ole">
            <mc:AlternateContent xmlns:mc="http://schemas.openxmlformats.org/markup-compatibility/2006">
              <mc:Choice xmlns:v="urn:schemas-microsoft-com:vml" Requires="v">
                <p:oleObj spid="_x0000_s19468" name="Worksheet" r:id="rId3" imgW="4343603" imgH="3267336" progId="Excel.Sheet.8">
                  <p:embed/>
                </p:oleObj>
              </mc:Choice>
              <mc:Fallback>
                <p:oleObj name="Worksheet" r:id="rId3" imgW="4343603" imgH="326733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2743200"/>
                        <a:ext cx="5048250" cy="379824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6473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29057E8-CC8D-4C04-B84C-BCAE8F25B011}" type="slidenum">
              <a:rPr lang="en-US" altLang="en-US" sz="1400" smtClean="0">
                <a:latin typeface="Arial" panose="020B0604020202020204" pitchFamily="34" charset="0"/>
              </a:rPr>
              <a:pPr>
                <a:spcBef>
                  <a:spcPct val="0"/>
                </a:spcBef>
                <a:buFontTx/>
                <a:buNone/>
              </a:pPr>
              <a:t>33</a:t>
            </a:fld>
            <a:endParaRPr lang="en-US" altLang="en-US" sz="1400" smtClean="0">
              <a:latin typeface="Arial" panose="020B0604020202020204" pitchFamily="34" charset="0"/>
            </a:endParaRPr>
          </a:p>
        </p:txBody>
      </p:sp>
      <p:sp>
        <p:nvSpPr>
          <p:cNvPr id="114691" name="Rectangle 2"/>
          <p:cNvSpPr>
            <a:spLocks noGrp="1" noChangeArrowheads="1"/>
          </p:cNvSpPr>
          <p:nvPr>
            <p:ph type="title"/>
          </p:nvPr>
        </p:nvSpPr>
        <p:spPr/>
        <p:txBody>
          <a:bodyPr/>
          <a:lstStyle/>
          <a:p>
            <a:pPr eaLnBrk="1" hangingPunct="1"/>
            <a:r>
              <a:rPr lang="en-US" altLang="en-US" smtClean="0">
                <a:solidFill>
                  <a:schemeClr val="tx1"/>
                </a:solidFill>
              </a:rPr>
              <a:t>Defects: Dark Columns</a:t>
            </a:r>
          </a:p>
        </p:txBody>
      </p:sp>
      <p:pic>
        <p:nvPicPr>
          <p:cNvPr id="114692" name="Picture 3" descr="compg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394741"/>
            <a:ext cx="2182812" cy="513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3" name="Text Box 4"/>
          <p:cNvSpPr txBox="1">
            <a:spLocks noChangeArrowheads="1"/>
          </p:cNvSpPr>
          <p:nvPr/>
        </p:nvSpPr>
        <p:spPr bwMode="auto">
          <a:xfrm>
            <a:off x="4098925" y="1916113"/>
            <a:ext cx="4113213"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Dark columns: caused by ‘traps’ that block the vertical transfer of charge during image readout. </a:t>
            </a:r>
          </a:p>
          <a:p>
            <a:pPr>
              <a:spcBef>
                <a:spcPct val="0"/>
              </a:spcBef>
              <a:buFontTx/>
              <a:buNone/>
            </a:pPr>
            <a:endParaRPr lang="en-US" altLang="en-US" sz="2000">
              <a:latin typeface="Arial" panose="020B0604020202020204" pitchFamily="34" charset="0"/>
            </a:endParaRPr>
          </a:p>
          <a:p>
            <a:pPr>
              <a:spcBef>
                <a:spcPct val="0"/>
              </a:spcBef>
              <a:buFontTx/>
              <a:buNone/>
            </a:pPr>
            <a:r>
              <a:rPr lang="en-US" altLang="en-US" sz="2000">
                <a:latin typeface="Arial" panose="020B0604020202020204" pitchFamily="34" charset="0"/>
              </a:rPr>
              <a:t>Traps can be caused by crystal boundaries in the silicon of the CCD or by manufacturing defects.</a:t>
            </a:r>
          </a:p>
          <a:p>
            <a:pPr>
              <a:spcBef>
                <a:spcPct val="0"/>
              </a:spcBef>
              <a:buFontTx/>
              <a:buNone/>
            </a:pPr>
            <a:endParaRPr lang="en-US" altLang="en-US" sz="2000">
              <a:latin typeface="Arial" panose="020B0604020202020204" pitchFamily="34" charset="0"/>
            </a:endParaRPr>
          </a:p>
          <a:p>
            <a:pPr>
              <a:spcBef>
                <a:spcPct val="0"/>
              </a:spcBef>
              <a:buFontTx/>
              <a:buNone/>
            </a:pPr>
            <a:r>
              <a:rPr lang="en-US" altLang="en-US" sz="2000">
                <a:latin typeface="Arial" panose="020B0604020202020204" pitchFamily="34" charset="0"/>
              </a:rPr>
              <a:t>Although they spoil the chip cosmetically, dark columns are not a big problem (removed by calibration).</a:t>
            </a:r>
          </a:p>
        </p:txBody>
      </p:sp>
    </p:spTree>
    <p:extLst>
      <p:ext uri="{BB962C8B-B14F-4D97-AF65-F5344CB8AC3E}">
        <p14:creationId xmlns:p14="http://schemas.microsoft.com/office/powerpoint/2010/main" val="2276280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C1EC75D7-11C1-4E58-8BAC-FE212CAF0107}" type="slidenum">
              <a:rPr lang="en-US" altLang="en-US" sz="1400" smtClean="0">
                <a:latin typeface="Arial" panose="020B0604020202020204" pitchFamily="34" charset="0"/>
              </a:rPr>
              <a:pPr>
                <a:spcBef>
                  <a:spcPct val="0"/>
                </a:spcBef>
                <a:buFontTx/>
                <a:buNone/>
              </a:pPr>
              <a:t>34</a:t>
            </a:fld>
            <a:endParaRPr lang="en-US" altLang="en-US" sz="1400" smtClean="0">
              <a:latin typeface="Arial" panose="020B0604020202020204" pitchFamily="34" charset="0"/>
            </a:endParaRPr>
          </a:p>
        </p:txBody>
      </p:sp>
      <p:sp>
        <p:nvSpPr>
          <p:cNvPr id="115715" name="Rectangle 2"/>
          <p:cNvSpPr>
            <a:spLocks noGrp="1" noChangeArrowheads="1"/>
          </p:cNvSpPr>
          <p:nvPr>
            <p:ph type="title"/>
          </p:nvPr>
        </p:nvSpPr>
        <p:spPr/>
        <p:txBody>
          <a:bodyPr/>
          <a:lstStyle/>
          <a:p>
            <a:pPr eaLnBrk="1" hangingPunct="1"/>
            <a:r>
              <a:rPr lang="en-US" altLang="en-US" smtClean="0">
                <a:solidFill>
                  <a:schemeClr val="tx1"/>
                </a:solidFill>
              </a:rPr>
              <a:t>Defects: Bright Columns</a:t>
            </a:r>
          </a:p>
        </p:txBody>
      </p:sp>
      <p:pic>
        <p:nvPicPr>
          <p:cNvPr id="115716" name="Picture 3" descr="dark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905000"/>
            <a:ext cx="1717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Line 4"/>
          <p:cNvSpPr>
            <a:spLocks noChangeShapeType="1"/>
          </p:cNvSpPr>
          <p:nvPr/>
        </p:nvSpPr>
        <p:spPr bwMode="auto">
          <a:xfrm flipH="1">
            <a:off x="1600200" y="2133600"/>
            <a:ext cx="762000" cy="3048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8" name="Line 5"/>
          <p:cNvSpPr>
            <a:spLocks noChangeShapeType="1"/>
          </p:cNvSpPr>
          <p:nvPr/>
        </p:nvSpPr>
        <p:spPr bwMode="auto">
          <a:xfrm flipH="1">
            <a:off x="1685925" y="4257675"/>
            <a:ext cx="762000" cy="3048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9" name="Line 6"/>
          <p:cNvSpPr>
            <a:spLocks noChangeShapeType="1"/>
          </p:cNvSpPr>
          <p:nvPr/>
        </p:nvSpPr>
        <p:spPr bwMode="auto">
          <a:xfrm flipH="1">
            <a:off x="1524000" y="2743200"/>
            <a:ext cx="1828800" cy="4572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0" name="Oval 7"/>
          <p:cNvSpPr>
            <a:spLocks noChangeArrowheads="1"/>
          </p:cNvSpPr>
          <p:nvPr/>
        </p:nvSpPr>
        <p:spPr bwMode="auto">
          <a:xfrm>
            <a:off x="3219450" y="2543175"/>
            <a:ext cx="457200" cy="304800"/>
          </a:xfrm>
          <a:prstGeom prst="ellipse">
            <a:avLst/>
          </a:prstGeom>
          <a:noFill/>
          <a:ln w="9525">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5721" name="Text Box 8"/>
          <p:cNvSpPr txBox="1">
            <a:spLocks noChangeArrowheads="1"/>
          </p:cNvSpPr>
          <p:nvPr/>
        </p:nvSpPr>
        <p:spPr bwMode="auto">
          <a:xfrm>
            <a:off x="609600" y="4529138"/>
            <a:ext cx="10207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Cosmic rays</a:t>
            </a:r>
          </a:p>
        </p:txBody>
      </p:sp>
      <p:sp>
        <p:nvSpPr>
          <p:cNvPr id="115722" name="Text Box 9"/>
          <p:cNvSpPr txBox="1">
            <a:spLocks noChangeArrowheads="1"/>
          </p:cNvSpPr>
          <p:nvPr/>
        </p:nvSpPr>
        <p:spPr bwMode="auto">
          <a:xfrm>
            <a:off x="609600" y="31210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Cluster of</a:t>
            </a:r>
          </a:p>
          <a:p>
            <a:pPr>
              <a:spcBef>
                <a:spcPct val="0"/>
              </a:spcBef>
              <a:buFontTx/>
              <a:buNone/>
            </a:pPr>
            <a:r>
              <a:rPr lang="en-US" altLang="en-US" sz="1200">
                <a:latin typeface="Arial" panose="020B0604020202020204" pitchFamily="34" charset="0"/>
              </a:rPr>
              <a:t>hot pixels</a:t>
            </a:r>
          </a:p>
        </p:txBody>
      </p:sp>
      <p:sp>
        <p:nvSpPr>
          <p:cNvPr id="115723" name="Text Box 10"/>
          <p:cNvSpPr txBox="1">
            <a:spLocks noChangeArrowheads="1"/>
          </p:cNvSpPr>
          <p:nvPr/>
        </p:nvSpPr>
        <p:spPr bwMode="auto">
          <a:xfrm>
            <a:off x="609600" y="2206625"/>
            <a:ext cx="6778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Bright</a:t>
            </a:r>
          </a:p>
          <a:p>
            <a:pPr>
              <a:spcBef>
                <a:spcPct val="0"/>
              </a:spcBef>
              <a:buFontTx/>
              <a:buNone/>
            </a:pPr>
            <a:r>
              <a:rPr lang="en-US" altLang="en-US" sz="1200">
                <a:latin typeface="Arial" panose="020B0604020202020204" pitchFamily="34" charset="0"/>
              </a:rPr>
              <a:t>column</a:t>
            </a:r>
          </a:p>
        </p:txBody>
      </p:sp>
      <p:sp>
        <p:nvSpPr>
          <p:cNvPr id="115724" name="Line 11"/>
          <p:cNvSpPr>
            <a:spLocks noChangeShapeType="1"/>
          </p:cNvSpPr>
          <p:nvPr/>
        </p:nvSpPr>
        <p:spPr bwMode="auto">
          <a:xfrm flipH="1" flipV="1">
            <a:off x="1524000" y="4724400"/>
            <a:ext cx="914400" cy="2286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5" name="Text Box 12"/>
          <p:cNvSpPr txBox="1">
            <a:spLocks noChangeArrowheads="1"/>
          </p:cNvSpPr>
          <p:nvPr/>
        </p:nvSpPr>
        <p:spPr bwMode="auto">
          <a:xfrm>
            <a:off x="4416425" y="1916113"/>
            <a:ext cx="37496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Bright columns are also caused by traps. Electrons contained in such traps can leak out during readout causing a vertical streak.</a:t>
            </a:r>
          </a:p>
          <a:p>
            <a:pPr>
              <a:spcBef>
                <a:spcPct val="0"/>
              </a:spcBef>
              <a:buFontTx/>
              <a:buNone/>
            </a:pPr>
            <a:endParaRPr lang="en-US" altLang="en-US" sz="1800">
              <a:latin typeface="Arial" panose="020B0604020202020204" pitchFamily="34" charset="0"/>
            </a:endParaRPr>
          </a:p>
          <a:p>
            <a:pPr>
              <a:spcBef>
                <a:spcPct val="0"/>
              </a:spcBef>
              <a:buFontTx/>
              <a:buNone/>
            </a:pPr>
            <a:r>
              <a:rPr lang="en-US" altLang="en-US" sz="1800">
                <a:latin typeface="Arial" panose="020B0604020202020204" pitchFamily="34" charset="0"/>
              </a:rPr>
              <a:t>Hot pixels are pixels with higher than normal dark current. Their brightness increases linearly with exposure times</a:t>
            </a:r>
          </a:p>
          <a:p>
            <a:pPr>
              <a:spcBef>
                <a:spcPct val="0"/>
              </a:spcBef>
              <a:buFontTx/>
              <a:buNone/>
            </a:pPr>
            <a:endParaRPr lang="en-US" altLang="en-US" sz="1800">
              <a:latin typeface="Arial" panose="020B0604020202020204" pitchFamily="34" charset="0"/>
            </a:endParaRPr>
          </a:p>
          <a:p>
            <a:pPr>
              <a:spcBef>
                <a:spcPct val="0"/>
              </a:spcBef>
              <a:buFontTx/>
              <a:buNone/>
            </a:pPr>
            <a:r>
              <a:rPr lang="en-US" altLang="en-US" sz="1800">
                <a:latin typeface="Arial" panose="020B0604020202020204" pitchFamily="34" charset="0"/>
              </a:rPr>
              <a:t>Somewhat rarer are light-emitting defects which are hot pixels that act as tiny LEDS and cause a halo of light on the chip.</a:t>
            </a:r>
          </a:p>
        </p:txBody>
      </p:sp>
    </p:spTree>
    <p:extLst>
      <p:ext uri="{BB962C8B-B14F-4D97-AF65-F5344CB8AC3E}">
        <p14:creationId xmlns:p14="http://schemas.microsoft.com/office/powerpoint/2010/main" val="2272836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6CCE398-436B-4301-88FC-6AF168A3B6FA}" type="slidenum">
              <a:rPr lang="en-US" altLang="en-US" sz="1400" smtClean="0">
                <a:latin typeface="Arial" panose="020B0604020202020204" pitchFamily="34" charset="0"/>
              </a:rPr>
              <a:pPr>
                <a:spcBef>
                  <a:spcPct val="0"/>
                </a:spcBef>
                <a:buFontTx/>
                <a:buNone/>
              </a:pPr>
              <a:t>35</a:t>
            </a:fld>
            <a:endParaRPr lang="en-US" altLang="en-US" sz="1400" smtClean="0">
              <a:latin typeface="Arial" panose="020B0604020202020204" pitchFamily="34" charset="0"/>
            </a:endParaRPr>
          </a:p>
        </p:txBody>
      </p:sp>
      <p:sp>
        <p:nvSpPr>
          <p:cNvPr id="116739" name="Rectangle 2"/>
          <p:cNvSpPr>
            <a:spLocks noGrp="1" noChangeArrowheads="1"/>
          </p:cNvSpPr>
          <p:nvPr>
            <p:ph type="title"/>
          </p:nvPr>
        </p:nvSpPr>
        <p:spPr/>
        <p:txBody>
          <a:bodyPr/>
          <a:lstStyle/>
          <a:p>
            <a:pPr eaLnBrk="1" hangingPunct="1"/>
            <a:r>
              <a:rPr lang="en-GB" altLang="en-US" smtClean="0"/>
              <a:t>Charge Transfer Efficiency</a:t>
            </a:r>
          </a:p>
        </p:txBody>
      </p:sp>
      <p:sp>
        <p:nvSpPr>
          <p:cNvPr id="116740" name="Rectangle 3"/>
          <p:cNvSpPr>
            <a:spLocks noGrp="1" noChangeArrowheads="1"/>
          </p:cNvSpPr>
          <p:nvPr>
            <p:ph type="body" idx="1"/>
          </p:nvPr>
        </p:nvSpPr>
        <p:spPr/>
        <p:txBody>
          <a:bodyPr/>
          <a:lstStyle/>
          <a:p>
            <a:pPr eaLnBrk="1" hangingPunct="1"/>
            <a:r>
              <a:rPr lang="en-GB" altLang="en-US" smtClean="0"/>
              <a:t>When the wells are nearly empty, charge can be trapped by impurities in the silicon. So faint images can have tails in the vertical direction. </a:t>
            </a:r>
          </a:p>
          <a:p>
            <a:pPr eaLnBrk="1" hangingPunct="1"/>
            <a:r>
              <a:rPr lang="en-GB" altLang="en-US" smtClean="0"/>
              <a:t>Modern CCDs can have a charge transfer efficiency (CTE) per transfer of 0.9999995, so after 2000 transfers only 0.1% of the charge is lost.</a:t>
            </a:r>
          </a:p>
        </p:txBody>
      </p:sp>
    </p:spTree>
    <p:extLst>
      <p:ext uri="{BB962C8B-B14F-4D97-AF65-F5344CB8AC3E}">
        <p14:creationId xmlns:p14="http://schemas.microsoft.com/office/powerpoint/2010/main" val="1246197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55364DF-A084-454D-987F-FB85F5807F25}" type="slidenum">
              <a:rPr lang="en-US" altLang="en-US" sz="1400" smtClean="0">
                <a:latin typeface="Arial" panose="020B0604020202020204" pitchFamily="34" charset="0"/>
              </a:rPr>
              <a:pPr>
                <a:spcBef>
                  <a:spcPct val="0"/>
                </a:spcBef>
                <a:buFontTx/>
                <a:buNone/>
              </a:pPr>
              <a:t>36</a:t>
            </a:fld>
            <a:endParaRPr lang="en-US" altLang="en-US" sz="1400" smtClean="0">
              <a:latin typeface="Arial" panose="020B0604020202020204" pitchFamily="34" charset="0"/>
            </a:endParaRPr>
          </a:p>
        </p:txBody>
      </p:sp>
      <p:sp>
        <p:nvSpPr>
          <p:cNvPr id="118787" name="Rectangle 2"/>
          <p:cNvSpPr>
            <a:spLocks noGrp="1" noChangeArrowheads="1"/>
          </p:cNvSpPr>
          <p:nvPr>
            <p:ph type="title"/>
          </p:nvPr>
        </p:nvSpPr>
        <p:spPr/>
        <p:txBody>
          <a:bodyPr/>
          <a:lstStyle/>
          <a:p>
            <a:pPr eaLnBrk="1" hangingPunct="1"/>
            <a:r>
              <a:rPr lang="en-US" altLang="en-US" smtClean="0"/>
              <a:t>Charge Transfer Efficiency</a:t>
            </a:r>
          </a:p>
        </p:txBody>
      </p:sp>
      <p:sp>
        <p:nvSpPr>
          <p:cNvPr id="118788" name="Rectangle 6"/>
          <p:cNvSpPr>
            <a:spLocks noChangeArrowheads="1"/>
          </p:cNvSpPr>
          <p:nvPr/>
        </p:nvSpPr>
        <p:spPr bwMode="auto">
          <a:xfrm>
            <a:off x="762000" y="1828800"/>
            <a:ext cx="80772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GB" altLang="en-US" sz="1800" b="1">
                <a:latin typeface="Arial" panose="020B0604020202020204" pitchFamily="34" charset="0"/>
                <a:cs typeface="Arial" panose="020B0604020202020204" pitchFamily="34" charset="0"/>
              </a:rPr>
              <a:t>CTE</a:t>
            </a:r>
            <a:r>
              <a:rPr lang="en-GB" altLang="en-US" sz="1800">
                <a:latin typeface="Arial" panose="020B0604020202020204" pitchFamily="34" charset="0"/>
                <a:cs typeface="Arial" panose="020B0604020202020204" pitchFamily="34" charset="0"/>
              </a:rPr>
              <a:t> 	= Charge Transfer Efficiency (typically 0.9999 to 0.999999)</a:t>
            </a:r>
          </a:p>
          <a:p>
            <a:pPr eaLnBrk="1" hangingPunct="1">
              <a:spcBef>
                <a:spcPct val="0"/>
              </a:spcBef>
              <a:buFontTx/>
              <a:buNone/>
            </a:pPr>
            <a:r>
              <a:rPr lang="en-GB" altLang="en-US" sz="1800">
                <a:latin typeface="Arial" panose="020B0604020202020204" pitchFamily="34" charset="0"/>
                <a:cs typeface="Arial" panose="020B0604020202020204" pitchFamily="34" charset="0"/>
              </a:rPr>
              <a:t>	= fraction of electrons transferred from one pixel to the next</a:t>
            </a: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r>
              <a:rPr lang="en-GB" altLang="en-US" sz="1800" b="1">
                <a:latin typeface="Arial" panose="020B0604020202020204" pitchFamily="34" charset="0"/>
                <a:cs typeface="Arial" panose="020B0604020202020204" pitchFamily="34" charset="0"/>
              </a:rPr>
              <a:t>CTI</a:t>
            </a:r>
            <a:r>
              <a:rPr lang="en-GB" altLang="en-US" sz="1800">
                <a:latin typeface="Arial" panose="020B0604020202020204" pitchFamily="34" charset="0"/>
                <a:cs typeface="Arial" panose="020B0604020202020204" pitchFamily="34" charset="0"/>
              </a:rPr>
              <a:t> 	= Charge Transfer Inefficiency = 1 – CTE (typically 10</a:t>
            </a:r>
            <a:r>
              <a:rPr lang="en-GB" altLang="en-US" sz="1800" baseline="30000">
                <a:latin typeface="Arial" panose="020B0604020202020204" pitchFamily="34" charset="0"/>
                <a:cs typeface="Arial" panose="020B0604020202020204" pitchFamily="34" charset="0"/>
              </a:rPr>
              <a:t>– 6</a:t>
            </a:r>
            <a:r>
              <a:rPr lang="en-GB" altLang="en-US" sz="1800">
                <a:latin typeface="Arial" panose="020B0604020202020204" pitchFamily="34" charset="0"/>
                <a:cs typeface="Arial" panose="020B0604020202020204" pitchFamily="34" charset="0"/>
              </a:rPr>
              <a:t> to 10</a:t>
            </a:r>
            <a:r>
              <a:rPr lang="en-GB" altLang="en-US" sz="1800" baseline="30000">
                <a:latin typeface="Arial" panose="020B0604020202020204" pitchFamily="34" charset="0"/>
                <a:cs typeface="Arial" panose="020B0604020202020204" pitchFamily="34" charset="0"/>
              </a:rPr>
              <a:t>– 4</a:t>
            </a:r>
            <a:r>
              <a:rPr lang="en-GB" altLang="en-US" sz="1800">
                <a:latin typeface="Arial" panose="020B0604020202020204" pitchFamily="34" charset="0"/>
                <a:cs typeface="Arial" panose="020B0604020202020204" pitchFamily="34" charset="0"/>
              </a:rPr>
              <a:t>)</a:t>
            </a:r>
          </a:p>
          <a:p>
            <a:pPr eaLnBrk="1" hangingPunct="1">
              <a:spcBef>
                <a:spcPct val="0"/>
              </a:spcBef>
              <a:buFontTx/>
              <a:buNone/>
            </a:pPr>
            <a:r>
              <a:rPr lang="en-GB" altLang="en-US" sz="1800">
                <a:latin typeface="Arial" panose="020B0604020202020204" pitchFamily="34" charset="0"/>
                <a:cs typeface="Arial" panose="020B0604020202020204" pitchFamily="34" charset="0"/>
              </a:rPr>
              <a:t>	= fraction of electrons deferred by one pixel or more</a:t>
            </a: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r>
              <a:rPr lang="en-GB" altLang="en-US" sz="1800" b="1" i="1">
                <a:latin typeface="Arial" panose="020B0604020202020204" pitchFamily="34" charset="0"/>
                <a:cs typeface="Arial" panose="020B0604020202020204" pitchFamily="34" charset="0"/>
              </a:rPr>
              <a:t>Cause of CTI:</a:t>
            </a:r>
            <a:r>
              <a:rPr lang="en-GB" altLang="en-US" sz="1800">
                <a:latin typeface="Arial" panose="020B0604020202020204" pitchFamily="34" charset="0"/>
                <a:cs typeface="Arial" panose="020B0604020202020204" pitchFamily="34" charset="0"/>
              </a:rPr>
              <a:t> </a:t>
            </a:r>
          </a:p>
          <a:p>
            <a:pPr eaLnBrk="1" hangingPunct="1">
              <a:spcBef>
                <a:spcPct val="0"/>
              </a:spcBef>
              <a:buFontTx/>
              <a:buNone/>
            </a:pPr>
            <a:r>
              <a:rPr lang="en-GB" altLang="en-US" sz="1800">
                <a:latin typeface="Arial" panose="020B0604020202020204" pitchFamily="34" charset="0"/>
                <a:cs typeface="Arial" panose="020B0604020202020204" pitchFamily="34" charset="0"/>
              </a:rPr>
              <a:t>charges are trapped (and later released) by defects in the silicon crystal lattice</a:t>
            </a: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r>
              <a:rPr lang="en-GB" altLang="en-US" sz="1800">
                <a:latin typeface="Arial" panose="020B0604020202020204" pitchFamily="34" charset="0"/>
                <a:cs typeface="Arial" panose="020B0604020202020204" pitchFamily="34" charset="0"/>
              </a:rPr>
              <a:t>CTE of 0.99999 used to be thought of as pretty good but ….</a:t>
            </a: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r>
              <a:rPr lang="en-GB" altLang="en-US" sz="1800">
                <a:latin typeface="Arial" panose="020B0604020202020204" pitchFamily="34" charset="0"/>
                <a:cs typeface="Arial" panose="020B0604020202020204" pitchFamily="34" charset="0"/>
              </a:rPr>
              <a:t>Think of a 9K x 9K CCD</a:t>
            </a:r>
          </a:p>
        </p:txBody>
      </p:sp>
    </p:spTree>
    <p:extLst>
      <p:ext uri="{BB962C8B-B14F-4D97-AF65-F5344CB8AC3E}">
        <p14:creationId xmlns:p14="http://schemas.microsoft.com/office/powerpoint/2010/main" val="2441283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A015D8C-696C-4C77-859A-33C6CA84C858}" type="slidenum">
              <a:rPr lang="en-US" altLang="en-US" sz="1400" smtClean="0">
                <a:latin typeface="Arial" panose="020B0604020202020204" pitchFamily="34" charset="0"/>
              </a:rPr>
              <a:pPr>
                <a:spcBef>
                  <a:spcPct val="0"/>
                </a:spcBef>
                <a:buFontTx/>
                <a:buNone/>
              </a:pPr>
              <a:t>37</a:t>
            </a:fld>
            <a:endParaRPr lang="en-US" altLang="en-US" sz="1400" smtClean="0">
              <a:latin typeface="Arial" panose="020B0604020202020204" pitchFamily="34" charset="0"/>
            </a:endParaRPr>
          </a:p>
        </p:txBody>
      </p:sp>
      <p:sp>
        <p:nvSpPr>
          <p:cNvPr id="120835" name="Text Box 2"/>
          <p:cNvSpPr txBox="1">
            <a:spLocks noChangeArrowheads="1"/>
          </p:cNvSpPr>
          <p:nvPr/>
        </p:nvSpPr>
        <p:spPr bwMode="auto">
          <a:xfrm>
            <a:off x="430213" y="130175"/>
            <a:ext cx="1989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81000">
              <a:spcBef>
                <a:spcPct val="20000"/>
              </a:spcBef>
              <a:buChar char="•"/>
              <a:defRPr sz="2400">
                <a:solidFill>
                  <a:schemeClr val="tx1"/>
                </a:solidFill>
                <a:latin typeface="Times New Roman" panose="02020603050405020304" pitchFamily="18" charset="0"/>
              </a:defRPr>
            </a:lvl1pPr>
            <a:lvl2pPr marL="742950" indent="-285750" defTabSz="381000">
              <a:spcBef>
                <a:spcPct val="5000"/>
              </a:spcBef>
              <a:buChar char="–"/>
              <a:defRPr sz="2000">
                <a:solidFill>
                  <a:schemeClr val="tx1"/>
                </a:solidFill>
                <a:latin typeface="Times New Roman" panose="02020603050405020304" pitchFamily="18" charset="0"/>
              </a:defRPr>
            </a:lvl2pPr>
            <a:lvl3pPr marL="1143000" indent="-228600" defTabSz="381000">
              <a:spcBef>
                <a:spcPct val="5000"/>
              </a:spcBef>
              <a:buChar char="•"/>
              <a:defRPr>
                <a:solidFill>
                  <a:schemeClr val="tx1"/>
                </a:solidFill>
                <a:latin typeface="Times New Roman" panose="02020603050405020304" pitchFamily="18" charset="0"/>
              </a:defRPr>
            </a:lvl3pPr>
            <a:lvl4pPr marL="1600200" indent="-228600" defTabSz="381000">
              <a:spcBef>
                <a:spcPct val="5000"/>
              </a:spcBef>
              <a:buChar char="–"/>
              <a:defRPr sz="1600">
                <a:solidFill>
                  <a:schemeClr val="tx1"/>
                </a:solidFill>
                <a:latin typeface="Times New Roman" panose="02020603050405020304" pitchFamily="18" charset="0"/>
              </a:defRPr>
            </a:lvl4pPr>
            <a:lvl5pPr marL="2057400" indent="-228600" defTabSz="381000">
              <a:spcBef>
                <a:spcPct val="5000"/>
              </a:spcBef>
              <a:buChar char="»"/>
              <a:defRPr sz="1600">
                <a:solidFill>
                  <a:schemeClr val="tx1"/>
                </a:solidFill>
                <a:latin typeface="Times New Roman" panose="02020603050405020304" pitchFamily="18" charset="0"/>
              </a:defRPr>
            </a:lvl5pPr>
            <a:lvl6pPr marL="25146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3200" b="1">
                <a:latin typeface="Arial" panose="020B0604020202020204" pitchFamily="34" charset="0"/>
                <a:cs typeface="Arial" panose="020B0604020202020204" pitchFamily="34" charset="0"/>
              </a:rPr>
              <a:t>Example:</a:t>
            </a:r>
            <a:endParaRPr lang="en-GB" altLang="en-US" sz="2000">
              <a:cs typeface="Arial" panose="020B0604020202020204" pitchFamily="34" charset="0"/>
              <a:sym typeface="Symbol" panose="05050102010706020507" pitchFamily="18" charset="2"/>
            </a:endParaRPr>
          </a:p>
        </p:txBody>
      </p:sp>
      <p:pic>
        <p:nvPicPr>
          <p:cNvPr id="120836" name="Picture 3"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29718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 Box 4"/>
          <p:cNvSpPr txBox="1">
            <a:spLocks noChangeArrowheads="1"/>
          </p:cNvSpPr>
          <p:nvPr/>
        </p:nvSpPr>
        <p:spPr bwMode="auto">
          <a:xfrm>
            <a:off x="4022725" y="193675"/>
            <a:ext cx="4373563" cy="835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nSpc>
                <a:spcPct val="120000"/>
              </a:lnSpc>
              <a:spcBef>
                <a:spcPct val="0"/>
              </a:spcBef>
              <a:buFontTx/>
              <a:buNone/>
            </a:pPr>
            <a:r>
              <a:rPr lang="en-GB" altLang="en-US" sz="2000">
                <a:cs typeface="Arial" panose="020B0604020202020204" pitchFamily="34" charset="0"/>
              </a:rPr>
              <a:t>X-ray events with charge smearing in an </a:t>
            </a:r>
          </a:p>
          <a:p>
            <a:pPr>
              <a:lnSpc>
                <a:spcPct val="120000"/>
              </a:lnSpc>
              <a:spcBef>
                <a:spcPct val="0"/>
              </a:spcBef>
              <a:buFontTx/>
              <a:buNone/>
            </a:pPr>
            <a:r>
              <a:rPr lang="en-GB" altLang="en-US" sz="2000">
                <a:cs typeface="Arial" panose="020B0604020202020204" pitchFamily="34" charset="0"/>
              </a:rPr>
              <a:t>irradiated CCD (from GAIA-LU-TN01)</a:t>
            </a:r>
            <a:endParaRPr lang="en-GB" altLang="en-US">
              <a:cs typeface="Arial" panose="020B0604020202020204" pitchFamily="34" charset="0"/>
            </a:endParaRPr>
          </a:p>
        </p:txBody>
      </p:sp>
      <p:sp>
        <p:nvSpPr>
          <p:cNvPr id="120838" name="Line 5"/>
          <p:cNvSpPr>
            <a:spLocks noChangeShapeType="1"/>
          </p:cNvSpPr>
          <p:nvPr/>
        </p:nvSpPr>
        <p:spPr bwMode="auto">
          <a:xfrm flipH="1">
            <a:off x="3486150" y="866775"/>
            <a:ext cx="533400" cy="22860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0839" name="Line 6"/>
          <p:cNvSpPr>
            <a:spLocks noChangeShapeType="1"/>
          </p:cNvSpPr>
          <p:nvPr/>
        </p:nvSpPr>
        <p:spPr bwMode="auto">
          <a:xfrm>
            <a:off x="533400" y="6477000"/>
            <a:ext cx="1219200" cy="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0840" name="Text Box 7"/>
          <p:cNvSpPr txBox="1">
            <a:spLocks noChangeArrowheads="1"/>
          </p:cNvSpPr>
          <p:nvPr/>
        </p:nvSpPr>
        <p:spPr bwMode="auto">
          <a:xfrm>
            <a:off x="1870075" y="6262688"/>
            <a:ext cx="293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direction of charge transfer</a:t>
            </a:r>
            <a:endParaRPr lang="en-GB" altLang="en-US">
              <a:cs typeface="Arial" panose="020B0604020202020204" pitchFamily="34" charset="0"/>
            </a:endParaRPr>
          </a:p>
        </p:txBody>
      </p:sp>
      <p:sp>
        <p:nvSpPr>
          <p:cNvPr id="120841" name="Text Box 8"/>
          <p:cNvSpPr txBox="1">
            <a:spLocks noChangeArrowheads="1"/>
          </p:cNvSpPr>
          <p:nvPr/>
        </p:nvSpPr>
        <p:spPr bwMode="auto">
          <a:xfrm>
            <a:off x="3946525" y="1905000"/>
            <a:ext cx="5116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In the simplest picture (“linear CTI”) part of the </a:t>
            </a:r>
          </a:p>
          <a:p>
            <a:pPr>
              <a:spcBef>
                <a:spcPct val="0"/>
              </a:spcBef>
              <a:buFontTx/>
              <a:buNone/>
            </a:pPr>
            <a:r>
              <a:rPr lang="en-GB" altLang="en-US" sz="2000">
                <a:cs typeface="Arial" panose="020B0604020202020204" pitchFamily="34" charset="0"/>
              </a:rPr>
              <a:t>original image is smeared with an exponential</a:t>
            </a:r>
          </a:p>
          <a:p>
            <a:pPr>
              <a:spcBef>
                <a:spcPct val="0"/>
              </a:spcBef>
              <a:buFontTx/>
              <a:buNone/>
            </a:pPr>
            <a:r>
              <a:rPr lang="en-GB" altLang="en-US" sz="2000">
                <a:cs typeface="Arial" panose="020B0604020202020204" pitchFamily="34" charset="0"/>
              </a:rPr>
              <a:t>decay function, producing “tails”:</a:t>
            </a:r>
            <a:endParaRPr lang="en-GB" altLang="en-US">
              <a:cs typeface="Arial" panose="020B0604020202020204" pitchFamily="34" charset="0"/>
            </a:endParaRPr>
          </a:p>
        </p:txBody>
      </p:sp>
      <p:pic>
        <p:nvPicPr>
          <p:cNvPr id="120842" name="Picture 9" descr="sample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125" y="2743200"/>
            <a:ext cx="402748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Picture 10" descr="sample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2150" y="3530600"/>
            <a:ext cx="402431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4" name="Text Box 11"/>
          <p:cNvSpPr txBox="1">
            <a:spLocks noChangeArrowheads="1"/>
          </p:cNvSpPr>
          <p:nvPr/>
        </p:nvSpPr>
        <p:spPr bwMode="auto">
          <a:xfrm>
            <a:off x="4419600" y="5334000"/>
            <a:ext cx="165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original image</a:t>
            </a:r>
            <a:endParaRPr lang="en-GB" altLang="en-US">
              <a:cs typeface="Arial" panose="020B0604020202020204" pitchFamily="34" charset="0"/>
            </a:endParaRPr>
          </a:p>
        </p:txBody>
      </p:sp>
      <p:sp>
        <p:nvSpPr>
          <p:cNvPr id="120845" name="Text Box 12"/>
          <p:cNvSpPr txBox="1">
            <a:spLocks noChangeArrowheads="1"/>
          </p:cNvSpPr>
          <p:nvPr/>
        </p:nvSpPr>
        <p:spPr bwMode="auto">
          <a:xfrm>
            <a:off x="6810375" y="5334000"/>
            <a:ext cx="177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after </a:t>
            </a:r>
            <a:r>
              <a:rPr lang="en-GB" altLang="en-US" sz="2000" i="1">
                <a:cs typeface="Arial" panose="020B0604020202020204" pitchFamily="34" charset="0"/>
              </a:rPr>
              <a:t>n</a:t>
            </a:r>
            <a:r>
              <a:rPr lang="en-GB" altLang="en-US" sz="2000">
                <a:cs typeface="Arial" panose="020B0604020202020204" pitchFamily="34" charset="0"/>
              </a:rPr>
              <a:t> transfers</a:t>
            </a:r>
            <a:endParaRPr lang="en-GB" altLang="en-US">
              <a:cs typeface="Arial" panose="020B0604020202020204" pitchFamily="34" charset="0"/>
            </a:endParaRPr>
          </a:p>
        </p:txBody>
      </p:sp>
      <p:sp>
        <p:nvSpPr>
          <p:cNvPr id="120846" name="Text Box 13"/>
          <p:cNvSpPr txBox="1">
            <a:spLocks noChangeArrowheads="1"/>
          </p:cNvSpPr>
          <p:nvPr/>
        </p:nvSpPr>
        <p:spPr bwMode="auto">
          <a:xfrm>
            <a:off x="8807450" y="6400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B7F05A5-5312-4964-85E0-EB9C8BBBE955}" type="slidenum">
              <a:rPr lang="sv-SE" altLang="en-US">
                <a:cs typeface="Arial" panose="020B0604020202020204" pitchFamily="34" charset="0"/>
              </a:rPr>
              <a:pPr>
                <a:spcBef>
                  <a:spcPct val="0"/>
                </a:spcBef>
                <a:buFontTx/>
                <a:buNone/>
              </a:pPr>
              <a:t>37</a:t>
            </a:fld>
            <a:endParaRPr lang="sv-SE" altLang="en-US">
              <a:cs typeface="Arial" panose="020B0604020202020204" pitchFamily="34" charset="0"/>
            </a:endParaRPr>
          </a:p>
        </p:txBody>
      </p:sp>
    </p:spTree>
    <p:extLst>
      <p:ext uri="{BB962C8B-B14F-4D97-AF65-F5344CB8AC3E}">
        <p14:creationId xmlns:p14="http://schemas.microsoft.com/office/powerpoint/2010/main" val="1300920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ED8596E-3041-48EB-855F-331D806B5C0F}" type="slidenum">
              <a:rPr lang="en-US" altLang="en-US" sz="1400" smtClean="0">
                <a:latin typeface="Arial" panose="020B0604020202020204" pitchFamily="34" charset="0"/>
              </a:rPr>
              <a:pPr>
                <a:spcBef>
                  <a:spcPct val="0"/>
                </a:spcBef>
                <a:buFontTx/>
                <a:buNone/>
              </a:pPr>
              <a:t>38</a:t>
            </a:fld>
            <a:endParaRPr lang="en-US" altLang="en-US" sz="1400" smtClean="0">
              <a:latin typeface="Arial" panose="020B0604020202020204" pitchFamily="34" charset="0"/>
            </a:endParaRPr>
          </a:p>
        </p:txBody>
      </p:sp>
      <p:sp>
        <p:nvSpPr>
          <p:cNvPr id="122883" name="Rectangle 2"/>
          <p:cNvSpPr>
            <a:spLocks noGrp="1" noChangeArrowheads="1"/>
          </p:cNvSpPr>
          <p:nvPr>
            <p:ph type="title"/>
          </p:nvPr>
        </p:nvSpPr>
        <p:spPr/>
        <p:txBody>
          <a:bodyPr/>
          <a:lstStyle/>
          <a:p>
            <a:pPr eaLnBrk="1" hangingPunct="1"/>
            <a:r>
              <a:rPr lang="en-US" altLang="en-US" smtClean="0">
                <a:solidFill>
                  <a:schemeClr val="tx1"/>
                </a:solidFill>
              </a:rPr>
              <a:t>CTE </a:t>
            </a:r>
          </a:p>
        </p:txBody>
      </p:sp>
      <p:sp>
        <p:nvSpPr>
          <p:cNvPr id="122884" name="Rectangle 3"/>
          <p:cNvSpPr>
            <a:spLocks noGrp="1" noChangeArrowheads="1"/>
          </p:cNvSpPr>
          <p:nvPr>
            <p:ph type="body" idx="1"/>
          </p:nvPr>
        </p:nvSpPr>
        <p:spPr/>
        <p:txBody>
          <a:bodyPr/>
          <a:lstStyle/>
          <a:p>
            <a:pPr eaLnBrk="1" hangingPunct="1"/>
            <a:r>
              <a:rPr lang="en-US" altLang="en-US" smtClean="0"/>
              <a:t>Percentage of charge which is really transferred.</a:t>
            </a:r>
          </a:p>
          <a:p>
            <a:pPr eaLnBrk="1" hangingPunct="1"/>
            <a:r>
              <a:rPr lang="en-US" altLang="en-US" smtClean="0"/>
              <a:t>“n” 9s: five 9s = 99,99999%</a:t>
            </a:r>
          </a:p>
        </p:txBody>
      </p:sp>
      <p:pic>
        <p:nvPicPr>
          <p:cNvPr id="122885" name="Picture 4" descr="c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6689" y="2438400"/>
            <a:ext cx="425062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698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0C3AF3F-A6CD-4F96-A2FF-496680607F30}" type="slidenum">
              <a:rPr lang="en-US" altLang="en-US" sz="1400" smtClean="0">
                <a:latin typeface="Arial" panose="020B0604020202020204" pitchFamily="34" charset="0"/>
              </a:rPr>
              <a:pPr>
                <a:spcBef>
                  <a:spcPct val="0"/>
                </a:spcBef>
                <a:buFontTx/>
                <a:buNone/>
              </a:pPr>
              <a:t>39</a:t>
            </a:fld>
            <a:endParaRPr lang="en-US" altLang="en-US" sz="1400" smtClean="0">
              <a:latin typeface="Arial" panose="020B0604020202020204" pitchFamily="34" charset="0"/>
            </a:endParaRPr>
          </a:p>
        </p:txBody>
      </p:sp>
      <p:sp>
        <p:nvSpPr>
          <p:cNvPr id="123907" name="Rectangle 7"/>
          <p:cNvSpPr>
            <a:spLocks noGrp="1" noChangeArrowheads="1"/>
          </p:cNvSpPr>
          <p:nvPr>
            <p:ph type="title"/>
          </p:nvPr>
        </p:nvSpPr>
        <p:spPr/>
        <p:txBody>
          <a:bodyPr/>
          <a:lstStyle/>
          <a:p>
            <a:pPr eaLnBrk="1" hangingPunct="1"/>
            <a:r>
              <a:rPr lang="en-US" altLang="en-US" smtClean="0"/>
              <a:t>Read-Out Noise</a:t>
            </a:r>
          </a:p>
        </p:txBody>
      </p:sp>
      <p:sp>
        <p:nvSpPr>
          <p:cNvPr id="123908" name="Rectangle 8"/>
          <p:cNvSpPr>
            <a:spLocks noGrp="1" noChangeArrowheads="1"/>
          </p:cNvSpPr>
          <p:nvPr>
            <p:ph type="body" idx="1"/>
          </p:nvPr>
        </p:nvSpPr>
        <p:spPr/>
        <p:txBody>
          <a:bodyPr/>
          <a:lstStyle/>
          <a:p>
            <a:pPr eaLnBrk="1" hangingPunct="1"/>
            <a:r>
              <a:rPr lang="en-GB" altLang="en-US" sz="1800" dirty="0" smtClean="0"/>
              <a:t>Mainly caused by thermally induced motions of electrons in the output amplifier. </a:t>
            </a:r>
          </a:p>
          <a:p>
            <a:pPr eaLnBrk="1" hangingPunct="1"/>
            <a:r>
              <a:rPr lang="en-GB" altLang="en-US" sz="1800" dirty="0" smtClean="0"/>
              <a:t>These cause small noise voltages to appear on the output. </a:t>
            </a:r>
          </a:p>
          <a:p>
            <a:pPr eaLnBrk="1" hangingPunct="1"/>
            <a:r>
              <a:rPr lang="en-GB" altLang="en-US" sz="1800" dirty="0" smtClean="0"/>
              <a:t>This noise source, known as Johnson Noise, can be reduced by cooling the output amplifier or by decreasing its electronic bandwidth. Decreasing the bandwidth means that we must take longer to measure the charge in each pixel, so there is always a trade-off between low noise performance and speed of readout.</a:t>
            </a:r>
          </a:p>
          <a:p>
            <a:pPr eaLnBrk="1" hangingPunct="1"/>
            <a:r>
              <a:rPr lang="en-GB" altLang="en-US" sz="1800" dirty="0" smtClean="0"/>
              <a:t>The graph below shows the trade-off between noise and readout speed for an EEV4280 CCD.</a:t>
            </a:r>
          </a:p>
          <a:p>
            <a:pPr eaLnBrk="1" hangingPunct="1"/>
            <a:endParaRPr lang="en-US" altLang="en-US" sz="1800" dirty="0" smtClean="0"/>
          </a:p>
        </p:txBody>
      </p:sp>
      <p:graphicFrame>
        <p:nvGraphicFramePr>
          <p:cNvPr id="123909" name="Object 4"/>
          <p:cNvGraphicFramePr>
            <a:graphicFrameLocks noChangeAspect="1"/>
          </p:cNvGraphicFramePr>
          <p:nvPr/>
        </p:nvGraphicFramePr>
        <p:xfrm>
          <a:off x="3159125" y="4707526"/>
          <a:ext cx="2825750" cy="2026649"/>
        </p:xfrm>
        <a:graphic>
          <a:graphicData uri="http://schemas.openxmlformats.org/presentationml/2006/ole">
            <mc:AlternateContent xmlns:mc="http://schemas.openxmlformats.org/markup-compatibility/2006">
              <mc:Choice xmlns:v="urn:schemas-microsoft-com:vml" Requires="v">
                <p:oleObj spid="_x0000_s20492" name="Worksheet" r:id="rId3" imgW="3677107" imgH="2638877" progId="Excel.Sheet.8">
                  <p:embed/>
                </p:oleObj>
              </mc:Choice>
              <mc:Fallback>
                <p:oleObj name="Worksheet" r:id="rId3" imgW="3677107" imgH="263887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25" y="4707526"/>
                        <a:ext cx="2825750" cy="202664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71182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FAACD2C-CF8C-4805-9633-B5A9E7944A60}" type="slidenum">
              <a:rPr lang="en-US" altLang="en-US" sz="1400" smtClean="0">
                <a:latin typeface="Arial" panose="020B0604020202020204" pitchFamily="34" charset="0"/>
              </a:rPr>
              <a:pPr>
                <a:spcBef>
                  <a:spcPct val="0"/>
                </a:spcBef>
                <a:buFontTx/>
                <a:buNone/>
              </a:pPr>
              <a:t>4</a:t>
            </a:fld>
            <a:endParaRPr lang="en-US" altLang="en-US" sz="1400" smtClean="0">
              <a:latin typeface="Arial" panose="020B0604020202020204" pitchFamily="34" charset="0"/>
            </a:endParaRPr>
          </a:p>
        </p:txBody>
      </p:sp>
      <p:sp>
        <p:nvSpPr>
          <p:cNvPr id="64515" name="Text Box 2"/>
          <p:cNvSpPr txBox="1">
            <a:spLocks noChangeArrowheads="1"/>
          </p:cNvSpPr>
          <p:nvPr/>
        </p:nvSpPr>
        <p:spPr bwMode="auto">
          <a:xfrm>
            <a:off x="685800" y="4267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64516" name="Rectangle 5"/>
          <p:cNvSpPr>
            <a:spLocks noGrp="1" noChangeArrowheads="1"/>
          </p:cNvSpPr>
          <p:nvPr>
            <p:ph type="title"/>
          </p:nvPr>
        </p:nvSpPr>
        <p:spPr/>
        <p:txBody>
          <a:bodyPr/>
          <a:lstStyle/>
          <a:p>
            <a:pPr eaLnBrk="1" hangingPunct="1"/>
            <a:r>
              <a:rPr lang="en-US" altLang="en-US" smtClean="0"/>
              <a:t>Semiconductors</a:t>
            </a:r>
          </a:p>
        </p:txBody>
      </p:sp>
      <p:sp>
        <p:nvSpPr>
          <p:cNvPr id="2302986" name="Rectangle 10"/>
          <p:cNvSpPr>
            <a:spLocks noGrp="1" noChangeArrowheads="1"/>
          </p:cNvSpPr>
          <p:nvPr>
            <p:ph type="body" idx="1"/>
          </p:nvPr>
        </p:nvSpPr>
        <p:spPr/>
        <p:txBody>
          <a:bodyPr/>
          <a:lstStyle/>
          <a:p>
            <a:pPr eaLnBrk="1" hangingPunct="1"/>
            <a:r>
              <a:rPr lang="en-US" altLang="en-US" dirty="0" smtClean="0"/>
              <a:t>A </a:t>
            </a:r>
            <a:r>
              <a:rPr lang="en-US" altLang="en-US" dirty="0" smtClean="0">
                <a:solidFill>
                  <a:srgbClr val="0066FF"/>
                </a:solidFill>
              </a:rPr>
              <a:t>conductor</a:t>
            </a:r>
            <a:r>
              <a:rPr lang="en-US" altLang="en-US" dirty="0" smtClean="0"/>
              <a:t> has free (unbound) electrons that can flow in the presence of an electric field.</a:t>
            </a:r>
          </a:p>
          <a:p>
            <a:pPr eaLnBrk="1" hangingPunct="1"/>
            <a:r>
              <a:rPr lang="en-US" altLang="en-US" dirty="0" smtClean="0"/>
              <a:t>An </a:t>
            </a:r>
            <a:r>
              <a:rPr lang="en-US" altLang="en-US" dirty="0" smtClean="0">
                <a:solidFill>
                  <a:srgbClr val="0066FF"/>
                </a:solidFill>
              </a:rPr>
              <a:t>insulator</a:t>
            </a:r>
            <a:r>
              <a:rPr lang="en-US" altLang="en-US" dirty="0" smtClean="0"/>
              <a:t> impedes the flow of electrons.</a:t>
            </a:r>
          </a:p>
          <a:p>
            <a:pPr eaLnBrk="1" hangingPunct="1"/>
            <a:r>
              <a:rPr lang="en-US" altLang="en-US" dirty="0" smtClean="0"/>
              <a:t>A </a:t>
            </a:r>
            <a:r>
              <a:rPr lang="en-US" altLang="en-US" dirty="0" smtClean="0">
                <a:solidFill>
                  <a:srgbClr val="0066FF"/>
                </a:solidFill>
              </a:rPr>
              <a:t>semiconductor</a:t>
            </a:r>
            <a:r>
              <a:rPr lang="en-US" altLang="en-US" dirty="0" smtClean="0"/>
              <a:t> becomes a conductor if the electrons are excited to high enough energies, otherwise it is an insulator.</a:t>
            </a:r>
          </a:p>
          <a:p>
            <a:pPr lvl="1" eaLnBrk="1" hangingPunct="1"/>
            <a:r>
              <a:rPr lang="en-US" altLang="en-US" dirty="0" smtClean="0"/>
              <a:t>allows for a “switch” which can be on or off</a:t>
            </a:r>
          </a:p>
          <a:p>
            <a:pPr lvl="1" eaLnBrk="1" hangingPunct="1"/>
            <a:r>
              <a:rPr lang="en-US" altLang="en-US" dirty="0" smtClean="0"/>
              <a:t>allows for photo-sensitive circuits (photon absorption adds energy to electron)</a:t>
            </a:r>
          </a:p>
          <a:p>
            <a:pPr eaLnBrk="1" hangingPunct="1"/>
            <a:r>
              <a:rPr lang="en-US" altLang="en-US" dirty="0" smtClean="0"/>
              <a:t>Minimum energy to elevate an electron into the conduction band is the “band gap energy”</a:t>
            </a:r>
          </a:p>
        </p:txBody>
      </p:sp>
    </p:spTree>
    <p:extLst>
      <p:ext uri="{BB962C8B-B14F-4D97-AF65-F5344CB8AC3E}">
        <p14:creationId xmlns:p14="http://schemas.microsoft.com/office/powerpoint/2010/main" val="2959550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2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29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298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0298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29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29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031B8EE-0A90-4DA6-88C9-121760CEE6D4}" type="slidenum">
              <a:rPr lang="en-US" altLang="en-US" sz="1400" smtClean="0">
                <a:latin typeface="Arial" panose="020B0604020202020204" pitchFamily="34" charset="0"/>
              </a:rPr>
              <a:pPr>
                <a:spcBef>
                  <a:spcPct val="0"/>
                </a:spcBef>
                <a:buFontTx/>
                <a:buNone/>
              </a:pPr>
              <a:t>40</a:t>
            </a:fld>
            <a:endParaRPr lang="en-US" altLang="en-US" sz="1400" smtClean="0">
              <a:latin typeface="Arial" panose="020B0604020202020204" pitchFamily="34" charset="0"/>
            </a:endParaRPr>
          </a:p>
        </p:txBody>
      </p:sp>
      <p:sp>
        <p:nvSpPr>
          <p:cNvPr id="124931" name="Rectangle 6"/>
          <p:cNvSpPr>
            <a:spLocks noGrp="1" noChangeArrowheads="1"/>
          </p:cNvSpPr>
          <p:nvPr>
            <p:ph type="title"/>
          </p:nvPr>
        </p:nvSpPr>
        <p:spPr/>
        <p:txBody>
          <a:bodyPr/>
          <a:lstStyle/>
          <a:p>
            <a:pPr eaLnBrk="1" hangingPunct="1"/>
            <a:r>
              <a:rPr lang="en-GB" altLang="en-US" smtClean="0"/>
              <a:t>CCD readout noise</a:t>
            </a:r>
          </a:p>
        </p:txBody>
      </p:sp>
      <p:sp>
        <p:nvSpPr>
          <p:cNvPr id="124932" name="Rectangle 7"/>
          <p:cNvSpPr>
            <a:spLocks noGrp="1" noChangeArrowheads="1"/>
          </p:cNvSpPr>
          <p:nvPr>
            <p:ph type="body" idx="1"/>
          </p:nvPr>
        </p:nvSpPr>
        <p:spPr/>
        <p:txBody>
          <a:bodyPr/>
          <a:lstStyle/>
          <a:p>
            <a:pPr eaLnBrk="1" hangingPunct="1"/>
            <a:r>
              <a:rPr lang="en-GB" altLang="en-US" dirty="0" smtClean="0"/>
              <a:t>Reset noise: there is a noise associated with recharging the output storage capacitor, given by </a:t>
            </a:r>
            <a:r>
              <a:rPr lang="en-GB" altLang="en-US" dirty="0" err="1" smtClean="0"/>
              <a:t>σ</a:t>
            </a:r>
            <a:r>
              <a:rPr lang="en-GB" altLang="en-US" baseline="-25000" dirty="0" err="1" smtClean="0"/>
              <a:t>res</a:t>
            </a:r>
            <a:r>
              <a:rPr lang="en-GB" altLang="en-US" dirty="0" smtClean="0"/>
              <a:t>= </a:t>
            </a:r>
            <a:r>
              <a:rPr lang="en-GB" altLang="en-US" dirty="0" smtClean="0">
                <a:sym typeface="Symbol" panose="05050102010706020507" pitchFamily="18" charset="2"/>
              </a:rPr>
              <a:t> (</a:t>
            </a:r>
            <a:r>
              <a:rPr lang="en-GB" altLang="en-US" dirty="0" err="1" smtClean="0">
                <a:sym typeface="Symbol" panose="05050102010706020507" pitchFamily="18" charset="2"/>
              </a:rPr>
              <a:t>kTC</a:t>
            </a:r>
            <a:r>
              <a:rPr lang="en-GB" altLang="en-US" dirty="0" smtClean="0">
                <a:sym typeface="Symbol" panose="05050102010706020507" pitchFamily="18" charset="2"/>
              </a:rPr>
              <a:t>) where C is the output capacitance in Farads. </a:t>
            </a:r>
          </a:p>
          <a:p>
            <a:pPr eaLnBrk="1" hangingPunct="1"/>
            <a:r>
              <a:rPr lang="en-GB" altLang="en-US" dirty="0" smtClean="0">
                <a:sym typeface="Symbol" panose="05050102010706020507" pitchFamily="18" charset="2"/>
              </a:rPr>
              <a:t>This is removed by correlated double sampling, where the reset voltage is measured after reset and again after readout. The first value is subtracted from the second, as this voltage will not change.</a:t>
            </a:r>
          </a:p>
          <a:p>
            <a:pPr eaLnBrk="1" hangingPunct="1"/>
            <a:r>
              <a:rPr lang="en-GB" altLang="en-US" dirty="0" smtClean="0"/>
              <a:t>The output Field Effect Transistor also contributes noise. This is the ultimate limit to the readout noise, at a level of 2-3 electrons</a:t>
            </a:r>
          </a:p>
          <a:p>
            <a:pPr lvl="1" eaLnBrk="1" hangingPunct="1"/>
            <a:endParaRPr lang="en-GB" altLang="en-US" dirty="0" smtClean="0">
              <a:sym typeface="Symbol" panose="05050102010706020507" pitchFamily="18" charset="2"/>
            </a:endParaRPr>
          </a:p>
          <a:p>
            <a:pPr lvl="1" eaLnBrk="1" hangingPunct="1"/>
            <a:endParaRPr lang="en-GB" altLang="en-US" dirty="0" smtClean="0"/>
          </a:p>
        </p:txBody>
      </p:sp>
    </p:spTree>
    <p:extLst>
      <p:ext uri="{BB962C8B-B14F-4D97-AF65-F5344CB8AC3E}">
        <p14:creationId xmlns:p14="http://schemas.microsoft.com/office/powerpoint/2010/main" val="1212531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89850E06-BB22-47D8-97C1-5D3858B2F3B1}" type="slidenum">
              <a:rPr lang="en-US" altLang="en-US" sz="1400" smtClean="0">
                <a:latin typeface="Arial" panose="020B0604020202020204" pitchFamily="34" charset="0"/>
              </a:rPr>
              <a:pPr>
                <a:spcBef>
                  <a:spcPct val="0"/>
                </a:spcBef>
                <a:buFontTx/>
                <a:buNone/>
              </a:pPr>
              <a:t>41</a:t>
            </a:fld>
            <a:endParaRPr lang="en-US" altLang="en-US" sz="1400" smtClean="0">
              <a:latin typeface="Arial" panose="020B0604020202020204" pitchFamily="34" charset="0"/>
            </a:endParaRPr>
          </a:p>
        </p:txBody>
      </p:sp>
      <p:pic>
        <p:nvPicPr>
          <p:cNvPr id="126979" name="Picture 2" descr="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838200"/>
            <a:ext cx="21732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6980" name="Object 3"/>
          <p:cNvGraphicFramePr>
            <a:graphicFrameLocks noChangeAspect="1"/>
          </p:cNvGraphicFramePr>
          <p:nvPr/>
        </p:nvGraphicFramePr>
        <p:xfrm>
          <a:off x="857250" y="1524000"/>
          <a:ext cx="2932113" cy="1827213"/>
        </p:xfrm>
        <a:graphic>
          <a:graphicData uri="http://schemas.openxmlformats.org/presentationml/2006/ole">
            <mc:AlternateContent xmlns:mc="http://schemas.openxmlformats.org/markup-compatibility/2006">
              <mc:Choice xmlns:v="urn:schemas-microsoft-com:vml" Requires="v">
                <p:oleObj spid="_x0000_s21536" name="Equation" r:id="rId4" imgW="3302000" imgH="2006600" progId="Equation.3">
                  <p:embed/>
                </p:oleObj>
              </mc:Choice>
              <mc:Fallback>
                <p:oleObj name="Equation" r:id="rId4" imgW="3302000" imgH="200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1524000"/>
                        <a:ext cx="2932113" cy="182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81" name="Rectangle 4"/>
          <p:cNvSpPr>
            <a:spLocks noChangeArrowheads="1"/>
          </p:cNvSpPr>
          <p:nvPr/>
        </p:nvSpPr>
        <p:spPr bwMode="auto">
          <a:xfrm>
            <a:off x="304800" y="762000"/>
            <a:ext cx="571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r>
              <a:rPr lang="en-US" altLang="en-US"/>
              <a:t>Consider the thermal equipartition of charge on a capacitor.</a:t>
            </a:r>
          </a:p>
        </p:txBody>
      </p:sp>
      <p:sp>
        <p:nvSpPr>
          <p:cNvPr id="126982" name="Rectangle 5"/>
          <p:cNvSpPr>
            <a:spLocks noChangeArrowheads="1"/>
          </p:cNvSpPr>
          <p:nvPr/>
        </p:nvSpPr>
        <p:spPr bwMode="auto">
          <a:xfrm>
            <a:off x="304800" y="3352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r>
              <a:rPr lang="en-US" altLang="en-US"/>
              <a:t>Boltzmann statistics apply</a:t>
            </a:r>
          </a:p>
        </p:txBody>
      </p:sp>
      <p:sp>
        <p:nvSpPr>
          <p:cNvPr id="126983" name="Rectangle 6"/>
          <p:cNvSpPr>
            <a:spLocks noChangeArrowheads="1"/>
          </p:cNvSpPr>
          <p:nvPr/>
        </p:nvSpPr>
        <p:spPr bwMode="auto">
          <a:xfrm>
            <a:off x="0" y="3840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26984" name="Object 7"/>
          <p:cNvGraphicFramePr>
            <a:graphicFrameLocks noChangeAspect="1"/>
          </p:cNvGraphicFramePr>
          <p:nvPr/>
        </p:nvGraphicFramePr>
        <p:xfrm>
          <a:off x="685800" y="3830638"/>
          <a:ext cx="3810000" cy="2570162"/>
        </p:xfrm>
        <a:graphic>
          <a:graphicData uri="http://schemas.openxmlformats.org/presentationml/2006/ole">
            <mc:AlternateContent xmlns:mc="http://schemas.openxmlformats.org/markup-compatibility/2006">
              <mc:Choice xmlns:v="urn:schemas-microsoft-com:vml" Requires="v">
                <p:oleObj spid="_x0000_s21537" name="Equation" r:id="rId6" imgW="2336800" imgH="1574800" progId="Equation.3">
                  <p:embed/>
                </p:oleObj>
              </mc:Choice>
              <mc:Fallback>
                <p:oleObj name="Equation" r:id="rId6" imgW="2336800" imgH="1574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830638"/>
                        <a:ext cx="38100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985" name="Rectangle 8"/>
          <p:cNvSpPr>
            <a:spLocks noChangeArrowheads="1"/>
          </p:cNvSpPr>
          <p:nvPr/>
        </p:nvSpPr>
        <p:spPr bwMode="auto">
          <a:xfrm>
            <a:off x="4724400" y="3657600"/>
            <a:ext cx="4267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r>
              <a:rPr lang="en-US" altLang="en-US"/>
              <a:t>We are counting charges, so the variance is given by Poisson statistics.</a:t>
            </a:r>
          </a:p>
        </p:txBody>
      </p:sp>
      <p:graphicFrame>
        <p:nvGraphicFramePr>
          <p:cNvPr id="126986" name="Object 9"/>
          <p:cNvGraphicFramePr>
            <a:graphicFrameLocks noChangeAspect="1"/>
          </p:cNvGraphicFramePr>
          <p:nvPr/>
        </p:nvGraphicFramePr>
        <p:xfrm>
          <a:off x="5791200" y="5181600"/>
          <a:ext cx="1739900" cy="749300"/>
        </p:xfrm>
        <a:graphic>
          <a:graphicData uri="http://schemas.openxmlformats.org/presentationml/2006/ole">
            <mc:AlternateContent xmlns:mc="http://schemas.openxmlformats.org/markup-compatibility/2006">
              <mc:Choice xmlns:v="urn:schemas-microsoft-com:vml" Requires="v">
                <p:oleObj spid="_x0000_s21538" name="Equation" r:id="rId8" imgW="1739900" imgH="749300" progId="Equation.3">
                  <p:embed/>
                </p:oleObj>
              </mc:Choice>
              <mc:Fallback>
                <p:oleObj name="Equation" r:id="rId8" imgW="1739900" imgH="749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5181600"/>
                        <a:ext cx="17399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87" name="Rectangle 10"/>
          <p:cNvSpPr>
            <a:spLocks noGrp="1" noChangeArrowheads="1"/>
          </p:cNvSpPr>
          <p:nvPr>
            <p:ph type="title"/>
          </p:nvPr>
        </p:nvSpPr>
        <p:spPr>
          <a:xfrm>
            <a:off x="1028700" y="152400"/>
            <a:ext cx="7200900" cy="731520"/>
          </a:xfrm>
        </p:spPr>
        <p:txBody>
          <a:bodyPr/>
          <a:lstStyle/>
          <a:p>
            <a:pPr eaLnBrk="1" hangingPunct="1"/>
            <a:r>
              <a:rPr lang="en-US" altLang="en-US" dirty="0" err="1" smtClean="0"/>
              <a:t>kTC</a:t>
            </a:r>
            <a:r>
              <a:rPr lang="en-US" altLang="en-US" dirty="0" smtClean="0"/>
              <a:t> Noise</a:t>
            </a:r>
          </a:p>
        </p:txBody>
      </p:sp>
    </p:spTree>
    <p:extLst>
      <p:ext uri="{BB962C8B-B14F-4D97-AF65-F5344CB8AC3E}">
        <p14:creationId xmlns:p14="http://schemas.microsoft.com/office/powerpoint/2010/main" val="3346570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B18D368-3B4B-47DB-8264-DE8CFAF3116A}" type="slidenum">
              <a:rPr lang="en-US" altLang="en-US" sz="1400" smtClean="0">
                <a:latin typeface="Arial" panose="020B0604020202020204" pitchFamily="34" charset="0"/>
              </a:rPr>
              <a:pPr>
                <a:spcBef>
                  <a:spcPct val="0"/>
                </a:spcBef>
                <a:buFontTx/>
                <a:buNone/>
              </a:pPr>
              <a:t>42</a:t>
            </a:fld>
            <a:endParaRPr lang="en-US" altLang="en-US" sz="1400" smtClean="0">
              <a:latin typeface="Arial" panose="020B0604020202020204" pitchFamily="34" charset="0"/>
            </a:endParaRPr>
          </a:p>
        </p:txBody>
      </p:sp>
      <p:sp>
        <p:nvSpPr>
          <p:cNvPr id="128003" name="Rectangle 4"/>
          <p:cNvSpPr>
            <a:spLocks noGrp="1" noChangeArrowheads="1"/>
          </p:cNvSpPr>
          <p:nvPr>
            <p:ph type="title"/>
          </p:nvPr>
        </p:nvSpPr>
        <p:spPr/>
        <p:txBody>
          <a:bodyPr/>
          <a:lstStyle/>
          <a:p>
            <a:pPr eaLnBrk="1" hangingPunct="1"/>
            <a:r>
              <a:rPr lang="en-GB" altLang="en-US" smtClean="0"/>
              <a:t>Other noise sources</a:t>
            </a:r>
          </a:p>
        </p:txBody>
      </p:sp>
      <p:sp>
        <p:nvSpPr>
          <p:cNvPr id="128004" name="Rectangle 5"/>
          <p:cNvSpPr>
            <a:spLocks noGrp="1" noChangeArrowheads="1"/>
          </p:cNvSpPr>
          <p:nvPr>
            <p:ph type="body" idx="1"/>
          </p:nvPr>
        </p:nvSpPr>
        <p:spPr/>
        <p:txBody>
          <a:bodyPr/>
          <a:lstStyle/>
          <a:p>
            <a:pPr eaLnBrk="1" hangingPunct="1"/>
            <a:r>
              <a:rPr lang="en-GB" altLang="en-US" dirty="0" smtClean="0"/>
              <a:t>Fixed pattern noise. The sensitivity of pixels is not the same, for reasons such as differences in thickness, area of electrodes, doping. However these differences do not change, and can be calibrated out by dividing by a flat field, which is an exposure of a uniform light source.</a:t>
            </a:r>
          </a:p>
          <a:p>
            <a:pPr eaLnBrk="1" hangingPunct="1"/>
            <a:r>
              <a:rPr lang="en-GB" altLang="en-US" dirty="0" smtClean="0"/>
              <a:t>Bias noise. The bias voltage applied to the substrate causes an offset in the signal, which can vary from pixel to pixel. This can be removed by subtracting the average of a number of bias frames, which are readouts of zero exposure frames. Modern CCDs rarely display any fixed pattern bias noise</a:t>
            </a:r>
          </a:p>
        </p:txBody>
      </p:sp>
    </p:spTree>
    <p:extLst>
      <p:ext uri="{BB962C8B-B14F-4D97-AF65-F5344CB8AC3E}">
        <p14:creationId xmlns:p14="http://schemas.microsoft.com/office/powerpoint/2010/main" val="2400445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DC893D5-C6AB-4DCB-8DAA-7809B5AB477D}" type="slidenum">
              <a:rPr lang="en-US" altLang="en-US" sz="1400" smtClean="0">
                <a:latin typeface="Arial" panose="020B0604020202020204" pitchFamily="34" charset="0"/>
              </a:rPr>
              <a:pPr>
                <a:spcBef>
                  <a:spcPct val="0"/>
                </a:spcBef>
                <a:buFontTx/>
                <a:buNone/>
              </a:pPr>
              <a:t>43</a:t>
            </a:fld>
            <a:endParaRPr lang="en-US" altLang="en-US" sz="1400" smtClean="0">
              <a:latin typeface="Arial" panose="020B0604020202020204" pitchFamily="34" charset="0"/>
            </a:endParaRPr>
          </a:p>
        </p:txBody>
      </p:sp>
      <p:sp>
        <p:nvSpPr>
          <p:cNvPr id="130051" name="Rectangle 4"/>
          <p:cNvSpPr>
            <a:spLocks noGrp="1" noChangeArrowheads="1"/>
          </p:cNvSpPr>
          <p:nvPr>
            <p:ph type="title"/>
          </p:nvPr>
        </p:nvSpPr>
        <p:spPr/>
        <p:txBody>
          <a:bodyPr/>
          <a:lstStyle/>
          <a:p>
            <a:pPr eaLnBrk="1" hangingPunct="1"/>
            <a:r>
              <a:rPr lang="en-US" altLang="en-US" smtClean="0"/>
              <a:t>Interference Fringes</a:t>
            </a:r>
          </a:p>
        </p:txBody>
      </p:sp>
      <p:sp>
        <p:nvSpPr>
          <p:cNvPr id="130052" name="Rectangle 5"/>
          <p:cNvSpPr>
            <a:spLocks noGrp="1" noChangeArrowheads="1"/>
          </p:cNvSpPr>
          <p:nvPr>
            <p:ph type="body" idx="1"/>
          </p:nvPr>
        </p:nvSpPr>
        <p:spPr/>
        <p:txBody>
          <a:bodyPr/>
          <a:lstStyle/>
          <a:p>
            <a:pPr eaLnBrk="1" hangingPunct="1"/>
            <a:r>
              <a:rPr lang="en-US" altLang="en-US" dirty="0" smtClean="0"/>
              <a:t>In thinned CCDs there are interference effects caused by multiple reflections within the silicon layer, or within the resin which holds the CCD to a glass plate to flatten it.</a:t>
            </a:r>
          </a:p>
          <a:p>
            <a:pPr eaLnBrk="1" hangingPunct="1"/>
            <a:r>
              <a:rPr lang="en-US" altLang="en-US" dirty="0" smtClean="0"/>
              <a:t>These effects are classical thin film interference (Newton’s rings). </a:t>
            </a:r>
          </a:p>
          <a:p>
            <a:pPr eaLnBrk="1" hangingPunct="1"/>
            <a:r>
              <a:rPr lang="en-US" altLang="en-US" dirty="0" smtClean="0"/>
              <a:t>Only visible if there is strong line radiation in the passband, either in the object or in the sky background. </a:t>
            </a:r>
          </a:p>
          <a:p>
            <a:pPr eaLnBrk="1" hangingPunct="1"/>
            <a:r>
              <a:rPr lang="en-US" altLang="en-US" dirty="0" smtClean="0"/>
              <a:t>Visible in the sky at wavelengths &gt; 700nm.</a:t>
            </a:r>
          </a:p>
          <a:p>
            <a:pPr eaLnBrk="1" hangingPunct="1"/>
            <a:r>
              <a:rPr lang="en-US" altLang="en-US" dirty="0" smtClean="0"/>
              <a:t>Corrected by subtracting off a scaled exposure of blank sky.</a:t>
            </a:r>
          </a:p>
        </p:txBody>
      </p:sp>
    </p:spTree>
    <p:extLst>
      <p:ext uri="{BB962C8B-B14F-4D97-AF65-F5344CB8AC3E}">
        <p14:creationId xmlns:p14="http://schemas.microsoft.com/office/powerpoint/2010/main" val="2298604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B89C2E1-96B3-4CD6-9D65-0F497BCA910A}" type="slidenum">
              <a:rPr lang="en-US" altLang="en-US" sz="1400" smtClean="0">
                <a:latin typeface="Arial" panose="020B0604020202020204" pitchFamily="34" charset="0"/>
              </a:rPr>
              <a:pPr>
                <a:spcBef>
                  <a:spcPct val="0"/>
                </a:spcBef>
                <a:buFontTx/>
                <a:buNone/>
              </a:pPr>
              <a:t>44</a:t>
            </a:fld>
            <a:endParaRPr lang="en-US" altLang="en-US" sz="1400" smtClean="0">
              <a:latin typeface="Arial" panose="020B0604020202020204" pitchFamily="34" charset="0"/>
            </a:endParaRPr>
          </a:p>
        </p:txBody>
      </p:sp>
      <p:sp>
        <p:nvSpPr>
          <p:cNvPr id="132099" name="Rectangle 4"/>
          <p:cNvSpPr>
            <a:spLocks noGrp="1" noChangeArrowheads="1"/>
          </p:cNvSpPr>
          <p:nvPr>
            <p:ph type="title" idx="4294967295"/>
          </p:nvPr>
        </p:nvSpPr>
        <p:spPr/>
        <p:txBody>
          <a:bodyPr/>
          <a:lstStyle/>
          <a:p>
            <a:pPr eaLnBrk="1" hangingPunct="1"/>
            <a:r>
              <a:rPr lang="en-US" altLang="en-US" smtClean="0"/>
              <a:t>Examples of fringing</a:t>
            </a:r>
          </a:p>
        </p:txBody>
      </p:sp>
      <p:pic>
        <p:nvPicPr>
          <p:cNvPr id="132100" name="Picture 7" descr="janesick 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2286000"/>
            <a:ext cx="41021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6" descr="dqe_scan_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1371600"/>
            <a:ext cx="46005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Text Box 7"/>
          <p:cNvSpPr txBox="1">
            <a:spLocks noChangeArrowheads="1"/>
          </p:cNvSpPr>
          <p:nvPr/>
        </p:nvSpPr>
        <p:spPr bwMode="auto">
          <a:xfrm>
            <a:off x="438150" y="6019800"/>
            <a:ext cx="441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Fringing on H1RG SiPIN device at 980nm</a:t>
            </a:r>
          </a:p>
        </p:txBody>
      </p:sp>
    </p:spTree>
    <p:extLst>
      <p:ext uri="{BB962C8B-B14F-4D97-AF65-F5344CB8AC3E}">
        <p14:creationId xmlns:p14="http://schemas.microsoft.com/office/powerpoint/2010/main" val="830910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4"/>
          <p:cNvSpPr>
            <a:spLocks noGrp="1" noChangeArrowheads="1"/>
          </p:cNvSpPr>
          <p:nvPr>
            <p:ph type="title"/>
          </p:nvPr>
        </p:nvSpPr>
        <p:spPr/>
        <p:txBody>
          <a:bodyPr>
            <a:normAutofit fontScale="90000"/>
          </a:bodyPr>
          <a:lstStyle/>
          <a:p>
            <a:pPr eaLnBrk="1" hangingPunct="1"/>
            <a:r>
              <a:rPr lang="en-US" altLang="en-US" smtClean="0"/>
              <a:t>Correcting Fringing from Sky Lines</a:t>
            </a:r>
          </a:p>
        </p:txBody>
      </p:sp>
      <p:sp>
        <p:nvSpPr>
          <p:cNvPr id="134147"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DDF720B-CC76-4265-B1C4-486C3D96633F}" type="slidenum">
              <a:rPr lang="en-US" altLang="en-US" sz="1400" smtClean="0">
                <a:latin typeface="Arial" panose="020B0604020202020204" pitchFamily="34" charset="0"/>
              </a:rPr>
              <a:pPr>
                <a:spcBef>
                  <a:spcPct val="0"/>
                </a:spcBef>
                <a:buFontTx/>
                <a:buNone/>
              </a:pPr>
              <a:t>45</a:t>
            </a:fld>
            <a:endParaRPr lang="en-US" altLang="en-US" sz="1400" smtClean="0">
              <a:latin typeface="Arial" panose="020B0604020202020204" pitchFamily="34" charset="0"/>
            </a:endParaRPr>
          </a:p>
        </p:txBody>
      </p:sp>
      <p:pic>
        <p:nvPicPr>
          <p:cNvPr id="134148" name="Picture 2" descr="https://www.astro.uni-bonn.de/theli/gui/_images/fring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593850"/>
            <a:ext cx="8229600" cy="40052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27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944A4AA-BA9A-49D1-B3FE-55A9FAD5EDFA}" type="slidenum">
              <a:rPr lang="en-US" altLang="en-US" sz="1400" smtClean="0">
                <a:latin typeface="Arial" panose="020B0604020202020204" pitchFamily="34" charset="0"/>
              </a:rPr>
              <a:pPr>
                <a:spcBef>
                  <a:spcPct val="0"/>
                </a:spcBef>
                <a:buFontTx/>
                <a:buNone/>
              </a:pPr>
              <a:t>46</a:t>
            </a:fld>
            <a:endParaRPr lang="en-US" altLang="en-US" sz="1400" smtClean="0">
              <a:latin typeface="Arial" panose="020B0604020202020204" pitchFamily="34" charset="0"/>
            </a:endParaRPr>
          </a:p>
        </p:txBody>
      </p:sp>
      <p:sp>
        <p:nvSpPr>
          <p:cNvPr id="136195" name="Rectangle 2"/>
          <p:cNvSpPr>
            <a:spLocks noGrp="1" noChangeArrowheads="1"/>
          </p:cNvSpPr>
          <p:nvPr>
            <p:ph type="title"/>
          </p:nvPr>
        </p:nvSpPr>
        <p:spPr/>
        <p:txBody>
          <a:bodyPr/>
          <a:lstStyle/>
          <a:p>
            <a:pPr eaLnBrk="1" hangingPunct="1"/>
            <a:r>
              <a:rPr lang="en-US" altLang="en-US" smtClean="0"/>
              <a:t>Large CCD Mosaics</a:t>
            </a:r>
          </a:p>
        </p:txBody>
      </p:sp>
      <p:pic>
        <p:nvPicPr>
          <p:cNvPr id="136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0" y="1452563"/>
            <a:ext cx="7280920"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489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80CF6FE-AE51-4CD3-88E2-76E58C94A80C}" type="slidenum">
              <a:rPr lang="en-US" altLang="en-US" sz="1400" smtClean="0">
                <a:latin typeface="Arial" panose="020B0604020202020204" pitchFamily="34" charset="0"/>
              </a:rPr>
              <a:pPr>
                <a:spcBef>
                  <a:spcPct val="0"/>
                </a:spcBef>
                <a:buFontTx/>
                <a:buNone/>
              </a:pPr>
              <a:t>47</a:t>
            </a:fld>
            <a:endParaRPr lang="en-US" altLang="en-US" sz="1400" smtClean="0">
              <a:latin typeface="Arial" panose="020B0604020202020204" pitchFamily="34" charset="0"/>
            </a:endParaRPr>
          </a:p>
        </p:txBody>
      </p:sp>
      <p:sp>
        <p:nvSpPr>
          <p:cNvPr id="137219" name="Rectangle 2"/>
          <p:cNvSpPr>
            <a:spLocks noGrp="1" noChangeArrowheads="1"/>
          </p:cNvSpPr>
          <p:nvPr>
            <p:ph type="title"/>
          </p:nvPr>
        </p:nvSpPr>
        <p:spPr/>
        <p:txBody>
          <a:bodyPr/>
          <a:lstStyle/>
          <a:p>
            <a:pPr eaLnBrk="1" hangingPunct="1"/>
            <a:r>
              <a:rPr lang="en-US" altLang="en-US" smtClean="0"/>
              <a:t>LSST Has a Big Camera</a:t>
            </a:r>
          </a:p>
        </p:txBody>
      </p:sp>
      <p:sp>
        <p:nvSpPr>
          <p:cNvPr id="137220" name="Rectangle 3"/>
          <p:cNvSpPr>
            <a:spLocks noGrp="1" noChangeArrowheads="1"/>
          </p:cNvSpPr>
          <p:nvPr>
            <p:ph type="body" idx="1"/>
          </p:nvPr>
        </p:nvSpPr>
        <p:spPr/>
        <p:txBody>
          <a:bodyPr/>
          <a:lstStyle/>
          <a:p>
            <a:pPr eaLnBrk="1" hangingPunct="1"/>
            <a:endParaRPr lang="en-US" altLang="en-US" dirty="0" smtClean="0"/>
          </a:p>
        </p:txBody>
      </p:sp>
      <p:pic>
        <p:nvPicPr>
          <p:cNvPr id="6" name="Picture 4" descr="LSST_CAMERA_scale_250x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2390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501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1EF9730-7BB9-4C93-B648-EFE1DE6E7872}" type="slidenum">
              <a:rPr lang="en-US" altLang="en-US" sz="1400" smtClean="0">
                <a:latin typeface="Arial" panose="020B0604020202020204" pitchFamily="34" charset="0"/>
              </a:rPr>
              <a:pPr>
                <a:spcBef>
                  <a:spcPct val="0"/>
                </a:spcBef>
                <a:buFontTx/>
                <a:buNone/>
              </a:pPr>
              <a:t>48</a:t>
            </a:fld>
            <a:endParaRPr lang="en-US" altLang="en-US" sz="1400" smtClean="0">
              <a:latin typeface="Arial" panose="020B0604020202020204" pitchFamily="34" charset="0"/>
            </a:endParaRPr>
          </a:p>
        </p:txBody>
      </p:sp>
      <p:sp>
        <p:nvSpPr>
          <p:cNvPr id="138243" name="Rectangle 2"/>
          <p:cNvSpPr>
            <a:spLocks noGrp="1" noChangeArrowheads="1"/>
          </p:cNvSpPr>
          <p:nvPr>
            <p:ph type="title"/>
          </p:nvPr>
        </p:nvSpPr>
        <p:spPr/>
        <p:txBody>
          <a:bodyPr/>
          <a:lstStyle/>
          <a:p>
            <a:pPr eaLnBrk="1" hangingPunct="1"/>
            <a:r>
              <a:rPr lang="en-US" altLang="en-US" smtClean="0"/>
              <a:t>LSST Has a Big Focal Plane</a:t>
            </a:r>
          </a:p>
        </p:txBody>
      </p:sp>
      <p:sp>
        <p:nvSpPr>
          <p:cNvPr id="138244" name="Rectangle 3"/>
          <p:cNvSpPr>
            <a:spLocks noGrp="1" noChangeArrowheads="1"/>
          </p:cNvSpPr>
          <p:nvPr>
            <p:ph type="body" idx="1"/>
          </p:nvPr>
        </p:nvSpPr>
        <p:spPr/>
        <p:txBody>
          <a:bodyPr/>
          <a:lstStyle/>
          <a:p>
            <a:pPr eaLnBrk="1" hangingPunct="1"/>
            <a:endParaRPr lang="en-US" altLang="en-US" smtClean="0"/>
          </a:p>
        </p:txBody>
      </p:sp>
      <p:grpSp>
        <p:nvGrpSpPr>
          <p:cNvPr id="138245" name="Group 4"/>
          <p:cNvGrpSpPr>
            <a:grpSpLocks/>
          </p:cNvGrpSpPr>
          <p:nvPr/>
        </p:nvGrpSpPr>
        <p:grpSpPr bwMode="auto">
          <a:xfrm flipH="1" flipV="1">
            <a:off x="6034088" y="2146300"/>
            <a:ext cx="592137" cy="593725"/>
            <a:chOff x="1521" y="2823"/>
            <a:chExt cx="373" cy="374"/>
          </a:xfrm>
        </p:grpSpPr>
        <p:sp>
          <p:nvSpPr>
            <p:cNvPr id="138502" name="Rectangle 5"/>
            <p:cNvSpPr>
              <a:spLocks noChangeArrowheads="1"/>
            </p:cNvSpPr>
            <p:nvPr/>
          </p:nvSpPr>
          <p:spPr bwMode="auto">
            <a:xfrm rot="5400000" flipV="1">
              <a:off x="1520" y="2824"/>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3" name="Rectangle 6"/>
            <p:cNvSpPr>
              <a:spLocks noChangeArrowheads="1"/>
            </p:cNvSpPr>
            <p:nvPr/>
          </p:nvSpPr>
          <p:spPr bwMode="auto">
            <a:xfrm rot="-5400000">
              <a:off x="1707" y="3010"/>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4" name="Rectangle 7"/>
            <p:cNvSpPr>
              <a:spLocks noChangeArrowheads="1"/>
            </p:cNvSpPr>
            <p:nvPr/>
          </p:nvSpPr>
          <p:spPr bwMode="auto">
            <a:xfrm rot="5400000" flipH="1">
              <a:off x="1707" y="2823"/>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6" name="Group 8"/>
          <p:cNvGrpSpPr>
            <a:grpSpLocks/>
          </p:cNvGrpSpPr>
          <p:nvPr/>
        </p:nvGrpSpPr>
        <p:grpSpPr bwMode="auto">
          <a:xfrm flipH="1">
            <a:off x="6030913" y="5399088"/>
            <a:ext cx="592137" cy="593725"/>
            <a:chOff x="1521" y="2823"/>
            <a:chExt cx="373" cy="374"/>
          </a:xfrm>
        </p:grpSpPr>
        <p:sp>
          <p:nvSpPr>
            <p:cNvPr id="138499" name="Rectangle 9"/>
            <p:cNvSpPr>
              <a:spLocks noChangeArrowheads="1"/>
            </p:cNvSpPr>
            <p:nvPr/>
          </p:nvSpPr>
          <p:spPr bwMode="auto">
            <a:xfrm rot="-5400000">
              <a:off x="1520" y="2824"/>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0" name="Rectangle 10"/>
            <p:cNvSpPr>
              <a:spLocks noChangeArrowheads="1"/>
            </p:cNvSpPr>
            <p:nvPr/>
          </p:nvSpPr>
          <p:spPr bwMode="auto">
            <a:xfrm rot="-5400000">
              <a:off x="1707" y="3010"/>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1" name="Rectangle 11"/>
            <p:cNvSpPr>
              <a:spLocks noChangeArrowheads="1"/>
            </p:cNvSpPr>
            <p:nvPr/>
          </p:nvSpPr>
          <p:spPr bwMode="auto">
            <a:xfrm rot="5400000" flipH="1">
              <a:off x="1707" y="2823"/>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7" name="Group 12"/>
          <p:cNvGrpSpPr>
            <a:grpSpLocks/>
          </p:cNvGrpSpPr>
          <p:nvPr/>
        </p:nvGrpSpPr>
        <p:grpSpPr bwMode="auto">
          <a:xfrm>
            <a:off x="2782888" y="2143125"/>
            <a:ext cx="593725" cy="592138"/>
            <a:chOff x="1713" y="820"/>
            <a:chExt cx="374" cy="373"/>
          </a:xfrm>
        </p:grpSpPr>
        <p:sp>
          <p:nvSpPr>
            <p:cNvPr id="138496" name="Rectangle 13"/>
            <p:cNvSpPr>
              <a:spLocks noChangeArrowheads="1"/>
            </p:cNvSpPr>
            <p:nvPr/>
          </p:nvSpPr>
          <p:spPr bwMode="auto">
            <a:xfrm>
              <a:off x="1900" y="820"/>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7" name="Rectangle 14"/>
            <p:cNvSpPr>
              <a:spLocks noChangeArrowheads="1"/>
            </p:cNvSpPr>
            <p:nvPr/>
          </p:nvSpPr>
          <p:spPr bwMode="auto">
            <a:xfrm>
              <a:off x="1713" y="1006"/>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8" name="Rectangle 15"/>
            <p:cNvSpPr>
              <a:spLocks noChangeArrowheads="1"/>
            </p:cNvSpPr>
            <p:nvPr/>
          </p:nvSpPr>
          <p:spPr bwMode="auto">
            <a:xfrm>
              <a:off x="1900" y="1006"/>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8" name="Group 16"/>
          <p:cNvGrpSpPr>
            <a:grpSpLocks/>
          </p:cNvGrpSpPr>
          <p:nvPr/>
        </p:nvGrpSpPr>
        <p:grpSpPr bwMode="auto">
          <a:xfrm>
            <a:off x="2782888" y="5395913"/>
            <a:ext cx="592137" cy="593725"/>
            <a:chOff x="1521" y="2823"/>
            <a:chExt cx="373" cy="374"/>
          </a:xfrm>
        </p:grpSpPr>
        <p:sp>
          <p:nvSpPr>
            <p:cNvPr id="138493" name="Rectangle 17"/>
            <p:cNvSpPr>
              <a:spLocks noChangeArrowheads="1"/>
            </p:cNvSpPr>
            <p:nvPr/>
          </p:nvSpPr>
          <p:spPr bwMode="auto">
            <a:xfrm rot="-5400000">
              <a:off x="1520" y="2824"/>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4" name="Rectangle 18"/>
            <p:cNvSpPr>
              <a:spLocks noChangeArrowheads="1"/>
            </p:cNvSpPr>
            <p:nvPr/>
          </p:nvSpPr>
          <p:spPr bwMode="auto">
            <a:xfrm rot="-5400000">
              <a:off x="1707" y="3010"/>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5" name="Rectangle 19"/>
            <p:cNvSpPr>
              <a:spLocks noChangeArrowheads="1"/>
            </p:cNvSpPr>
            <p:nvPr/>
          </p:nvSpPr>
          <p:spPr bwMode="auto">
            <a:xfrm rot="-5400000">
              <a:off x="1707" y="2823"/>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9" name="Group 20"/>
          <p:cNvGrpSpPr>
            <a:grpSpLocks/>
          </p:cNvGrpSpPr>
          <p:nvPr/>
        </p:nvGrpSpPr>
        <p:grpSpPr bwMode="auto">
          <a:xfrm>
            <a:off x="4260850" y="1846263"/>
            <a:ext cx="890588" cy="4438650"/>
            <a:chOff x="2736" y="861"/>
            <a:chExt cx="561" cy="2796"/>
          </a:xfrm>
        </p:grpSpPr>
        <p:grpSp>
          <p:nvGrpSpPr>
            <p:cNvPr id="138438" name="Group 21"/>
            <p:cNvGrpSpPr>
              <a:grpSpLocks/>
            </p:cNvGrpSpPr>
            <p:nvPr/>
          </p:nvGrpSpPr>
          <p:grpSpPr bwMode="auto">
            <a:xfrm>
              <a:off x="2736" y="861"/>
              <a:ext cx="561" cy="560"/>
              <a:chOff x="2552" y="1797"/>
              <a:chExt cx="561" cy="560"/>
            </a:xfrm>
          </p:grpSpPr>
          <p:sp>
            <p:nvSpPr>
              <p:cNvPr id="138483" name="Rectangle 22"/>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4" name="Rectangle 23"/>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5" name="Rectangle 24"/>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6" name="Rectangle 25"/>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7" name="Rectangle 26"/>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8" name="Rectangle 27"/>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9" name="Rectangle 28"/>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0" name="Rectangle 29"/>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1" name="Rectangle 30"/>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2" name="Rectangle 31"/>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39" name="Group 32"/>
            <p:cNvGrpSpPr>
              <a:grpSpLocks/>
            </p:cNvGrpSpPr>
            <p:nvPr/>
          </p:nvGrpSpPr>
          <p:grpSpPr bwMode="auto">
            <a:xfrm>
              <a:off x="2736" y="1421"/>
              <a:ext cx="561" cy="560"/>
              <a:chOff x="2552" y="1797"/>
              <a:chExt cx="561" cy="560"/>
            </a:xfrm>
          </p:grpSpPr>
          <p:sp>
            <p:nvSpPr>
              <p:cNvPr id="138473" name="Rectangle 33"/>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4" name="Rectangle 34"/>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5" name="Rectangle 35"/>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6" name="Rectangle 36"/>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7" name="Rectangle 37"/>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8" name="Rectangle 38"/>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9" name="Rectangle 39"/>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0" name="Rectangle 40"/>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1" name="Rectangle 41"/>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2" name="Rectangle 42"/>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40" name="Group 43"/>
            <p:cNvGrpSpPr>
              <a:grpSpLocks/>
            </p:cNvGrpSpPr>
            <p:nvPr/>
          </p:nvGrpSpPr>
          <p:grpSpPr bwMode="auto">
            <a:xfrm>
              <a:off x="2736" y="1981"/>
              <a:ext cx="561" cy="560"/>
              <a:chOff x="2552" y="1797"/>
              <a:chExt cx="561" cy="560"/>
            </a:xfrm>
          </p:grpSpPr>
          <p:sp>
            <p:nvSpPr>
              <p:cNvPr id="138463" name="Rectangle 44"/>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4" name="Rectangle 45"/>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5" name="Rectangle 46"/>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6" name="Rectangle 47"/>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7" name="Rectangle 48"/>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8" name="Rectangle 49"/>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9" name="Rectangle 50"/>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0" name="Rectangle 51"/>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1" name="Rectangle 52"/>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2" name="Rectangle 53"/>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41" name="Group 54"/>
            <p:cNvGrpSpPr>
              <a:grpSpLocks/>
            </p:cNvGrpSpPr>
            <p:nvPr/>
          </p:nvGrpSpPr>
          <p:grpSpPr bwMode="auto">
            <a:xfrm>
              <a:off x="2736" y="2541"/>
              <a:ext cx="561" cy="560"/>
              <a:chOff x="2552" y="1797"/>
              <a:chExt cx="561" cy="560"/>
            </a:xfrm>
          </p:grpSpPr>
          <p:sp>
            <p:nvSpPr>
              <p:cNvPr id="138453" name="Rectangle 55"/>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4" name="Rectangle 56"/>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5" name="Rectangle 57"/>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6" name="Rectangle 58"/>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7" name="Rectangle 59"/>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8" name="Rectangle 60"/>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9" name="Rectangle 61"/>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0" name="Rectangle 62"/>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1" name="Rectangle 63"/>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2" name="Rectangle 64"/>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42" name="Group 65"/>
            <p:cNvGrpSpPr>
              <a:grpSpLocks/>
            </p:cNvGrpSpPr>
            <p:nvPr/>
          </p:nvGrpSpPr>
          <p:grpSpPr bwMode="auto">
            <a:xfrm>
              <a:off x="2736" y="3097"/>
              <a:ext cx="561" cy="560"/>
              <a:chOff x="2552" y="1797"/>
              <a:chExt cx="561" cy="560"/>
            </a:xfrm>
          </p:grpSpPr>
          <p:sp>
            <p:nvSpPr>
              <p:cNvPr id="138443" name="Rectangle 66"/>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4" name="Rectangle 67"/>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5" name="Rectangle 68"/>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6" name="Rectangle 69"/>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7" name="Rectangle 70"/>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8" name="Rectangle 71"/>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9" name="Rectangle 72"/>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0" name="Rectangle 73"/>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1" name="Rectangle 74"/>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2" name="Rectangle 75"/>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0" name="Group 76"/>
          <p:cNvGrpSpPr>
            <a:grpSpLocks/>
          </p:cNvGrpSpPr>
          <p:nvPr/>
        </p:nvGrpSpPr>
        <p:grpSpPr bwMode="auto">
          <a:xfrm>
            <a:off x="5145088" y="1849438"/>
            <a:ext cx="890587" cy="4438650"/>
            <a:chOff x="2736" y="861"/>
            <a:chExt cx="561" cy="2796"/>
          </a:xfrm>
        </p:grpSpPr>
        <p:grpSp>
          <p:nvGrpSpPr>
            <p:cNvPr id="138383" name="Group 77"/>
            <p:cNvGrpSpPr>
              <a:grpSpLocks/>
            </p:cNvGrpSpPr>
            <p:nvPr/>
          </p:nvGrpSpPr>
          <p:grpSpPr bwMode="auto">
            <a:xfrm>
              <a:off x="2736" y="861"/>
              <a:ext cx="561" cy="560"/>
              <a:chOff x="2552" y="1797"/>
              <a:chExt cx="561" cy="560"/>
            </a:xfrm>
          </p:grpSpPr>
          <p:sp>
            <p:nvSpPr>
              <p:cNvPr id="138428" name="Rectangle 78"/>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9" name="Rectangle 79"/>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0" name="Rectangle 80"/>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1" name="Rectangle 81"/>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2" name="Rectangle 82"/>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3" name="Rectangle 83"/>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4" name="Rectangle 84"/>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5" name="Rectangle 85"/>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6" name="Rectangle 86"/>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7" name="Rectangle 87"/>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4" name="Group 88"/>
            <p:cNvGrpSpPr>
              <a:grpSpLocks/>
            </p:cNvGrpSpPr>
            <p:nvPr/>
          </p:nvGrpSpPr>
          <p:grpSpPr bwMode="auto">
            <a:xfrm>
              <a:off x="2736" y="1421"/>
              <a:ext cx="561" cy="560"/>
              <a:chOff x="2552" y="1797"/>
              <a:chExt cx="561" cy="560"/>
            </a:xfrm>
          </p:grpSpPr>
          <p:sp>
            <p:nvSpPr>
              <p:cNvPr id="138418" name="Rectangle 89"/>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9" name="Rectangle 90"/>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0" name="Rectangle 91"/>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1" name="Rectangle 92"/>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2" name="Rectangle 93"/>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3" name="Rectangle 94"/>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4" name="Rectangle 95"/>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5" name="Rectangle 96"/>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6" name="Rectangle 97"/>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7" name="Rectangle 98"/>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5" name="Group 99"/>
            <p:cNvGrpSpPr>
              <a:grpSpLocks/>
            </p:cNvGrpSpPr>
            <p:nvPr/>
          </p:nvGrpSpPr>
          <p:grpSpPr bwMode="auto">
            <a:xfrm>
              <a:off x="2736" y="1981"/>
              <a:ext cx="561" cy="560"/>
              <a:chOff x="2552" y="1797"/>
              <a:chExt cx="561" cy="560"/>
            </a:xfrm>
          </p:grpSpPr>
          <p:sp>
            <p:nvSpPr>
              <p:cNvPr id="138408" name="Rectangle 100"/>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9" name="Rectangle 101"/>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0" name="Rectangle 102"/>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1" name="Rectangle 103"/>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2" name="Rectangle 104"/>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3" name="Rectangle 105"/>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4" name="Rectangle 106"/>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5" name="Rectangle 107"/>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6" name="Rectangle 108"/>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7" name="Rectangle 109"/>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6" name="Group 110"/>
            <p:cNvGrpSpPr>
              <a:grpSpLocks/>
            </p:cNvGrpSpPr>
            <p:nvPr/>
          </p:nvGrpSpPr>
          <p:grpSpPr bwMode="auto">
            <a:xfrm>
              <a:off x="2736" y="2541"/>
              <a:ext cx="561" cy="560"/>
              <a:chOff x="2552" y="1797"/>
              <a:chExt cx="561" cy="560"/>
            </a:xfrm>
          </p:grpSpPr>
          <p:sp>
            <p:nvSpPr>
              <p:cNvPr id="138398" name="Rectangle 111"/>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9" name="Rectangle 112"/>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0" name="Rectangle 113"/>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1" name="Rectangle 114"/>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2" name="Rectangle 115"/>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3" name="Rectangle 116"/>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4" name="Rectangle 117"/>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5" name="Rectangle 118"/>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6" name="Rectangle 119"/>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7" name="Rectangle 120"/>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7" name="Group 121"/>
            <p:cNvGrpSpPr>
              <a:grpSpLocks/>
            </p:cNvGrpSpPr>
            <p:nvPr/>
          </p:nvGrpSpPr>
          <p:grpSpPr bwMode="auto">
            <a:xfrm>
              <a:off x="2736" y="3097"/>
              <a:ext cx="561" cy="560"/>
              <a:chOff x="2552" y="1797"/>
              <a:chExt cx="561" cy="560"/>
            </a:xfrm>
          </p:grpSpPr>
          <p:sp>
            <p:nvSpPr>
              <p:cNvPr id="138388" name="Rectangle 122"/>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9" name="Rectangle 123"/>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0" name="Rectangle 124"/>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1" name="Rectangle 125"/>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2" name="Rectangle 126"/>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3" name="Rectangle 127"/>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4" name="Rectangle 128"/>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5" name="Rectangle 129"/>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6" name="Rectangle 130"/>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7" name="Rectangle 131"/>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1" name="Group 132"/>
          <p:cNvGrpSpPr>
            <a:grpSpLocks/>
          </p:cNvGrpSpPr>
          <p:nvPr/>
        </p:nvGrpSpPr>
        <p:grpSpPr bwMode="auto">
          <a:xfrm>
            <a:off x="6032500" y="2736850"/>
            <a:ext cx="890588" cy="2667000"/>
            <a:chOff x="4324" y="1277"/>
            <a:chExt cx="561" cy="1680"/>
          </a:xfrm>
        </p:grpSpPr>
        <p:grpSp>
          <p:nvGrpSpPr>
            <p:cNvPr id="138350" name="Group 133"/>
            <p:cNvGrpSpPr>
              <a:grpSpLocks/>
            </p:cNvGrpSpPr>
            <p:nvPr/>
          </p:nvGrpSpPr>
          <p:grpSpPr bwMode="auto">
            <a:xfrm>
              <a:off x="4324" y="1277"/>
              <a:ext cx="561" cy="560"/>
              <a:chOff x="2552" y="1797"/>
              <a:chExt cx="561" cy="560"/>
            </a:xfrm>
          </p:grpSpPr>
          <p:sp>
            <p:nvSpPr>
              <p:cNvPr id="138373" name="Rectangle 134"/>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4" name="Rectangle 135"/>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5" name="Rectangle 136"/>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6" name="Rectangle 137"/>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7" name="Rectangle 138"/>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8" name="Rectangle 139"/>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9" name="Rectangle 140"/>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0" name="Rectangle 141"/>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1" name="Rectangle 142"/>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2" name="Rectangle 143"/>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51" name="Group 144"/>
            <p:cNvGrpSpPr>
              <a:grpSpLocks/>
            </p:cNvGrpSpPr>
            <p:nvPr/>
          </p:nvGrpSpPr>
          <p:grpSpPr bwMode="auto">
            <a:xfrm>
              <a:off x="4324" y="1837"/>
              <a:ext cx="561" cy="560"/>
              <a:chOff x="2552" y="1797"/>
              <a:chExt cx="561" cy="560"/>
            </a:xfrm>
          </p:grpSpPr>
          <p:sp>
            <p:nvSpPr>
              <p:cNvPr id="138363" name="Rectangle 145"/>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4" name="Rectangle 146"/>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5" name="Rectangle 147"/>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6" name="Rectangle 148"/>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7" name="Rectangle 149"/>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8" name="Rectangle 150"/>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9" name="Rectangle 151"/>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0" name="Rectangle 152"/>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1" name="Rectangle 153"/>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2" name="Rectangle 154"/>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52" name="Group 155"/>
            <p:cNvGrpSpPr>
              <a:grpSpLocks/>
            </p:cNvGrpSpPr>
            <p:nvPr/>
          </p:nvGrpSpPr>
          <p:grpSpPr bwMode="auto">
            <a:xfrm>
              <a:off x="4324" y="2397"/>
              <a:ext cx="561" cy="560"/>
              <a:chOff x="2552" y="1797"/>
              <a:chExt cx="561" cy="560"/>
            </a:xfrm>
          </p:grpSpPr>
          <p:sp>
            <p:nvSpPr>
              <p:cNvPr id="138353" name="Rectangle 156"/>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4" name="Rectangle 157"/>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5" name="Rectangle 158"/>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6" name="Rectangle 159"/>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7" name="Rectangle 160"/>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8" name="Rectangle 161"/>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9" name="Rectangle 162"/>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0" name="Rectangle 163"/>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1" name="Rectangle 164"/>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2" name="Rectangle 165"/>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2" name="Group 166"/>
          <p:cNvGrpSpPr>
            <a:grpSpLocks/>
          </p:cNvGrpSpPr>
          <p:nvPr/>
        </p:nvGrpSpPr>
        <p:grpSpPr bwMode="auto">
          <a:xfrm>
            <a:off x="3371850" y="1849438"/>
            <a:ext cx="890588" cy="4438650"/>
            <a:chOff x="2736" y="861"/>
            <a:chExt cx="561" cy="2796"/>
          </a:xfrm>
        </p:grpSpPr>
        <p:grpSp>
          <p:nvGrpSpPr>
            <p:cNvPr id="138295" name="Group 167"/>
            <p:cNvGrpSpPr>
              <a:grpSpLocks/>
            </p:cNvGrpSpPr>
            <p:nvPr/>
          </p:nvGrpSpPr>
          <p:grpSpPr bwMode="auto">
            <a:xfrm>
              <a:off x="2736" y="861"/>
              <a:ext cx="561" cy="560"/>
              <a:chOff x="2552" y="1797"/>
              <a:chExt cx="561" cy="560"/>
            </a:xfrm>
          </p:grpSpPr>
          <p:sp>
            <p:nvSpPr>
              <p:cNvPr id="138340" name="Rectangle 168"/>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1" name="Rectangle 169"/>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2" name="Rectangle 170"/>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3" name="Rectangle 171"/>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4" name="Rectangle 172"/>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5" name="Rectangle 173"/>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6" name="Rectangle 174"/>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7" name="Rectangle 175"/>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8" name="Rectangle 176"/>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9" name="Rectangle 177"/>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6" name="Group 178"/>
            <p:cNvGrpSpPr>
              <a:grpSpLocks/>
            </p:cNvGrpSpPr>
            <p:nvPr/>
          </p:nvGrpSpPr>
          <p:grpSpPr bwMode="auto">
            <a:xfrm>
              <a:off x="2736" y="1421"/>
              <a:ext cx="561" cy="560"/>
              <a:chOff x="2552" y="1797"/>
              <a:chExt cx="561" cy="560"/>
            </a:xfrm>
          </p:grpSpPr>
          <p:sp>
            <p:nvSpPr>
              <p:cNvPr id="138330" name="Rectangle 179"/>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1" name="Rectangle 180"/>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2" name="Rectangle 181"/>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3" name="Rectangle 182"/>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4" name="Rectangle 183"/>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5" name="Rectangle 184"/>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6" name="Rectangle 185"/>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7" name="Rectangle 186"/>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8" name="Rectangle 187"/>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9" name="Rectangle 188"/>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7" name="Group 189"/>
            <p:cNvGrpSpPr>
              <a:grpSpLocks/>
            </p:cNvGrpSpPr>
            <p:nvPr/>
          </p:nvGrpSpPr>
          <p:grpSpPr bwMode="auto">
            <a:xfrm>
              <a:off x="2736" y="1981"/>
              <a:ext cx="561" cy="560"/>
              <a:chOff x="2552" y="1797"/>
              <a:chExt cx="561" cy="560"/>
            </a:xfrm>
          </p:grpSpPr>
          <p:sp>
            <p:nvSpPr>
              <p:cNvPr id="138320" name="Rectangle 190"/>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1" name="Rectangle 191"/>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2" name="Rectangle 192"/>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3" name="Rectangle 193"/>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4" name="Rectangle 194"/>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5" name="Rectangle 195"/>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6" name="Rectangle 196"/>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7" name="Rectangle 197"/>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8" name="Rectangle 198"/>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9" name="Rectangle 199"/>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8" name="Group 200"/>
            <p:cNvGrpSpPr>
              <a:grpSpLocks/>
            </p:cNvGrpSpPr>
            <p:nvPr/>
          </p:nvGrpSpPr>
          <p:grpSpPr bwMode="auto">
            <a:xfrm>
              <a:off x="2736" y="2541"/>
              <a:ext cx="561" cy="560"/>
              <a:chOff x="2552" y="1797"/>
              <a:chExt cx="561" cy="560"/>
            </a:xfrm>
          </p:grpSpPr>
          <p:sp>
            <p:nvSpPr>
              <p:cNvPr id="138310" name="Rectangle 201"/>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1" name="Rectangle 202"/>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2" name="Rectangle 203"/>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3" name="Rectangle 204"/>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4" name="Rectangle 205"/>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5" name="Rectangle 206"/>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6" name="Rectangle 207"/>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7" name="Rectangle 208"/>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8" name="Rectangle 209"/>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9" name="Rectangle 210"/>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9" name="Group 211"/>
            <p:cNvGrpSpPr>
              <a:grpSpLocks/>
            </p:cNvGrpSpPr>
            <p:nvPr/>
          </p:nvGrpSpPr>
          <p:grpSpPr bwMode="auto">
            <a:xfrm>
              <a:off x="2736" y="3097"/>
              <a:ext cx="561" cy="560"/>
              <a:chOff x="2552" y="1797"/>
              <a:chExt cx="561" cy="560"/>
            </a:xfrm>
          </p:grpSpPr>
          <p:sp>
            <p:nvSpPr>
              <p:cNvPr id="138300" name="Rectangle 212"/>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1" name="Rectangle 213"/>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2" name="Rectangle 214"/>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3" name="Rectangle 215"/>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4" name="Rectangle 216"/>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5" name="Rectangle 217"/>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6" name="Rectangle 218"/>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7" name="Rectangle 219"/>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8" name="Rectangle 220"/>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9" name="Rectangle 221"/>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3" name="Group 222"/>
          <p:cNvGrpSpPr>
            <a:grpSpLocks/>
          </p:cNvGrpSpPr>
          <p:nvPr/>
        </p:nvGrpSpPr>
        <p:grpSpPr bwMode="auto">
          <a:xfrm>
            <a:off x="2486025" y="2736850"/>
            <a:ext cx="890588" cy="2667000"/>
            <a:chOff x="4324" y="1277"/>
            <a:chExt cx="561" cy="1680"/>
          </a:xfrm>
        </p:grpSpPr>
        <p:grpSp>
          <p:nvGrpSpPr>
            <p:cNvPr id="138262" name="Group 223"/>
            <p:cNvGrpSpPr>
              <a:grpSpLocks/>
            </p:cNvGrpSpPr>
            <p:nvPr/>
          </p:nvGrpSpPr>
          <p:grpSpPr bwMode="auto">
            <a:xfrm>
              <a:off x="4324" y="1277"/>
              <a:ext cx="561" cy="560"/>
              <a:chOff x="2552" y="1797"/>
              <a:chExt cx="561" cy="560"/>
            </a:xfrm>
          </p:grpSpPr>
          <p:sp>
            <p:nvSpPr>
              <p:cNvPr id="138285" name="Rectangle 224"/>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6" name="Rectangle 225"/>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7" name="Rectangle 226"/>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8" name="Rectangle 227"/>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9" name="Rectangle 228"/>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0" name="Rectangle 229"/>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1" name="Rectangle 230"/>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2" name="Rectangle 231"/>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3" name="Rectangle 232"/>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4" name="Rectangle 233"/>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63" name="Group 234"/>
            <p:cNvGrpSpPr>
              <a:grpSpLocks/>
            </p:cNvGrpSpPr>
            <p:nvPr/>
          </p:nvGrpSpPr>
          <p:grpSpPr bwMode="auto">
            <a:xfrm>
              <a:off x="4324" y="1837"/>
              <a:ext cx="561" cy="560"/>
              <a:chOff x="2552" y="1797"/>
              <a:chExt cx="561" cy="560"/>
            </a:xfrm>
          </p:grpSpPr>
          <p:sp>
            <p:nvSpPr>
              <p:cNvPr id="138275" name="Rectangle 235"/>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6" name="Rectangle 236"/>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7" name="Rectangle 237"/>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8" name="Rectangle 238"/>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9" name="Rectangle 239"/>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0" name="Rectangle 240"/>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1" name="Rectangle 241"/>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2" name="Rectangle 242"/>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3" name="Rectangle 243"/>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4" name="Rectangle 244"/>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64" name="Group 245"/>
            <p:cNvGrpSpPr>
              <a:grpSpLocks/>
            </p:cNvGrpSpPr>
            <p:nvPr/>
          </p:nvGrpSpPr>
          <p:grpSpPr bwMode="auto">
            <a:xfrm>
              <a:off x="4324" y="2397"/>
              <a:ext cx="561" cy="560"/>
              <a:chOff x="2552" y="1797"/>
              <a:chExt cx="561" cy="560"/>
            </a:xfrm>
          </p:grpSpPr>
          <p:sp>
            <p:nvSpPr>
              <p:cNvPr id="138265" name="Rectangle 246"/>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6" name="Rectangle 247"/>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7" name="Rectangle 248"/>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8" name="Rectangle 249"/>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9" name="Rectangle 250"/>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0" name="Rectangle 251"/>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1" name="Rectangle 252"/>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2" name="Rectangle 253"/>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3" name="Rectangle 254"/>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4" name="Rectangle 255"/>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sp>
        <p:nvSpPr>
          <p:cNvPr id="138254" name="Text Box 256"/>
          <p:cNvSpPr txBox="1">
            <a:spLocks noChangeArrowheads="1"/>
          </p:cNvSpPr>
          <p:nvPr/>
        </p:nvSpPr>
        <p:spPr bwMode="auto">
          <a:xfrm>
            <a:off x="1066800" y="2225675"/>
            <a:ext cx="906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r>
              <a:rPr lang="en-US" altLang="en-US" sz="1000" b="1">
                <a:latin typeface="Arial" panose="020B0604020202020204" pitchFamily="34" charset="0"/>
              </a:rPr>
              <a:t>Guide Sensors (8 locations)</a:t>
            </a:r>
          </a:p>
        </p:txBody>
      </p:sp>
      <p:cxnSp>
        <p:nvCxnSpPr>
          <p:cNvPr id="138255" name="AutoShape 257"/>
          <p:cNvCxnSpPr>
            <a:cxnSpLocks noChangeShapeType="1"/>
            <a:stCxn id="138254" idx="3"/>
          </p:cNvCxnSpPr>
          <p:nvPr/>
        </p:nvCxnSpPr>
        <p:spPr bwMode="auto">
          <a:xfrm>
            <a:off x="1973263" y="2378075"/>
            <a:ext cx="912812" cy="188913"/>
          </a:xfrm>
          <a:prstGeom prst="straightConnector1">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256" name="Text Box 258"/>
          <p:cNvSpPr txBox="1">
            <a:spLocks noChangeArrowheads="1"/>
          </p:cNvSpPr>
          <p:nvPr/>
        </p:nvSpPr>
        <p:spPr bwMode="auto">
          <a:xfrm>
            <a:off x="1066800" y="1768475"/>
            <a:ext cx="1220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r>
              <a:rPr lang="en-US" altLang="en-US" sz="1000" b="1">
                <a:latin typeface="Arial" panose="020B0604020202020204" pitchFamily="34" charset="0"/>
              </a:rPr>
              <a:t>Wavefront Sensors (4 locations)</a:t>
            </a:r>
          </a:p>
        </p:txBody>
      </p:sp>
      <p:sp>
        <p:nvSpPr>
          <p:cNvPr id="138257" name="Text Box 259"/>
          <p:cNvSpPr txBox="1">
            <a:spLocks noChangeArrowheads="1"/>
          </p:cNvSpPr>
          <p:nvPr/>
        </p:nvSpPr>
        <p:spPr bwMode="auto">
          <a:xfrm>
            <a:off x="762000" y="5197475"/>
            <a:ext cx="1506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r>
              <a:rPr lang="en-US" altLang="en-US" sz="1000" b="1">
                <a:latin typeface="Arial" panose="020B0604020202020204" pitchFamily="34" charset="0"/>
              </a:rPr>
              <a:t>3.5 degree Field of View (634 mm diameter)</a:t>
            </a:r>
          </a:p>
        </p:txBody>
      </p:sp>
      <p:sp>
        <p:nvSpPr>
          <p:cNvPr id="138258" name="Oval 260"/>
          <p:cNvSpPr>
            <a:spLocks noChangeArrowheads="1"/>
          </p:cNvSpPr>
          <p:nvPr/>
        </p:nvSpPr>
        <p:spPr bwMode="auto">
          <a:xfrm>
            <a:off x="2479675" y="1836738"/>
            <a:ext cx="4451350" cy="4452937"/>
          </a:xfrm>
          <a:prstGeom prst="ellipse">
            <a:avLst/>
          </a:prstGeom>
          <a:solidFill>
            <a:schemeClr val="bg2">
              <a:alpha val="10196"/>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138259" name="AutoShape 261"/>
          <p:cNvCxnSpPr>
            <a:cxnSpLocks noChangeShapeType="1"/>
            <a:stCxn id="138257" idx="3"/>
          </p:cNvCxnSpPr>
          <p:nvPr/>
        </p:nvCxnSpPr>
        <p:spPr bwMode="auto">
          <a:xfrm flipV="1">
            <a:off x="2268538" y="5184775"/>
            <a:ext cx="503237" cy="165100"/>
          </a:xfrm>
          <a:prstGeom prst="straightConnector1">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260" name="AutoShape 262"/>
          <p:cNvCxnSpPr>
            <a:cxnSpLocks noChangeShapeType="1"/>
            <a:stCxn id="138256" idx="3"/>
          </p:cNvCxnSpPr>
          <p:nvPr/>
        </p:nvCxnSpPr>
        <p:spPr bwMode="auto">
          <a:xfrm>
            <a:off x="2287588" y="1920875"/>
            <a:ext cx="941387" cy="704850"/>
          </a:xfrm>
          <a:prstGeom prst="straightConnector1">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8261" name="Picture 263" descr="frontview-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733800"/>
            <a:ext cx="762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9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en-US" smtClean="0"/>
              <a:t>LSST CCD Raft</a:t>
            </a:r>
          </a:p>
        </p:txBody>
      </p:sp>
      <p:sp>
        <p:nvSpPr>
          <p:cNvPr id="139267"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35F3BFA-E87C-4A6A-B465-CDDC60AF3CA4}" type="slidenum">
              <a:rPr lang="en-US" altLang="en-US" sz="1400" smtClean="0">
                <a:latin typeface="Arial" panose="020B0604020202020204" pitchFamily="34" charset="0"/>
              </a:rPr>
              <a:pPr>
                <a:spcBef>
                  <a:spcPct val="0"/>
                </a:spcBef>
                <a:buFontTx/>
                <a:buNone/>
              </a:pPr>
              <a:t>49</a:t>
            </a:fld>
            <a:endParaRPr lang="en-US" altLang="en-US" sz="1400" smtClean="0">
              <a:latin typeface="Arial" panose="020B0604020202020204" pitchFamily="34" charset="0"/>
            </a:endParaRPr>
          </a:p>
        </p:txBody>
      </p:sp>
      <p:pic>
        <p:nvPicPr>
          <p:cNvPr id="139268" name="Picture 2" descr="http://www.lsst.org/News/enews/img/raft-tow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318518"/>
            <a:ext cx="7931150" cy="53371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94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4"/>
          <p:cNvSpPr>
            <a:spLocks noGrp="1" noChangeArrowheads="1"/>
          </p:cNvSpPr>
          <p:nvPr>
            <p:ph type="title"/>
          </p:nvPr>
        </p:nvSpPr>
        <p:spPr/>
        <p:txBody>
          <a:bodyPr/>
          <a:lstStyle/>
          <a:p>
            <a:pPr eaLnBrk="1" hangingPunct="1"/>
            <a:r>
              <a:rPr lang="en-US" altLang="en-US" smtClean="0"/>
              <a:t>Periodic Table</a:t>
            </a:r>
          </a:p>
        </p:txBody>
      </p:sp>
      <p:sp>
        <p:nvSpPr>
          <p:cNvPr id="2" name="Content Placeholder 1"/>
          <p:cNvSpPr>
            <a:spLocks noGrp="1"/>
          </p:cNvSpPr>
          <p:nvPr>
            <p:ph idx="1"/>
          </p:nvPr>
        </p:nvSpPr>
        <p:spPr/>
        <p:txBody>
          <a:bodyPr/>
          <a:lstStyle/>
          <a:p>
            <a:pPr>
              <a:spcBef>
                <a:spcPct val="0"/>
              </a:spcBef>
            </a:pPr>
            <a:r>
              <a:rPr lang="en-US" altLang="en-US" dirty="0"/>
              <a:t>Semiconductors occupy column IV of the Periodic Table</a:t>
            </a:r>
          </a:p>
          <a:p>
            <a:pPr>
              <a:spcBef>
                <a:spcPct val="0"/>
              </a:spcBef>
            </a:pPr>
            <a:r>
              <a:rPr lang="en-US" altLang="en-US" dirty="0"/>
              <a:t>Outer shells have four empty valence states</a:t>
            </a:r>
          </a:p>
          <a:p>
            <a:pPr>
              <a:spcBef>
                <a:spcPct val="0"/>
              </a:spcBef>
            </a:pPr>
            <a:r>
              <a:rPr lang="en-US" altLang="en-US" dirty="0"/>
              <a:t>An outer shell electron can leave the shell if it absorbs enough energy</a:t>
            </a:r>
          </a:p>
          <a:p>
            <a:endParaRPr lang="en-US" dirty="0"/>
          </a:p>
        </p:txBody>
      </p:sp>
      <p:sp>
        <p:nvSpPr>
          <p:cNvPr id="655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B9EFA8C-0E19-4DD3-8EDB-89FB64ECB6B7}" type="slidenum">
              <a:rPr lang="en-US" altLang="en-US" sz="1400" smtClean="0">
                <a:latin typeface="Arial" panose="020B0604020202020204" pitchFamily="34" charset="0"/>
              </a:rPr>
              <a:pPr>
                <a:spcBef>
                  <a:spcPct val="0"/>
                </a:spcBef>
                <a:buFontTx/>
                <a:buNone/>
              </a:pPr>
              <a:t>5</a:t>
            </a:fld>
            <a:endParaRPr lang="en-US" altLang="en-US" sz="1400" smtClean="0">
              <a:latin typeface="Arial" panose="020B0604020202020204" pitchFamily="34" charset="0"/>
            </a:endParaRPr>
          </a:p>
        </p:txBody>
      </p:sp>
      <p:grpSp>
        <p:nvGrpSpPr>
          <p:cNvPr id="11" name="Group 10"/>
          <p:cNvGrpSpPr/>
          <p:nvPr/>
        </p:nvGrpSpPr>
        <p:grpSpPr>
          <a:xfrm>
            <a:off x="1926327" y="2895600"/>
            <a:ext cx="5291346" cy="3624262"/>
            <a:chOff x="1926327" y="1481138"/>
            <a:chExt cx="5291346" cy="3624262"/>
          </a:xfrm>
        </p:grpSpPr>
        <p:pic>
          <p:nvPicPr>
            <p:cNvPr id="12" name="Picture 6" descr="periodic-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327" y="1481138"/>
              <a:ext cx="5291346"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7"/>
            <p:cNvSpPr>
              <a:spLocks noChangeArrowheads="1"/>
            </p:cNvSpPr>
            <p:nvPr/>
          </p:nvSpPr>
          <p:spPr bwMode="auto">
            <a:xfrm>
              <a:off x="5681192" y="2408120"/>
              <a:ext cx="386794" cy="633053"/>
            </a:xfrm>
            <a:prstGeom prst="ellipse">
              <a:avLst/>
            </a:prstGeom>
            <a:noFill/>
            <a:ln w="222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Tree>
    <p:extLst>
      <p:ext uri="{BB962C8B-B14F-4D97-AF65-F5344CB8AC3E}">
        <p14:creationId xmlns:p14="http://schemas.microsoft.com/office/powerpoint/2010/main" val="1676150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1812D94-37F8-47B1-A750-BDA5B30138E9}" type="slidenum">
              <a:rPr lang="en-US" altLang="en-US" sz="1400" smtClean="0">
                <a:latin typeface="Arial" panose="020B0604020202020204" pitchFamily="34" charset="0"/>
              </a:rPr>
              <a:pPr>
                <a:spcBef>
                  <a:spcPct val="0"/>
                </a:spcBef>
                <a:buFontTx/>
                <a:buNone/>
              </a:pPr>
              <a:t>50</a:t>
            </a:fld>
            <a:endParaRPr lang="en-US" altLang="en-US" sz="1400" smtClean="0">
              <a:latin typeface="Arial" panose="020B0604020202020204" pitchFamily="34" charset="0"/>
            </a:endParaRPr>
          </a:p>
        </p:txBody>
      </p:sp>
      <p:sp>
        <p:nvSpPr>
          <p:cNvPr id="140291" name="Rectangle 2"/>
          <p:cNvSpPr>
            <a:spLocks noGrp="1" noChangeArrowheads="1"/>
          </p:cNvSpPr>
          <p:nvPr>
            <p:ph type="title"/>
          </p:nvPr>
        </p:nvSpPr>
        <p:spPr/>
        <p:txBody>
          <a:bodyPr/>
          <a:lstStyle/>
          <a:p>
            <a:pPr eaLnBrk="1" hangingPunct="1"/>
            <a:r>
              <a:rPr lang="en-US" altLang="en-US" smtClean="0"/>
              <a:t>Basic CCD Camera</a:t>
            </a:r>
          </a:p>
        </p:txBody>
      </p:sp>
      <p:sp>
        <p:nvSpPr>
          <p:cNvPr id="140292" name="Freeform 264"/>
          <p:cNvSpPr>
            <a:spLocks/>
          </p:cNvSpPr>
          <p:nvPr/>
        </p:nvSpPr>
        <p:spPr bwMode="auto">
          <a:xfrm>
            <a:off x="2646363" y="3432175"/>
            <a:ext cx="381000" cy="419100"/>
          </a:xfrm>
          <a:custGeom>
            <a:avLst/>
            <a:gdLst>
              <a:gd name="T0" fmla="*/ 0 w 240"/>
              <a:gd name="T1" fmla="*/ 2147483646 h 264"/>
              <a:gd name="T2" fmla="*/ 2147483646 w 240"/>
              <a:gd name="T3" fmla="*/ 2147483646 h 264"/>
              <a:gd name="T4" fmla="*/ 2147483646 w 240"/>
              <a:gd name="T5" fmla="*/ 2147483646 h 264"/>
              <a:gd name="T6" fmla="*/ 2147483646 w 240"/>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64">
                <a:moveTo>
                  <a:pt x="0" y="48"/>
                </a:moveTo>
                <a:cubicBezTo>
                  <a:pt x="8" y="132"/>
                  <a:pt x="16" y="216"/>
                  <a:pt x="48" y="240"/>
                </a:cubicBezTo>
                <a:cubicBezTo>
                  <a:pt x="80" y="264"/>
                  <a:pt x="160" y="232"/>
                  <a:pt x="192" y="192"/>
                </a:cubicBezTo>
                <a:cubicBezTo>
                  <a:pt x="224" y="152"/>
                  <a:pt x="232" y="32"/>
                  <a:pt x="240" y="0"/>
                </a:cubicBezTo>
              </a:path>
            </a:pathLst>
          </a:custGeom>
          <a:noFill/>
          <a:ln w="38100"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6105" name="Rectangle 265"/>
          <p:cNvSpPr>
            <a:spLocks noChangeArrowheads="1"/>
          </p:cNvSpPr>
          <p:nvPr/>
        </p:nvSpPr>
        <p:spPr bwMode="auto">
          <a:xfrm>
            <a:off x="2265363" y="2974975"/>
            <a:ext cx="304800" cy="76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2596106" name="Rectangle 266"/>
          <p:cNvSpPr>
            <a:spLocks noChangeArrowheads="1"/>
          </p:cNvSpPr>
          <p:nvPr/>
        </p:nvSpPr>
        <p:spPr bwMode="auto">
          <a:xfrm>
            <a:off x="2265363" y="4346575"/>
            <a:ext cx="304800" cy="76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40295" name="Rectangle 267"/>
          <p:cNvSpPr>
            <a:spLocks noChangeArrowheads="1"/>
          </p:cNvSpPr>
          <p:nvPr/>
        </p:nvSpPr>
        <p:spPr bwMode="auto">
          <a:xfrm>
            <a:off x="2036763" y="2655888"/>
            <a:ext cx="228600" cy="2057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296" name="Line 268"/>
          <p:cNvSpPr>
            <a:spLocks noChangeShapeType="1"/>
          </p:cNvSpPr>
          <p:nvPr/>
        </p:nvSpPr>
        <p:spPr bwMode="auto">
          <a:xfrm>
            <a:off x="2570163" y="2927350"/>
            <a:ext cx="0" cy="1600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6109" name="Rectangle 269"/>
          <p:cNvSpPr>
            <a:spLocks noChangeArrowheads="1"/>
          </p:cNvSpPr>
          <p:nvPr/>
        </p:nvSpPr>
        <p:spPr bwMode="auto">
          <a:xfrm>
            <a:off x="3027363" y="2898775"/>
            <a:ext cx="2209800" cy="1600200"/>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40298" name="Rectangle 270"/>
          <p:cNvSpPr>
            <a:spLocks noChangeArrowheads="1"/>
          </p:cNvSpPr>
          <p:nvPr/>
        </p:nvSpPr>
        <p:spPr bwMode="auto">
          <a:xfrm>
            <a:off x="2112963" y="2703513"/>
            <a:ext cx="3429000" cy="19812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299" name="Rectangle 271" descr="30%"/>
          <p:cNvSpPr>
            <a:spLocks noChangeArrowheads="1"/>
          </p:cNvSpPr>
          <p:nvPr/>
        </p:nvSpPr>
        <p:spPr bwMode="auto">
          <a:xfrm>
            <a:off x="2036763" y="3289300"/>
            <a:ext cx="152400" cy="914400"/>
          </a:xfrm>
          <a:prstGeom prst="rect">
            <a:avLst/>
          </a:prstGeom>
          <a:pattFill prst="pct30">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0" name="Rectangle 272"/>
          <p:cNvSpPr>
            <a:spLocks noChangeArrowheads="1"/>
          </p:cNvSpPr>
          <p:nvPr/>
        </p:nvSpPr>
        <p:spPr bwMode="auto">
          <a:xfrm>
            <a:off x="2341563" y="3432175"/>
            <a:ext cx="76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1" name="Rectangle 273"/>
          <p:cNvSpPr>
            <a:spLocks noChangeArrowheads="1"/>
          </p:cNvSpPr>
          <p:nvPr/>
        </p:nvSpPr>
        <p:spPr bwMode="auto">
          <a:xfrm>
            <a:off x="2417763" y="3355975"/>
            <a:ext cx="228600" cy="762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2" name="Rectangle 274"/>
          <p:cNvSpPr>
            <a:spLocks noChangeArrowheads="1"/>
          </p:cNvSpPr>
          <p:nvPr/>
        </p:nvSpPr>
        <p:spPr bwMode="auto">
          <a:xfrm>
            <a:off x="2189163" y="3355975"/>
            <a:ext cx="76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3" name="Rectangle 275"/>
          <p:cNvSpPr>
            <a:spLocks noChangeArrowheads="1"/>
          </p:cNvSpPr>
          <p:nvPr/>
        </p:nvSpPr>
        <p:spPr bwMode="auto">
          <a:xfrm>
            <a:off x="2430463" y="2593975"/>
            <a:ext cx="457200" cy="152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4" name="Line 276"/>
          <p:cNvSpPr>
            <a:spLocks noChangeShapeType="1"/>
          </p:cNvSpPr>
          <p:nvPr/>
        </p:nvSpPr>
        <p:spPr bwMode="auto">
          <a:xfrm>
            <a:off x="248761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5" name="Line 277"/>
          <p:cNvSpPr>
            <a:spLocks noChangeShapeType="1"/>
          </p:cNvSpPr>
          <p:nvPr/>
        </p:nvSpPr>
        <p:spPr bwMode="auto">
          <a:xfrm>
            <a:off x="25320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6" name="Line 278"/>
          <p:cNvSpPr>
            <a:spLocks noChangeShapeType="1"/>
          </p:cNvSpPr>
          <p:nvPr/>
        </p:nvSpPr>
        <p:spPr bwMode="auto">
          <a:xfrm>
            <a:off x="257651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7" name="Line 279"/>
          <p:cNvSpPr>
            <a:spLocks noChangeShapeType="1"/>
          </p:cNvSpPr>
          <p:nvPr/>
        </p:nvSpPr>
        <p:spPr bwMode="auto">
          <a:xfrm>
            <a:off x="26209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8" name="Line 280"/>
          <p:cNvSpPr>
            <a:spLocks noChangeShapeType="1"/>
          </p:cNvSpPr>
          <p:nvPr/>
        </p:nvSpPr>
        <p:spPr bwMode="auto">
          <a:xfrm>
            <a:off x="266541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9" name="Line 281"/>
          <p:cNvSpPr>
            <a:spLocks noChangeShapeType="1"/>
          </p:cNvSpPr>
          <p:nvPr/>
        </p:nvSpPr>
        <p:spPr bwMode="auto">
          <a:xfrm>
            <a:off x="27098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0" name="Line 282"/>
          <p:cNvSpPr>
            <a:spLocks noChangeShapeType="1"/>
          </p:cNvSpPr>
          <p:nvPr/>
        </p:nvSpPr>
        <p:spPr bwMode="auto">
          <a:xfrm>
            <a:off x="27479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1" name="Line 283"/>
          <p:cNvSpPr>
            <a:spLocks noChangeShapeType="1"/>
          </p:cNvSpPr>
          <p:nvPr/>
        </p:nvSpPr>
        <p:spPr bwMode="auto">
          <a:xfrm>
            <a:off x="279241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2" name="Line 284"/>
          <p:cNvSpPr>
            <a:spLocks noChangeShapeType="1"/>
          </p:cNvSpPr>
          <p:nvPr/>
        </p:nvSpPr>
        <p:spPr bwMode="auto">
          <a:xfrm>
            <a:off x="28368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3" name="Rectangle 285"/>
          <p:cNvSpPr>
            <a:spLocks noChangeArrowheads="1"/>
          </p:cNvSpPr>
          <p:nvPr/>
        </p:nvSpPr>
        <p:spPr bwMode="auto">
          <a:xfrm>
            <a:off x="5535613" y="2974975"/>
            <a:ext cx="381000" cy="304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14" name="Rectangle 286"/>
          <p:cNvSpPr>
            <a:spLocks noChangeArrowheads="1"/>
          </p:cNvSpPr>
          <p:nvPr/>
        </p:nvSpPr>
        <p:spPr bwMode="auto">
          <a:xfrm>
            <a:off x="5465763" y="3006725"/>
            <a:ext cx="152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15" name="Rectangle 287"/>
          <p:cNvSpPr>
            <a:spLocks noChangeArrowheads="1"/>
          </p:cNvSpPr>
          <p:nvPr/>
        </p:nvSpPr>
        <p:spPr bwMode="auto">
          <a:xfrm>
            <a:off x="5910263" y="2727325"/>
            <a:ext cx="304800" cy="6096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16" name="Rectangle 288"/>
          <p:cNvSpPr>
            <a:spLocks noChangeArrowheads="1"/>
          </p:cNvSpPr>
          <p:nvPr/>
        </p:nvSpPr>
        <p:spPr bwMode="auto">
          <a:xfrm>
            <a:off x="6221413" y="2987675"/>
            <a:ext cx="381000" cy="304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96129" name="Rectangle 289"/>
          <p:cNvSpPr>
            <a:spLocks noChangeArrowheads="1"/>
          </p:cNvSpPr>
          <p:nvPr/>
        </p:nvSpPr>
        <p:spPr bwMode="auto">
          <a:xfrm>
            <a:off x="6303963" y="2898775"/>
            <a:ext cx="533400" cy="457200"/>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sz="2400">
              <a:latin typeface="Arial" charset="0"/>
            </a:endParaRPr>
          </a:p>
        </p:txBody>
      </p:sp>
      <p:sp>
        <p:nvSpPr>
          <p:cNvPr id="2596130" name="Rectangle 290"/>
          <p:cNvSpPr>
            <a:spLocks noChangeArrowheads="1"/>
          </p:cNvSpPr>
          <p:nvPr/>
        </p:nvSpPr>
        <p:spPr bwMode="auto">
          <a:xfrm>
            <a:off x="4475163" y="3656013"/>
            <a:ext cx="1433512" cy="142875"/>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40319" name="Rectangle 291"/>
          <p:cNvSpPr>
            <a:spLocks noChangeArrowheads="1"/>
          </p:cNvSpPr>
          <p:nvPr/>
        </p:nvSpPr>
        <p:spPr bwMode="auto">
          <a:xfrm>
            <a:off x="3065463" y="3889375"/>
            <a:ext cx="2127250" cy="577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0" name="Line 292"/>
          <p:cNvSpPr>
            <a:spLocks noChangeShapeType="1"/>
          </p:cNvSpPr>
          <p:nvPr/>
        </p:nvSpPr>
        <p:spPr bwMode="auto">
          <a:xfrm>
            <a:off x="3865563" y="3722688"/>
            <a:ext cx="2438400"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1" name="Oval 293"/>
          <p:cNvSpPr>
            <a:spLocks noChangeArrowheads="1"/>
          </p:cNvSpPr>
          <p:nvPr/>
        </p:nvSpPr>
        <p:spPr bwMode="auto">
          <a:xfrm>
            <a:off x="3713163" y="40417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2" name="Oval 294"/>
          <p:cNvSpPr>
            <a:spLocks noChangeArrowheads="1"/>
          </p:cNvSpPr>
          <p:nvPr/>
        </p:nvSpPr>
        <p:spPr bwMode="auto">
          <a:xfrm>
            <a:off x="3636963" y="41941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3" name="Oval 295"/>
          <p:cNvSpPr>
            <a:spLocks noChangeArrowheads="1"/>
          </p:cNvSpPr>
          <p:nvPr/>
        </p:nvSpPr>
        <p:spPr bwMode="auto">
          <a:xfrm>
            <a:off x="3789363" y="43465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4" name="Oval 296"/>
          <p:cNvSpPr>
            <a:spLocks noChangeArrowheads="1"/>
          </p:cNvSpPr>
          <p:nvPr/>
        </p:nvSpPr>
        <p:spPr bwMode="auto">
          <a:xfrm>
            <a:off x="3941763" y="41941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5" name="Oval 297"/>
          <p:cNvSpPr>
            <a:spLocks noChangeArrowheads="1"/>
          </p:cNvSpPr>
          <p:nvPr/>
        </p:nvSpPr>
        <p:spPr bwMode="auto">
          <a:xfrm>
            <a:off x="4094163" y="39655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6" name="Oval 298"/>
          <p:cNvSpPr>
            <a:spLocks noChangeArrowheads="1"/>
          </p:cNvSpPr>
          <p:nvPr/>
        </p:nvSpPr>
        <p:spPr bwMode="auto">
          <a:xfrm>
            <a:off x="4094163" y="42703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7" name="Oval 299"/>
          <p:cNvSpPr>
            <a:spLocks noChangeArrowheads="1"/>
          </p:cNvSpPr>
          <p:nvPr/>
        </p:nvSpPr>
        <p:spPr bwMode="auto">
          <a:xfrm>
            <a:off x="4246563" y="41941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8" name="Oval 300"/>
          <p:cNvSpPr>
            <a:spLocks noChangeArrowheads="1"/>
          </p:cNvSpPr>
          <p:nvPr/>
        </p:nvSpPr>
        <p:spPr bwMode="auto">
          <a:xfrm flipH="1">
            <a:off x="3789363" y="4041775"/>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9" name="Text Box 301"/>
          <p:cNvSpPr txBox="1">
            <a:spLocks noChangeArrowheads="1"/>
          </p:cNvSpPr>
          <p:nvPr/>
        </p:nvSpPr>
        <p:spPr bwMode="auto">
          <a:xfrm>
            <a:off x="3484563" y="3603625"/>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3600">
                <a:solidFill>
                  <a:schemeClr val="bg1"/>
                </a:solidFill>
                <a:latin typeface="Arial" panose="020B0604020202020204" pitchFamily="34" charset="0"/>
              </a:rPr>
              <a:t>.</a:t>
            </a:r>
            <a:endParaRPr lang="en-US" altLang="en-US" sz="3600">
              <a:solidFill>
                <a:schemeClr val="folHlink"/>
              </a:solidFill>
              <a:latin typeface="Arial" panose="020B0604020202020204" pitchFamily="34" charset="0"/>
            </a:endParaRPr>
          </a:p>
        </p:txBody>
      </p:sp>
      <p:sp>
        <p:nvSpPr>
          <p:cNvPr id="140330" name="Text Box 302"/>
          <p:cNvSpPr txBox="1">
            <a:spLocks noChangeArrowheads="1"/>
          </p:cNvSpPr>
          <p:nvPr/>
        </p:nvSpPr>
        <p:spPr bwMode="auto">
          <a:xfrm>
            <a:off x="3636963" y="3756025"/>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3600">
                <a:solidFill>
                  <a:schemeClr val="bg1"/>
                </a:solidFill>
                <a:latin typeface="Arial" panose="020B0604020202020204" pitchFamily="34" charset="0"/>
              </a:rPr>
              <a:t>.</a:t>
            </a:r>
            <a:endParaRPr lang="en-US" altLang="en-US" sz="3600">
              <a:solidFill>
                <a:schemeClr val="folHlink"/>
              </a:solidFill>
              <a:latin typeface="Arial" panose="020B0604020202020204" pitchFamily="34" charset="0"/>
            </a:endParaRPr>
          </a:p>
        </p:txBody>
      </p:sp>
      <p:sp>
        <p:nvSpPr>
          <p:cNvPr id="140331" name="Text Box 303"/>
          <p:cNvSpPr txBox="1">
            <a:spLocks noChangeArrowheads="1"/>
          </p:cNvSpPr>
          <p:nvPr/>
        </p:nvSpPr>
        <p:spPr bwMode="auto">
          <a:xfrm>
            <a:off x="3789363" y="3506788"/>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3600">
                <a:solidFill>
                  <a:schemeClr val="bg1"/>
                </a:solidFill>
                <a:latin typeface="Arial" panose="020B0604020202020204" pitchFamily="34" charset="0"/>
              </a:rPr>
              <a:t>.</a:t>
            </a:r>
            <a:endParaRPr lang="en-US" altLang="en-US" sz="3600">
              <a:solidFill>
                <a:schemeClr val="folHlink"/>
              </a:solidFill>
              <a:latin typeface="Arial" panose="020B0604020202020204" pitchFamily="34" charset="0"/>
            </a:endParaRPr>
          </a:p>
        </p:txBody>
      </p:sp>
      <p:sp>
        <p:nvSpPr>
          <p:cNvPr id="140332" name="Line 304"/>
          <p:cNvSpPr>
            <a:spLocks noChangeShapeType="1"/>
          </p:cNvSpPr>
          <p:nvPr/>
        </p:nvSpPr>
        <p:spPr bwMode="auto">
          <a:xfrm>
            <a:off x="1198563" y="3127375"/>
            <a:ext cx="1143000" cy="304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3" name="Line 305"/>
          <p:cNvSpPr>
            <a:spLocks noChangeShapeType="1"/>
          </p:cNvSpPr>
          <p:nvPr/>
        </p:nvSpPr>
        <p:spPr bwMode="auto">
          <a:xfrm flipV="1">
            <a:off x="1198563" y="4041775"/>
            <a:ext cx="1143000" cy="304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4" name="Line 306"/>
          <p:cNvSpPr>
            <a:spLocks noChangeShapeType="1"/>
          </p:cNvSpPr>
          <p:nvPr/>
        </p:nvSpPr>
        <p:spPr bwMode="auto">
          <a:xfrm flipV="1">
            <a:off x="1274763" y="3736975"/>
            <a:ext cx="10668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5" name="Text Box 307"/>
          <p:cNvSpPr txBox="1">
            <a:spLocks noChangeArrowheads="1"/>
          </p:cNvSpPr>
          <p:nvPr/>
        </p:nvSpPr>
        <p:spPr bwMode="auto">
          <a:xfrm>
            <a:off x="1341438" y="1890713"/>
            <a:ext cx="6400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Thermally     Electrical feed-through    Vacuum Space       Pressure vessel            Pump Port</a:t>
            </a:r>
          </a:p>
          <a:p>
            <a:pPr>
              <a:spcBef>
                <a:spcPct val="0"/>
              </a:spcBef>
              <a:buFontTx/>
              <a:buNone/>
            </a:pPr>
            <a:r>
              <a:rPr lang="en-US" altLang="en-US" sz="1200">
                <a:latin typeface="Arial" panose="020B0604020202020204" pitchFamily="34" charset="0"/>
              </a:rPr>
              <a:t>Insulating</a:t>
            </a:r>
          </a:p>
          <a:p>
            <a:pPr>
              <a:spcBef>
                <a:spcPct val="0"/>
              </a:spcBef>
              <a:buFontTx/>
              <a:buNone/>
            </a:pPr>
            <a:r>
              <a:rPr lang="en-US" altLang="en-US" sz="1200">
                <a:latin typeface="Arial" panose="020B0604020202020204" pitchFamily="34" charset="0"/>
              </a:rPr>
              <a:t>Pillars</a:t>
            </a:r>
          </a:p>
        </p:txBody>
      </p:sp>
      <p:sp>
        <p:nvSpPr>
          <p:cNvPr id="140336" name="Line 308"/>
          <p:cNvSpPr>
            <a:spLocks noChangeShapeType="1"/>
          </p:cNvSpPr>
          <p:nvPr/>
        </p:nvSpPr>
        <p:spPr bwMode="auto">
          <a:xfrm>
            <a:off x="2341563" y="4027488"/>
            <a:ext cx="0" cy="1371600"/>
          </a:xfrm>
          <a:prstGeom prst="line">
            <a:avLst/>
          </a:prstGeom>
          <a:noFill/>
          <a:ln w="9525">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7" name="Text Box 309"/>
          <p:cNvSpPr txBox="1">
            <a:spLocks noChangeArrowheads="1"/>
          </p:cNvSpPr>
          <p:nvPr/>
        </p:nvSpPr>
        <p:spPr bwMode="auto">
          <a:xfrm rot="-5400000">
            <a:off x="1885157" y="5015706"/>
            <a:ext cx="906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Focal Plane </a:t>
            </a:r>
          </a:p>
          <a:p>
            <a:pPr>
              <a:spcBef>
                <a:spcPct val="0"/>
              </a:spcBef>
              <a:buFontTx/>
              <a:buNone/>
            </a:pPr>
            <a:r>
              <a:rPr lang="en-US" altLang="en-US" sz="1000">
                <a:latin typeface="Arial" panose="020B0604020202020204" pitchFamily="34" charset="0"/>
              </a:rPr>
              <a:t>of Telescope</a:t>
            </a:r>
          </a:p>
        </p:txBody>
      </p:sp>
      <p:sp>
        <p:nvSpPr>
          <p:cNvPr id="140338" name="Text Box 310"/>
          <p:cNvSpPr txBox="1">
            <a:spLocks noChangeArrowheads="1"/>
          </p:cNvSpPr>
          <p:nvPr/>
        </p:nvSpPr>
        <p:spPr bwMode="auto">
          <a:xfrm rot="-5400000">
            <a:off x="404812" y="3541713"/>
            <a:ext cx="130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solidFill>
                  <a:schemeClr val="accent2"/>
                </a:solidFill>
                <a:latin typeface="Arial" panose="020B0604020202020204" pitchFamily="34" charset="0"/>
              </a:rPr>
              <a:t>Telescope beam</a:t>
            </a:r>
          </a:p>
        </p:txBody>
      </p:sp>
      <p:sp>
        <p:nvSpPr>
          <p:cNvPr id="140339" name="Text Box 311"/>
          <p:cNvSpPr txBox="1">
            <a:spLocks noChangeArrowheads="1"/>
          </p:cNvSpPr>
          <p:nvPr/>
        </p:nvSpPr>
        <p:spPr bwMode="auto">
          <a:xfrm>
            <a:off x="512763" y="5014913"/>
            <a:ext cx="815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Optical window    CCD            CCD Mounting Block   Thermal coupling       Nitrogen can       Activated charcoal ‘Getter’</a:t>
            </a:r>
          </a:p>
        </p:txBody>
      </p:sp>
      <p:sp>
        <p:nvSpPr>
          <p:cNvPr id="140340" name="Line 312"/>
          <p:cNvSpPr>
            <a:spLocks noChangeShapeType="1"/>
          </p:cNvSpPr>
          <p:nvPr/>
        </p:nvSpPr>
        <p:spPr bwMode="auto">
          <a:xfrm flipH="1">
            <a:off x="2646363" y="2198688"/>
            <a:ext cx="152400" cy="228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1" name="Line 313"/>
          <p:cNvSpPr>
            <a:spLocks noChangeShapeType="1"/>
          </p:cNvSpPr>
          <p:nvPr/>
        </p:nvSpPr>
        <p:spPr bwMode="auto">
          <a:xfrm flipH="1">
            <a:off x="3789363" y="2122488"/>
            <a:ext cx="381000" cy="685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2" name="Line 314"/>
          <p:cNvSpPr>
            <a:spLocks noChangeShapeType="1"/>
          </p:cNvSpPr>
          <p:nvPr/>
        </p:nvSpPr>
        <p:spPr bwMode="auto">
          <a:xfrm flipH="1">
            <a:off x="5084763" y="2122488"/>
            <a:ext cx="381000" cy="533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3" name="Line 315"/>
          <p:cNvSpPr>
            <a:spLocks noChangeShapeType="1"/>
          </p:cNvSpPr>
          <p:nvPr/>
        </p:nvSpPr>
        <p:spPr bwMode="auto">
          <a:xfrm flipH="1">
            <a:off x="6608763" y="2122488"/>
            <a:ext cx="152400" cy="685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4" name="Line 316"/>
          <p:cNvSpPr>
            <a:spLocks noChangeShapeType="1"/>
          </p:cNvSpPr>
          <p:nvPr/>
        </p:nvSpPr>
        <p:spPr bwMode="auto">
          <a:xfrm flipV="1">
            <a:off x="1122363" y="4179888"/>
            <a:ext cx="914400" cy="914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5" name="Line 317"/>
          <p:cNvSpPr>
            <a:spLocks noChangeShapeType="1"/>
          </p:cNvSpPr>
          <p:nvPr/>
        </p:nvSpPr>
        <p:spPr bwMode="auto">
          <a:xfrm flipV="1">
            <a:off x="1960563" y="4027488"/>
            <a:ext cx="381000" cy="1066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6" name="Line 318"/>
          <p:cNvSpPr>
            <a:spLocks noChangeShapeType="1"/>
          </p:cNvSpPr>
          <p:nvPr/>
        </p:nvSpPr>
        <p:spPr bwMode="auto">
          <a:xfrm flipH="1" flipV="1">
            <a:off x="2646363" y="4103688"/>
            <a:ext cx="228600" cy="914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7" name="Line 319"/>
          <p:cNvSpPr>
            <a:spLocks noChangeShapeType="1"/>
          </p:cNvSpPr>
          <p:nvPr/>
        </p:nvSpPr>
        <p:spPr bwMode="auto">
          <a:xfrm flipH="1" flipV="1">
            <a:off x="2874963" y="3875088"/>
            <a:ext cx="1371600" cy="1143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8" name="Line 320"/>
          <p:cNvSpPr>
            <a:spLocks noChangeShapeType="1"/>
          </p:cNvSpPr>
          <p:nvPr/>
        </p:nvSpPr>
        <p:spPr bwMode="auto">
          <a:xfrm flipH="1" flipV="1">
            <a:off x="5237163" y="4513263"/>
            <a:ext cx="304800" cy="5048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9" name="Line 321"/>
          <p:cNvSpPr>
            <a:spLocks noChangeShapeType="1"/>
          </p:cNvSpPr>
          <p:nvPr/>
        </p:nvSpPr>
        <p:spPr bwMode="auto">
          <a:xfrm flipH="1" flipV="1">
            <a:off x="5418138" y="4256088"/>
            <a:ext cx="13716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0" name="Line 322"/>
          <p:cNvSpPr>
            <a:spLocks noChangeShapeType="1"/>
          </p:cNvSpPr>
          <p:nvPr/>
        </p:nvSpPr>
        <p:spPr bwMode="auto">
          <a:xfrm>
            <a:off x="1884363" y="2351088"/>
            <a:ext cx="457200" cy="63817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1" name="Rectangle 323"/>
          <p:cNvSpPr>
            <a:spLocks noChangeArrowheads="1"/>
          </p:cNvSpPr>
          <p:nvPr/>
        </p:nvSpPr>
        <p:spPr bwMode="auto">
          <a:xfrm>
            <a:off x="5265738" y="4027488"/>
            <a:ext cx="152400" cy="3810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52" name="Text Box 324"/>
          <p:cNvSpPr txBox="1">
            <a:spLocks noChangeArrowheads="1"/>
          </p:cNvSpPr>
          <p:nvPr/>
        </p:nvSpPr>
        <p:spPr bwMode="auto">
          <a:xfrm>
            <a:off x="6303963" y="3643313"/>
            <a:ext cx="657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Boil-off</a:t>
            </a:r>
          </a:p>
        </p:txBody>
      </p:sp>
      <p:sp>
        <p:nvSpPr>
          <p:cNvPr id="140353" name="Line 325"/>
          <p:cNvSpPr>
            <a:spLocks noChangeShapeType="1"/>
          </p:cNvSpPr>
          <p:nvPr/>
        </p:nvSpPr>
        <p:spPr bwMode="auto">
          <a:xfrm>
            <a:off x="1427163" y="2808288"/>
            <a:ext cx="609600" cy="33337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4" name="Text Box 326"/>
          <p:cNvSpPr txBox="1">
            <a:spLocks noChangeArrowheads="1"/>
          </p:cNvSpPr>
          <p:nvPr/>
        </p:nvSpPr>
        <p:spPr bwMode="auto">
          <a:xfrm>
            <a:off x="665163" y="2576513"/>
            <a:ext cx="901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Face-plate</a:t>
            </a:r>
          </a:p>
        </p:txBody>
      </p:sp>
    </p:spTree>
    <p:extLst>
      <p:ext uri="{BB962C8B-B14F-4D97-AF65-F5344CB8AC3E}">
        <p14:creationId xmlns:p14="http://schemas.microsoft.com/office/powerpoint/2010/main" val="2683471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AF387C9-AE33-4573-AC3E-EA956D978151}" type="slidenum">
              <a:rPr lang="en-US" altLang="en-US" sz="1400" smtClean="0">
                <a:latin typeface="Arial" panose="020B0604020202020204" pitchFamily="34" charset="0"/>
              </a:rPr>
              <a:pPr>
                <a:spcBef>
                  <a:spcPct val="0"/>
                </a:spcBef>
                <a:buFontTx/>
                <a:buNone/>
              </a:pPr>
              <a:t>51</a:t>
            </a:fld>
            <a:endParaRPr lang="en-US" altLang="en-US" sz="1400" smtClean="0">
              <a:latin typeface="Arial" panose="020B0604020202020204" pitchFamily="34" charset="0"/>
            </a:endParaRPr>
          </a:p>
        </p:txBody>
      </p:sp>
      <p:sp>
        <p:nvSpPr>
          <p:cNvPr id="141315" name="Rectangle 31"/>
          <p:cNvSpPr>
            <a:spLocks noGrp="1" noChangeArrowheads="1"/>
          </p:cNvSpPr>
          <p:nvPr>
            <p:ph type="title"/>
          </p:nvPr>
        </p:nvSpPr>
        <p:spPr/>
        <p:txBody>
          <a:bodyPr/>
          <a:lstStyle/>
          <a:p>
            <a:pPr eaLnBrk="1" hangingPunct="1"/>
            <a:r>
              <a:rPr lang="en-US" altLang="en-US" smtClean="0"/>
              <a:t>CCD calibration</a:t>
            </a:r>
          </a:p>
        </p:txBody>
      </p:sp>
      <p:sp>
        <p:nvSpPr>
          <p:cNvPr id="141316" name="Rectangle 3"/>
          <p:cNvSpPr>
            <a:spLocks noChangeArrowheads="1"/>
          </p:cNvSpPr>
          <p:nvPr/>
        </p:nvSpPr>
        <p:spPr bwMode="auto">
          <a:xfrm>
            <a:off x="3648075" y="4343400"/>
            <a:ext cx="746125" cy="7556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17" name="Rectangle 4"/>
          <p:cNvSpPr>
            <a:spLocks noChangeArrowheads="1"/>
          </p:cNvSpPr>
          <p:nvPr/>
        </p:nvSpPr>
        <p:spPr bwMode="auto">
          <a:xfrm>
            <a:off x="2109788" y="5311775"/>
            <a:ext cx="746125" cy="75565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18" name="Rectangle 5"/>
          <p:cNvSpPr>
            <a:spLocks noChangeArrowheads="1"/>
          </p:cNvSpPr>
          <p:nvPr/>
        </p:nvSpPr>
        <p:spPr bwMode="auto">
          <a:xfrm>
            <a:off x="2109788" y="4233863"/>
            <a:ext cx="746125" cy="747712"/>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41319" name="Picture 6" descr="M5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75" y="2124075"/>
            <a:ext cx="76676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0" name="Picture 7" descr="M5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675" y="3748088"/>
            <a:ext cx="7667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1" name="Text Box 8"/>
          <p:cNvSpPr txBox="1">
            <a:spLocks noChangeArrowheads="1"/>
          </p:cNvSpPr>
          <p:nvPr/>
        </p:nvSpPr>
        <p:spPr bwMode="auto">
          <a:xfrm>
            <a:off x="1939925" y="5073650"/>
            <a:ext cx="1274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Flat Field Image</a:t>
            </a:r>
          </a:p>
        </p:txBody>
      </p:sp>
      <p:sp>
        <p:nvSpPr>
          <p:cNvPr id="141322" name="Text Box 9"/>
          <p:cNvSpPr txBox="1">
            <a:spLocks noChangeArrowheads="1"/>
          </p:cNvSpPr>
          <p:nvPr/>
        </p:nvSpPr>
        <p:spPr bwMode="auto">
          <a:xfrm>
            <a:off x="2009775" y="3979863"/>
            <a:ext cx="944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Bias Image</a:t>
            </a:r>
          </a:p>
        </p:txBody>
      </p:sp>
      <p:sp>
        <p:nvSpPr>
          <p:cNvPr id="141323" name="Line 10"/>
          <p:cNvSpPr>
            <a:spLocks noChangeShapeType="1"/>
          </p:cNvSpPr>
          <p:nvPr/>
        </p:nvSpPr>
        <p:spPr bwMode="auto">
          <a:xfrm flipV="1">
            <a:off x="2947988" y="3429000"/>
            <a:ext cx="652462" cy="249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4" name="Line 11"/>
          <p:cNvSpPr>
            <a:spLocks noChangeShapeType="1"/>
          </p:cNvSpPr>
          <p:nvPr/>
        </p:nvSpPr>
        <p:spPr bwMode="auto">
          <a:xfrm flipV="1">
            <a:off x="2947988" y="4824413"/>
            <a:ext cx="604837" cy="696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5" name="Line 12"/>
          <p:cNvSpPr>
            <a:spLocks noChangeShapeType="1"/>
          </p:cNvSpPr>
          <p:nvPr/>
        </p:nvSpPr>
        <p:spPr bwMode="auto">
          <a:xfrm>
            <a:off x="2986088" y="4425950"/>
            <a:ext cx="558800" cy="149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6" name="Line 13"/>
          <p:cNvSpPr>
            <a:spLocks noChangeShapeType="1"/>
          </p:cNvSpPr>
          <p:nvPr/>
        </p:nvSpPr>
        <p:spPr bwMode="auto">
          <a:xfrm>
            <a:off x="2947988" y="2632075"/>
            <a:ext cx="652462"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7" name="Text Box 14"/>
          <p:cNvSpPr txBox="1">
            <a:spLocks noChangeArrowheads="1"/>
          </p:cNvSpPr>
          <p:nvPr/>
        </p:nvSpPr>
        <p:spPr bwMode="auto">
          <a:xfrm>
            <a:off x="3678238" y="4387850"/>
            <a:ext cx="5715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1">
                <a:latin typeface="Arial" panose="020B0604020202020204" pitchFamily="34" charset="0"/>
              </a:rPr>
              <a:t>Flat</a:t>
            </a:r>
          </a:p>
          <a:p>
            <a:pPr>
              <a:spcBef>
                <a:spcPct val="0"/>
              </a:spcBef>
              <a:buFontTx/>
              <a:buNone/>
            </a:pPr>
            <a:r>
              <a:rPr lang="en-US" altLang="en-US" sz="1200" b="1">
                <a:latin typeface="Arial" panose="020B0604020202020204" pitchFamily="34" charset="0"/>
              </a:rPr>
              <a:t>-Dark</a:t>
            </a:r>
          </a:p>
          <a:p>
            <a:pPr>
              <a:spcBef>
                <a:spcPct val="0"/>
              </a:spcBef>
              <a:buFontTx/>
              <a:buNone/>
            </a:pPr>
            <a:r>
              <a:rPr lang="en-US" altLang="en-US" sz="1200" b="1">
                <a:latin typeface="Arial" panose="020B0604020202020204" pitchFamily="34" charset="0"/>
              </a:rPr>
              <a:t>-Bias</a:t>
            </a:r>
          </a:p>
        </p:txBody>
      </p:sp>
      <p:sp>
        <p:nvSpPr>
          <p:cNvPr id="141328" name="Rectangle 15"/>
          <p:cNvSpPr>
            <a:spLocks noChangeArrowheads="1"/>
          </p:cNvSpPr>
          <p:nvPr/>
        </p:nvSpPr>
        <p:spPr bwMode="auto">
          <a:xfrm>
            <a:off x="3646488" y="2981325"/>
            <a:ext cx="746125" cy="7556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29" name="Text Box 16"/>
          <p:cNvSpPr txBox="1">
            <a:spLocks noChangeArrowheads="1"/>
          </p:cNvSpPr>
          <p:nvPr/>
        </p:nvSpPr>
        <p:spPr bwMode="auto">
          <a:xfrm>
            <a:off x="3627438" y="3073400"/>
            <a:ext cx="8016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1">
                <a:latin typeface="Arial" panose="020B0604020202020204" pitchFamily="34" charset="0"/>
              </a:rPr>
              <a:t>Science </a:t>
            </a:r>
          </a:p>
          <a:p>
            <a:pPr>
              <a:spcBef>
                <a:spcPct val="0"/>
              </a:spcBef>
              <a:buFontTx/>
              <a:buNone/>
            </a:pPr>
            <a:r>
              <a:rPr lang="en-US" altLang="en-US" sz="1200" b="1">
                <a:latin typeface="Arial" panose="020B0604020202020204" pitchFamily="34" charset="0"/>
              </a:rPr>
              <a:t>-Dark</a:t>
            </a:r>
          </a:p>
          <a:p>
            <a:pPr>
              <a:spcBef>
                <a:spcPct val="0"/>
              </a:spcBef>
              <a:buFontTx/>
              <a:buNone/>
            </a:pPr>
            <a:r>
              <a:rPr lang="en-US" altLang="en-US" sz="1200" b="1">
                <a:latin typeface="Arial" panose="020B0604020202020204" pitchFamily="34" charset="0"/>
              </a:rPr>
              <a:t>-Bias</a:t>
            </a:r>
          </a:p>
        </p:txBody>
      </p:sp>
      <p:sp>
        <p:nvSpPr>
          <p:cNvPr id="141330" name="Rectangle 17"/>
          <p:cNvSpPr>
            <a:spLocks noChangeArrowheads="1"/>
          </p:cNvSpPr>
          <p:nvPr/>
        </p:nvSpPr>
        <p:spPr bwMode="auto">
          <a:xfrm>
            <a:off x="4997450" y="3713163"/>
            <a:ext cx="838200" cy="84772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31" name="Line 18"/>
          <p:cNvSpPr>
            <a:spLocks noChangeShapeType="1"/>
          </p:cNvSpPr>
          <p:nvPr/>
        </p:nvSpPr>
        <p:spPr bwMode="auto">
          <a:xfrm>
            <a:off x="4438650" y="3429000"/>
            <a:ext cx="558800" cy="547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2" name="Line 19"/>
          <p:cNvSpPr>
            <a:spLocks noChangeShapeType="1"/>
          </p:cNvSpPr>
          <p:nvPr/>
        </p:nvSpPr>
        <p:spPr bwMode="auto">
          <a:xfrm flipV="1">
            <a:off x="4438650" y="4276725"/>
            <a:ext cx="558800" cy="3984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3" name="Line 20"/>
          <p:cNvSpPr>
            <a:spLocks noChangeShapeType="1"/>
          </p:cNvSpPr>
          <p:nvPr/>
        </p:nvSpPr>
        <p:spPr bwMode="auto">
          <a:xfrm>
            <a:off x="5929313" y="4125913"/>
            <a:ext cx="3254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4" name="Text Box 21"/>
          <p:cNvSpPr txBox="1">
            <a:spLocks noChangeArrowheads="1"/>
          </p:cNvSpPr>
          <p:nvPr/>
        </p:nvSpPr>
        <p:spPr bwMode="auto">
          <a:xfrm>
            <a:off x="6172200" y="3455988"/>
            <a:ext cx="1106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Output Image</a:t>
            </a:r>
          </a:p>
        </p:txBody>
      </p:sp>
      <p:sp>
        <p:nvSpPr>
          <p:cNvPr id="141335" name="Text Box 22"/>
          <p:cNvSpPr txBox="1">
            <a:spLocks noChangeArrowheads="1"/>
          </p:cNvSpPr>
          <p:nvPr/>
        </p:nvSpPr>
        <p:spPr bwMode="auto">
          <a:xfrm>
            <a:off x="4929188" y="4165600"/>
            <a:ext cx="9953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Flat-Dark-Bias</a:t>
            </a:r>
            <a:endParaRPr lang="en-US" altLang="en-US" sz="1200">
              <a:latin typeface="Arial" panose="020B0604020202020204" pitchFamily="34" charset="0"/>
            </a:endParaRPr>
          </a:p>
        </p:txBody>
      </p:sp>
      <p:sp>
        <p:nvSpPr>
          <p:cNvPr id="141336" name="Text Box 23"/>
          <p:cNvSpPr txBox="1">
            <a:spLocks noChangeArrowheads="1"/>
          </p:cNvSpPr>
          <p:nvPr/>
        </p:nvSpPr>
        <p:spPr bwMode="auto">
          <a:xfrm>
            <a:off x="4948238" y="3976688"/>
            <a:ext cx="931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Sc-Dark-Bias</a:t>
            </a:r>
            <a:endParaRPr lang="en-US" altLang="en-US" sz="1200">
              <a:latin typeface="Arial" panose="020B0604020202020204" pitchFamily="34" charset="0"/>
            </a:endParaRPr>
          </a:p>
        </p:txBody>
      </p:sp>
      <p:sp>
        <p:nvSpPr>
          <p:cNvPr id="141337" name="Line 24"/>
          <p:cNvSpPr>
            <a:spLocks noChangeShapeType="1"/>
          </p:cNvSpPr>
          <p:nvPr/>
        </p:nvSpPr>
        <p:spPr bwMode="auto">
          <a:xfrm>
            <a:off x="5059363" y="4191000"/>
            <a:ext cx="701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8" name="Rectangle 25"/>
          <p:cNvSpPr>
            <a:spLocks noChangeArrowheads="1"/>
          </p:cNvSpPr>
          <p:nvPr/>
        </p:nvSpPr>
        <p:spPr bwMode="auto">
          <a:xfrm>
            <a:off x="2109788" y="3171825"/>
            <a:ext cx="746125" cy="7556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39" name="Text Box 26"/>
          <p:cNvSpPr txBox="1">
            <a:spLocks noChangeArrowheads="1"/>
          </p:cNvSpPr>
          <p:nvPr/>
        </p:nvSpPr>
        <p:spPr bwMode="auto">
          <a:xfrm>
            <a:off x="1989138" y="2957513"/>
            <a:ext cx="987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Dark Frame</a:t>
            </a:r>
          </a:p>
        </p:txBody>
      </p:sp>
      <p:sp>
        <p:nvSpPr>
          <p:cNvPr id="141340" name="Text Box 27"/>
          <p:cNvSpPr txBox="1">
            <a:spLocks noChangeArrowheads="1"/>
          </p:cNvSpPr>
          <p:nvPr/>
        </p:nvSpPr>
        <p:spPr bwMode="auto">
          <a:xfrm>
            <a:off x="1879600" y="1903413"/>
            <a:ext cx="1206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Science Frame</a:t>
            </a:r>
          </a:p>
        </p:txBody>
      </p:sp>
      <p:sp>
        <p:nvSpPr>
          <p:cNvPr id="141341" name="Text Box 28"/>
          <p:cNvSpPr txBox="1">
            <a:spLocks noChangeArrowheads="1"/>
          </p:cNvSpPr>
          <p:nvPr/>
        </p:nvSpPr>
        <p:spPr bwMode="auto">
          <a:xfrm>
            <a:off x="555625" y="1449388"/>
            <a:ext cx="788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If there is significant dark current present:</a:t>
            </a:r>
          </a:p>
        </p:txBody>
      </p:sp>
      <p:sp>
        <p:nvSpPr>
          <p:cNvPr id="141342" name="Line 29"/>
          <p:cNvSpPr>
            <a:spLocks noChangeShapeType="1"/>
          </p:cNvSpPr>
          <p:nvPr/>
        </p:nvSpPr>
        <p:spPr bwMode="auto">
          <a:xfrm flipV="1">
            <a:off x="2982913" y="3571875"/>
            <a:ext cx="596900" cy="793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3" name="Line 30"/>
          <p:cNvSpPr>
            <a:spLocks noChangeShapeType="1"/>
          </p:cNvSpPr>
          <p:nvPr/>
        </p:nvSpPr>
        <p:spPr bwMode="auto">
          <a:xfrm>
            <a:off x="2963863" y="3741738"/>
            <a:ext cx="566737" cy="7794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3160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4BB9C20-260A-40DA-8978-7DB32039B9E6}" type="slidenum">
              <a:rPr lang="en-US" altLang="en-US" sz="1400" smtClean="0">
                <a:latin typeface="Arial" panose="020B0604020202020204" pitchFamily="34" charset="0"/>
              </a:rPr>
              <a:pPr>
                <a:spcBef>
                  <a:spcPct val="0"/>
                </a:spcBef>
                <a:buFontTx/>
                <a:buNone/>
              </a:pPr>
              <a:t>52</a:t>
            </a:fld>
            <a:endParaRPr lang="en-US" altLang="en-US" sz="1400" smtClean="0">
              <a:latin typeface="Arial" panose="020B0604020202020204" pitchFamily="34" charset="0"/>
            </a:endParaRPr>
          </a:p>
        </p:txBody>
      </p:sp>
      <p:sp>
        <p:nvSpPr>
          <p:cNvPr id="142339" name="Rectangle 2"/>
          <p:cNvSpPr>
            <a:spLocks noGrp="1" noChangeArrowheads="1"/>
          </p:cNvSpPr>
          <p:nvPr>
            <p:ph type="title"/>
          </p:nvPr>
        </p:nvSpPr>
        <p:spPr/>
        <p:txBody>
          <a:bodyPr/>
          <a:lstStyle/>
          <a:p>
            <a:pPr eaLnBrk="1" hangingPunct="1"/>
            <a:r>
              <a:rPr lang="en-US" altLang="en-US" smtClean="0"/>
              <a:t>CCDs for X-ray Applications</a:t>
            </a:r>
          </a:p>
        </p:txBody>
      </p:sp>
      <p:pic>
        <p:nvPicPr>
          <p:cNvPr id="142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762000"/>
            <a:ext cx="7497763"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673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infrared detectors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45930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26BC75A-29EB-4791-978B-B37359E77329}" type="slidenum">
              <a:rPr lang="en-US" altLang="en-US" sz="1400" smtClean="0">
                <a:latin typeface="Arial" panose="020B0604020202020204" pitchFamily="34" charset="0"/>
              </a:rPr>
              <a:pPr>
                <a:spcBef>
                  <a:spcPct val="0"/>
                </a:spcBef>
                <a:buFontTx/>
                <a:buNone/>
              </a:pPr>
              <a:t>54</a:t>
            </a:fld>
            <a:endParaRPr lang="en-US" altLang="en-US" sz="1400" smtClean="0">
              <a:latin typeface="Arial" panose="020B0604020202020204" pitchFamily="34" charset="0"/>
            </a:endParaRPr>
          </a:p>
        </p:txBody>
      </p:sp>
      <p:sp>
        <p:nvSpPr>
          <p:cNvPr id="148483" name="Rectangle 4"/>
          <p:cNvSpPr>
            <a:spLocks noGrp="1" noChangeArrowheads="1"/>
          </p:cNvSpPr>
          <p:nvPr>
            <p:ph type="title"/>
          </p:nvPr>
        </p:nvSpPr>
        <p:spPr/>
        <p:txBody>
          <a:bodyPr/>
          <a:lstStyle/>
          <a:p>
            <a:pPr eaLnBrk="1" hangingPunct="1"/>
            <a:r>
              <a:rPr lang="en-US" altLang="en-US" smtClean="0"/>
              <a:t>History</a:t>
            </a:r>
          </a:p>
        </p:txBody>
      </p:sp>
      <p:sp>
        <p:nvSpPr>
          <p:cNvPr id="148484" name="Rectangle 5"/>
          <p:cNvSpPr>
            <a:spLocks noGrp="1" noChangeArrowheads="1"/>
          </p:cNvSpPr>
          <p:nvPr>
            <p:ph type="body" idx="1"/>
          </p:nvPr>
        </p:nvSpPr>
        <p:spPr/>
        <p:txBody>
          <a:bodyPr/>
          <a:lstStyle/>
          <a:p>
            <a:pPr eaLnBrk="1" hangingPunct="1"/>
            <a:r>
              <a:rPr lang="en-US" altLang="en-US" smtClean="0"/>
              <a:t>Herschel’s detection of IR from Sun in 1800</a:t>
            </a:r>
          </a:p>
          <a:p>
            <a:pPr eaLnBrk="1" hangingPunct="1"/>
            <a:r>
              <a:rPr lang="en-US" altLang="en-US" smtClean="0"/>
              <a:t>Johnson’s IR photometry of stars (PbS) mid 60’s</a:t>
            </a:r>
          </a:p>
          <a:p>
            <a:pPr eaLnBrk="1" hangingPunct="1"/>
            <a:r>
              <a:rPr lang="en-US" altLang="en-US" smtClean="0"/>
              <a:t>Neugebauer &amp; Leighton: 2um Sky Survey (PbS), late 60’s</a:t>
            </a:r>
          </a:p>
          <a:p>
            <a:pPr eaLnBrk="1" hangingPunct="1"/>
            <a:r>
              <a:rPr lang="en-US" altLang="en-US" smtClean="0"/>
              <a:t>Development of bolometer (Low) late 60’s</a:t>
            </a:r>
          </a:p>
          <a:p>
            <a:pPr eaLnBrk="1" hangingPunct="1"/>
            <a:r>
              <a:rPr lang="en-US" altLang="en-US" smtClean="0"/>
              <a:t>Development of InSb (mainly military) early 70’s</a:t>
            </a:r>
          </a:p>
          <a:p>
            <a:pPr eaLnBrk="1" hangingPunct="1"/>
            <a:r>
              <a:rPr lang="en-US" altLang="en-US" smtClean="0"/>
              <a:t>IRAS 1983</a:t>
            </a:r>
          </a:p>
          <a:p>
            <a:pPr eaLnBrk="1" hangingPunct="1"/>
            <a:r>
              <a:rPr lang="en-US" altLang="en-US" smtClean="0"/>
              <a:t>Arrays (InSb, HgCdTe, Si:As IBCs) mid-80’s</a:t>
            </a:r>
          </a:p>
          <a:p>
            <a:pPr eaLnBrk="1" hangingPunct="1"/>
            <a:r>
              <a:rPr lang="en-US" altLang="en-US" smtClean="0"/>
              <a:t>NICMOS, 2MASS, IRTF, UKIRT, KAO, common-user instruments, Gemini, etc.</a:t>
            </a:r>
          </a:p>
          <a:p>
            <a:pPr eaLnBrk="1" hangingPunct="1"/>
            <a:r>
              <a:rPr lang="en-US" altLang="en-US" smtClean="0"/>
              <a:t>JWST and the search for cosmic origins</a:t>
            </a:r>
          </a:p>
        </p:txBody>
      </p:sp>
    </p:spTree>
    <p:extLst>
      <p:ext uri="{BB962C8B-B14F-4D97-AF65-F5344CB8AC3E}">
        <p14:creationId xmlns:p14="http://schemas.microsoft.com/office/powerpoint/2010/main" val="1535760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C4E5002-AB8C-48FC-BD0E-886F3EC04AC8}" type="slidenum">
              <a:rPr lang="en-US" altLang="en-US" sz="1400" smtClean="0">
                <a:latin typeface="Arial" panose="020B0604020202020204" pitchFamily="34" charset="0"/>
              </a:rPr>
              <a:pPr>
                <a:spcBef>
                  <a:spcPct val="0"/>
                </a:spcBef>
                <a:buFontTx/>
                <a:buNone/>
              </a:pPr>
              <a:t>55</a:t>
            </a:fld>
            <a:endParaRPr lang="en-US" altLang="en-US" sz="1400" smtClean="0">
              <a:latin typeface="Arial" panose="020B0604020202020204" pitchFamily="34" charset="0"/>
            </a:endParaRPr>
          </a:p>
        </p:txBody>
      </p:sp>
      <p:sp>
        <p:nvSpPr>
          <p:cNvPr id="149507" name="Rectangle 4"/>
          <p:cNvSpPr>
            <a:spLocks noGrp="1" noChangeArrowheads="1"/>
          </p:cNvSpPr>
          <p:nvPr>
            <p:ph type="title"/>
          </p:nvPr>
        </p:nvSpPr>
        <p:spPr/>
        <p:txBody>
          <a:bodyPr/>
          <a:lstStyle/>
          <a:p>
            <a:pPr eaLnBrk="1" hangingPunct="1"/>
            <a:r>
              <a:rPr lang="en-US" altLang="en-US" smtClean="0"/>
              <a:t>Historical motivation</a:t>
            </a:r>
          </a:p>
        </p:txBody>
      </p:sp>
      <p:sp>
        <p:nvSpPr>
          <p:cNvPr id="149508" name="Rectangle 5"/>
          <p:cNvSpPr>
            <a:spLocks noGrp="1" noChangeArrowheads="1"/>
          </p:cNvSpPr>
          <p:nvPr>
            <p:ph type="body" idx="1"/>
          </p:nvPr>
        </p:nvSpPr>
        <p:spPr/>
        <p:txBody>
          <a:bodyPr/>
          <a:lstStyle/>
          <a:p>
            <a:pPr eaLnBrk="1" hangingPunct="1"/>
            <a:r>
              <a:rPr lang="en-US" altLang="en-US" smtClean="0"/>
              <a:t>Exploration &amp; discovery</a:t>
            </a:r>
          </a:p>
          <a:p>
            <a:pPr lvl="1" eaLnBrk="1" hangingPunct="1"/>
            <a:r>
              <a:rPr lang="en-US" altLang="en-US" smtClean="0"/>
              <a:t>Neugebauer, Leighton, Low, Fazio, Townes</a:t>
            </a:r>
          </a:p>
          <a:p>
            <a:pPr eaLnBrk="1" hangingPunct="1"/>
            <a:r>
              <a:rPr lang="en-US" altLang="en-US" smtClean="0"/>
              <a:t>Technological opportunities</a:t>
            </a:r>
          </a:p>
          <a:p>
            <a:pPr lvl="1" eaLnBrk="1" hangingPunct="1"/>
            <a:r>
              <a:rPr lang="en-US" altLang="en-US" smtClean="0"/>
              <a:t>Bolometer (Low)</a:t>
            </a:r>
          </a:p>
          <a:p>
            <a:pPr lvl="1" eaLnBrk="1" hangingPunct="1"/>
            <a:r>
              <a:rPr lang="en-US" altLang="en-US" smtClean="0"/>
              <a:t>PbS (Neugebauer)</a:t>
            </a:r>
          </a:p>
          <a:p>
            <a:pPr lvl="1" eaLnBrk="1" hangingPunct="1"/>
            <a:r>
              <a:rPr lang="en-US" altLang="en-US" smtClean="0"/>
              <a:t>balloons (Fazio)</a:t>
            </a:r>
          </a:p>
          <a:p>
            <a:pPr lvl="1" eaLnBrk="1" hangingPunct="1"/>
            <a:r>
              <a:rPr lang="en-US" altLang="en-US" smtClean="0"/>
              <a:t>IR lasers &amp; interferometry (Townes)</a:t>
            </a:r>
          </a:p>
          <a:p>
            <a:pPr eaLnBrk="1" hangingPunct="1"/>
            <a:r>
              <a:rPr lang="en-US" altLang="en-US" smtClean="0"/>
              <a:t>A few, key problems</a:t>
            </a:r>
          </a:p>
          <a:p>
            <a:pPr lvl="1" eaLnBrk="1" hangingPunct="1"/>
            <a:r>
              <a:rPr lang="en-US" altLang="en-US" smtClean="0"/>
              <a:t>Bolometric luminosities (Herschel, Johnson)</a:t>
            </a:r>
          </a:p>
          <a:p>
            <a:pPr lvl="1" eaLnBrk="1" hangingPunct="1"/>
            <a:r>
              <a:rPr lang="en-US" altLang="en-US" smtClean="0"/>
              <a:t>The Galactic Center (Becklin)</a:t>
            </a:r>
          </a:p>
          <a:p>
            <a:pPr lvl="1" eaLnBrk="1" hangingPunct="1"/>
            <a:r>
              <a:rPr lang="en-US" altLang="en-US" smtClean="0"/>
              <a:t>Star formation</a:t>
            </a:r>
          </a:p>
        </p:txBody>
      </p:sp>
    </p:spTree>
    <p:extLst>
      <p:ext uri="{BB962C8B-B14F-4D97-AF65-F5344CB8AC3E}">
        <p14:creationId xmlns:p14="http://schemas.microsoft.com/office/powerpoint/2010/main" val="1134311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C3BC691-DBDF-454B-AC38-056A3F351572}" type="slidenum">
              <a:rPr lang="en-US" altLang="en-US" sz="1400" smtClean="0">
                <a:latin typeface="Arial" panose="020B0604020202020204" pitchFamily="34" charset="0"/>
              </a:rPr>
              <a:pPr>
                <a:spcBef>
                  <a:spcPct val="0"/>
                </a:spcBef>
                <a:buFontTx/>
                <a:buNone/>
              </a:pPr>
              <a:t>56</a:t>
            </a:fld>
            <a:endParaRPr lang="en-US" altLang="en-US" sz="1400" smtClean="0">
              <a:latin typeface="Arial" panose="020B0604020202020204" pitchFamily="34" charset="0"/>
            </a:endParaRPr>
          </a:p>
        </p:txBody>
      </p:sp>
      <p:sp>
        <p:nvSpPr>
          <p:cNvPr id="150531" name="Rectangle 2"/>
          <p:cNvSpPr>
            <a:spLocks noGrp="1" noChangeArrowheads="1"/>
          </p:cNvSpPr>
          <p:nvPr>
            <p:ph type="title"/>
          </p:nvPr>
        </p:nvSpPr>
        <p:spPr/>
        <p:txBody>
          <a:bodyPr/>
          <a:lstStyle/>
          <a:p>
            <a:pPr eaLnBrk="1" hangingPunct="1"/>
            <a:r>
              <a:rPr lang="en-US" altLang="en-US" smtClean="0">
                <a:solidFill>
                  <a:schemeClr val="tx1"/>
                </a:solidFill>
              </a:rPr>
              <a:t>Current interest in infrared</a:t>
            </a:r>
          </a:p>
        </p:txBody>
      </p:sp>
      <p:sp>
        <p:nvSpPr>
          <p:cNvPr id="150532" name="Rectangle 3"/>
          <p:cNvSpPr>
            <a:spLocks noGrp="1" noChangeArrowheads="1"/>
          </p:cNvSpPr>
          <p:nvPr>
            <p:ph type="body" idx="1"/>
          </p:nvPr>
        </p:nvSpPr>
        <p:spPr>
          <a:xfrm>
            <a:off x="1301750" y="1152525"/>
            <a:ext cx="7173913" cy="4473575"/>
          </a:xfrm>
        </p:spPr>
        <p:txBody>
          <a:bodyPr>
            <a:normAutofit lnSpcReduction="10000"/>
          </a:bodyPr>
          <a:lstStyle/>
          <a:p>
            <a:pPr eaLnBrk="1" hangingPunct="1"/>
            <a:r>
              <a:rPr lang="en-US" altLang="en-US" smtClean="0"/>
              <a:t>High redshift objects</a:t>
            </a:r>
          </a:p>
          <a:p>
            <a:pPr lvl="1" eaLnBrk="1" hangingPunct="1">
              <a:buFontTx/>
              <a:buNone/>
            </a:pPr>
            <a:r>
              <a:rPr lang="en-US" altLang="en-US" smtClean="0">
                <a:latin typeface="Symbol" panose="05050102010706020507" pitchFamily="18" charset="2"/>
              </a:rPr>
              <a:t>l</a:t>
            </a:r>
            <a:r>
              <a:rPr lang="en-US" altLang="en-US" baseline="-25000" smtClean="0"/>
              <a:t>obs</a:t>
            </a:r>
            <a:r>
              <a:rPr lang="en-US" altLang="en-US" smtClean="0"/>
              <a:t> = </a:t>
            </a:r>
            <a:r>
              <a:rPr lang="en-US" altLang="en-US" smtClean="0">
                <a:latin typeface="Symbol" panose="05050102010706020507" pitchFamily="18" charset="2"/>
              </a:rPr>
              <a:t>l</a:t>
            </a:r>
            <a:r>
              <a:rPr lang="en-US" altLang="en-US" baseline="-25000" smtClean="0"/>
              <a:t>0</a:t>
            </a:r>
            <a:r>
              <a:rPr lang="en-US" altLang="en-US" smtClean="0"/>
              <a:t> (1+z)        5000 Å </a:t>
            </a:r>
            <a:r>
              <a:rPr lang="en-US" altLang="en-US" smtClean="0">
                <a:latin typeface="Symbol" panose="05050102010706020507" pitchFamily="18" charset="2"/>
              </a:rPr>
              <a:t>®</a:t>
            </a:r>
            <a:r>
              <a:rPr lang="en-US" altLang="en-US" smtClean="0"/>
              <a:t> &gt;1 </a:t>
            </a:r>
            <a:r>
              <a:rPr lang="en-US" altLang="en-US" smtClean="0">
                <a:latin typeface="Symbol" panose="05050102010706020507" pitchFamily="18" charset="2"/>
              </a:rPr>
              <a:t>m</a:t>
            </a:r>
            <a:r>
              <a:rPr lang="en-US" altLang="en-US" smtClean="0"/>
              <a:t>m for z &gt; 1</a:t>
            </a:r>
          </a:p>
          <a:p>
            <a:pPr lvl="1" eaLnBrk="1" hangingPunct="1"/>
            <a:r>
              <a:rPr lang="en-US" altLang="en-US" smtClean="0"/>
              <a:t>Classical problems require infrared data</a:t>
            </a:r>
          </a:p>
          <a:p>
            <a:pPr eaLnBrk="1" hangingPunct="1"/>
            <a:r>
              <a:rPr lang="en-US" altLang="en-US" smtClean="0"/>
              <a:t>Obscuration by dust</a:t>
            </a:r>
          </a:p>
          <a:p>
            <a:pPr lvl="1" eaLnBrk="1" hangingPunct="1">
              <a:lnSpc>
                <a:spcPct val="120000"/>
              </a:lnSpc>
            </a:pPr>
            <a:r>
              <a:rPr lang="en-US" altLang="en-US" smtClean="0"/>
              <a:t>A</a:t>
            </a:r>
            <a:r>
              <a:rPr lang="en-US" altLang="en-US" baseline="-25000" smtClean="0">
                <a:latin typeface="Symbol" panose="05050102010706020507" pitchFamily="18" charset="2"/>
              </a:rPr>
              <a:t>l</a:t>
            </a:r>
            <a:r>
              <a:rPr lang="en-US" altLang="en-US" smtClean="0"/>
              <a:t> ~ </a:t>
            </a:r>
            <a:r>
              <a:rPr lang="en-US" altLang="en-US" smtClean="0">
                <a:latin typeface="Symbol" panose="05050102010706020507" pitchFamily="18" charset="2"/>
              </a:rPr>
              <a:t>l</a:t>
            </a:r>
            <a:r>
              <a:rPr lang="en-US" altLang="en-US" baseline="30000" smtClean="0"/>
              <a:t>-1.9</a:t>
            </a:r>
            <a:r>
              <a:rPr lang="en-US" altLang="en-US" smtClean="0"/>
              <a:t> </a:t>
            </a:r>
            <a:r>
              <a:rPr lang="en-US" altLang="en-US" smtClean="0">
                <a:latin typeface="Symbol" panose="05050102010706020507" pitchFamily="18" charset="2"/>
              </a:rPr>
              <a:t>®</a:t>
            </a:r>
            <a:r>
              <a:rPr lang="en-US" altLang="en-US" smtClean="0"/>
              <a:t>  A</a:t>
            </a:r>
            <a:r>
              <a:rPr lang="en-US" altLang="en-US" baseline="-25000" smtClean="0"/>
              <a:t>2.2</a:t>
            </a:r>
            <a:r>
              <a:rPr lang="en-US" altLang="en-US" baseline="-25000" smtClean="0">
                <a:latin typeface="Symbol" panose="05050102010706020507" pitchFamily="18" charset="2"/>
              </a:rPr>
              <a:t>m</a:t>
            </a:r>
            <a:r>
              <a:rPr lang="en-US" altLang="en-US" baseline="-25000" smtClean="0"/>
              <a:t>m</a:t>
            </a:r>
            <a:r>
              <a:rPr lang="en-US" altLang="en-US" smtClean="0"/>
              <a:t> ~ 0.1 A</a:t>
            </a:r>
            <a:r>
              <a:rPr lang="en-US" altLang="en-US" baseline="-25000" smtClean="0"/>
              <a:t>V</a:t>
            </a:r>
            <a:r>
              <a:rPr lang="en-US" altLang="en-US" smtClean="0"/>
              <a:t>  (</a:t>
            </a:r>
            <a:r>
              <a:rPr lang="en-US" altLang="en-US" sz="1800" smtClean="0"/>
              <a:t>Mathis 1990, </a:t>
            </a:r>
            <a:r>
              <a:rPr lang="en-US" altLang="en-US" sz="1800" i="1" smtClean="0"/>
              <a:t>ARAA</a:t>
            </a:r>
            <a:r>
              <a:rPr lang="en-US" altLang="en-US" sz="1800" smtClean="0"/>
              <a:t>, </a:t>
            </a:r>
            <a:r>
              <a:rPr lang="en-US" altLang="en-US" sz="1800" b="1" smtClean="0"/>
              <a:t>28</a:t>
            </a:r>
            <a:r>
              <a:rPr lang="en-US" altLang="en-US" sz="1800" smtClean="0"/>
              <a:t>, 37)</a:t>
            </a:r>
          </a:p>
          <a:p>
            <a:pPr lvl="1" eaLnBrk="1" hangingPunct="1"/>
            <a:r>
              <a:rPr lang="en-US" altLang="en-US" smtClean="0"/>
              <a:t>Now important for:</a:t>
            </a:r>
          </a:p>
          <a:p>
            <a:pPr lvl="2" eaLnBrk="1" hangingPunct="1"/>
            <a:r>
              <a:rPr lang="en-US" altLang="en-US" smtClean="0"/>
              <a:t>Galactic nuclei, esp. AGN (unified model)</a:t>
            </a:r>
          </a:p>
          <a:p>
            <a:pPr lvl="2" eaLnBrk="1" hangingPunct="1"/>
            <a:r>
              <a:rPr lang="en-US" altLang="en-US" smtClean="0"/>
              <a:t>Starburst galaxies</a:t>
            </a:r>
          </a:p>
          <a:p>
            <a:pPr lvl="2" eaLnBrk="1" hangingPunct="1"/>
            <a:r>
              <a:rPr lang="en-US" altLang="en-US" smtClean="0"/>
              <a:t>Young stars</a:t>
            </a:r>
          </a:p>
          <a:p>
            <a:pPr eaLnBrk="1" hangingPunct="1"/>
            <a:r>
              <a:rPr lang="en-US" altLang="en-US" smtClean="0"/>
              <a:t>Very low mass objects &amp; extrasolar planets</a:t>
            </a:r>
          </a:p>
          <a:p>
            <a:pPr lvl="1" eaLnBrk="1" hangingPunct="1"/>
            <a:r>
              <a:rPr lang="en-US" altLang="en-US" smtClean="0"/>
              <a:t>T</a:t>
            </a:r>
            <a:r>
              <a:rPr lang="en-US" altLang="en-US" baseline="-25000" smtClean="0"/>
              <a:t>planet</a:t>
            </a:r>
            <a:r>
              <a:rPr lang="en-US" altLang="en-US" smtClean="0"/>
              <a:t> ~ 50 to 500 K           </a:t>
            </a:r>
            <a:r>
              <a:rPr lang="en-US" altLang="en-US" smtClean="0">
                <a:latin typeface="Symbol" panose="05050102010706020507" pitchFamily="18" charset="2"/>
              </a:rPr>
              <a:t>l</a:t>
            </a:r>
            <a:r>
              <a:rPr lang="en-US" altLang="en-US" baseline="-25000" smtClean="0"/>
              <a:t>peak</a:t>
            </a:r>
            <a:r>
              <a:rPr lang="en-US" altLang="en-US" smtClean="0"/>
              <a:t> ~ 5 – 50 </a:t>
            </a:r>
            <a:r>
              <a:rPr lang="en-US" altLang="en-US" smtClean="0">
                <a:latin typeface="Symbol" panose="05050102010706020507" pitchFamily="18" charset="2"/>
              </a:rPr>
              <a:t>m</a:t>
            </a:r>
            <a:r>
              <a:rPr lang="en-US" altLang="en-US" smtClean="0"/>
              <a:t>m</a:t>
            </a:r>
          </a:p>
          <a:p>
            <a:pPr lvl="1" eaLnBrk="1" hangingPunct="1"/>
            <a:r>
              <a:rPr lang="en-US" altLang="en-US" smtClean="0"/>
              <a:t>T</a:t>
            </a:r>
            <a:r>
              <a:rPr lang="en-US" altLang="en-US" baseline="-25000" smtClean="0"/>
              <a:t>BD</a:t>
            </a:r>
            <a:r>
              <a:rPr lang="en-US" altLang="en-US" smtClean="0"/>
              <a:t> ~ 900 – 2000 K           </a:t>
            </a:r>
            <a:r>
              <a:rPr lang="en-US" altLang="en-US" smtClean="0">
                <a:latin typeface="Symbol" panose="05050102010706020507" pitchFamily="18" charset="2"/>
              </a:rPr>
              <a:t>l</a:t>
            </a:r>
            <a:r>
              <a:rPr lang="en-US" altLang="en-US" baseline="-25000" smtClean="0"/>
              <a:t>peak</a:t>
            </a:r>
            <a:r>
              <a:rPr lang="en-US" altLang="en-US" smtClean="0"/>
              <a:t> ~ 1 – 5 </a:t>
            </a:r>
            <a:r>
              <a:rPr lang="en-US" altLang="en-US" smtClean="0">
                <a:latin typeface="Symbol" panose="05050102010706020507" pitchFamily="18" charset="2"/>
              </a:rPr>
              <a:t>m</a:t>
            </a:r>
            <a:r>
              <a:rPr lang="en-US" altLang="en-US" smtClean="0"/>
              <a:t>m</a:t>
            </a:r>
          </a:p>
        </p:txBody>
      </p:sp>
    </p:spTree>
    <p:extLst>
      <p:ext uri="{BB962C8B-B14F-4D97-AF65-F5344CB8AC3E}">
        <p14:creationId xmlns:p14="http://schemas.microsoft.com/office/powerpoint/2010/main" val="1358924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6730664-3332-4CC4-93DD-0CD1772B48FB}" type="slidenum">
              <a:rPr lang="en-US" altLang="en-US" sz="1400" smtClean="0">
                <a:latin typeface="Arial" panose="020B0604020202020204" pitchFamily="34" charset="0"/>
              </a:rPr>
              <a:pPr>
                <a:spcBef>
                  <a:spcPct val="0"/>
                </a:spcBef>
                <a:buFontTx/>
                <a:buNone/>
              </a:pPr>
              <a:t>57</a:t>
            </a:fld>
            <a:endParaRPr lang="en-US" altLang="en-US" sz="1400" smtClean="0">
              <a:latin typeface="Arial" panose="020B0604020202020204" pitchFamily="34" charset="0"/>
            </a:endParaRPr>
          </a:p>
        </p:txBody>
      </p:sp>
      <p:sp>
        <p:nvSpPr>
          <p:cNvPr id="151555" name="Rectangle 2"/>
          <p:cNvSpPr>
            <a:spLocks noGrp="1" noChangeArrowheads="1"/>
          </p:cNvSpPr>
          <p:nvPr>
            <p:ph type="title"/>
          </p:nvPr>
        </p:nvSpPr>
        <p:spPr>
          <a:xfrm>
            <a:off x="779952" y="270808"/>
            <a:ext cx="6324600" cy="579437"/>
          </a:xfrm>
        </p:spPr>
        <p:txBody>
          <a:bodyPr>
            <a:normAutofit fontScale="90000"/>
          </a:bodyPr>
          <a:lstStyle/>
          <a:p>
            <a:pPr eaLnBrk="1" hangingPunct="1"/>
            <a:r>
              <a:rPr lang="en-US" altLang="en-US" dirty="0" smtClean="0"/>
              <a:t>Extinction by dust</a:t>
            </a:r>
          </a:p>
        </p:txBody>
      </p:sp>
      <p:sp>
        <p:nvSpPr>
          <p:cNvPr id="151556" name="Text Box 3"/>
          <p:cNvSpPr txBox="1">
            <a:spLocks noChangeArrowheads="1"/>
          </p:cNvSpPr>
          <p:nvPr/>
        </p:nvSpPr>
        <p:spPr bwMode="auto">
          <a:xfrm>
            <a:off x="2517775" y="11699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graphicFrame>
        <p:nvGraphicFramePr>
          <p:cNvPr id="151557" name="Object 4"/>
          <p:cNvGraphicFramePr>
            <a:graphicFrameLocks noChangeAspect="1"/>
          </p:cNvGraphicFramePr>
          <p:nvPr/>
        </p:nvGraphicFramePr>
        <p:xfrm>
          <a:off x="1752600" y="2112963"/>
          <a:ext cx="5848350" cy="3638550"/>
        </p:xfrm>
        <a:graphic>
          <a:graphicData uri="http://schemas.openxmlformats.org/presentationml/2006/ole">
            <mc:AlternateContent xmlns:mc="http://schemas.openxmlformats.org/markup-compatibility/2006">
              <mc:Choice xmlns:v="urn:schemas-microsoft-com:vml" Requires="v">
                <p:oleObj spid="_x0000_s22540" name="Worksheet" r:id="rId3" imgW="5848160" imgH="3638740" progId="Excel.Sheet.8">
                  <p:embed/>
                </p:oleObj>
              </mc:Choice>
              <mc:Fallback>
                <p:oleObj name="Worksheet" r:id="rId3" imgW="5848160" imgH="363874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12963"/>
                        <a:ext cx="5848350" cy="36385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1558" name="Rectangle 5"/>
          <p:cNvSpPr>
            <a:spLocks noChangeArrowheads="1"/>
          </p:cNvSpPr>
          <p:nvPr/>
        </p:nvSpPr>
        <p:spPr bwMode="auto">
          <a:xfrm>
            <a:off x="2159000" y="1287463"/>
            <a:ext cx="4652963" cy="5302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2400">
                <a:solidFill>
                  <a:schemeClr val="tx1"/>
                </a:solidFill>
                <a:latin typeface="Times New Roman" panose="02020603050405020304" pitchFamily="18" charset="0"/>
              </a:defRPr>
            </a:lvl1pPr>
            <a:lvl2pPr>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lvl="1">
              <a:lnSpc>
                <a:spcPct val="120000"/>
              </a:lnSpc>
              <a:spcBef>
                <a:spcPct val="20000"/>
              </a:spcBef>
              <a:buClr>
                <a:srgbClr val="FFFF00"/>
              </a:buClr>
              <a:buSzPct val="75000"/>
              <a:buFont typeface="Wingdings" panose="05000000000000000000" pitchFamily="2" charset="2"/>
              <a:buNone/>
            </a:pPr>
            <a:r>
              <a:rPr lang="en-US" altLang="en-US" sz="2400"/>
              <a:t>J. S. Mathis 1990, </a:t>
            </a:r>
            <a:r>
              <a:rPr lang="en-US" altLang="en-US" sz="2400" i="1"/>
              <a:t>ARAA</a:t>
            </a:r>
            <a:r>
              <a:rPr lang="en-US" altLang="en-US" sz="2400"/>
              <a:t>, </a:t>
            </a:r>
            <a:r>
              <a:rPr lang="en-US" altLang="en-US" sz="2400" b="1"/>
              <a:t>28</a:t>
            </a:r>
            <a:r>
              <a:rPr lang="en-US" altLang="en-US" sz="2400"/>
              <a:t>, 37.</a:t>
            </a:r>
          </a:p>
        </p:txBody>
      </p:sp>
    </p:spTree>
    <p:extLst>
      <p:ext uri="{BB962C8B-B14F-4D97-AF65-F5344CB8AC3E}">
        <p14:creationId xmlns:p14="http://schemas.microsoft.com/office/powerpoint/2010/main" val="3672779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4A202D4-D5E4-48F3-8F55-4069EE30BCF5}" type="slidenum">
              <a:rPr lang="en-US" altLang="en-US" sz="1400" smtClean="0">
                <a:latin typeface="Arial" panose="020B0604020202020204" pitchFamily="34" charset="0"/>
              </a:rPr>
              <a:pPr>
                <a:spcBef>
                  <a:spcPct val="0"/>
                </a:spcBef>
                <a:buFontTx/>
                <a:buNone/>
              </a:pPr>
              <a:t>58</a:t>
            </a:fld>
            <a:endParaRPr lang="en-US" altLang="en-US" sz="1400" smtClean="0">
              <a:latin typeface="Arial" panose="020B0604020202020204" pitchFamily="34" charset="0"/>
            </a:endParaRPr>
          </a:p>
        </p:txBody>
      </p:sp>
      <p:sp>
        <p:nvSpPr>
          <p:cNvPr id="153603" name="Rectangle 2"/>
          <p:cNvSpPr>
            <a:spLocks noGrp="1" noChangeArrowheads="1"/>
          </p:cNvSpPr>
          <p:nvPr>
            <p:ph type="title"/>
          </p:nvPr>
        </p:nvSpPr>
        <p:spPr/>
        <p:txBody>
          <a:bodyPr/>
          <a:lstStyle/>
          <a:p>
            <a:pPr eaLnBrk="1" hangingPunct="1"/>
            <a:r>
              <a:rPr lang="en-US" altLang="en-US" smtClean="0"/>
              <a:t>Infrared Hybrid Array</a:t>
            </a:r>
          </a:p>
        </p:txBody>
      </p:sp>
      <p:sp>
        <p:nvSpPr>
          <p:cNvPr id="153604" name="Rectangle 4"/>
          <p:cNvSpPr>
            <a:spLocks noGrp="1" noChangeArrowheads="1"/>
          </p:cNvSpPr>
          <p:nvPr>
            <p:ph type="body" idx="1"/>
          </p:nvPr>
        </p:nvSpPr>
        <p:spPr/>
        <p:txBody>
          <a:bodyPr/>
          <a:lstStyle/>
          <a:p>
            <a:pPr eaLnBrk="1" hangingPunct="1"/>
            <a:r>
              <a:rPr lang="en-US" altLang="en-US" dirty="0" smtClean="0"/>
              <a:t>Infrared arrays use light-sensitive material that can detect infrared photons, wavelengths beyond ~</a:t>
            </a:r>
            <a:r>
              <a:rPr lang="en-US" altLang="en-US" dirty="0" smtClean="0"/>
              <a:t>1 um</a:t>
            </a:r>
            <a:r>
              <a:rPr lang="en-US" altLang="en-US" dirty="0" smtClean="0"/>
              <a:t>.</a:t>
            </a:r>
          </a:p>
          <a:p>
            <a:pPr eaLnBrk="1" hangingPunct="1"/>
            <a:r>
              <a:rPr lang="en-US" altLang="en-US" dirty="0" smtClean="0"/>
              <a:t>Therefore, silicon cannot be used as the light-sensitive layer.</a:t>
            </a:r>
          </a:p>
          <a:p>
            <a:pPr eaLnBrk="1" hangingPunct="1"/>
            <a:r>
              <a:rPr lang="en-US" altLang="en-US" dirty="0" smtClean="0"/>
              <a:t>This poses a problem because the readout circuit is most easily implemented in silicon.</a:t>
            </a:r>
          </a:p>
          <a:p>
            <a:pPr eaLnBrk="1" hangingPunct="1"/>
            <a:r>
              <a:rPr lang="en-US" altLang="en-US" dirty="0" smtClean="0"/>
              <a:t>Therefore, infrared arrays are “hybrids” – they use one material to detect light and silicon for the readout circuit.</a:t>
            </a:r>
          </a:p>
        </p:txBody>
      </p:sp>
      <p:pic>
        <p:nvPicPr>
          <p:cNvPr id="15360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700" y="4038600"/>
            <a:ext cx="4038600"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44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066CA93-C768-4B09-9983-F56A6B8306AA}" type="slidenum">
              <a:rPr lang="en-US" altLang="en-US" sz="1400" smtClean="0">
                <a:latin typeface="Arial" panose="020B0604020202020204" pitchFamily="34" charset="0"/>
              </a:rPr>
              <a:pPr>
                <a:spcBef>
                  <a:spcPct val="0"/>
                </a:spcBef>
                <a:buFontTx/>
                <a:buNone/>
              </a:pPr>
              <a:t>59</a:t>
            </a:fld>
            <a:endParaRPr lang="en-US" altLang="en-US" sz="1400" smtClean="0">
              <a:latin typeface="Arial" panose="020B0604020202020204" pitchFamily="34" charset="0"/>
            </a:endParaRPr>
          </a:p>
        </p:txBody>
      </p:sp>
      <p:sp>
        <p:nvSpPr>
          <p:cNvPr id="154627" name="Rectangle 2"/>
          <p:cNvSpPr>
            <a:spLocks noGrp="1" noChangeArrowheads="1"/>
          </p:cNvSpPr>
          <p:nvPr>
            <p:ph type="title"/>
          </p:nvPr>
        </p:nvSpPr>
        <p:spPr/>
        <p:txBody>
          <a:bodyPr/>
          <a:lstStyle/>
          <a:p>
            <a:pPr eaLnBrk="1" hangingPunct="1"/>
            <a:r>
              <a:rPr lang="en-US" altLang="en-US" smtClean="0"/>
              <a:t>Indium Bumps</a:t>
            </a:r>
          </a:p>
        </p:txBody>
      </p:sp>
      <p:pic>
        <p:nvPicPr>
          <p:cNvPr id="154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981200"/>
            <a:ext cx="80962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856727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CD29763-9331-4E5B-B841-E678568FF040}" type="slidenum">
              <a:rPr lang="en-US" altLang="en-US" sz="1400" smtClean="0">
                <a:latin typeface="Arial" panose="020B0604020202020204" pitchFamily="34" charset="0"/>
              </a:rPr>
              <a:pPr>
                <a:spcBef>
                  <a:spcPct val="0"/>
                </a:spcBef>
                <a:buFontTx/>
                <a:buNone/>
              </a:pPr>
              <a:t>6</a:t>
            </a:fld>
            <a:endParaRPr lang="en-US" altLang="en-US" sz="1400" smtClean="0">
              <a:latin typeface="Arial" panose="020B0604020202020204" pitchFamily="34" charset="0"/>
            </a:endParaRPr>
          </a:p>
        </p:txBody>
      </p:sp>
      <p:sp>
        <p:nvSpPr>
          <p:cNvPr id="66563" name="Rectangle 2"/>
          <p:cNvSpPr>
            <a:spLocks noGrp="1" noChangeArrowheads="1"/>
          </p:cNvSpPr>
          <p:nvPr>
            <p:ph type="title"/>
          </p:nvPr>
        </p:nvSpPr>
        <p:spPr/>
        <p:txBody>
          <a:bodyPr>
            <a:normAutofit fontScale="90000"/>
          </a:bodyPr>
          <a:lstStyle/>
          <a:p>
            <a:pPr eaLnBrk="1" hangingPunct="1"/>
            <a:r>
              <a:rPr lang="en-US" altLang="en-US" dirty="0" smtClean="0"/>
              <a:t>Simplified Silicon Band Diagram</a:t>
            </a:r>
          </a:p>
        </p:txBody>
      </p:sp>
      <p:sp>
        <p:nvSpPr>
          <p:cNvPr id="66564" name="Rectangle 3"/>
          <p:cNvSpPr>
            <a:spLocks noChangeArrowheads="1"/>
          </p:cNvSpPr>
          <p:nvPr/>
        </p:nvSpPr>
        <p:spPr bwMode="auto">
          <a:xfrm>
            <a:off x="1600200" y="1752600"/>
            <a:ext cx="38862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a:t>Conduction band</a:t>
            </a:r>
          </a:p>
        </p:txBody>
      </p:sp>
      <p:sp>
        <p:nvSpPr>
          <p:cNvPr id="66565" name="Rectangle 4"/>
          <p:cNvSpPr>
            <a:spLocks noChangeArrowheads="1"/>
          </p:cNvSpPr>
          <p:nvPr/>
        </p:nvSpPr>
        <p:spPr bwMode="auto">
          <a:xfrm>
            <a:off x="1600200" y="4495800"/>
            <a:ext cx="38862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a:t>Valence band</a:t>
            </a:r>
          </a:p>
        </p:txBody>
      </p:sp>
      <p:sp>
        <p:nvSpPr>
          <p:cNvPr id="66566" name="Line 5"/>
          <p:cNvSpPr>
            <a:spLocks noChangeShapeType="1"/>
          </p:cNvSpPr>
          <p:nvPr/>
        </p:nvSpPr>
        <p:spPr bwMode="auto">
          <a:xfrm>
            <a:off x="3292475" y="3352800"/>
            <a:ext cx="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7" name="Text Box 6"/>
          <p:cNvSpPr txBox="1">
            <a:spLocks noChangeArrowheads="1"/>
          </p:cNvSpPr>
          <p:nvPr/>
        </p:nvSpPr>
        <p:spPr bwMode="auto">
          <a:xfrm>
            <a:off x="3276600" y="3546475"/>
            <a:ext cx="160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a:t>E</a:t>
            </a:r>
            <a:r>
              <a:rPr lang="en-US" altLang="en-US" baseline="-25000"/>
              <a:t>g </a:t>
            </a:r>
            <a:r>
              <a:rPr lang="en-US" altLang="en-US"/>
              <a:t>bandgap</a:t>
            </a:r>
            <a:r>
              <a:rPr lang="en-US" altLang="en-US" baseline="-25000"/>
              <a:t> </a:t>
            </a:r>
          </a:p>
        </p:txBody>
      </p:sp>
      <p:graphicFrame>
        <p:nvGraphicFramePr>
          <p:cNvPr id="66568" name="Object 7"/>
          <p:cNvGraphicFramePr>
            <a:graphicFrameLocks noChangeAspect="1"/>
          </p:cNvGraphicFramePr>
          <p:nvPr/>
        </p:nvGraphicFramePr>
        <p:xfrm>
          <a:off x="6096000" y="3429000"/>
          <a:ext cx="1828800" cy="941388"/>
        </p:xfrm>
        <a:graphic>
          <a:graphicData uri="http://schemas.openxmlformats.org/presentationml/2006/ole">
            <mc:AlternateContent xmlns:mc="http://schemas.openxmlformats.org/markup-compatibility/2006">
              <mc:Choice xmlns:v="urn:schemas-microsoft-com:vml" Requires="v">
                <p:oleObj spid="_x0000_s17420" name="Equation" r:id="rId3" imgW="863225" imgH="444307" progId="Equation.DSMT4">
                  <p:embed/>
                </p:oleObj>
              </mc:Choice>
              <mc:Fallback>
                <p:oleObj name="Equation" r:id="rId3" imgW="863225"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18288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9" name="Text Box 8"/>
          <p:cNvSpPr txBox="1">
            <a:spLocks noChangeArrowheads="1"/>
          </p:cNvSpPr>
          <p:nvPr/>
        </p:nvSpPr>
        <p:spPr bwMode="auto">
          <a:xfrm>
            <a:off x="8061325" y="35417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um</a:t>
            </a:r>
          </a:p>
        </p:txBody>
      </p:sp>
    </p:spTree>
    <p:extLst>
      <p:ext uri="{BB962C8B-B14F-4D97-AF65-F5344CB8AC3E}">
        <p14:creationId xmlns:p14="http://schemas.microsoft.com/office/powerpoint/2010/main" val="1143099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eaLnBrk="1" hangingPunct="1"/>
            <a:r>
              <a:rPr lang="en-US" altLang="en-US" smtClean="0"/>
              <a:t>Pixel-level Cross Section: InSb</a:t>
            </a:r>
          </a:p>
        </p:txBody>
      </p:sp>
      <p:sp>
        <p:nvSpPr>
          <p:cNvPr id="1556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A2FAB73-0801-4B5A-90AC-53CC9BB3E6F6}" type="slidenum">
              <a:rPr lang="en-US" altLang="en-US" sz="1400" smtClean="0">
                <a:latin typeface="Arial" panose="020B0604020202020204" pitchFamily="34" charset="0"/>
              </a:rPr>
              <a:pPr>
                <a:spcBef>
                  <a:spcPct val="0"/>
                </a:spcBef>
                <a:buFontTx/>
                <a:buNone/>
              </a:pPr>
              <a:t>60</a:t>
            </a:fld>
            <a:endParaRPr lang="en-US" altLang="en-US" sz="1400" smtClean="0">
              <a:latin typeface="Arial" panose="020B0604020202020204" pitchFamily="34" charset="0"/>
            </a:endParaRPr>
          </a:p>
        </p:txBody>
      </p:sp>
      <p:pic>
        <p:nvPicPr>
          <p:cNvPr id="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958" y="2004260"/>
            <a:ext cx="5480384" cy="391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976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7D16472-8E40-4962-9F61-3184699EF2D3}" type="slidenum">
              <a:rPr lang="en-US" altLang="en-US" sz="1400" smtClean="0">
                <a:latin typeface="Arial" panose="020B0604020202020204" pitchFamily="34" charset="0"/>
              </a:rPr>
              <a:pPr>
                <a:spcBef>
                  <a:spcPct val="0"/>
                </a:spcBef>
                <a:buFontTx/>
                <a:buNone/>
              </a:pPr>
              <a:t>61</a:t>
            </a:fld>
            <a:endParaRPr lang="en-US" altLang="en-US" sz="1400" smtClean="0">
              <a:latin typeface="Arial" panose="020B0604020202020204" pitchFamily="34" charset="0"/>
            </a:endParaRPr>
          </a:p>
        </p:txBody>
      </p:sp>
      <p:sp>
        <p:nvSpPr>
          <p:cNvPr id="156675" name="Rectangle 2"/>
          <p:cNvSpPr>
            <a:spLocks noGrp="1" noChangeArrowheads="1"/>
          </p:cNvSpPr>
          <p:nvPr>
            <p:ph type="title"/>
          </p:nvPr>
        </p:nvSpPr>
        <p:spPr/>
        <p:txBody>
          <a:bodyPr>
            <a:normAutofit fontScale="90000"/>
          </a:bodyPr>
          <a:lstStyle/>
          <a:p>
            <a:pPr eaLnBrk="1" hangingPunct="1"/>
            <a:r>
              <a:rPr lang="en-US" altLang="en-US" smtClean="0"/>
              <a:t>Pixel-level Cross Section: HgCdTe</a:t>
            </a:r>
          </a:p>
        </p:txBody>
      </p:sp>
      <p:pic>
        <p:nvPicPr>
          <p:cNvPr id="156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1200150"/>
            <a:ext cx="5559425"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85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82EE6D7-6883-4FCD-A3CF-8F8B463A31C5}" type="slidenum">
              <a:rPr lang="en-US" altLang="en-US" sz="1400" smtClean="0">
                <a:latin typeface="Arial" panose="020B0604020202020204" pitchFamily="34" charset="0"/>
              </a:rPr>
              <a:pPr>
                <a:spcBef>
                  <a:spcPct val="0"/>
                </a:spcBef>
                <a:buFontTx/>
                <a:buNone/>
              </a:pPr>
              <a:t>62</a:t>
            </a:fld>
            <a:endParaRPr lang="en-US" altLang="en-US" sz="1400" smtClean="0">
              <a:latin typeface="Arial" panose="020B0604020202020204" pitchFamily="34" charset="0"/>
            </a:endParaRPr>
          </a:p>
        </p:txBody>
      </p:sp>
      <p:sp>
        <p:nvSpPr>
          <p:cNvPr id="157699" name="Rectangle 4"/>
          <p:cNvSpPr>
            <a:spLocks noGrp="1" noChangeArrowheads="1"/>
          </p:cNvSpPr>
          <p:nvPr>
            <p:ph type="title"/>
          </p:nvPr>
        </p:nvSpPr>
        <p:spPr/>
        <p:txBody>
          <a:bodyPr/>
          <a:lstStyle/>
          <a:p>
            <a:pPr eaLnBrk="1" hangingPunct="1"/>
            <a:r>
              <a:rPr lang="en-US" altLang="en-US" smtClean="0"/>
              <a:t>NICMOS</a:t>
            </a:r>
          </a:p>
        </p:txBody>
      </p:sp>
      <p:pic>
        <p:nvPicPr>
          <p:cNvPr id="157700" name="Picture 5" descr="NICMOS-detector-cross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624013"/>
            <a:ext cx="53149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912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1E79545-060C-411E-BC43-1B8E9B9AE976}" type="slidenum">
              <a:rPr lang="en-US" altLang="en-US" sz="1400" smtClean="0">
                <a:latin typeface="Arial" panose="020B0604020202020204" pitchFamily="34" charset="0"/>
              </a:rPr>
              <a:pPr>
                <a:spcBef>
                  <a:spcPct val="0"/>
                </a:spcBef>
                <a:buFontTx/>
                <a:buNone/>
              </a:pPr>
              <a:t>63</a:t>
            </a:fld>
            <a:endParaRPr lang="en-US" altLang="en-US" sz="1400" smtClean="0">
              <a:latin typeface="Arial" panose="020B0604020202020204" pitchFamily="34" charset="0"/>
            </a:endParaRPr>
          </a:p>
        </p:txBody>
      </p:sp>
      <p:sp>
        <p:nvSpPr>
          <p:cNvPr id="158723" name="Rectangle 2"/>
          <p:cNvSpPr>
            <a:spLocks noGrp="1" noChangeArrowheads="1"/>
          </p:cNvSpPr>
          <p:nvPr>
            <p:ph type="title"/>
          </p:nvPr>
        </p:nvSpPr>
        <p:spPr/>
        <p:txBody>
          <a:bodyPr/>
          <a:lstStyle/>
          <a:p>
            <a:pPr eaLnBrk="1" hangingPunct="1"/>
            <a:r>
              <a:rPr lang="en-US" altLang="en-US" smtClean="0"/>
              <a:t>Si PIN Architecture</a:t>
            </a:r>
          </a:p>
        </p:txBody>
      </p:sp>
      <p:sp>
        <p:nvSpPr>
          <p:cNvPr id="158724" name="Rectangle 4"/>
          <p:cNvSpPr>
            <a:spLocks noGrp="1" noChangeArrowheads="1"/>
          </p:cNvSpPr>
          <p:nvPr>
            <p:ph type="body" idx="1"/>
          </p:nvPr>
        </p:nvSpPr>
        <p:spPr/>
        <p:txBody>
          <a:bodyPr/>
          <a:lstStyle/>
          <a:p>
            <a:pPr eaLnBrk="1" hangingPunct="1"/>
            <a:r>
              <a:rPr lang="en-US" altLang="en-US" smtClean="0"/>
              <a:t>Si PIN devices are architecturally similar to infrared arrays, so we discuss them in this lecture even though they do not detector infrared light (they use silicon!).</a:t>
            </a:r>
          </a:p>
          <a:p>
            <a:pPr eaLnBrk="1" hangingPunct="1"/>
            <a:r>
              <a:rPr lang="en-US" altLang="en-US" smtClean="0"/>
              <a:t>A PIN is a sandwich of p-type/instrinsic/n-type layers.</a:t>
            </a:r>
          </a:p>
          <a:p>
            <a:pPr eaLnBrk="1" hangingPunct="1"/>
            <a:r>
              <a:rPr lang="en-US" altLang="en-US" smtClean="0"/>
              <a:t>These devices are usually implemented for improved response at longer wavelengths, i.e. they are thick. </a:t>
            </a:r>
          </a:p>
          <a:p>
            <a:pPr eaLnBrk="1" hangingPunct="1"/>
            <a:r>
              <a:rPr lang="en-US" altLang="en-US" smtClean="0"/>
              <a:t>In order to ensure that photogenerated charge makes it to the integrating node, there needs to be a strong electric field that depletes the intrinsic layer.</a:t>
            </a:r>
          </a:p>
          <a:p>
            <a:pPr eaLnBrk="1" hangingPunct="1"/>
            <a:endParaRPr lang="en-US" altLang="en-US" smtClean="0"/>
          </a:p>
        </p:txBody>
      </p:sp>
      <p:sp>
        <p:nvSpPr>
          <p:cNvPr id="158725" name="Text Box 8"/>
          <p:cNvSpPr txBox="1">
            <a:spLocks noChangeArrowheads="1"/>
          </p:cNvSpPr>
          <p:nvPr/>
        </p:nvSpPr>
        <p:spPr bwMode="auto">
          <a:xfrm>
            <a:off x="2514600" y="54864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PIN diode</a:t>
            </a:r>
          </a:p>
        </p:txBody>
      </p:sp>
      <p:pic>
        <p:nvPicPr>
          <p:cNvPr id="158726" name="Picture 10" descr="Image:Pin-Diod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257800"/>
            <a:ext cx="3543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076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6"/>
          <p:cNvSpPr>
            <a:spLocks noGrp="1" noChangeArrowheads="1"/>
          </p:cNvSpPr>
          <p:nvPr>
            <p:ph type="title"/>
          </p:nvPr>
        </p:nvSpPr>
        <p:spPr/>
        <p:txBody>
          <a:bodyPr/>
          <a:lstStyle/>
          <a:p>
            <a:pPr eaLnBrk="1" hangingPunct="1"/>
            <a:r>
              <a:rPr lang="en-US" altLang="en-US" smtClean="0"/>
              <a:t>Detector Size</a:t>
            </a:r>
          </a:p>
        </p:txBody>
      </p:sp>
      <p:sp>
        <p:nvSpPr>
          <p:cNvPr id="15974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D706C81-27E3-44F4-B4A7-C2869619BB09}" type="slidenum">
              <a:rPr lang="en-US" altLang="en-US" sz="1400" smtClean="0">
                <a:latin typeface="Arial" panose="020B0604020202020204" pitchFamily="34" charset="0"/>
              </a:rPr>
              <a:pPr>
                <a:spcBef>
                  <a:spcPct val="0"/>
                </a:spcBef>
                <a:buFontTx/>
                <a:buNone/>
              </a:pPr>
              <a:t>64</a:t>
            </a:fld>
            <a:endParaRPr lang="en-US" altLang="en-US" sz="1400" smtClean="0">
              <a:latin typeface="Arial" panose="020B0604020202020204" pitchFamily="34" charset="0"/>
            </a:endParaRPr>
          </a:p>
        </p:txBody>
      </p:sp>
      <p:pic>
        <p:nvPicPr>
          <p:cNvPr id="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436" y="1524000"/>
            <a:ext cx="711542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185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7" name="Rectangle 4"/>
          <p:cNvSpPr>
            <a:spLocks noGrp="1" noChangeArrowheads="1"/>
          </p:cNvSpPr>
          <p:nvPr>
            <p:ph type="title"/>
          </p:nvPr>
        </p:nvSpPr>
        <p:spPr/>
        <p:txBody>
          <a:bodyPr>
            <a:noAutofit/>
          </a:bodyPr>
          <a:lstStyle/>
          <a:p>
            <a:pPr eaLnBrk="1" hangingPunct="1"/>
            <a:r>
              <a:rPr lang="en-US" altLang="en-US" sz="3200" dirty="0" smtClean="0"/>
              <a:t>Valence &amp; Conduction Bands in Semiconductors</a:t>
            </a:r>
          </a:p>
        </p:txBody>
      </p:sp>
      <p:sp>
        <p:nvSpPr>
          <p:cNvPr id="2" name="Content Placeholder 1"/>
          <p:cNvSpPr>
            <a:spLocks noGrp="1"/>
          </p:cNvSpPr>
          <p:nvPr>
            <p:ph sz="half" idx="1"/>
          </p:nvPr>
        </p:nvSpPr>
        <p:spPr/>
        <p:txBody>
          <a:bodyPr>
            <a:normAutofit fontScale="85000" lnSpcReduction="10000"/>
          </a:bodyPr>
          <a:lstStyle/>
          <a:p>
            <a:r>
              <a:rPr lang="en-US" altLang="en-US" dirty="0"/>
              <a:t>When atoms (a) come together to form a crystal, the outer energy levels overlap and blend to create bands (b).</a:t>
            </a:r>
          </a:p>
          <a:p>
            <a:r>
              <a:rPr lang="en-US" altLang="en-US" dirty="0"/>
              <a:t>The outermost filled band is called the valence band (c).</a:t>
            </a:r>
          </a:p>
          <a:p>
            <a:r>
              <a:rPr lang="en-US" altLang="en-US" dirty="0"/>
              <a:t>Above the valence band, one finds a forbidden energy gap -the “band gap”, and (at higher energies) conduction bands populated by thermally excited electrons.</a:t>
            </a:r>
          </a:p>
          <a:p>
            <a:r>
              <a:rPr lang="en-US" altLang="en-US" dirty="0"/>
              <a:t>In metals, the valence and conduction bands overlap resulting in conduction. In insulators, the band gap is wider resulting in very poor conduction.</a:t>
            </a:r>
          </a:p>
          <a:p>
            <a:endParaRPr lang="en-US" dirty="0"/>
          </a:p>
        </p:txBody>
      </p:sp>
      <p:sp>
        <p:nvSpPr>
          <p:cNvPr id="16179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D4F969C9-9104-416D-8E6B-8DB93425F673}" type="slidenum">
              <a:rPr lang="en-US" altLang="en-US" sz="1400" smtClean="0">
                <a:latin typeface="Arial" panose="020B0604020202020204" pitchFamily="34" charset="0"/>
              </a:rPr>
              <a:pPr>
                <a:spcBef>
                  <a:spcPct val="0"/>
                </a:spcBef>
                <a:buFontTx/>
                <a:buNone/>
              </a:pPr>
              <a:t>65</a:t>
            </a:fld>
            <a:endParaRPr lang="en-US" altLang="en-US" sz="1400" smtClean="0">
              <a:latin typeface="Arial" panose="020B0604020202020204" pitchFamily="34" charset="0"/>
            </a:endParaRPr>
          </a:p>
        </p:txBody>
      </p:sp>
      <p:pic>
        <p:nvPicPr>
          <p:cNvPr id="8" name="Picture 2" descr="energy_levels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325595"/>
            <a:ext cx="3335337" cy="297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258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4"/>
          <p:cNvSpPr>
            <a:spLocks noGrp="1" noChangeArrowheads="1"/>
          </p:cNvSpPr>
          <p:nvPr>
            <p:ph type="title"/>
          </p:nvPr>
        </p:nvSpPr>
        <p:spPr/>
        <p:txBody>
          <a:bodyPr/>
          <a:lstStyle/>
          <a:p>
            <a:pPr eaLnBrk="1" hangingPunct="1"/>
            <a:r>
              <a:rPr lang="en-US" altLang="en-US" smtClean="0"/>
              <a:t>Periodic Table</a:t>
            </a:r>
          </a:p>
        </p:txBody>
      </p:sp>
      <p:sp>
        <p:nvSpPr>
          <p:cNvPr id="2" name="Content Placeholder 1"/>
          <p:cNvSpPr>
            <a:spLocks noGrp="1"/>
          </p:cNvSpPr>
          <p:nvPr>
            <p:ph idx="1"/>
          </p:nvPr>
        </p:nvSpPr>
        <p:spPr/>
        <p:txBody>
          <a:bodyPr/>
          <a:lstStyle/>
          <a:p>
            <a:pPr>
              <a:spcBef>
                <a:spcPct val="0"/>
              </a:spcBef>
            </a:pPr>
            <a:r>
              <a:rPr lang="en-US" altLang="en-US" dirty="0"/>
              <a:t>Semiconductors occupy column IV of the Periodic Table</a:t>
            </a:r>
          </a:p>
          <a:p>
            <a:pPr>
              <a:spcBef>
                <a:spcPct val="0"/>
              </a:spcBef>
            </a:pPr>
            <a:r>
              <a:rPr lang="en-US" altLang="en-US" dirty="0"/>
              <a:t>Outer shells have four empty valence states</a:t>
            </a:r>
          </a:p>
          <a:p>
            <a:pPr>
              <a:spcBef>
                <a:spcPct val="0"/>
              </a:spcBef>
            </a:pPr>
            <a:r>
              <a:rPr lang="en-US" altLang="en-US" dirty="0"/>
              <a:t>An outer shell electron can leave the shell if it absorbs enough energy</a:t>
            </a:r>
          </a:p>
          <a:p>
            <a:endParaRPr lang="en-US" dirty="0"/>
          </a:p>
        </p:txBody>
      </p:sp>
      <p:sp>
        <p:nvSpPr>
          <p:cNvPr id="655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B9EFA8C-0E19-4DD3-8EDB-89FB64ECB6B7}" type="slidenum">
              <a:rPr lang="en-US" altLang="en-US" sz="1400" smtClean="0">
                <a:latin typeface="Arial" panose="020B0604020202020204" pitchFamily="34" charset="0"/>
              </a:rPr>
              <a:pPr>
                <a:spcBef>
                  <a:spcPct val="0"/>
                </a:spcBef>
                <a:buFontTx/>
                <a:buNone/>
              </a:pPr>
              <a:t>66</a:t>
            </a:fld>
            <a:endParaRPr lang="en-US" altLang="en-US" sz="1400" smtClean="0">
              <a:latin typeface="Arial" panose="020B0604020202020204" pitchFamily="34" charset="0"/>
            </a:endParaRPr>
          </a:p>
        </p:txBody>
      </p:sp>
      <p:grpSp>
        <p:nvGrpSpPr>
          <p:cNvPr id="11" name="Group 10"/>
          <p:cNvGrpSpPr/>
          <p:nvPr/>
        </p:nvGrpSpPr>
        <p:grpSpPr>
          <a:xfrm>
            <a:off x="1926327" y="2895600"/>
            <a:ext cx="5291346" cy="3624262"/>
            <a:chOff x="1926327" y="1481138"/>
            <a:chExt cx="5291346" cy="3624262"/>
          </a:xfrm>
        </p:grpSpPr>
        <p:pic>
          <p:nvPicPr>
            <p:cNvPr id="12" name="Picture 6" descr="periodic-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327" y="1481138"/>
              <a:ext cx="5291346"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7"/>
            <p:cNvSpPr>
              <a:spLocks noChangeArrowheads="1"/>
            </p:cNvSpPr>
            <p:nvPr/>
          </p:nvSpPr>
          <p:spPr bwMode="auto">
            <a:xfrm>
              <a:off x="5681192" y="2408120"/>
              <a:ext cx="386794" cy="633053"/>
            </a:xfrm>
            <a:prstGeom prst="ellipse">
              <a:avLst/>
            </a:prstGeom>
            <a:noFill/>
            <a:ln w="222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Tree>
    <p:extLst>
      <p:ext uri="{BB962C8B-B14F-4D97-AF65-F5344CB8AC3E}">
        <p14:creationId xmlns:p14="http://schemas.microsoft.com/office/powerpoint/2010/main" val="3180490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9AABC45-E030-44A2-99AE-87EE15B20C5A}" type="slidenum">
              <a:rPr lang="en-US" altLang="en-US" sz="1400" smtClean="0">
                <a:latin typeface="Arial" panose="020B0604020202020204" pitchFamily="34" charset="0"/>
              </a:rPr>
              <a:pPr>
                <a:spcBef>
                  <a:spcPct val="0"/>
                </a:spcBef>
                <a:buFontTx/>
                <a:buNone/>
              </a:pPr>
              <a:t>67</a:t>
            </a:fld>
            <a:endParaRPr lang="en-US" altLang="en-US" sz="1400" smtClean="0">
              <a:latin typeface="Arial" panose="020B0604020202020204" pitchFamily="34" charset="0"/>
            </a:endParaRPr>
          </a:p>
        </p:txBody>
      </p:sp>
      <p:sp>
        <p:nvSpPr>
          <p:cNvPr id="163843" name="Rectangle 2"/>
          <p:cNvSpPr>
            <a:spLocks noGrp="1" noChangeArrowheads="1"/>
          </p:cNvSpPr>
          <p:nvPr>
            <p:ph type="title"/>
          </p:nvPr>
        </p:nvSpPr>
        <p:spPr/>
        <p:txBody>
          <a:bodyPr/>
          <a:lstStyle/>
          <a:p>
            <a:pPr eaLnBrk="1" hangingPunct="1"/>
            <a:r>
              <a:rPr lang="en-US" altLang="en-US" smtClean="0"/>
              <a:t>Periodic Table Continued</a:t>
            </a:r>
          </a:p>
        </p:txBody>
      </p:sp>
      <p:sp>
        <p:nvSpPr>
          <p:cNvPr id="163844" name="Rectangle 3"/>
          <p:cNvSpPr>
            <a:spLocks noGrp="1" noChangeArrowheads="1"/>
          </p:cNvSpPr>
          <p:nvPr>
            <p:ph type="body" idx="1"/>
          </p:nvPr>
        </p:nvSpPr>
        <p:spPr/>
        <p:txBody>
          <a:bodyPr/>
          <a:lstStyle/>
          <a:p>
            <a:pPr eaLnBrk="1" hangingPunct="1">
              <a:spcBef>
                <a:spcPct val="50000"/>
              </a:spcBef>
            </a:pPr>
            <a:r>
              <a:rPr lang="en-US" altLang="en-US" smtClean="0"/>
              <a:t>The column number gives the number of valence electrons per atom. Primary semiconductors have 4.</a:t>
            </a:r>
          </a:p>
          <a:p>
            <a:pPr eaLnBrk="1" hangingPunct="1">
              <a:spcBef>
                <a:spcPct val="50000"/>
              </a:spcBef>
            </a:pPr>
            <a:r>
              <a:rPr lang="en-US" altLang="en-US" smtClean="0"/>
              <a:t>Compounds including elements from neighboring columns can be formed. These alloys have semiconductor properties as well (e.g. HgCdTe &amp; InSb).</a:t>
            </a:r>
          </a:p>
          <a:p>
            <a:pPr eaLnBrk="1" hangingPunct="1">
              <a:spcBef>
                <a:spcPct val="50000"/>
              </a:spcBef>
            </a:pPr>
            <a:r>
              <a:rPr lang="en-US" altLang="en-US" smtClean="0"/>
              <a:t>Mercury-cadmium-telluride (HgCdTe; used in NICMOS) and indium-antimonide (InSb; used in SIRTF) are the dominant detector technologies in the near-IR.</a:t>
            </a:r>
          </a:p>
          <a:p>
            <a:pPr eaLnBrk="1" hangingPunct="1">
              <a:buFontTx/>
              <a:buNone/>
            </a:pPr>
            <a:endParaRPr lang="en-US" altLang="en-US" smtClean="0"/>
          </a:p>
        </p:txBody>
      </p:sp>
    </p:spTree>
    <p:extLst>
      <p:ext uri="{BB962C8B-B14F-4D97-AF65-F5344CB8AC3E}">
        <p14:creationId xmlns:p14="http://schemas.microsoft.com/office/powerpoint/2010/main" val="220751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244B83C-7FB6-4775-AB49-8B4C26EC57D4}" type="slidenum">
              <a:rPr lang="en-US" altLang="en-US" sz="1400" smtClean="0">
                <a:latin typeface="Arial" panose="020B0604020202020204" pitchFamily="34" charset="0"/>
              </a:rPr>
              <a:pPr>
                <a:spcBef>
                  <a:spcPct val="0"/>
                </a:spcBef>
                <a:buFontTx/>
                <a:buNone/>
              </a:pPr>
              <a:t>68</a:t>
            </a:fld>
            <a:endParaRPr lang="en-US" altLang="en-US" sz="1400" smtClean="0">
              <a:latin typeface="Arial" panose="020B0604020202020204" pitchFamily="34" charset="0"/>
            </a:endParaRPr>
          </a:p>
        </p:txBody>
      </p:sp>
      <p:pic>
        <p:nvPicPr>
          <p:cNvPr id="164867" name="Picture 2" descr="band_g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46" y="1828800"/>
            <a:ext cx="660490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868" name="Object 3"/>
          <p:cNvGraphicFramePr>
            <a:graphicFrameLocks noChangeAspect="1"/>
          </p:cNvGraphicFramePr>
          <p:nvPr/>
        </p:nvGraphicFramePr>
        <p:xfrm>
          <a:off x="3028950" y="5581650"/>
          <a:ext cx="2984500" cy="914400"/>
        </p:xfrm>
        <a:graphic>
          <a:graphicData uri="http://schemas.openxmlformats.org/presentationml/2006/ole">
            <mc:AlternateContent xmlns:mc="http://schemas.openxmlformats.org/markup-compatibility/2006">
              <mc:Choice xmlns:v="urn:schemas-microsoft-com:vml" Requires="v">
                <p:oleObj spid="_x0000_s23564" name="Equation" r:id="rId4" imgW="2984500" imgH="914400" progId="Equation.3">
                  <p:embed/>
                </p:oleObj>
              </mc:Choice>
              <mc:Fallback>
                <p:oleObj name="Equation" r:id="rId4" imgW="29845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5581650"/>
                        <a:ext cx="29845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69" name="Rectangle 4"/>
          <p:cNvSpPr>
            <a:spLocks noGrp="1" noChangeArrowheads="1"/>
          </p:cNvSpPr>
          <p:nvPr>
            <p:ph type="title"/>
          </p:nvPr>
        </p:nvSpPr>
        <p:spPr/>
        <p:txBody>
          <a:bodyPr>
            <a:normAutofit fontScale="90000"/>
          </a:bodyPr>
          <a:lstStyle/>
          <a:p>
            <a:pPr eaLnBrk="1" hangingPunct="1"/>
            <a:r>
              <a:rPr lang="en-US" altLang="en-US" smtClean="0"/>
              <a:t>The Band Gap Determines the Red Limit</a:t>
            </a:r>
          </a:p>
        </p:txBody>
      </p:sp>
    </p:spTree>
    <p:extLst>
      <p:ext uri="{BB962C8B-B14F-4D97-AF65-F5344CB8AC3E}">
        <p14:creationId xmlns:p14="http://schemas.microsoft.com/office/powerpoint/2010/main" val="72336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87D0FD5-9169-42A1-976E-D8D4ECEC18EE}" type="slidenum">
              <a:rPr lang="en-US" altLang="en-US" sz="1400" smtClean="0">
                <a:latin typeface="Arial" panose="020B0604020202020204" pitchFamily="34" charset="0"/>
              </a:rPr>
              <a:pPr>
                <a:spcBef>
                  <a:spcPct val="0"/>
                </a:spcBef>
                <a:buFontTx/>
                <a:buNone/>
              </a:pPr>
              <a:t>69</a:t>
            </a:fld>
            <a:endParaRPr lang="en-US" altLang="en-US" sz="1400" smtClean="0">
              <a:latin typeface="Arial" panose="020B0604020202020204" pitchFamily="34" charset="0"/>
            </a:endParaRPr>
          </a:p>
        </p:txBody>
      </p:sp>
      <p:pic>
        <p:nvPicPr>
          <p:cNvPr id="166915" name="Picture 2" descr="ni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69342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Rectangle 3"/>
          <p:cNvSpPr>
            <a:spLocks noGrp="1" noChangeArrowheads="1"/>
          </p:cNvSpPr>
          <p:nvPr>
            <p:ph type="title"/>
          </p:nvPr>
        </p:nvSpPr>
        <p:spPr>
          <a:xfrm>
            <a:off x="685800" y="152400"/>
            <a:ext cx="8915400" cy="1066800"/>
          </a:xfrm>
        </p:spPr>
        <p:txBody>
          <a:bodyPr/>
          <a:lstStyle/>
          <a:p>
            <a:pPr eaLnBrk="1" hangingPunct="1"/>
            <a:r>
              <a:rPr lang="en-US" altLang="en-US" dirty="0" smtClean="0"/>
              <a:t>NICMOS MUX</a:t>
            </a:r>
          </a:p>
        </p:txBody>
      </p:sp>
    </p:spTree>
    <p:extLst>
      <p:ext uri="{BB962C8B-B14F-4D97-AF65-F5344CB8AC3E}">
        <p14:creationId xmlns:p14="http://schemas.microsoft.com/office/powerpoint/2010/main" val="1367975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C2B0FEE8-2AC5-4761-A758-EB112C4C2C0E}" type="slidenum">
              <a:rPr lang="en-US" altLang="en-US" sz="1400" smtClean="0">
                <a:latin typeface="Arial" panose="020B0604020202020204" pitchFamily="34" charset="0"/>
              </a:rPr>
              <a:pPr>
                <a:spcBef>
                  <a:spcPct val="0"/>
                </a:spcBef>
                <a:buFontTx/>
                <a:buNone/>
              </a:pPr>
              <a:t>7</a:t>
            </a:fld>
            <a:endParaRPr lang="en-US" altLang="en-US" sz="1400" smtClean="0">
              <a:latin typeface="Arial" panose="020B0604020202020204" pitchFamily="34" charset="0"/>
            </a:endParaRPr>
          </a:p>
        </p:txBody>
      </p:sp>
      <p:sp>
        <p:nvSpPr>
          <p:cNvPr id="67587" name="Rectangle 2"/>
          <p:cNvSpPr>
            <a:spLocks noGrp="1" noChangeArrowheads="1"/>
          </p:cNvSpPr>
          <p:nvPr>
            <p:ph type="title"/>
          </p:nvPr>
        </p:nvSpPr>
        <p:spPr/>
        <p:txBody>
          <a:bodyPr/>
          <a:lstStyle/>
          <a:p>
            <a:pPr eaLnBrk="1" hangingPunct="1"/>
            <a:r>
              <a:rPr lang="en-US" altLang="en-US" smtClean="0"/>
              <a:t>Semiconductor Dopants</a:t>
            </a:r>
          </a:p>
        </p:txBody>
      </p:sp>
      <p:pic>
        <p:nvPicPr>
          <p:cNvPr id="67588" name="Picture 3" descr="d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828800"/>
            <a:ext cx="384016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descr="ps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3657600"/>
            <a:ext cx="1989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7" descr="ns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452563"/>
            <a:ext cx="225742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136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9E3221B-1218-4F05-BF04-26D68BD76634}" type="slidenum">
              <a:rPr lang="en-US" altLang="en-US" sz="1400" smtClean="0">
                <a:latin typeface="Arial" panose="020B0604020202020204" pitchFamily="34" charset="0"/>
              </a:rPr>
              <a:pPr>
                <a:spcBef>
                  <a:spcPct val="0"/>
                </a:spcBef>
                <a:buFontTx/>
                <a:buNone/>
              </a:pPr>
              <a:t>70</a:t>
            </a:fld>
            <a:endParaRPr lang="en-US" altLang="en-US" sz="1400" smtClean="0">
              <a:latin typeface="Arial" panose="020B0604020202020204" pitchFamily="34" charset="0"/>
            </a:endParaRPr>
          </a:p>
        </p:txBody>
      </p:sp>
      <p:sp>
        <p:nvSpPr>
          <p:cNvPr id="167939" name="Rectangle 2"/>
          <p:cNvSpPr>
            <a:spLocks noGrp="1" noChangeArrowheads="1"/>
          </p:cNvSpPr>
          <p:nvPr>
            <p:ph type="title"/>
          </p:nvPr>
        </p:nvSpPr>
        <p:spPr>
          <a:xfrm>
            <a:off x="420688" y="90488"/>
            <a:ext cx="8402637" cy="579437"/>
          </a:xfrm>
        </p:spPr>
        <p:txBody>
          <a:bodyPr>
            <a:normAutofit fontScale="90000"/>
          </a:bodyPr>
          <a:lstStyle/>
          <a:p>
            <a:pPr eaLnBrk="1" hangingPunct="1"/>
            <a:r>
              <a:rPr lang="en-US" altLang="en-US" smtClean="0"/>
              <a:t>Pixel Capacitance and Gain</a:t>
            </a:r>
          </a:p>
        </p:txBody>
      </p:sp>
      <p:graphicFrame>
        <p:nvGraphicFramePr>
          <p:cNvPr id="167940" name="Object 3"/>
          <p:cNvGraphicFramePr>
            <a:graphicFrameLocks noChangeAspect="1"/>
          </p:cNvGraphicFramePr>
          <p:nvPr/>
        </p:nvGraphicFramePr>
        <p:xfrm>
          <a:off x="3810000" y="1219200"/>
          <a:ext cx="1524000" cy="487363"/>
        </p:xfrm>
        <a:graphic>
          <a:graphicData uri="http://schemas.openxmlformats.org/presentationml/2006/ole">
            <mc:AlternateContent xmlns:mc="http://schemas.openxmlformats.org/markup-compatibility/2006">
              <mc:Choice xmlns:v="urn:schemas-microsoft-com:vml" Requires="v">
                <p:oleObj spid="_x0000_s24588" name="Equation" r:id="rId3" imgW="634725" imgH="203112" progId="Equation.DSMT4">
                  <p:embed/>
                </p:oleObj>
              </mc:Choice>
              <mc:Fallback>
                <p:oleObj name="Equation" r:id="rId3" imgW="634725"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9200"/>
                        <a:ext cx="152400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77390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B97B30C9-C50E-486B-B83C-C78543CBD8B7}" type="slidenum">
              <a:rPr lang="en-US" altLang="en-US" sz="1400" smtClean="0">
                <a:latin typeface="Arial" panose="020B0604020202020204" pitchFamily="34" charset="0"/>
              </a:rPr>
              <a:pPr>
                <a:spcBef>
                  <a:spcPct val="0"/>
                </a:spcBef>
                <a:buFontTx/>
                <a:buNone/>
              </a:pPr>
              <a:t>71</a:t>
            </a:fld>
            <a:endParaRPr lang="en-US" altLang="en-US" sz="1400" smtClean="0">
              <a:latin typeface="Arial" panose="020B0604020202020204" pitchFamily="34" charset="0"/>
            </a:endParaRPr>
          </a:p>
        </p:txBody>
      </p:sp>
      <p:sp>
        <p:nvSpPr>
          <p:cNvPr id="169987" name="Rectangle 5"/>
          <p:cNvSpPr>
            <a:spLocks noGrp="1" noChangeArrowheads="1"/>
          </p:cNvSpPr>
          <p:nvPr>
            <p:ph type="title"/>
          </p:nvPr>
        </p:nvSpPr>
        <p:spPr/>
        <p:txBody>
          <a:bodyPr/>
          <a:lstStyle/>
          <a:p>
            <a:pPr eaLnBrk="1" hangingPunct="1"/>
            <a:r>
              <a:rPr lang="en-US" altLang="en-US" smtClean="0"/>
              <a:t>Dark Current</a:t>
            </a:r>
          </a:p>
        </p:txBody>
      </p:sp>
      <p:sp>
        <p:nvSpPr>
          <p:cNvPr id="112644" name="Rectangle 6"/>
          <p:cNvSpPr>
            <a:spLocks noGrp="1" noChangeArrowheads="1"/>
          </p:cNvSpPr>
          <p:nvPr>
            <p:ph type="body" idx="1"/>
          </p:nvPr>
        </p:nvSpPr>
        <p:spPr/>
        <p:txBody>
          <a:bodyPr>
            <a:normAutofit/>
          </a:bodyPr>
          <a:lstStyle/>
          <a:p>
            <a:pPr eaLnBrk="1" hangingPunct="1">
              <a:defRPr/>
            </a:pPr>
            <a:r>
              <a:rPr lang="en-US" altLang="en-US" smtClean="0"/>
              <a:t>Like a CCD, IR arrays are affected by dark current and a variety of noise mechanisms.</a:t>
            </a:r>
          </a:p>
          <a:p>
            <a:pPr eaLnBrk="1" hangingPunct="1">
              <a:defRPr/>
            </a:pPr>
            <a:r>
              <a:rPr lang="en-US" altLang="en-US" smtClean="0"/>
              <a:t>Dark current is the signal that is seen in the absence of any light. For the near-IR (1-2.5 μm), the dominant components are diffusion, thermal generation-recombination (G-R) of charges within the semiconductor, and leakage currents. Combining these, it can be shown that</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where V is the voltage across the detector and R</a:t>
            </a:r>
            <a:r>
              <a:rPr lang="en-US" altLang="en-US" baseline="-25000" smtClean="0"/>
              <a:t>0diff</a:t>
            </a:r>
            <a:r>
              <a:rPr lang="en-US" altLang="en-US" smtClean="0"/>
              <a:t> and R</a:t>
            </a:r>
            <a:r>
              <a:rPr lang="en-US" altLang="en-US" baseline="-25000" smtClean="0"/>
              <a:t>0GR</a:t>
            </a:r>
            <a:r>
              <a:rPr lang="en-US" altLang="en-US" smtClean="0"/>
              <a:t> are the detector impendences at zero bias for diffusion and G-R.</a:t>
            </a:r>
          </a:p>
        </p:txBody>
      </p:sp>
      <p:graphicFrame>
        <p:nvGraphicFramePr>
          <p:cNvPr id="169989" name="Object 3"/>
          <p:cNvGraphicFramePr>
            <a:graphicFrameLocks noChangeAspect="1"/>
          </p:cNvGraphicFramePr>
          <p:nvPr/>
        </p:nvGraphicFramePr>
        <p:xfrm>
          <a:off x="800100" y="3962400"/>
          <a:ext cx="7861300" cy="1054100"/>
        </p:xfrm>
        <a:graphic>
          <a:graphicData uri="http://schemas.openxmlformats.org/presentationml/2006/ole">
            <mc:AlternateContent xmlns:mc="http://schemas.openxmlformats.org/markup-compatibility/2006">
              <mc:Choice xmlns:v="urn:schemas-microsoft-com:vml" Requires="v">
                <p:oleObj spid="_x0000_s25612" name="Equation" r:id="rId3" imgW="7861300" imgH="1054100" progId="Equation.3">
                  <p:embed/>
                </p:oleObj>
              </mc:Choice>
              <mc:Fallback>
                <p:oleObj name="Equation" r:id="rId3" imgW="7861300" imgH="1054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3962400"/>
                        <a:ext cx="78613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18543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lstStyle/>
          <a:p>
            <a:pPr eaLnBrk="1" hangingPunct="1"/>
            <a:r>
              <a:rPr lang="en-US" altLang="en-US" smtClean="0"/>
              <a:t>Dark Current Example</a:t>
            </a:r>
          </a:p>
        </p:txBody>
      </p:sp>
      <p:sp>
        <p:nvSpPr>
          <p:cNvPr id="17101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8B5396C-EBF1-4212-AF1A-98A784A5E881}" type="slidenum">
              <a:rPr lang="en-US" altLang="en-US" sz="1400" smtClean="0">
                <a:latin typeface="Arial" panose="020B0604020202020204" pitchFamily="34" charset="0"/>
              </a:rPr>
              <a:pPr>
                <a:spcBef>
                  <a:spcPct val="0"/>
                </a:spcBef>
                <a:buFontTx/>
                <a:buNone/>
              </a:pPr>
              <a:t>72</a:t>
            </a:fld>
            <a:endParaRPr lang="en-US" altLang="en-US" sz="1400" smtClean="0">
              <a:latin typeface="Arial" panose="020B0604020202020204" pitchFamily="34" charset="0"/>
            </a:endParaRPr>
          </a:p>
        </p:txBody>
      </p:sp>
      <p:pic>
        <p:nvPicPr>
          <p:cNvPr id="6" name="Content Placeholder 5" descr="dark_32K_250_min_1_0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7950" y="15240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07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lstStyle/>
          <a:p>
            <a:r>
              <a:rPr lang="en-US" altLang="en-US" smtClean="0"/>
              <a:t>Dark Current vs. Temperature</a:t>
            </a:r>
          </a:p>
        </p:txBody>
      </p:sp>
      <p:sp>
        <p:nvSpPr>
          <p:cNvPr id="172034" name="Slide Number Placeholder 5"/>
          <p:cNvSpPr>
            <a:spLocks noGrp="1"/>
          </p:cNvSpPr>
          <p:nvPr>
            <p:ph type="sldNum" sz="quarter" idx="12"/>
          </p:nvPr>
        </p:nvSpPr>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fld id="{EA38B5F6-A2F9-4E5F-806A-90FF2A77487E}" type="slidenum">
              <a:rPr lang="en-US" altLang="en-US" smtClean="0"/>
              <a:pPr/>
              <a:t>73</a:t>
            </a:fld>
            <a:endParaRPr lang="en-US" altLang="en-US" smtClean="0"/>
          </a:p>
        </p:txBody>
      </p:sp>
      <p:pic>
        <p:nvPicPr>
          <p:cNvPr id="9" name="Picture 4" descr="darkjumbo_H2RG-015-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7950" y="15240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989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11D3CEF-1814-4DF5-A599-59F8FF6A2846}" type="slidenum">
              <a:rPr lang="en-US" altLang="en-US" sz="1400" smtClean="0">
                <a:latin typeface="Arial" panose="020B0604020202020204" pitchFamily="34" charset="0"/>
              </a:rPr>
              <a:pPr>
                <a:spcBef>
                  <a:spcPct val="0"/>
                </a:spcBef>
                <a:buFontTx/>
                <a:buNone/>
              </a:pPr>
              <a:t>74</a:t>
            </a:fld>
            <a:endParaRPr lang="en-US" altLang="en-US" sz="1400" smtClean="0">
              <a:latin typeface="Arial" panose="020B0604020202020204" pitchFamily="34" charset="0"/>
            </a:endParaRPr>
          </a:p>
        </p:txBody>
      </p:sp>
      <p:sp>
        <p:nvSpPr>
          <p:cNvPr id="173059" name="Rectangle 2"/>
          <p:cNvSpPr>
            <a:spLocks noGrp="1" noChangeArrowheads="1"/>
          </p:cNvSpPr>
          <p:nvPr>
            <p:ph type="body" idx="1"/>
          </p:nvPr>
        </p:nvSpPr>
        <p:spPr>
          <a:xfrm>
            <a:off x="685800" y="1143000"/>
            <a:ext cx="7772400" cy="4953000"/>
          </a:xfrm>
        </p:spPr>
        <p:txBody>
          <a:bodyPr/>
          <a:lstStyle/>
          <a:p>
            <a:pPr eaLnBrk="1" hangingPunct="1">
              <a:lnSpc>
                <a:spcPct val="90000"/>
              </a:lnSpc>
            </a:pPr>
            <a:r>
              <a:rPr lang="en-US" altLang="en-US" sz="2000" smtClean="0"/>
              <a:t>“kTC” noise occurs in both CCDs and IR arrays when the detector capacitor is recharged. As we will see shortly, this goes as</a:t>
            </a:r>
            <a:br>
              <a:rPr lang="en-US" altLang="en-US" sz="2000" smtClean="0"/>
            </a:b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buFontTx/>
              <a:buNone/>
            </a:pPr>
            <a:r>
              <a:rPr lang="en-US" altLang="en-US" sz="2000" smtClean="0"/>
              <a:t/>
            </a:r>
            <a:br>
              <a:rPr lang="en-US" altLang="en-US" sz="2000" smtClean="0"/>
            </a:br>
            <a:r>
              <a:rPr lang="en-US" altLang="en-US" sz="2000" smtClean="0"/>
              <a:t/>
            </a:r>
            <a:br>
              <a:rPr lang="en-US" altLang="en-US" sz="2000" smtClean="0"/>
            </a:br>
            <a:r>
              <a:rPr lang="en-US" altLang="en-US" sz="2000" smtClean="0"/>
              <a:t/>
            </a:r>
            <a:br>
              <a:rPr lang="en-US" altLang="en-US" sz="2000" smtClean="0"/>
            </a:br>
            <a:r>
              <a:rPr lang="en-US" altLang="en-US" sz="2000" smtClean="0"/>
              <a:t>where k is the Boltzmann constant, T is temperature, C is capacitance, and </a:t>
            </a:r>
            <a:r>
              <a:rPr lang="en-US" altLang="en-US" sz="2000" i="1" smtClean="0"/>
              <a:t>e</a:t>
            </a:r>
            <a:r>
              <a:rPr lang="en-US" altLang="en-US" sz="2000" smtClean="0"/>
              <a:t> is the elementary charge.</a:t>
            </a:r>
          </a:p>
        </p:txBody>
      </p:sp>
      <p:graphicFrame>
        <p:nvGraphicFramePr>
          <p:cNvPr id="173060" name="Object 3"/>
          <p:cNvGraphicFramePr>
            <a:graphicFrameLocks noChangeAspect="1"/>
          </p:cNvGraphicFramePr>
          <p:nvPr/>
        </p:nvGraphicFramePr>
        <p:xfrm>
          <a:off x="2127250" y="2211388"/>
          <a:ext cx="4889500" cy="1446212"/>
        </p:xfrm>
        <a:graphic>
          <a:graphicData uri="http://schemas.openxmlformats.org/presentationml/2006/ole">
            <mc:AlternateContent xmlns:mc="http://schemas.openxmlformats.org/markup-compatibility/2006">
              <mc:Choice xmlns:v="urn:schemas-microsoft-com:vml" Requires="v">
                <p:oleObj spid="_x0000_s26636" name="Equation" r:id="rId3" imgW="1459866" imgH="431613" progId="Equation.3">
                  <p:embed/>
                </p:oleObj>
              </mc:Choice>
              <mc:Fallback>
                <p:oleObj name="Equation" r:id="rId3" imgW="1459866"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0" y="2211388"/>
                        <a:ext cx="4889500"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61" name="Rectangle 4"/>
          <p:cNvSpPr>
            <a:spLocks noGrp="1" noChangeArrowheads="1"/>
          </p:cNvSpPr>
          <p:nvPr>
            <p:ph type="title"/>
          </p:nvPr>
        </p:nvSpPr>
        <p:spPr/>
        <p:txBody>
          <a:bodyPr/>
          <a:lstStyle/>
          <a:p>
            <a:pPr eaLnBrk="1" hangingPunct="1"/>
            <a:r>
              <a:rPr lang="en-US" altLang="en-US" smtClean="0"/>
              <a:t>kTC Noise</a:t>
            </a:r>
          </a:p>
        </p:txBody>
      </p:sp>
    </p:spTree>
    <p:extLst>
      <p:ext uri="{BB962C8B-B14F-4D97-AF65-F5344CB8AC3E}">
        <p14:creationId xmlns:p14="http://schemas.microsoft.com/office/powerpoint/2010/main" val="2142099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3"/>
          <p:cNvSpPr>
            <a:spLocks noGrp="1" noChangeArrowheads="1"/>
          </p:cNvSpPr>
          <p:nvPr>
            <p:ph type="title"/>
          </p:nvPr>
        </p:nvSpPr>
        <p:spPr/>
        <p:txBody>
          <a:bodyPr/>
          <a:lstStyle/>
          <a:p>
            <a:r>
              <a:rPr lang="en-US" altLang="en-US" smtClean="0"/>
              <a:t>1/f Noise</a:t>
            </a:r>
          </a:p>
        </p:txBody>
      </p:sp>
      <p:sp>
        <p:nvSpPr>
          <p:cNvPr id="174083" name="Rectangle 2"/>
          <p:cNvSpPr>
            <a:spLocks noGrp="1" noChangeArrowheads="1"/>
          </p:cNvSpPr>
          <p:nvPr>
            <p:ph type="body" idx="1"/>
          </p:nvPr>
        </p:nvSpPr>
        <p:spPr/>
        <p:txBody>
          <a:bodyPr/>
          <a:lstStyle/>
          <a:p>
            <a:r>
              <a:rPr lang="en-US" altLang="en-US" dirty="0" smtClean="0"/>
              <a:t>1/f noise in the multiplexer’s output field effect transistor (FET).</a:t>
            </a:r>
          </a:p>
          <a:p>
            <a:pPr lvl="1"/>
            <a:r>
              <a:rPr lang="en-US" altLang="en-US" dirty="0" smtClean="0"/>
              <a:t>In the mid-1980s, readout noise ~300 electrons was common. Better output FETs increased the number of microvolts per electron and thereby helped to reduce readout noise to &lt;10 electrons seen today.</a:t>
            </a:r>
          </a:p>
          <a:p>
            <a:r>
              <a:rPr lang="en-US" altLang="en-US" dirty="0" smtClean="0"/>
              <a:t>Other 1/f components are seen. e.g., </a:t>
            </a:r>
          </a:p>
          <a:p>
            <a:pPr lvl="1"/>
            <a:r>
              <a:rPr lang="en-US" altLang="en-US" dirty="0" smtClean="0"/>
              <a:t>The “pedestal effect” seen in NICMOS whereby the entire exposure’s bias is seen to vary by ~75 electrons. There is some consensus that these 1/f components are thermally driven.</a:t>
            </a:r>
          </a:p>
        </p:txBody>
      </p:sp>
      <p:sp>
        <p:nvSpPr>
          <p:cNvPr id="174082" name="Slide Number Placeholder 5"/>
          <p:cNvSpPr>
            <a:spLocks noGrp="1"/>
          </p:cNvSpPr>
          <p:nvPr>
            <p:ph type="sldNum" sz="quarter" idx="12"/>
          </p:nvPr>
        </p:nvSpPr>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fld id="{F3D307FB-2E7F-4D33-8CF3-22255AA1CCD5}" type="slidenum">
              <a:rPr lang="en-US" altLang="en-US" smtClean="0"/>
              <a:pPr/>
              <a:t>75</a:t>
            </a:fld>
            <a:endParaRPr lang="en-US" altLang="en-US" smtClean="0"/>
          </a:p>
        </p:txBody>
      </p:sp>
    </p:spTree>
    <p:extLst>
      <p:ext uri="{BB962C8B-B14F-4D97-AF65-F5344CB8AC3E}">
        <p14:creationId xmlns:p14="http://schemas.microsoft.com/office/powerpoint/2010/main" val="2598849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4"/>
          <p:cNvSpPr>
            <a:spLocks noGrp="1" noChangeArrowheads="1"/>
          </p:cNvSpPr>
          <p:nvPr>
            <p:ph type="title"/>
          </p:nvPr>
        </p:nvSpPr>
        <p:spPr/>
        <p:txBody>
          <a:bodyPr>
            <a:noAutofit/>
          </a:bodyPr>
          <a:lstStyle/>
          <a:p>
            <a:r>
              <a:rPr lang="en-US" altLang="en-US" sz="3200" dirty="0" smtClean="0"/>
              <a:t>Noise Reduction Through Multiple Sampling</a:t>
            </a:r>
          </a:p>
        </p:txBody>
      </p:sp>
      <p:sp>
        <p:nvSpPr>
          <p:cNvPr id="175108" name="Rectangle 5"/>
          <p:cNvSpPr>
            <a:spLocks noGrp="1" noChangeArrowheads="1"/>
          </p:cNvSpPr>
          <p:nvPr>
            <p:ph type="body" idx="1"/>
          </p:nvPr>
        </p:nvSpPr>
        <p:spPr/>
        <p:txBody>
          <a:bodyPr/>
          <a:lstStyle/>
          <a:p>
            <a:r>
              <a:rPr lang="en-US" altLang="en-US" dirty="0" smtClean="0"/>
              <a:t>By being a bit clever about reading out the array, one can minimize or eliminate some of these noise modes.</a:t>
            </a:r>
          </a:p>
          <a:p>
            <a:r>
              <a:rPr lang="en-US" altLang="en-US" dirty="0" smtClean="0"/>
              <a:t>During an exposure, typically each pixel is sampled several times.</a:t>
            </a:r>
          </a:p>
          <a:p>
            <a:r>
              <a:rPr lang="en-US" altLang="en-US" dirty="0" smtClean="0"/>
              <a:t>The most common approaches are correlated double sampling (CDS), multiple non-destructive reads (aka “Fowler Sampling”), &amp; fitting a line (aka “up the ramp”). We discuss these briefly.</a:t>
            </a:r>
          </a:p>
        </p:txBody>
      </p:sp>
      <p:sp>
        <p:nvSpPr>
          <p:cNvPr id="175106" name="Slide Number Placeholder 5"/>
          <p:cNvSpPr>
            <a:spLocks noGrp="1"/>
          </p:cNvSpPr>
          <p:nvPr>
            <p:ph type="sldNum" sz="quarter" idx="12"/>
          </p:nvPr>
        </p:nvSpPr>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fld id="{40B9DB15-451F-4F1D-B969-3DB03875361C}" type="slidenum">
              <a:rPr lang="en-US" altLang="en-US" smtClean="0"/>
              <a:pPr/>
              <a:t>76</a:t>
            </a:fld>
            <a:endParaRPr lang="en-US" altLang="en-US" smtClean="0"/>
          </a:p>
        </p:txBody>
      </p:sp>
    </p:spTree>
    <p:extLst>
      <p:ext uri="{BB962C8B-B14F-4D97-AF65-F5344CB8AC3E}">
        <p14:creationId xmlns:p14="http://schemas.microsoft.com/office/powerpoint/2010/main" val="3543167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0"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A890224-6240-4601-A5AA-5189AF49496D}" type="slidenum">
              <a:rPr lang="en-US" altLang="en-US" sz="1400" smtClean="0">
                <a:latin typeface="Arial" panose="020B0604020202020204" pitchFamily="34" charset="0"/>
              </a:rPr>
              <a:pPr>
                <a:spcBef>
                  <a:spcPct val="0"/>
                </a:spcBef>
                <a:buFontTx/>
                <a:buNone/>
              </a:pPr>
              <a:t>77</a:t>
            </a:fld>
            <a:endParaRPr lang="en-US" altLang="en-US" sz="1400" smtClean="0">
              <a:latin typeface="Arial" panose="020B0604020202020204" pitchFamily="34" charset="0"/>
            </a:endParaRPr>
          </a:p>
        </p:txBody>
      </p:sp>
      <p:pic>
        <p:nvPicPr>
          <p:cNvPr id="176131" name="Picture 2" descr="fow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4495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6132" name="Object 3"/>
          <p:cNvGraphicFramePr>
            <a:graphicFrameLocks noChangeAspect="1"/>
          </p:cNvGraphicFramePr>
          <p:nvPr/>
        </p:nvGraphicFramePr>
        <p:xfrm>
          <a:off x="5638800" y="2590800"/>
          <a:ext cx="2946400" cy="825500"/>
        </p:xfrm>
        <a:graphic>
          <a:graphicData uri="http://schemas.openxmlformats.org/presentationml/2006/ole">
            <mc:AlternateContent xmlns:mc="http://schemas.openxmlformats.org/markup-compatibility/2006">
              <mc:Choice xmlns:v="urn:schemas-microsoft-com:vml" Requires="v">
                <p:oleObj spid="_x0000_s27660" name="Equation" r:id="rId4" imgW="2946400" imgH="825500" progId="Equation.3">
                  <p:embed/>
                </p:oleObj>
              </mc:Choice>
              <mc:Fallback>
                <p:oleObj name="Equation" r:id="rId4" imgW="2946400" imgH="825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590800"/>
                        <a:ext cx="2946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6133" name="Rectangle 5"/>
          <p:cNvSpPr>
            <a:spLocks noGrp="1" noChangeArrowheads="1"/>
          </p:cNvSpPr>
          <p:nvPr>
            <p:ph type="title"/>
          </p:nvPr>
        </p:nvSpPr>
        <p:spPr>
          <a:xfrm>
            <a:off x="76200" y="-76200"/>
            <a:ext cx="8915400" cy="946150"/>
          </a:xfrm>
        </p:spPr>
        <p:txBody>
          <a:bodyPr/>
          <a:lstStyle/>
          <a:p>
            <a:pPr eaLnBrk="1" hangingPunct="1"/>
            <a:r>
              <a:rPr lang="en-US" altLang="en-US" smtClean="0"/>
              <a:t>Fowler Sampling</a:t>
            </a:r>
          </a:p>
        </p:txBody>
      </p:sp>
    </p:spTree>
    <p:extLst>
      <p:ext uri="{BB962C8B-B14F-4D97-AF65-F5344CB8AC3E}">
        <p14:creationId xmlns:p14="http://schemas.microsoft.com/office/powerpoint/2010/main" val="1883231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C9F7806C-42F4-49CD-9EC7-DBCA07CF88ED}" type="slidenum">
              <a:rPr lang="en-US" altLang="en-US" sz="1400" smtClean="0">
                <a:latin typeface="Arial" panose="020B0604020202020204" pitchFamily="34" charset="0"/>
              </a:rPr>
              <a:pPr>
                <a:spcBef>
                  <a:spcPct val="0"/>
                </a:spcBef>
                <a:buFontTx/>
                <a:buNone/>
              </a:pPr>
              <a:t>78</a:t>
            </a:fld>
            <a:endParaRPr lang="en-US" altLang="en-US" sz="1400" smtClean="0">
              <a:latin typeface="Arial" panose="020B0604020202020204" pitchFamily="34" charset="0"/>
            </a:endParaRPr>
          </a:p>
        </p:txBody>
      </p:sp>
      <p:sp>
        <p:nvSpPr>
          <p:cNvPr id="177155" name="Rectangle 2"/>
          <p:cNvSpPr>
            <a:spLocks noGrp="1" noChangeArrowheads="1"/>
          </p:cNvSpPr>
          <p:nvPr>
            <p:ph type="body" idx="1"/>
          </p:nvPr>
        </p:nvSpPr>
        <p:spPr>
          <a:xfrm>
            <a:off x="879475" y="4284663"/>
            <a:ext cx="7172325" cy="2344737"/>
          </a:xfrm>
        </p:spPr>
        <p:txBody>
          <a:bodyPr/>
          <a:lstStyle/>
          <a:p>
            <a:pPr eaLnBrk="1" hangingPunct="1">
              <a:lnSpc>
                <a:spcPct val="90000"/>
              </a:lnSpc>
            </a:pPr>
            <a:r>
              <a:rPr lang="en-US" altLang="en-US" sz="2000" smtClean="0"/>
              <a:t>Fit best line to multiple non-destructive samples.</a:t>
            </a:r>
          </a:p>
          <a:p>
            <a:pPr eaLnBrk="1" hangingPunct="1">
              <a:lnSpc>
                <a:spcPct val="90000"/>
              </a:lnSpc>
            </a:pPr>
            <a:r>
              <a:rPr lang="en-US" altLang="en-US" sz="2000" smtClean="0"/>
              <a:t>Sample spacing does not need to be uniform.</a:t>
            </a:r>
          </a:p>
          <a:p>
            <a:pPr eaLnBrk="1" hangingPunct="1">
              <a:lnSpc>
                <a:spcPct val="90000"/>
              </a:lnSpc>
            </a:pPr>
            <a:r>
              <a:rPr lang="en-US" altLang="en-US" sz="2000" smtClean="0"/>
              <a:t>Not clear whether this or Fowler sampling is best.</a:t>
            </a:r>
          </a:p>
          <a:p>
            <a:pPr eaLnBrk="1" hangingPunct="1">
              <a:lnSpc>
                <a:spcPct val="90000"/>
              </a:lnSpc>
            </a:pPr>
            <a:r>
              <a:rPr lang="en-US" altLang="en-US" sz="2000" smtClean="0"/>
              <a:t>This is what is done in NICMOS MULTIACCUM mode.</a:t>
            </a:r>
          </a:p>
        </p:txBody>
      </p:sp>
      <p:pic>
        <p:nvPicPr>
          <p:cNvPr id="177156" name="Picture 3" descr="up_the_r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38200"/>
            <a:ext cx="4630738"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Rectangle 4"/>
          <p:cNvSpPr>
            <a:spLocks noGrp="1" noChangeArrowheads="1"/>
          </p:cNvSpPr>
          <p:nvPr>
            <p:ph type="title"/>
          </p:nvPr>
        </p:nvSpPr>
        <p:spPr/>
        <p:txBody>
          <a:bodyPr/>
          <a:lstStyle/>
          <a:p>
            <a:pPr eaLnBrk="1" hangingPunct="1"/>
            <a:r>
              <a:rPr lang="en-US" altLang="en-US" smtClean="0"/>
              <a:t>“Up the Ramp”</a:t>
            </a:r>
          </a:p>
        </p:txBody>
      </p:sp>
    </p:spTree>
    <p:extLst>
      <p:ext uri="{BB962C8B-B14F-4D97-AF65-F5344CB8AC3E}">
        <p14:creationId xmlns:p14="http://schemas.microsoft.com/office/powerpoint/2010/main" val="2342463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D582075C-87BE-4C24-B6DE-CBF22F5BB348}" type="slidenum">
              <a:rPr lang="en-US" altLang="en-US" sz="1400" smtClean="0">
                <a:latin typeface="Arial" panose="020B0604020202020204" pitchFamily="34" charset="0"/>
              </a:rPr>
              <a:pPr>
                <a:spcBef>
                  <a:spcPct val="0"/>
                </a:spcBef>
                <a:buFontTx/>
                <a:buNone/>
              </a:pPr>
              <a:t>79</a:t>
            </a:fld>
            <a:endParaRPr lang="en-US" altLang="en-US" sz="1400" smtClean="0">
              <a:latin typeface="Arial" panose="020B0604020202020204" pitchFamily="34" charset="0"/>
            </a:endParaRPr>
          </a:p>
        </p:txBody>
      </p:sp>
      <p:sp>
        <p:nvSpPr>
          <p:cNvPr id="178179" name="Rectangle 2"/>
          <p:cNvSpPr>
            <a:spLocks noGrp="1" noChangeArrowheads="1"/>
          </p:cNvSpPr>
          <p:nvPr>
            <p:ph type="title"/>
          </p:nvPr>
        </p:nvSpPr>
        <p:spPr/>
        <p:txBody>
          <a:bodyPr/>
          <a:lstStyle/>
          <a:p>
            <a:pPr eaLnBrk="1" hangingPunct="1"/>
            <a:r>
              <a:rPr lang="en-US" altLang="en-US" smtClean="0"/>
              <a:t>Read Noise Example</a:t>
            </a:r>
          </a:p>
        </p:txBody>
      </p:sp>
      <p:pic>
        <p:nvPicPr>
          <p:cNvPr id="178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42950"/>
            <a:ext cx="7237413"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306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title"/>
          </p:nvPr>
        </p:nvSpPr>
        <p:spPr/>
        <p:txBody>
          <a:bodyPr/>
          <a:lstStyle/>
          <a:p>
            <a:pPr eaLnBrk="1" hangingPunct="1"/>
            <a:r>
              <a:rPr lang="en-US" altLang="en-US" smtClean="0"/>
              <a:t>PN Junctions</a:t>
            </a:r>
          </a:p>
        </p:txBody>
      </p:sp>
      <p:sp>
        <p:nvSpPr>
          <p:cNvPr id="2" name="Content Placeholder 1"/>
          <p:cNvSpPr>
            <a:spLocks noGrp="1"/>
          </p:cNvSpPr>
          <p:nvPr>
            <p:ph sz="half" idx="1"/>
          </p:nvPr>
        </p:nvSpPr>
        <p:spPr/>
        <p:txBody>
          <a:bodyPr>
            <a:normAutofit fontScale="92500" lnSpcReduction="20000"/>
          </a:bodyPr>
          <a:lstStyle/>
          <a:p>
            <a:pPr>
              <a:spcBef>
                <a:spcPct val="50000"/>
              </a:spcBef>
            </a:pPr>
            <a:r>
              <a:rPr lang="en-US" altLang="en-US" dirty="0"/>
              <a:t>In a PN junction, positively charged holes diffuse into the n-type material. Likewise, negatively charged electrons diffuse in the </a:t>
            </a:r>
            <a:r>
              <a:rPr lang="en-US" altLang="en-US" dirty="0" err="1"/>
              <a:t>the</a:t>
            </a:r>
            <a:r>
              <a:rPr lang="en-US" altLang="en-US" dirty="0"/>
              <a:t> p-type material.</a:t>
            </a:r>
          </a:p>
          <a:p>
            <a:pPr>
              <a:spcBef>
                <a:spcPct val="50000"/>
              </a:spcBef>
            </a:pPr>
            <a:r>
              <a:rPr lang="en-US" altLang="en-US" dirty="0"/>
              <a:t>This process is halted by the resulting E-field.</a:t>
            </a:r>
          </a:p>
          <a:p>
            <a:pPr>
              <a:spcBef>
                <a:spcPct val="50000"/>
              </a:spcBef>
            </a:pPr>
            <a:r>
              <a:rPr lang="en-US" altLang="en-US" dirty="0"/>
              <a:t>The affected volume is known as a “depletion region”.</a:t>
            </a:r>
          </a:p>
          <a:p>
            <a:pPr>
              <a:spcBef>
                <a:spcPct val="50000"/>
              </a:spcBef>
            </a:pPr>
            <a:r>
              <a:rPr lang="en-US" altLang="en-US" dirty="0"/>
              <a:t>The charge distribution in the depletion region is electrically equivalent to a 2-plate capacitor.</a:t>
            </a:r>
          </a:p>
          <a:p>
            <a:endParaRPr lang="en-US" dirty="0"/>
          </a:p>
        </p:txBody>
      </p:sp>
      <p:sp>
        <p:nvSpPr>
          <p:cNvPr id="68610"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DC478734-574B-4EE4-A417-48505208038A}" type="slidenum">
              <a:rPr lang="en-US" altLang="en-US" sz="1400" smtClean="0">
                <a:latin typeface="Arial" panose="020B0604020202020204" pitchFamily="34" charset="0"/>
              </a:rPr>
              <a:pPr>
                <a:spcBef>
                  <a:spcPct val="0"/>
                </a:spcBef>
                <a:buFontTx/>
                <a:buNone/>
              </a:pPr>
              <a:t>8</a:t>
            </a:fld>
            <a:endParaRPr lang="en-US" altLang="en-US" sz="1400" smtClean="0">
              <a:latin typeface="Arial" panose="020B0604020202020204" pitchFamily="34" charset="0"/>
            </a:endParaRPr>
          </a:p>
        </p:txBody>
      </p:sp>
      <p:pic>
        <p:nvPicPr>
          <p:cNvPr id="8" name="Picture 2" descr="pn1"/>
          <p:cNvPicPr>
            <a:picLocks noGrp="1" noChangeAspect="1" noChangeArrowheads="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2803412" y="3886200"/>
            <a:ext cx="3665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946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A258381-0EE4-47C8-8DA5-DA6896BD7CE2}" type="slidenum">
              <a:rPr lang="en-US" altLang="en-US" sz="1400" smtClean="0">
                <a:latin typeface="Arial" panose="020B0604020202020204" pitchFamily="34" charset="0"/>
              </a:rPr>
              <a:pPr>
                <a:spcBef>
                  <a:spcPct val="0"/>
                </a:spcBef>
                <a:buFontTx/>
                <a:buNone/>
              </a:pPr>
              <a:t>80</a:t>
            </a:fld>
            <a:endParaRPr lang="en-US" altLang="en-US" sz="1400" smtClean="0">
              <a:latin typeface="Arial" panose="020B0604020202020204" pitchFamily="34" charset="0"/>
            </a:endParaRPr>
          </a:p>
        </p:txBody>
      </p:sp>
      <p:sp>
        <p:nvSpPr>
          <p:cNvPr id="179203" name="Rectangle 2"/>
          <p:cNvSpPr>
            <a:spLocks noGrp="1" noChangeArrowheads="1"/>
          </p:cNvSpPr>
          <p:nvPr>
            <p:ph type="title"/>
          </p:nvPr>
        </p:nvSpPr>
        <p:spPr/>
        <p:txBody>
          <a:bodyPr/>
          <a:lstStyle/>
          <a:p>
            <a:pPr eaLnBrk="1" hangingPunct="1"/>
            <a:r>
              <a:rPr lang="en-US" altLang="en-US" smtClean="0"/>
              <a:t>QE Example</a:t>
            </a:r>
          </a:p>
        </p:txBody>
      </p:sp>
      <p:pic>
        <p:nvPicPr>
          <p:cNvPr id="179204" name="Picture 4"/>
          <p:cNvPicPr>
            <a:picLocks noChangeAspect="1" noChangeArrowheads="1"/>
          </p:cNvPicPr>
          <p:nvPr/>
        </p:nvPicPr>
        <p:blipFill>
          <a:blip r:embed="rId2">
            <a:extLst>
              <a:ext uri="{28A0092B-C50C-407E-A947-70E740481C1C}">
                <a14:useLocalDpi xmlns:a14="http://schemas.microsoft.com/office/drawing/2010/main" val="0"/>
              </a:ext>
            </a:extLst>
          </a:blip>
          <a:srcRect b="3860"/>
          <a:stretch>
            <a:fillRect/>
          </a:stretch>
        </p:blipFill>
        <p:spPr bwMode="auto">
          <a:xfrm>
            <a:off x="1803400" y="1524000"/>
            <a:ext cx="55372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Rectangle 1"/>
          <p:cNvSpPr>
            <a:spLocks noChangeArrowheads="1"/>
          </p:cNvSpPr>
          <p:nvPr/>
        </p:nvSpPr>
        <p:spPr bwMode="auto">
          <a:xfrm>
            <a:off x="2286000" y="57912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Relative QE for Bepi-Colombo device, at 293 K, of RVS MCT array after substrate removal. High response in the UV region is due to charge gain. The QE reduces by ~8% at 190 K.</a:t>
            </a:r>
          </a:p>
        </p:txBody>
      </p:sp>
    </p:spTree>
    <p:extLst>
      <p:ext uri="{BB962C8B-B14F-4D97-AF65-F5344CB8AC3E}">
        <p14:creationId xmlns:p14="http://schemas.microsoft.com/office/powerpoint/2010/main" val="413990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p:txBody>
          <a:bodyPr/>
          <a:lstStyle/>
          <a:p>
            <a:pPr eaLnBrk="1" hangingPunct="1"/>
            <a:r>
              <a:rPr lang="en-US" altLang="en-US" smtClean="0"/>
              <a:t>Well Depth and Non-linearity</a:t>
            </a:r>
          </a:p>
        </p:txBody>
      </p:sp>
      <p:sp>
        <p:nvSpPr>
          <p:cNvPr id="18022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68C5D8E-9817-4519-8BE9-DD495FE5A51F}" type="slidenum">
              <a:rPr lang="en-US" altLang="en-US" sz="1400" smtClean="0">
                <a:latin typeface="Arial" panose="020B0604020202020204" pitchFamily="34" charset="0"/>
              </a:rPr>
              <a:pPr>
                <a:spcBef>
                  <a:spcPct val="0"/>
                </a:spcBef>
                <a:buFontTx/>
                <a:buNone/>
              </a:pPr>
              <a:t>81</a:t>
            </a:fld>
            <a:endParaRPr lang="en-US" altLang="en-US" sz="1400" smtClean="0">
              <a:latin typeface="Arial" panose="020B0604020202020204" pitchFamily="34" charset="0"/>
            </a:endParaRPr>
          </a:p>
        </p:txBody>
      </p:sp>
      <p:pic>
        <p:nvPicPr>
          <p:cNvPr id="6" name="Picture 4" descr="H2RG-015-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37370" y="1524000"/>
            <a:ext cx="378356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807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BFD9064-D3BF-41AB-B984-05C6969FEEB8}" type="slidenum">
              <a:rPr lang="en-US" altLang="en-US" sz="1400" smtClean="0">
                <a:latin typeface="Arial" panose="020B0604020202020204" pitchFamily="34" charset="0"/>
              </a:rPr>
              <a:pPr>
                <a:spcBef>
                  <a:spcPct val="0"/>
                </a:spcBef>
                <a:buFontTx/>
                <a:buNone/>
              </a:pPr>
              <a:t>82</a:t>
            </a:fld>
            <a:endParaRPr lang="en-US" altLang="en-US" sz="1400" smtClean="0">
              <a:latin typeface="Arial" panose="020B0604020202020204" pitchFamily="34" charset="0"/>
            </a:endParaRPr>
          </a:p>
        </p:txBody>
      </p:sp>
      <p:sp>
        <p:nvSpPr>
          <p:cNvPr id="181251" name="Rectangle 2"/>
          <p:cNvSpPr>
            <a:spLocks noGrp="1" noChangeArrowheads="1"/>
          </p:cNvSpPr>
          <p:nvPr>
            <p:ph type="title"/>
          </p:nvPr>
        </p:nvSpPr>
        <p:spPr/>
        <p:txBody>
          <a:bodyPr/>
          <a:lstStyle/>
          <a:p>
            <a:pPr eaLnBrk="1" hangingPunct="1"/>
            <a:r>
              <a:rPr lang="en-US" altLang="en-US" smtClean="0"/>
              <a:t>Persistence</a:t>
            </a:r>
          </a:p>
        </p:txBody>
      </p:sp>
      <p:sp>
        <p:nvSpPr>
          <p:cNvPr id="181252" name="Rectangle 3"/>
          <p:cNvSpPr>
            <a:spLocks noGrp="1" noChangeArrowheads="1"/>
          </p:cNvSpPr>
          <p:nvPr>
            <p:ph type="body" idx="1"/>
          </p:nvPr>
        </p:nvSpPr>
        <p:spPr/>
        <p:txBody>
          <a:bodyPr/>
          <a:lstStyle/>
          <a:p>
            <a:pPr eaLnBrk="1" hangingPunct="1"/>
            <a:r>
              <a:rPr lang="en-US" altLang="en-US" smtClean="0"/>
              <a:t>Persistence is the tendency of a detector to capture charge liberated in one exposure and then release it later in another exposure. </a:t>
            </a:r>
          </a:p>
          <a:p>
            <a:pPr eaLnBrk="1" hangingPunct="1"/>
            <a:r>
              <a:rPr lang="en-US" altLang="en-US" smtClean="0"/>
              <a:t>It is produced by charge traps.</a:t>
            </a:r>
          </a:p>
          <a:p>
            <a:pPr eaLnBrk="1" hangingPunct="1"/>
            <a:r>
              <a:rPr lang="en-US" altLang="en-US" smtClean="0"/>
              <a:t>Persistence introduces a noise source into images. </a:t>
            </a:r>
          </a:p>
        </p:txBody>
      </p:sp>
    </p:spTree>
    <p:extLst>
      <p:ext uri="{BB962C8B-B14F-4D97-AF65-F5344CB8AC3E}">
        <p14:creationId xmlns:p14="http://schemas.microsoft.com/office/powerpoint/2010/main" val="3120357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4"/>
          <p:cNvSpPr>
            <a:spLocks noGrp="1" noChangeArrowheads="1"/>
          </p:cNvSpPr>
          <p:nvPr>
            <p:ph type="title"/>
          </p:nvPr>
        </p:nvSpPr>
        <p:spPr/>
        <p:txBody>
          <a:bodyPr/>
          <a:lstStyle/>
          <a:p>
            <a:pPr eaLnBrk="1" hangingPunct="1"/>
            <a:r>
              <a:rPr lang="en-US" altLang="en-US" smtClean="0"/>
              <a:t>Persistence Continued</a:t>
            </a:r>
          </a:p>
        </p:txBody>
      </p:sp>
      <p:sp>
        <p:nvSpPr>
          <p:cNvPr id="18227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5CDD40B-E59F-4D18-8D8A-0855D10E9845}" type="slidenum">
              <a:rPr lang="en-US" altLang="en-US" sz="1400" smtClean="0">
                <a:latin typeface="Arial" panose="020B0604020202020204" pitchFamily="34" charset="0"/>
              </a:rPr>
              <a:pPr>
                <a:spcBef>
                  <a:spcPct val="0"/>
                </a:spcBef>
                <a:buFontTx/>
                <a:buNone/>
              </a:pPr>
              <a:t>83</a:t>
            </a:fld>
            <a:endParaRPr lang="en-US" altLang="en-US" sz="1400" smtClean="0">
              <a:latin typeface="Arial" panose="020B0604020202020204" pitchFamily="34" charset="0"/>
            </a:endParaRPr>
          </a:p>
        </p:txBody>
      </p:sp>
      <p:pic>
        <p:nvPicPr>
          <p:cNvPr id="6" name="Content Placeholder 5" descr="Latent_M_BL2_1000_30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150" y="1524000"/>
            <a:ext cx="6096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780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4"/>
          <p:cNvSpPr>
            <a:spLocks noGrp="1" noChangeArrowheads="1"/>
          </p:cNvSpPr>
          <p:nvPr>
            <p:ph type="title"/>
          </p:nvPr>
        </p:nvSpPr>
        <p:spPr/>
        <p:txBody>
          <a:bodyPr/>
          <a:lstStyle/>
          <a:p>
            <a:pPr eaLnBrk="1" hangingPunct="1"/>
            <a:r>
              <a:rPr lang="en-US" altLang="en-US" smtClean="0"/>
              <a:t>Persistence Movie</a:t>
            </a:r>
          </a:p>
        </p:txBody>
      </p:sp>
      <p:sp>
        <p:nvSpPr>
          <p:cNvPr id="183300"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F788117-2C54-4659-845A-761FA8C1F4C8}" type="slidenum">
              <a:rPr lang="en-US" altLang="en-US" sz="1400" smtClean="0">
                <a:latin typeface="Arial" panose="020B0604020202020204" pitchFamily="34" charset="0"/>
              </a:rPr>
              <a:pPr>
                <a:spcBef>
                  <a:spcPct val="0"/>
                </a:spcBef>
                <a:buFontTx/>
                <a:buNone/>
              </a:pPr>
              <a:t>84</a:t>
            </a:fld>
            <a:endParaRPr lang="en-US" altLang="en-US" sz="1400" smtClean="0">
              <a:latin typeface="Arial" panose="020B0604020202020204" pitchFamily="34" charset="0"/>
            </a:endParaRPr>
          </a:p>
        </p:txBody>
      </p:sp>
      <p:pic>
        <p:nvPicPr>
          <p:cNvPr id="4" name="persistenc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90750" y="1524000"/>
            <a:ext cx="4876800" cy="4876800"/>
          </a:xfrm>
        </p:spPr>
      </p:pic>
    </p:spTree>
    <p:extLst>
      <p:ext uri="{BB962C8B-B14F-4D97-AF65-F5344CB8AC3E}">
        <p14:creationId xmlns:p14="http://schemas.microsoft.com/office/powerpoint/2010/main" val="77916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B1DE4D4A-5DA7-46C7-9633-045815EBC82D}" type="slidenum">
              <a:rPr lang="en-US" altLang="en-US" sz="1400" smtClean="0">
                <a:latin typeface="Arial" panose="020B0604020202020204" pitchFamily="34" charset="0"/>
              </a:rPr>
              <a:pPr>
                <a:spcBef>
                  <a:spcPct val="0"/>
                </a:spcBef>
                <a:buFontTx/>
                <a:buNone/>
              </a:pPr>
              <a:t>85</a:t>
            </a:fld>
            <a:endParaRPr lang="en-US" altLang="en-US" sz="1400" smtClean="0">
              <a:latin typeface="Arial" panose="020B0604020202020204" pitchFamily="34" charset="0"/>
            </a:endParaRPr>
          </a:p>
        </p:txBody>
      </p:sp>
      <p:sp>
        <p:nvSpPr>
          <p:cNvPr id="184323" name="Rectangle 4"/>
          <p:cNvSpPr>
            <a:spLocks noGrp="1" noChangeArrowheads="1"/>
          </p:cNvSpPr>
          <p:nvPr>
            <p:ph type="title"/>
          </p:nvPr>
        </p:nvSpPr>
        <p:spPr/>
        <p:txBody>
          <a:bodyPr/>
          <a:lstStyle/>
          <a:p>
            <a:pPr eaLnBrk="1" hangingPunct="1"/>
            <a:r>
              <a:rPr lang="en-US" altLang="en-US" smtClean="0"/>
              <a:t>Pixel-to-pixel Crosstalk</a:t>
            </a:r>
          </a:p>
        </p:txBody>
      </p:sp>
      <p:sp>
        <p:nvSpPr>
          <p:cNvPr id="184324" name="Rectangle 5"/>
          <p:cNvSpPr>
            <a:spLocks noGrp="1" noChangeArrowheads="1"/>
          </p:cNvSpPr>
          <p:nvPr>
            <p:ph type="body" idx="1"/>
          </p:nvPr>
        </p:nvSpPr>
        <p:spPr/>
        <p:txBody>
          <a:bodyPr/>
          <a:lstStyle/>
          <a:p>
            <a:pPr eaLnBrk="1" hangingPunct="1"/>
            <a:r>
              <a:rPr lang="en-US" altLang="en-US" smtClean="0"/>
              <a:t>Crosstalk occurs when a pixel value is influenced by its neighbors.</a:t>
            </a:r>
          </a:p>
          <a:p>
            <a:pPr eaLnBrk="1" hangingPunct="1"/>
            <a:r>
              <a:rPr lang="en-US" altLang="en-US" smtClean="0"/>
              <a:t>Charge diffusion is an important crosstalk mechanism in IR arrays and CCDs.</a:t>
            </a:r>
          </a:p>
          <a:p>
            <a:pPr eaLnBrk="1" hangingPunct="1"/>
            <a:r>
              <a:rPr lang="en-US" altLang="en-US" smtClean="0"/>
              <a:t>Once charge carriers are created, their motion is governed by charge diffusion.</a:t>
            </a:r>
          </a:p>
        </p:txBody>
      </p:sp>
    </p:spTree>
    <p:extLst>
      <p:ext uri="{BB962C8B-B14F-4D97-AF65-F5344CB8AC3E}">
        <p14:creationId xmlns:p14="http://schemas.microsoft.com/office/powerpoint/2010/main" val="1691943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90AEEE3-BFD0-4D74-9AA3-7D48243F19C9}" type="slidenum">
              <a:rPr lang="en-US" altLang="en-US" sz="1400" smtClean="0">
                <a:latin typeface="Arial" panose="020B0604020202020204" pitchFamily="34" charset="0"/>
              </a:rPr>
              <a:pPr>
                <a:spcBef>
                  <a:spcPct val="0"/>
                </a:spcBef>
                <a:buFontTx/>
                <a:buNone/>
              </a:pPr>
              <a:t>86</a:t>
            </a:fld>
            <a:endParaRPr lang="en-US" altLang="en-US" sz="1400" smtClean="0">
              <a:latin typeface="Arial" panose="020B0604020202020204" pitchFamily="34" charset="0"/>
            </a:endParaRPr>
          </a:p>
        </p:txBody>
      </p:sp>
      <p:sp>
        <p:nvSpPr>
          <p:cNvPr id="185347" name="Rectangle 2"/>
          <p:cNvSpPr>
            <a:spLocks noGrp="1" noChangeArrowheads="1"/>
          </p:cNvSpPr>
          <p:nvPr>
            <p:ph type="title"/>
          </p:nvPr>
        </p:nvSpPr>
        <p:spPr/>
        <p:txBody>
          <a:bodyPr/>
          <a:lstStyle/>
          <a:p>
            <a:pPr eaLnBrk="1" hangingPunct="1"/>
            <a:r>
              <a:rPr lang="en-US" altLang="en-US" smtClean="0"/>
              <a:t>IPC</a:t>
            </a:r>
          </a:p>
        </p:txBody>
      </p:sp>
      <p:sp>
        <p:nvSpPr>
          <p:cNvPr id="185348" name="Rectangle 7"/>
          <p:cNvSpPr>
            <a:spLocks noGrp="1" noChangeArrowheads="1"/>
          </p:cNvSpPr>
          <p:nvPr>
            <p:ph type="body" idx="1"/>
          </p:nvPr>
        </p:nvSpPr>
        <p:spPr/>
        <p:txBody>
          <a:bodyPr/>
          <a:lstStyle/>
          <a:p>
            <a:pPr eaLnBrk="1" hangingPunct="1"/>
            <a:r>
              <a:rPr lang="en-US" altLang="en-US" smtClean="0"/>
              <a:t>Interpixel capacitance (IPC) is another form of crosstalk.</a:t>
            </a:r>
          </a:p>
          <a:p>
            <a:pPr eaLnBrk="1" hangingPunct="1"/>
            <a:r>
              <a:rPr lang="en-US" altLang="en-US" smtClean="0"/>
              <a:t>In this case, charge in a pixel induces a voltage change in a neighbor, just like the behavior between parallel plates in a capacitor.</a:t>
            </a:r>
          </a:p>
          <a:p>
            <a:pPr eaLnBrk="1" hangingPunct="1"/>
            <a:r>
              <a:rPr lang="en-US" altLang="en-US" smtClean="0"/>
              <a:t>The effect is to blur the point spread function. </a:t>
            </a:r>
          </a:p>
          <a:p>
            <a:pPr eaLnBrk="1" hangingPunct="1"/>
            <a:r>
              <a:rPr lang="en-US" altLang="en-US" smtClean="0"/>
              <a:t>The induced voltage does not have noise.</a:t>
            </a:r>
          </a:p>
          <a:p>
            <a:pPr eaLnBrk="1" hangingPunct="1"/>
            <a:endParaRPr lang="en-US" altLang="en-US" smtClean="0"/>
          </a:p>
        </p:txBody>
      </p:sp>
    </p:spTree>
    <p:extLst>
      <p:ext uri="{BB962C8B-B14F-4D97-AF65-F5344CB8AC3E}">
        <p14:creationId xmlns:p14="http://schemas.microsoft.com/office/powerpoint/2010/main" val="4225567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C0F4BC1-EFEE-4A0A-B447-A59D4E9E7A6F}" type="slidenum">
              <a:rPr lang="en-US" altLang="en-US" sz="1400" smtClean="0">
                <a:latin typeface="Arial" panose="020B0604020202020204" pitchFamily="34" charset="0"/>
              </a:rPr>
              <a:pPr>
                <a:spcBef>
                  <a:spcPct val="0"/>
                </a:spcBef>
                <a:buFontTx/>
                <a:buNone/>
              </a:pPr>
              <a:t>87</a:t>
            </a:fld>
            <a:endParaRPr lang="en-US" altLang="en-US" sz="1400" smtClean="0">
              <a:latin typeface="Arial" panose="020B0604020202020204" pitchFamily="34" charset="0"/>
            </a:endParaRPr>
          </a:p>
        </p:txBody>
      </p:sp>
      <p:sp>
        <p:nvSpPr>
          <p:cNvPr id="186371" name="Rectangle 2"/>
          <p:cNvSpPr>
            <a:spLocks noGrp="1" noChangeArrowheads="1"/>
          </p:cNvSpPr>
          <p:nvPr>
            <p:ph type="title"/>
          </p:nvPr>
        </p:nvSpPr>
        <p:spPr/>
        <p:txBody>
          <a:bodyPr/>
          <a:lstStyle/>
          <a:p>
            <a:pPr eaLnBrk="1" hangingPunct="1"/>
            <a:r>
              <a:rPr lang="en-US" altLang="en-US" smtClean="0"/>
              <a:t>IPC</a:t>
            </a:r>
          </a:p>
        </p:txBody>
      </p:sp>
      <p:sp>
        <p:nvSpPr>
          <p:cNvPr id="186372" name="Rectangle 3"/>
          <p:cNvSpPr>
            <a:spLocks noGrp="1" noChangeArrowheads="1"/>
          </p:cNvSpPr>
          <p:nvPr>
            <p:ph type="body" idx="1"/>
          </p:nvPr>
        </p:nvSpPr>
        <p:spPr/>
        <p:txBody>
          <a:bodyPr/>
          <a:lstStyle/>
          <a:p>
            <a:pPr eaLnBrk="1" hangingPunct="1"/>
            <a:r>
              <a:rPr lang="en-US" altLang="en-US" smtClean="0"/>
              <a:t>In this example, IPC is very large for the H4RG SiPIN device (10 um pixel size).</a:t>
            </a:r>
          </a:p>
          <a:p>
            <a:pPr eaLnBrk="1" hangingPunct="1"/>
            <a:endParaRPr lang="en-US" altLang="en-US" smtClean="0"/>
          </a:p>
        </p:txBody>
      </p:sp>
      <p:pic>
        <p:nvPicPr>
          <p:cNvPr id="18637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429" y="2438400"/>
            <a:ext cx="5633143"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972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A507A1B-E21B-4CC6-8517-384D93ABF8DE}" type="slidenum">
              <a:rPr lang="en-US" altLang="en-US" sz="1400" smtClean="0">
                <a:latin typeface="Arial" panose="020B0604020202020204" pitchFamily="34" charset="0"/>
              </a:rPr>
              <a:pPr>
                <a:spcBef>
                  <a:spcPct val="0"/>
                </a:spcBef>
                <a:buFontTx/>
                <a:buNone/>
              </a:pPr>
              <a:t>88</a:t>
            </a:fld>
            <a:endParaRPr lang="en-US" altLang="en-US" sz="1400" smtClean="0">
              <a:latin typeface="Arial" panose="020B0604020202020204" pitchFamily="34" charset="0"/>
            </a:endParaRPr>
          </a:p>
        </p:txBody>
      </p:sp>
      <p:sp>
        <p:nvSpPr>
          <p:cNvPr id="188419" name="Text Box 3"/>
          <p:cNvSpPr txBox="1">
            <a:spLocks noChangeArrowheads="1"/>
          </p:cNvSpPr>
          <p:nvPr/>
        </p:nvSpPr>
        <p:spPr bwMode="auto">
          <a:xfrm>
            <a:off x="838200" y="5715000"/>
            <a:ext cx="784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50000"/>
              </a:spcBef>
              <a:buFontTx/>
              <a:buNone/>
            </a:pPr>
            <a:r>
              <a:rPr lang="en-US" altLang="en-US" sz="1600" i="1"/>
              <a:t>H2RG HgCdTe array</a:t>
            </a:r>
          </a:p>
        </p:txBody>
      </p:sp>
      <p:sp>
        <p:nvSpPr>
          <p:cNvPr id="188420" name="Rectangle 4"/>
          <p:cNvSpPr>
            <a:spLocks noGrp="1" noChangeArrowheads="1"/>
          </p:cNvSpPr>
          <p:nvPr>
            <p:ph type="title"/>
          </p:nvPr>
        </p:nvSpPr>
        <p:spPr/>
        <p:txBody>
          <a:bodyPr/>
          <a:lstStyle/>
          <a:p>
            <a:pPr eaLnBrk="1" hangingPunct="1"/>
            <a:r>
              <a:rPr lang="en-US" altLang="en-US" smtClean="0"/>
              <a:t>Teledyne Family Arrays</a:t>
            </a:r>
          </a:p>
        </p:txBody>
      </p:sp>
      <p:pic>
        <p:nvPicPr>
          <p:cNvPr id="188421" name="Picture 9" descr="Image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343025"/>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718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CF92E484-EA78-4CE3-AF6C-1C4F99CC86FE}" type="slidenum">
              <a:rPr lang="en-US" altLang="en-US" sz="1400" smtClean="0">
                <a:latin typeface="Arial" panose="020B0604020202020204" pitchFamily="34" charset="0"/>
              </a:rPr>
              <a:pPr>
                <a:spcBef>
                  <a:spcPct val="0"/>
                </a:spcBef>
                <a:buFontTx/>
                <a:buNone/>
              </a:pPr>
              <a:t>89</a:t>
            </a:fld>
            <a:endParaRPr lang="en-US" altLang="en-US" sz="1400" smtClean="0">
              <a:latin typeface="Arial" panose="020B0604020202020204" pitchFamily="34" charset="0"/>
            </a:endParaRPr>
          </a:p>
        </p:txBody>
      </p:sp>
      <p:sp>
        <p:nvSpPr>
          <p:cNvPr id="189443" name="Rectangle 4"/>
          <p:cNvSpPr>
            <a:spLocks noGrp="1" noChangeArrowheads="1"/>
          </p:cNvSpPr>
          <p:nvPr>
            <p:ph type="title"/>
          </p:nvPr>
        </p:nvSpPr>
        <p:spPr/>
        <p:txBody>
          <a:bodyPr/>
          <a:lstStyle/>
          <a:p>
            <a:pPr eaLnBrk="1" hangingPunct="1"/>
            <a:r>
              <a:rPr lang="en-US" altLang="en-US" smtClean="0"/>
              <a:t>Teledyne H4RG Si PIN</a:t>
            </a:r>
          </a:p>
        </p:txBody>
      </p:sp>
      <p:sp>
        <p:nvSpPr>
          <p:cNvPr id="189444" name="Rectangle 7"/>
          <p:cNvSpPr>
            <a:spLocks noGrp="1" noChangeArrowheads="1"/>
          </p:cNvSpPr>
          <p:nvPr>
            <p:ph type="body" idx="1"/>
          </p:nvPr>
        </p:nvSpPr>
        <p:spPr/>
        <p:txBody>
          <a:bodyPr/>
          <a:lstStyle/>
          <a:p>
            <a:pPr eaLnBrk="1" hangingPunct="1"/>
            <a:r>
              <a:rPr lang="en-US" altLang="en-US" smtClean="0"/>
              <a:t>This is an image of the H4RG device in the Rochester Imagingn Detector Laboratory.</a:t>
            </a:r>
          </a:p>
        </p:txBody>
      </p:sp>
      <p:pic>
        <p:nvPicPr>
          <p:cNvPr id="189445" name="Picture 6" descr="dsc00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230505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854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normAutofit/>
          </a:bodyPr>
          <a:lstStyle/>
          <a:p>
            <a:pPr eaLnBrk="1" hangingPunct="1"/>
            <a:r>
              <a:rPr lang="en-US" altLang="en-US" sz="3600" dirty="0" smtClean="0"/>
              <a:t>Photon Detection in PN Junctions</a:t>
            </a:r>
          </a:p>
        </p:txBody>
      </p:sp>
      <p:sp>
        <p:nvSpPr>
          <p:cNvPr id="2308099" name="Rectangle 3"/>
          <p:cNvSpPr>
            <a:spLocks noGrp="1" noChangeArrowheads="1"/>
          </p:cNvSpPr>
          <p:nvPr>
            <p:ph sz="half" idx="1"/>
          </p:nvPr>
        </p:nvSpPr>
        <p:spPr/>
        <p:txBody>
          <a:bodyPr>
            <a:normAutofit fontScale="85000" lnSpcReduction="10000"/>
          </a:bodyPr>
          <a:lstStyle/>
          <a:p>
            <a:pPr eaLnBrk="1" hangingPunct="1">
              <a:lnSpc>
                <a:spcPct val="90000"/>
              </a:lnSpc>
            </a:pPr>
            <a:r>
              <a:rPr lang="en-US" altLang="en-US" sz="2000" smtClean="0"/>
              <a:t>A photon can interact with the semiconductor to create an electron-hole pair.</a:t>
            </a:r>
          </a:p>
          <a:p>
            <a:pPr eaLnBrk="1" hangingPunct="1">
              <a:lnSpc>
                <a:spcPct val="90000"/>
              </a:lnSpc>
            </a:pPr>
            <a:r>
              <a:rPr lang="en-US" altLang="en-US" sz="2000" smtClean="0"/>
              <a:t>The electron will be drawn to the most positively charged zone in the PN junction, located in the depletion region in the n-type material.</a:t>
            </a:r>
          </a:p>
          <a:p>
            <a:pPr eaLnBrk="1" hangingPunct="1">
              <a:lnSpc>
                <a:spcPct val="90000"/>
              </a:lnSpc>
            </a:pPr>
            <a:r>
              <a:rPr lang="en-US" altLang="en-US" sz="2000" smtClean="0"/>
              <a:t>Likewise, the positively charged hole will seek the most negatively charged region.</a:t>
            </a:r>
          </a:p>
          <a:p>
            <a:pPr eaLnBrk="1" hangingPunct="1">
              <a:lnSpc>
                <a:spcPct val="90000"/>
              </a:lnSpc>
            </a:pPr>
            <a:r>
              <a:rPr lang="en-US" altLang="en-US" sz="2000" smtClean="0"/>
              <a:t>Each photon thus removes one unit of charge from the capacitor. This is how photons are detected in both CCDs and most IR arrays.</a:t>
            </a:r>
          </a:p>
        </p:txBody>
      </p:sp>
      <p:sp>
        <p:nvSpPr>
          <p:cNvPr id="6963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8A09B2C-1642-47BC-B9A3-28A01EC07679}" type="slidenum">
              <a:rPr lang="en-US" altLang="en-US" sz="1400" smtClean="0">
                <a:latin typeface="Arial" panose="020B0604020202020204" pitchFamily="34" charset="0"/>
              </a:rPr>
              <a:pPr>
                <a:spcBef>
                  <a:spcPct val="0"/>
                </a:spcBef>
                <a:buFontTx/>
                <a:buNone/>
              </a:pPr>
              <a:t>9</a:t>
            </a:fld>
            <a:endParaRPr lang="en-US" altLang="en-US" sz="1400" smtClean="0">
              <a:latin typeface="Arial" panose="020B0604020202020204" pitchFamily="34" charset="0"/>
            </a:endParaRPr>
          </a:p>
        </p:txBody>
      </p:sp>
      <p:pic>
        <p:nvPicPr>
          <p:cNvPr id="7" name="Picture 4" descr="pn21"/>
          <p:cNvPicPr>
            <a:picLocks noGrp="1" noChangeAspect="1" noChangeArrowheads="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2834423" y="3909006"/>
            <a:ext cx="3603741" cy="22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661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8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809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E57F2C6-8C45-4FD9-9142-334E81499D0E}" type="slidenum">
              <a:rPr lang="en-US" altLang="en-US" sz="1400" smtClean="0">
                <a:latin typeface="Arial" panose="020B0604020202020204" pitchFamily="34" charset="0"/>
              </a:rPr>
              <a:pPr>
                <a:spcBef>
                  <a:spcPct val="0"/>
                </a:spcBef>
                <a:buFontTx/>
                <a:buNone/>
              </a:pPr>
              <a:t>90</a:t>
            </a:fld>
            <a:endParaRPr lang="en-US" altLang="en-US" sz="1400" smtClean="0">
              <a:latin typeface="Arial" panose="020B0604020202020204" pitchFamily="34" charset="0"/>
            </a:endParaRPr>
          </a:p>
        </p:txBody>
      </p:sp>
      <p:sp>
        <p:nvSpPr>
          <p:cNvPr id="190467" name="Rectangle 2"/>
          <p:cNvSpPr>
            <a:spLocks noGrp="1" noChangeArrowheads="1"/>
          </p:cNvSpPr>
          <p:nvPr>
            <p:ph type="title"/>
          </p:nvPr>
        </p:nvSpPr>
        <p:spPr/>
        <p:txBody>
          <a:bodyPr/>
          <a:lstStyle/>
          <a:p>
            <a:pPr eaLnBrk="1" hangingPunct="1"/>
            <a:r>
              <a:rPr lang="en-US" altLang="en-US" smtClean="0"/>
              <a:t>Raytheon Family Arrays</a:t>
            </a:r>
          </a:p>
        </p:txBody>
      </p:sp>
      <p:pic>
        <p:nvPicPr>
          <p:cNvPr id="190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1514786"/>
            <a:ext cx="6010275" cy="496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275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7AB1466-29D2-424C-8957-A8A24062339E}" type="slidenum">
              <a:rPr lang="en-US" altLang="en-US" sz="1400" smtClean="0">
                <a:latin typeface="Arial" panose="020B0604020202020204" pitchFamily="34" charset="0"/>
              </a:rPr>
              <a:pPr>
                <a:spcBef>
                  <a:spcPct val="0"/>
                </a:spcBef>
                <a:buFontTx/>
                <a:buNone/>
              </a:pPr>
              <a:t>91</a:t>
            </a:fld>
            <a:endParaRPr lang="en-US" altLang="en-US" sz="1400" smtClean="0">
              <a:latin typeface="Arial" panose="020B0604020202020204" pitchFamily="34" charset="0"/>
            </a:endParaRPr>
          </a:p>
        </p:txBody>
      </p:sp>
      <p:sp>
        <p:nvSpPr>
          <p:cNvPr id="192515" name="Rectangle 4"/>
          <p:cNvSpPr>
            <a:spLocks noGrp="1" noChangeArrowheads="1"/>
          </p:cNvSpPr>
          <p:nvPr>
            <p:ph type="title"/>
          </p:nvPr>
        </p:nvSpPr>
        <p:spPr/>
        <p:txBody>
          <a:bodyPr/>
          <a:lstStyle/>
          <a:p>
            <a:pPr eaLnBrk="1" hangingPunct="1"/>
            <a:r>
              <a:rPr lang="en-US" altLang="en-US" smtClean="0"/>
              <a:t>MCT on Si</a:t>
            </a:r>
          </a:p>
        </p:txBody>
      </p:sp>
      <p:pic>
        <p:nvPicPr>
          <p:cNvPr id="19251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472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Rectangle 1"/>
          <p:cNvSpPr>
            <a:spLocks noChangeArrowheads="1"/>
          </p:cNvSpPr>
          <p:nvPr/>
        </p:nvSpPr>
        <p:spPr bwMode="auto">
          <a:xfrm>
            <a:off x="2286000" y="53340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Design of the light-sensitive part of the pixel for the RVS SB-390 MCT on Silicon (Bornfreund et al. 2005). </a:t>
            </a:r>
          </a:p>
        </p:txBody>
      </p:sp>
    </p:spTree>
    <p:extLst>
      <p:ext uri="{BB962C8B-B14F-4D97-AF65-F5344CB8AC3E}">
        <p14:creationId xmlns:p14="http://schemas.microsoft.com/office/powerpoint/2010/main" val="1187953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8F071D3C-5886-4D8A-A97A-9349542C3C96}" type="slidenum">
              <a:rPr lang="en-US" altLang="en-US" sz="1400" smtClean="0">
                <a:latin typeface="Arial" panose="020B0604020202020204" pitchFamily="34" charset="0"/>
              </a:rPr>
              <a:pPr>
                <a:spcBef>
                  <a:spcPct val="0"/>
                </a:spcBef>
                <a:buFontTx/>
                <a:buNone/>
              </a:pPr>
              <a:t>92</a:t>
            </a:fld>
            <a:endParaRPr lang="en-US" altLang="en-US" sz="1400" smtClean="0">
              <a:latin typeface="Arial" panose="020B0604020202020204" pitchFamily="34" charset="0"/>
            </a:endParaRPr>
          </a:p>
        </p:txBody>
      </p:sp>
      <p:sp>
        <p:nvSpPr>
          <p:cNvPr id="193539" name="Rectangle 4"/>
          <p:cNvSpPr>
            <a:spLocks noGrp="1" noChangeArrowheads="1"/>
          </p:cNvSpPr>
          <p:nvPr>
            <p:ph type="title"/>
          </p:nvPr>
        </p:nvSpPr>
        <p:spPr/>
        <p:txBody>
          <a:bodyPr/>
          <a:lstStyle/>
          <a:p>
            <a:pPr eaLnBrk="1" hangingPunct="1"/>
            <a:r>
              <a:rPr lang="en-US" altLang="en-US" smtClean="0"/>
              <a:t>MCT on Si</a:t>
            </a:r>
          </a:p>
        </p:txBody>
      </p:sp>
      <p:sp>
        <p:nvSpPr>
          <p:cNvPr id="1935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93541" name="Object 3"/>
          <p:cNvGraphicFramePr>
            <a:graphicFrameLocks noChangeAspect="1"/>
          </p:cNvGraphicFramePr>
          <p:nvPr/>
        </p:nvGraphicFramePr>
        <p:xfrm>
          <a:off x="2743200" y="5918200"/>
          <a:ext cx="3657600" cy="254000"/>
        </p:xfrm>
        <a:graphic>
          <a:graphicData uri="http://schemas.openxmlformats.org/presentationml/2006/ole">
            <mc:AlternateContent xmlns:mc="http://schemas.openxmlformats.org/markup-compatibility/2006">
              <mc:Choice xmlns:v="urn:schemas-microsoft-com:vml" Requires="v">
                <p:oleObj spid="_x0000_s28684" name="Equation" r:id="rId3" imgW="3670300" imgH="254000" progId="Equation.3">
                  <p:embed/>
                </p:oleObj>
              </mc:Choice>
              <mc:Fallback>
                <p:oleObj name="Equation" r:id="rId3" imgW="36703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918200"/>
                        <a:ext cx="3657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354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7" y="1759637"/>
            <a:ext cx="60928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190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4665</TotalTime>
  <Words>3837</Words>
  <Application>Microsoft Office PowerPoint</Application>
  <PresentationFormat>On-screen Show (4:3)</PresentationFormat>
  <Paragraphs>621</Paragraphs>
  <Slides>92</Slides>
  <Notes>16</Notes>
  <HiddenSlides>14</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100" baseType="lpstr">
      <vt:lpstr>Arial</vt:lpstr>
      <vt:lpstr>Franklin Gothic Book</vt:lpstr>
      <vt:lpstr>Symbol</vt:lpstr>
      <vt:lpstr>Times New Roman</vt:lpstr>
      <vt:lpstr>Wingdings</vt:lpstr>
      <vt:lpstr>Crop</vt:lpstr>
      <vt:lpstr>Equation</vt:lpstr>
      <vt:lpstr>Worksheet</vt:lpstr>
      <vt:lpstr>University Astronomy</vt:lpstr>
      <vt:lpstr>Lecture Outline</vt:lpstr>
      <vt:lpstr>pn junctions</vt:lpstr>
      <vt:lpstr>Semiconductors</vt:lpstr>
      <vt:lpstr>Periodic Table</vt:lpstr>
      <vt:lpstr>Simplified Silicon Band Diagram</vt:lpstr>
      <vt:lpstr>Semiconductor Dopants</vt:lpstr>
      <vt:lpstr>PN Junctions</vt:lpstr>
      <vt:lpstr>Photon Detection in PN Junctions</vt:lpstr>
      <vt:lpstr>The Band Gap Determines the Red Limit</vt:lpstr>
      <vt:lpstr>ccds</vt:lpstr>
      <vt:lpstr>CCD Definition</vt:lpstr>
      <vt:lpstr>CCD Pixels</vt:lpstr>
      <vt:lpstr>What is This?</vt:lpstr>
      <vt:lpstr>First Astronomical CCD image</vt:lpstr>
      <vt:lpstr>CCD in a Dual-Inline Package</vt:lpstr>
      <vt:lpstr>MOS Capacitor Geometry</vt:lpstr>
      <vt:lpstr>CCD Clocking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CCD Performance Metrics</vt:lpstr>
      <vt:lpstr>Well Capacity</vt:lpstr>
      <vt:lpstr>Saturation</vt:lpstr>
      <vt:lpstr>Linearity and Saturation</vt:lpstr>
      <vt:lpstr>Blooming</vt:lpstr>
      <vt:lpstr>Dark Current</vt:lpstr>
      <vt:lpstr>Dark Current vs. Temperature</vt:lpstr>
      <vt:lpstr>Defects: Dark Columns</vt:lpstr>
      <vt:lpstr>Defects: Bright Columns</vt:lpstr>
      <vt:lpstr>Charge Transfer Efficiency</vt:lpstr>
      <vt:lpstr>Charge Transfer Efficiency</vt:lpstr>
      <vt:lpstr>PowerPoint Presentation</vt:lpstr>
      <vt:lpstr>CTE </vt:lpstr>
      <vt:lpstr>Read-Out Noise</vt:lpstr>
      <vt:lpstr>CCD readout noise</vt:lpstr>
      <vt:lpstr>kTC Noise</vt:lpstr>
      <vt:lpstr>Other noise sources</vt:lpstr>
      <vt:lpstr>Interference Fringes</vt:lpstr>
      <vt:lpstr>Examples of fringing</vt:lpstr>
      <vt:lpstr>Correcting Fringing from Sky Lines</vt:lpstr>
      <vt:lpstr>Large CCD Mosaics</vt:lpstr>
      <vt:lpstr>LSST Has a Big Camera</vt:lpstr>
      <vt:lpstr>LSST Has a Big Focal Plane</vt:lpstr>
      <vt:lpstr>LSST CCD Raft</vt:lpstr>
      <vt:lpstr>Basic CCD Camera</vt:lpstr>
      <vt:lpstr>CCD calibration</vt:lpstr>
      <vt:lpstr>CCDs for X-ray Applications</vt:lpstr>
      <vt:lpstr>infrared detectors</vt:lpstr>
      <vt:lpstr>History</vt:lpstr>
      <vt:lpstr>Historical motivation</vt:lpstr>
      <vt:lpstr>Current interest in infrared</vt:lpstr>
      <vt:lpstr>Extinction by dust</vt:lpstr>
      <vt:lpstr>Infrared Hybrid Array</vt:lpstr>
      <vt:lpstr>Indium Bumps</vt:lpstr>
      <vt:lpstr>Pixel-level Cross Section: InSb</vt:lpstr>
      <vt:lpstr>Pixel-level Cross Section: HgCdTe</vt:lpstr>
      <vt:lpstr>NICMOS</vt:lpstr>
      <vt:lpstr>Si PIN Architecture</vt:lpstr>
      <vt:lpstr>Detector Size</vt:lpstr>
      <vt:lpstr>Valence &amp; Conduction Bands in Semiconductors</vt:lpstr>
      <vt:lpstr>Periodic Table</vt:lpstr>
      <vt:lpstr>Periodic Table Continued</vt:lpstr>
      <vt:lpstr>The Band Gap Determines the Red Limit</vt:lpstr>
      <vt:lpstr>NICMOS MUX</vt:lpstr>
      <vt:lpstr>Pixel Capacitance and Gain</vt:lpstr>
      <vt:lpstr>Dark Current</vt:lpstr>
      <vt:lpstr>Dark Current Example</vt:lpstr>
      <vt:lpstr>Dark Current vs. Temperature</vt:lpstr>
      <vt:lpstr>kTC Noise</vt:lpstr>
      <vt:lpstr>1/f Noise</vt:lpstr>
      <vt:lpstr>Noise Reduction Through Multiple Sampling</vt:lpstr>
      <vt:lpstr>Fowler Sampling</vt:lpstr>
      <vt:lpstr>“Up the Ramp”</vt:lpstr>
      <vt:lpstr>Read Noise Example</vt:lpstr>
      <vt:lpstr>QE Example</vt:lpstr>
      <vt:lpstr>Well Depth and Non-linearity</vt:lpstr>
      <vt:lpstr>Persistence</vt:lpstr>
      <vt:lpstr>Persistence Continued</vt:lpstr>
      <vt:lpstr>Persistence Movie</vt:lpstr>
      <vt:lpstr>Pixel-to-pixel Crosstalk</vt:lpstr>
      <vt:lpstr>IPC</vt:lpstr>
      <vt:lpstr>IPC</vt:lpstr>
      <vt:lpstr>Teledyne Family Arrays</vt:lpstr>
      <vt:lpstr>Teledyne H4RG Si PIN</vt:lpstr>
      <vt:lpstr>Raytheon Family Arrays</vt:lpstr>
      <vt:lpstr>MCT on Si</vt:lpstr>
      <vt:lpstr>MCT on Si</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542</cp:revision>
  <dcterms:created xsi:type="dcterms:W3CDTF">2007-01-08T01:06:37Z</dcterms:created>
  <dcterms:modified xsi:type="dcterms:W3CDTF">2019-04-29T17:56:04Z</dcterms:modified>
</cp:coreProperties>
</file>