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0"/>
  </p:notesMasterIdLst>
  <p:sldIdLst>
    <p:sldId id="520" r:id="rId2"/>
    <p:sldId id="1696" r:id="rId3"/>
    <p:sldId id="1759" r:id="rId4"/>
    <p:sldId id="1697" r:id="rId5"/>
    <p:sldId id="1706" r:id="rId6"/>
    <p:sldId id="1748" r:id="rId7"/>
    <p:sldId id="1760" r:id="rId8"/>
    <p:sldId id="1698" r:id="rId9"/>
    <p:sldId id="1762" r:id="rId10"/>
    <p:sldId id="1764" r:id="rId11"/>
    <p:sldId id="1766" r:id="rId12"/>
    <p:sldId id="1765" r:id="rId13"/>
    <p:sldId id="1747" r:id="rId14"/>
    <p:sldId id="1752" r:id="rId15"/>
    <p:sldId id="1750" r:id="rId16"/>
    <p:sldId id="1751" r:id="rId17"/>
    <p:sldId id="1749" r:id="rId18"/>
    <p:sldId id="1753" r:id="rId19"/>
    <p:sldId id="1754" r:id="rId20"/>
    <p:sldId id="1699" r:id="rId21"/>
    <p:sldId id="1763" r:id="rId22"/>
    <p:sldId id="1746" r:id="rId23"/>
    <p:sldId id="1700" r:id="rId24"/>
    <p:sldId id="1757" r:id="rId25"/>
    <p:sldId id="1701" r:id="rId26"/>
    <p:sldId id="1758" r:id="rId27"/>
    <p:sldId id="1761" r:id="rId28"/>
    <p:sldId id="1756"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084" autoAdjust="0"/>
    <p:restoredTop sz="95740" autoAdjust="0"/>
  </p:normalViewPr>
  <p:slideViewPr>
    <p:cSldViewPr>
      <p:cViewPr varScale="1">
        <p:scale>
          <a:sx n="102" d="100"/>
          <a:sy n="102" d="100"/>
        </p:scale>
        <p:origin x="1430" y="8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varScale="1">
      <p:scale>
        <a:sx n="100" d="100"/>
        <a:sy n="100" d="100"/>
      </p:scale>
      <p:origin x="0" y="-4253"/>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26.xml"/><Relationship Id="rId3" Type="http://schemas.openxmlformats.org/officeDocument/2006/relationships/slide" Target="slides/slide4.xml"/><Relationship Id="rId7" Type="http://schemas.openxmlformats.org/officeDocument/2006/relationships/slide" Target="slides/slide12.xml"/><Relationship Id="rId12" Type="http://schemas.openxmlformats.org/officeDocument/2006/relationships/slide" Target="slides/slide25.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1.xml"/><Relationship Id="rId11" Type="http://schemas.openxmlformats.org/officeDocument/2006/relationships/slide" Target="slides/slide24.xml"/><Relationship Id="rId5" Type="http://schemas.openxmlformats.org/officeDocument/2006/relationships/slide" Target="slides/slide10.xml"/><Relationship Id="rId10" Type="http://schemas.openxmlformats.org/officeDocument/2006/relationships/slide" Target="slides/slide23.xml"/><Relationship Id="rId4" Type="http://schemas.openxmlformats.org/officeDocument/2006/relationships/slide" Target="slides/slide8.xml"/><Relationship Id="rId9" Type="http://schemas.openxmlformats.org/officeDocument/2006/relationships/slide" Target="slides/slide22.xml"/><Relationship Id="rId14"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30 protoplanetary disks, or </a:t>
            </a:r>
            <a:r>
              <a:rPr lang="en-US" sz="1200" b="0" i="0" kern="1200" dirty="0" err="1" smtClean="0">
                <a:solidFill>
                  <a:schemeClr val="tx1"/>
                </a:solidFill>
                <a:effectLst/>
                <a:latin typeface="Arial" charset="0"/>
                <a:ea typeface="+mn-ea"/>
                <a:cs typeface="+mn-cs"/>
              </a:rPr>
              <a:t>proplyds</a:t>
            </a:r>
            <a:r>
              <a:rPr lang="en-US" sz="1200" b="0" i="0" kern="1200" dirty="0" smtClean="0">
                <a:solidFill>
                  <a:schemeClr val="tx1"/>
                </a:solidFill>
                <a:effectLst/>
                <a:latin typeface="Arial" charset="0"/>
                <a:ea typeface="+mn-ea"/>
                <a:cs typeface="+mn-cs"/>
              </a:rPr>
              <a:t>, as imaged by Hubble in the Orion Nebula. Hubble is a brilliant resource for identifying these disk signatures in the optical, but has little power to probe the internal features of these disks, even from its location in space. (NASA/ESA AND L. RICCI (ESO))</a:t>
            </a:r>
            <a:endParaRPr lang="en-US" dirty="0"/>
          </a:p>
        </p:txBody>
      </p:sp>
      <p:sp>
        <p:nvSpPr>
          <p:cNvPr id="4" name="Slide Number Placeholder 3"/>
          <p:cNvSpPr>
            <a:spLocks noGrp="1"/>
          </p:cNvSpPr>
          <p:nvPr>
            <p:ph type="sldNum" sz="quarter" idx="10"/>
          </p:nvPr>
        </p:nvSpPr>
        <p:spPr/>
        <p:txBody>
          <a:bodyPr/>
          <a:lstStyle/>
          <a:p>
            <a:pPr>
              <a:defRPr/>
            </a:pPr>
            <a:fld id="{8711A129-A1F6-4A06-834E-A9F511020688}" type="slidenum">
              <a:rPr lang="en-US" smtClean="0"/>
              <a:pPr>
                <a:defRPr/>
              </a:pPr>
              <a:t>20</a:t>
            </a:fld>
            <a:endParaRPr lang="en-US"/>
          </a:p>
        </p:txBody>
      </p:sp>
    </p:spTree>
    <p:extLst>
      <p:ext uri="{BB962C8B-B14F-4D97-AF65-F5344CB8AC3E}">
        <p14:creationId xmlns:p14="http://schemas.microsoft.com/office/powerpoint/2010/main" val="147508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These 20 protoplanetary disks, as they appear in the most recent </a:t>
            </a:r>
            <a:r>
              <a:rPr lang="en-US" sz="1200" b="0" i="0" kern="1200" dirty="0" err="1" smtClean="0">
                <a:solidFill>
                  <a:schemeClr val="tx1"/>
                </a:solidFill>
                <a:effectLst/>
                <a:latin typeface="Arial" charset="0"/>
                <a:ea typeface="+mn-ea"/>
                <a:cs typeface="+mn-cs"/>
              </a:rPr>
              <a:t>ApJ</a:t>
            </a:r>
            <a:r>
              <a:rPr lang="en-US" sz="1200" b="0" i="0" kern="1200" dirty="0" smtClean="0">
                <a:solidFill>
                  <a:schemeClr val="tx1"/>
                </a:solidFill>
                <a:effectLst/>
                <a:latin typeface="Arial" charset="0"/>
                <a:ea typeface="+mn-ea"/>
                <a:cs typeface="+mn-cs"/>
              </a:rPr>
              <a:t> letters paper (in press), showcase the diversity and intricate details found in both face-on and tilted protoplanetary disks imaged by the DSHARP team. (S. M. ANDREWS ET AL. AND THE DSHARP COLLABORATION, ARXIV:1812.04040)</a:t>
            </a:r>
            <a:endParaRPr lang="en-US" dirty="0"/>
          </a:p>
        </p:txBody>
      </p:sp>
      <p:sp>
        <p:nvSpPr>
          <p:cNvPr id="4" name="Slide Number Placeholder 3"/>
          <p:cNvSpPr>
            <a:spLocks noGrp="1"/>
          </p:cNvSpPr>
          <p:nvPr>
            <p:ph type="sldNum" sz="quarter" idx="10"/>
          </p:nvPr>
        </p:nvSpPr>
        <p:spPr/>
        <p:txBody>
          <a:bodyPr/>
          <a:lstStyle/>
          <a:p>
            <a:pPr>
              <a:defRPr/>
            </a:pPr>
            <a:fld id="{8711A129-A1F6-4A06-834E-A9F511020688}" type="slidenum">
              <a:rPr lang="en-US" smtClean="0"/>
              <a:pPr>
                <a:defRPr/>
              </a:pPr>
              <a:t>22</a:t>
            </a:fld>
            <a:endParaRPr lang="en-US"/>
          </a:p>
        </p:txBody>
      </p:sp>
    </p:spTree>
    <p:extLst>
      <p:ext uri="{BB962C8B-B14F-4D97-AF65-F5344CB8AC3E}">
        <p14:creationId xmlns:p14="http://schemas.microsoft.com/office/powerpoint/2010/main" val="361728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40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38862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1289390"/>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a:prstGeom prst="rect">
            <a:avLst/>
          </a:prstGeo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859683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0" r:id="rId7"/>
    <p:sldLayoutId id="2147483731" r:id="rId8"/>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xoplanets.org/" TargetMode="External"/><Relationship Id="rId2" Type="http://schemas.openxmlformats.org/officeDocument/2006/relationships/hyperlink" Target="http://exoplanetarchive.ipac.caltech.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Exoplanets I</a:t>
            </a:r>
          </a:p>
        </p:txBody>
      </p:sp>
      <p:sp>
        <p:nvSpPr>
          <p:cNvPr id="2" name="Slide Number Placeholder 1"/>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Stellar Reflex Motion</a:t>
            </a:r>
          </a:p>
        </p:txBody>
      </p:sp>
      <p:sp>
        <p:nvSpPr>
          <p:cNvPr id="6148" name="Rectangle 3"/>
          <p:cNvSpPr>
            <a:spLocks noGrp="1" noChangeArrowheads="1"/>
          </p:cNvSpPr>
          <p:nvPr>
            <p:ph idx="1"/>
          </p:nvPr>
        </p:nvSpPr>
        <p:spPr/>
        <p:txBody>
          <a:bodyPr/>
          <a:lstStyle/>
          <a:p>
            <a:r>
              <a:rPr lang="en-US" altLang="en-US" dirty="0" smtClean="0"/>
              <a:t>A star orbited by a planet will move in response to the gravitational pull of the planet.</a:t>
            </a:r>
          </a:p>
          <a:p>
            <a:r>
              <a:rPr lang="en-US" altLang="en-US" dirty="0" smtClean="0"/>
              <a:t>The velocity of this motion depends on the ratio of the masses, that is, a big planet will pull the star harder than a small planet.</a:t>
            </a:r>
          </a:p>
          <a:p>
            <a:r>
              <a:rPr lang="en-US" altLang="en-US" dirty="0" smtClean="0"/>
              <a:t>The two bodies orbit a common point, called the barycenter.</a:t>
            </a:r>
          </a:p>
          <a:p>
            <a:r>
              <a:rPr lang="en-US" altLang="en-US" dirty="0" smtClean="0"/>
              <a:t>The barycenter is located at the center of mass of the system.</a:t>
            </a:r>
          </a:p>
          <a:p>
            <a:endParaRPr lang="en-US" altLang="en-US" dirty="0" smtClean="0"/>
          </a:p>
        </p:txBody>
      </p:sp>
      <p:sp>
        <p:nvSpPr>
          <p:cNvPr id="2" name="Slide Number Placeholder 1"/>
          <p:cNvSpPr>
            <a:spLocks noGrp="1"/>
          </p:cNvSpPr>
          <p:nvPr>
            <p:ph type="sldNum" sz="quarter" idx="12"/>
          </p:nvPr>
        </p:nvSpPr>
        <p:spPr/>
        <p:txBody>
          <a:bodyPr/>
          <a:lstStyle/>
          <a:p>
            <a:fld id="{A80E317C-2D38-45AD-93CC-2F339010EF5B}" type="slidenum">
              <a:rPr lang="en-US" smtClean="0"/>
              <a:pPr/>
              <a:t>10</a:t>
            </a:fld>
            <a:endParaRPr lang="en-US"/>
          </a:p>
        </p:txBody>
      </p:sp>
    </p:spTree>
    <p:extLst>
      <p:ext uri="{BB962C8B-B14F-4D97-AF65-F5344CB8AC3E}">
        <p14:creationId xmlns:p14="http://schemas.microsoft.com/office/powerpoint/2010/main" val="329885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Stellar Reflex Motion Speed</a:t>
            </a:r>
          </a:p>
        </p:txBody>
      </p:sp>
      <p:sp>
        <p:nvSpPr>
          <p:cNvPr id="6148" name="Rectangle 3"/>
          <p:cNvSpPr>
            <a:spLocks noGrp="1" noChangeArrowheads="1"/>
          </p:cNvSpPr>
          <p:nvPr>
            <p:ph idx="1"/>
          </p:nvPr>
        </p:nvSpPr>
        <p:spPr/>
        <p:txBody>
          <a:bodyPr/>
          <a:lstStyle/>
          <a:p>
            <a:r>
              <a:rPr lang="en-US" altLang="en-US" dirty="0" smtClean="0"/>
              <a:t>According to Newton’s 3</a:t>
            </a:r>
            <a:r>
              <a:rPr lang="en-US" altLang="en-US" baseline="30000" dirty="0" smtClean="0"/>
              <a:t>rd</a:t>
            </a:r>
            <a:r>
              <a:rPr lang="en-US" altLang="en-US" dirty="0" smtClean="0"/>
              <a:t> Law, the gravitational force on the star is equal, but opposite, to the gravitational force on the planet.</a:t>
            </a:r>
          </a:p>
          <a:p>
            <a:r>
              <a:rPr lang="en-US" altLang="en-US" dirty="0"/>
              <a:t>So, </a:t>
            </a:r>
            <a:r>
              <a:rPr lang="en-US" altLang="en-US" dirty="0" err="1"/>
              <a:t>F</a:t>
            </a:r>
            <a:r>
              <a:rPr lang="en-US" altLang="en-US" baseline="-25000" dirty="0" err="1"/>
              <a:t>star,planet</a:t>
            </a:r>
            <a:r>
              <a:rPr lang="en-US" altLang="en-US" dirty="0"/>
              <a:t>=-</a:t>
            </a:r>
            <a:r>
              <a:rPr lang="en-US" altLang="en-US" dirty="0" err="1" smtClean="0"/>
              <a:t>F</a:t>
            </a:r>
            <a:r>
              <a:rPr lang="en-US" altLang="en-US" baseline="-25000" dirty="0" err="1" smtClean="0"/>
              <a:t>planet,star</a:t>
            </a:r>
            <a:r>
              <a:rPr lang="en-US" altLang="en-US" dirty="0"/>
              <a:t>.</a:t>
            </a:r>
          </a:p>
          <a:p>
            <a:r>
              <a:rPr lang="en-US" altLang="en-US" dirty="0" smtClean="0"/>
              <a:t>According to Newton’s 2</a:t>
            </a:r>
            <a:r>
              <a:rPr lang="en-US" altLang="en-US" baseline="30000" dirty="0" smtClean="0"/>
              <a:t>nd</a:t>
            </a:r>
            <a:r>
              <a:rPr lang="en-US" altLang="en-US" dirty="0" smtClean="0"/>
              <a:t> Law, the force on each body is the mass of that body times the acceleration.</a:t>
            </a:r>
          </a:p>
          <a:p>
            <a:r>
              <a:rPr lang="en-US" altLang="en-US" dirty="0" err="1" smtClean="0"/>
              <a:t>m</a:t>
            </a:r>
            <a:r>
              <a:rPr lang="en-US" altLang="en-US" baseline="-25000" dirty="0" err="1" smtClean="0"/>
              <a:t>star</a:t>
            </a:r>
            <a:r>
              <a:rPr lang="en-US" altLang="en-US" dirty="0" err="1" smtClean="0"/>
              <a:t>a</a:t>
            </a:r>
            <a:r>
              <a:rPr lang="en-US" altLang="en-US" baseline="-25000" dirty="0" err="1" smtClean="0"/>
              <a:t>star</a:t>
            </a:r>
            <a:r>
              <a:rPr lang="en-US" altLang="en-US" dirty="0" smtClean="0"/>
              <a:t>=</a:t>
            </a:r>
            <a:r>
              <a:rPr lang="en-US" altLang="en-US" dirty="0" err="1" smtClean="0"/>
              <a:t>m</a:t>
            </a:r>
            <a:r>
              <a:rPr lang="en-US" altLang="en-US" baseline="-25000" dirty="0" err="1" smtClean="0"/>
              <a:t>planet</a:t>
            </a:r>
            <a:r>
              <a:rPr lang="en-US" altLang="en-US" dirty="0" err="1" smtClean="0"/>
              <a:t>a</a:t>
            </a:r>
            <a:r>
              <a:rPr lang="en-US" altLang="en-US" baseline="-25000" dirty="0" err="1" smtClean="0"/>
              <a:t>planet</a:t>
            </a:r>
            <a:r>
              <a:rPr lang="en-US" altLang="en-US" dirty="0" smtClean="0"/>
              <a:t>, or, assuming circular orbits,</a:t>
            </a:r>
          </a:p>
          <a:p>
            <a:r>
              <a:rPr lang="en-US" altLang="en-US" dirty="0" err="1" smtClean="0"/>
              <a:t>m</a:t>
            </a:r>
            <a:r>
              <a:rPr lang="en-US" altLang="en-US" baseline="-25000" dirty="0" err="1" smtClean="0"/>
              <a:t>star</a:t>
            </a:r>
            <a:r>
              <a:rPr lang="en-US" altLang="en-US" dirty="0" smtClean="0"/>
              <a:t>(v</a:t>
            </a:r>
            <a:r>
              <a:rPr lang="en-US" altLang="en-US" baseline="30000" dirty="0" smtClean="0"/>
              <a:t>2</a:t>
            </a:r>
            <a:r>
              <a:rPr lang="en-US" altLang="en-US" baseline="-25000" dirty="0" smtClean="0"/>
              <a:t>star</a:t>
            </a:r>
            <a:r>
              <a:rPr lang="en-US" altLang="en-US" dirty="0" smtClean="0"/>
              <a:t>/</a:t>
            </a:r>
            <a:r>
              <a:rPr lang="en-US" altLang="en-US" dirty="0" err="1" smtClean="0"/>
              <a:t>r</a:t>
            </a:r>
            <a:r>
              <a:rPr lang="en-US" altLang="en-US" baseline="-25000" dirty="0" err="1" smtClean="0"/>
              <a:t>star</a:t>
            </a:r>
            <a:r>
              <a:rPr lang="en-US" altLang="en-US" dirty="0" smtClean="0"/>
              <a:t>)=</a:t>
            </a:r>
            <a:r>
              <a:rPr lang="en-US" altLang="en-US" dirty="0" err="1" smtClean="0"/>
              <a:t>m</a:t>
            </a:r>
            <a:r>
              <a:rPr lang="en-US" altLang="en-US" baseline="-25000" dirty="0" err="1" smtClean="0"/>
              <a:t>planet</a:t>
            </a:r>
            <a:r>
              <a:rPr lang="en-US" altLang="en-US" dirty="0" smtClean="0"/>
              <a:t>(v</a:t>
            </a:r>
            <a:r>
              <a:rPr lang="en-US" altLang="en-US" baseline="30000" dirty="0" smtClean="0"/>
              <a:t>2</a:t>
            </a:r>
            <a:r>
              <a:rPr lang="en-US" altLang="en-US" baseline="-25000" dirty="0" smtClean="0"/>
              <a:t>planet</a:t>
            </a:r>
            <a:r>
              <a:rPr lang="en-US" altLang="en-US" dirty="0" smtClean="0"/>
              <a:t>/</a:t>
            </a:r>
            <a:r>
              <a:rPr lang="en-US" altLang="en-US" dirty="0" err="1" smtClean="0"/>
              <a:t>r</a:t>
            </a:r>
            <a:r>
              <a:rPr lang="en-US" altLang="en-US" baseline="-25000" dirty="0" err="1" smtClean="0"/>
              <a:t>planet</a:t>
            </a:r>
            <a:r>
              <a:rPr lang="en-US" altLang="en-US" dirty="0" smtClean="0"/>
              <a:t>), where r is the distance between the body and the common point of rotation.</a:t>
            </a:r>
          </a:p>
          <a:p>
            <a:endParaRPr lang="en-US" altLang="en-US" dirty="0" smtClean="0"/>
          </a:p>
          <a:p>
            <a:endParaRPr lang="en-US" altLang="en-US" dirty="0" smtClean="0"/>
          </a:p>
        </p:txBody>
      </p:sp>
      <p:sp>
        <p:nvSpPr>
          <p:cNvPr id="2" name="Slide Number Placeholder 1"/>
          <p:cNvSpPr>
            <a:spLocks noGrp="1"/>
          </p:cNvSpPr>
          <p:nvPr>
            <p:ph type="sldNum" sz="quarter" idx="12"/>
          </p:nvPr>
        </p:nvSpPr>
        <p:spPr/>
        <p:txBody>
          <a:bodyPr/>
          <a:lstStyle/>
          <a:p>
            <a:fld id="{A80E317C-2D38-45AD-93CC-2F339010EF5B}" type="slidenum">
              <a:rPr lang="en-US" smtClean="0"/>
              <a:pPr/>
              <a:t>11</a:t>
            </a:fld>
            <a:endParaRPr lang="en-US"/>
          </a:p>
        </p:txBody>
      </p:sp>
    </p:spTree>
    <p:extLst>
      <p:ext uri="{BB962C8B-B14F-4D97-AF65-F5344CB8AC3E}">
        <p14:creationId xmlns:p14="http://schemas.microsoft.com/office/powerpoint/2010/main" val="347453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Center of Mass</a:t>
            </a:r>
          </a:p>
        </p:txBody>
      </p:sp>
      <mc:AlternateContent xmlns:mc="http://schemas.openxmlformats.org/markup-compatibility/2006" xmlns:a14="http://schemas.microsoft.com/office/drawing/2010/main">
        <mc:Choice Requires="a14">
          <p:sp>
            <p:nvSpPr>
              <p:cNvPr id="6148" name="Rectangle 3"/>
              <p:cNvSpPr>
                <a:spLocks noGrp="1" noChangeArrowheads="1"/>
              </p:cNvSpPr>
              <p:nvPr>
                <p:ph sz="half" idx="1"/>
              </p:nvPr>
            </p:nvSpPr>
            <p:spPr/>
            <p:txBody>
              <a:bodyPr>
                <a:normAutofit fontScale="85000" lnSpcReduction="20000"/>
              </a:bodyPr>
              <a:lstStyle/>
              <a:p>
                <a:pPr>
                  <a:lnSpc>
                    <a:spcPct val="110000"/>
                  </a:lnSpc>
                </a:pPr>
                <a:r>
                  <a:rPr lang="en-US" altLang="en-US" dirty="0" smtClean="0"/>
                  <a:t>The center of mass for a system of masses is located at </a:t>
                </a:r>
                <a14:m>
                  <m:oMath xmlns:m="http://schemas.openxmlformats.org/officeDocument/2006/math">
                    <m:acc>
                      <m:accPr>
                        <m:chr m:val="⃗"/>
                        <m:ctrlPr>
                          <a:rPr lang="en-US" altLang="en-US" i="1" smtClean="0">
                            <a:latin typeface="Cambria Math" panose="02040503050406030204" pitchFamily="18" charset="0"/>
                          </a:rPr>
                        </m:ctrlPr>
                      </m:accPr>
                      <m:e>
                        <m:r>
                          <a:rPr lang="en-US" altLang="en-US" b="0" i="1" smtClean="0">
                            <a:latin typeface="Cambria Math" panose="02040503050406030204" pitchFamily="18" charset="0"/>
                          </a:rPr>
                          <m:t>𝑟</m:t>
                        </m:r>
                      </m:e>
                    </m:acc>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𝑀</m:t>
                        </m:r>
                      </m:den>
                    </m:f>
                    <m:nary>
                      <m:naryPr>
                        <m:chr m:val="∑"/>
                        <m:ctrlPr>
                          <a:rPr lang="en-US" altLang="en-US" b="0" i="1" smtClean="0">
                            <a:latin typeface="Cambria Math" panose="02040503050406030204" pitchFamily="18" charset="0"/>
                          </a:rPr>
                        </m:ctrlPr>
                      </m:naryPr>
                      <m:sub>
                        <m:r>
                          <m:rPr>
                            <m:brk m:alnAt="23"/>
                          </m:rPr>
                          <a:rPr lang="en-US" altLang="en-US" b="0" i="1" smtClean="0">
                            <a:latin typeface="Cambria Math" panose="02040503050406030204" pitchFamily="18" charset="0"/>
                          </a:rPr>
                          <m:t>𝑖</m:t>
                        </m:r>
                        <m:r>
                          <a:rPr lang="en-US" altLang="en-US" b="0" i="1" smtClean="0">
                            <a:latin typeface="Cambria Math" panose="02040503050406030204" pitchFamily="18" charset="0"/>
                          </a:rPr>
                          <m:t>=1</m:t>
                        </m:r>
                      </m:sub>
                      <m:sup>
                        <m:r>
                          <a:rPr lang="en-US" altLang="en-US" b="0" i="1" smtClean="0">
                            <a:latin typeface="Cambria Math" panose="02040503050406030204" pitchFamily="18" charset="0"/>
                          </a:rPr>
                          <m:t>𝑛</m:t>
                        </m:r>
                      </m:sup>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𝑚</m:t>
                            </m:r>
                          </m:e>
                          <m:sub>
                            <m:r>
                              <a:rPr lang="en-US" altLang="en-US" b="0" i="1" smtClean="0">
                                <a:latin typeface="Cambria Math" panose="02040503050406030204" pitchFamily="18" charset="0"/>
                              </a:rPr>
                              <m:t>𝑖</m:t>
                            </m:r>
                          </m:sub>
                        </m:sSub>
                        <m:sSub>
                          <m:sSubPr>
                            <m:ctrlPr>
                              <a:rPr lang="en-US" altLang="en-US" b="0" i="1" smtClean="0">
                                <a:latin typeface="Cambria Math" panose="02040503050406030204" pitchFamily="18" charset="0"/>
                              </a:rPr>
                            </m:ctrlPr>
                          </m:sSubPr>
                          <m:e>
                            <m:acc>
                              <m:accPr>
                                <m:chr m:val="⃗"/>
                                <m:ctrlPr>
                                  <a:rPr lang="en-US" altLang="en-US" b="0" i="1" smtClean="0">
                                    <a:latin typeface="Cambria Math" panose="02040503050406030204" pitchFamily="18" charset="0"/>
                                  </a:rPr>
                                </m:ctrlPr>
                              </m:accPr>
                              <m:e>
                                <m:r>
                                  <a:rPr lang="en-US" altLang="en-US" b="0" i="1" smtClean="0">
                                    <a:latin typeface="Cambria Math" panose="02040503050406030204" pitchFamily="18" charset="0"/>
                                  </a:rPr>
                                  <m:t>𝑟</m:t>
                                </m:r>
                              </m:e>
                            </m:acc>
                          </m:e>
                          <m:sub>
                            <m:r>
                              <a:rPr lang="en-US" altLang="en-US" b="0" i="1" smtClean="0">
                                <a:latin typeface="Cambria Math" panose="02040503050406030204" pitchFamily="18" charset="0"/>
                              </a:rPr>
                              <m:t>𝑖</m:t>
                            </m:r>
                          </m:sub>
                        </m:sSub>
                      </m:e>
                    </m:nary>
                    <m:r>
                      <a:rPr lang="en-US" altLang="en-US" b="0" i="1" smtClean="0">
                        <a:latin typeface="Cambria Math" panose="02040503050406030204" pitchFamily="18" charset="0"/>
                      </a:rPr>
                      <m:t>, </m:t>
                    </m:r>
                  </m:oMath>
                </a14:m>
                <a:r>
                  <a:rPr lang="en-US" altLang="en-US" dirty="0" smtClean="0"/>
                  <a:t>where M is the total of all masses, m</a:t>
                </a:r>
                <a:r>
                  <a:rPr lang="en-US" altLang="en-US" baseline="-25000" dirty="0" smtClean="0"/>
                  <a:t>i</a:t>
                </a:r>
                <a:r>
                  <a:rPr lang="en-US" altLang="en-US" dirty="0" smtClean="0"/>
                  <a:t>, and </a:t>
                </a:r>
                <a:r>
                  <a:rPr lang="en-US" altLang="en-US" dirty="0" err="1" smtClean="0"/>
                  <a:t>r</a:t>
                </a:r>
                <a:r>
                  <a:rPr lang="en-US" altLang="en-US" baseline="-25000" dirty="0" err="1" smtClean="0"/>
                  <a:t>i</a:t>
                </a:r>
                <a:r>
                  <a:rPr lang="en-US" altLang="en-US" dirty="0" smtClean="0"/>
                  <a:t> are the distances between the objects and the center of mass.</a:t>
                </a:r>
              </a:p>
              <a:p>
                <a:r>
                  <a:rPr lang="en-US" altLang="en-US" dirty="0" smtClean="0"/>
                  <a:t>Consider the Earth-Moon system shown below.</a:t>
                </a:r>
              </a:p>
              <a:p>
                <a:r>
                  <a:rPr lang="en-US" altLang="en-US" dirty="0" smtClean="0"/>
                  <a:t>In this case,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1</m:t>
                        </m:r>
                      </m:num>
                      <m:den>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𝑚</m:t>
                            </m:r>
                          </m:e>
                          <m:sub>
                            <m:r>
                              <a:rPr lang="en-US" altLang="en-US" b="0" i="1" smtClean="0">
                                <a:latin typeface="Cambria Math" panose="02040503050406030204" pitchFamily="18" charset="0"/>
                                <a:ea typeface="Cambria Math" panose="02040503050406030204" pitchFamily="18" charset="0"/>
                              </a:rPr>
                              <m:t>⨁</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𝑚</m:t>
                            </m:r>
                          </m:e>
                          <m:sub>
                            <m:r>
                              <a:rPr lang="en-US" altLang="en-US" b="0" i="1" smtClean="0">
                                <a:latin typeface="Cambria Math" panose="02040503050406030204" pitchFamily="18" charset="0"/>
                              </a:rPr>
                              <m:t>𝑚𝑜𝑜𝑛</m:t>
                            </m:r>
                          </m:sub>
                        </m:sSub>
                      </m:den>
                    </m:f>
                    <m:d>
                      <m:dPr>
                        <m:ctrlPr>
                          <a:rPr lang="en-US" altLang="en-US" b="0" i="1" smtClean="0">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i="1">
                                <a:latin typeface="Cambria Math" panose="02040503050406030204" pitchFamily="18" charset="0"/>
                                <a:ea typeface="Cambria Math" panose="02040503050406030204" pitchFamily="18" charset="0"/>
                              </a:rPr>
                              <m:t>⨁</m:t>
                            </m:r>
                          </m:sub>
                        </m:sSub>
                        <m:r>
                          <a:rPr lang="en-US" altLang="en-US" i="1">
                            <a:latin typeface="Cambria Math" panose="02040503050406030204" pitchFamily="18" charset="0"/>
                            <a:ea typeface="Cambria Math" panose="02040503050406030204" pitchFamily="18" charset="0"/>
                          </a:rPr>
                          <m:t>×0+</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𝑚</m:t>
                            </m:r>
                          </m:e>
                          <m:sub>
                            <m:r>
                              <a:rPr lang="en-US" altLang="en-US" i="1">
                                <a:latin typeface="Cambria Math" panose="02040503050406030204" pitchFamily="18" charset="0"/>
                                <a:ea typeface="Cambria Math" panose="02040503050406030204" pitchFamily="18" charset="0"/>
                              </a:rPr>
                              <m:t>𝑚𝑜𝑜𝑛</m:t>
                            </m:r>
                          </m:sub>
                        </m:sSub>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𝑟</m:t>
                            </m:r>
                          </m:e>
                          <m:sub>
                            <m:r>
                              <a:rPr lang="en-US" altLang="en-US" i="1">
                                <a:latin typeface="Cambria Math" panose="02040503050406030204" pitchFamily="18" charset="0"/>
                                <a:ea typeface="Cambria Math" panose="02040503050406030204" pitchFamily="18" charset="0"/>
                              </a:rPr>
                              <m:t>0</m:t>
                            </m:r>
                          </m:sub>
                        </m:sSub>
                      </m:e>
                    </m:d>
                  </m:oMath>
                </a14:m>
                <a:endParaRPr lang="en-US" altLang="en-US" dirty="0" smtClean="0"/>
              </a:p>
              <a:p>
                <a:r>
                  <a:rPr lang="en-US" altLang="en-US" dirty="0" smtClean="0"/>
                  <a:t>So,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m:t>
                    </m:r>
                    <m:f>
                      <m:fPr>
                        <m:ctrlPr>
                          <a:rPr lang="en-US" altLang="en-US" i="1">
                            <a:latin typeface="Cambria Math" panose="02040503050406030204" pitchFamily="18" charset="0"/>
                          </a:rPr>
                        </m:ctrlPr>
                      </m:fPr>
                      <m:num>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𝑚</m:t>
                            </m:r>
                          </m:e>
                          <m:sub>
                            <m:r>
                              <a:rPr lang="en-US" altLang="en-US" b="0" i="1" smtClean="0">
                                <a:latin typeface="Cambria Math" panose="02040503050406030204" pitchFamily="18" charset="0"/>
                              </a:rPr>
                              <m:t>𝑚𝑜𝑜𝑛</m:t>
                            </m:r>
                          </m:sub>
                        </m:sSub>
                      </m:num>
                      <m:den>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i="1">
                                <a:latin typeface="Cambria Math" panose="02040503050406030204" pitchFamily="18" charset="0"/>
                                <a:ea typeface="Cambria Math" panose="02040503050406030204" pitchFamily="18" charset="0"/>
                              </a:rPr>
                              <m:t>⨁</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i="1">
                                <a:latin typeface="Cambria Math" panose="02040503050406030204" pitchFamily="18" charset="0"/>
                              </a:rPr>
                              <m:t>𝑚𝑜𝑜𝑛</m:t>
                            </m:r>
                          </m:sub>
                        </m:sSub>
                      </m:den>
                    </m:f>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b="0" i="1" smtClean="0">
                            <a:latin typeface="Cambria Math" panose="02040503050406030204" pitchFamily="18" charset="0"/>
                          </a:rPr>
                          <m:t>0</m:t>
                        </m:r>
                      </m:sub>
                    </m:sSub>
                    <m:r>
                      <a:rPr lang="en-US" altLang="en-US" b="0" i="1" smtClean="0">
                        <a:latin typeface="Cambria Math" panose="02040503050406030204" pitchFamily="18" charset="0"/>
                      </a:rPr>
                      <m:t>=</m:t>
                    </m:r>
                    <m:sSup>
                      <m:sSupPr>
                        <m:ctrlPr>
                          <a:rPr lang="en-US" altLang="en-US" b="0" i="1" smtClean="0">
                            <a:latin typeface="Cambria Math" panose="02040503050406030204" pitchFamily="18" charset="0"/>
                          </a:rPr>
                        </m:ctrlPr>
                      </m:sSupPr>
                      <m:e>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1+</m:t>
                            </m:r>
                            <m:f>
                              <m:fPr>
                                <m:ctrlPr>
                                  <a:rPr lang="en-US" altLang="en-US" b="0" i="1" smtClean="0">
                                    <a:latin typeface="Cambria Math" panose="02040503050406030204" pitchFamily="18" charset="0"/>
                                  </a:rPr>
                                </m:ctrlPr>
                              </m:fPr>
                              <m:num>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𝑚</m:t>
                                    </m:r>
                                  </m:e>
                                  <m:sub>
                                    <m:r>
                                      <a:rPr lang="en-US" altLang="en-US" b="0" i="1" smtClean="0">
                                        <a:latin typeface="Cambria Math" panose="02040503050406030204" pitchFamily="18" charset="0"/>
                                        <a:ea typeface="Cambria Math" panose="02040503050406030204" pitchFamily="18" charset="0"/>
                                      </a:rPr>
                                      <m:t>⨁</m:t>
                                    </m:r>
                                  </m:sub>
                                </m:sSub>
                              </m:num>
                              <m:den>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𝑚</m:t>
                                    </m:r>
                                  </m:e>
                                  <m:sub>
                                    <m:r>
                                      <a:rPr lang="en-US" altLang="en-US" b="0" i="1" smtClean="0">
                                        <a:latin typeface="Cambria Math" panose="02040503050406030204" pitchFamily="18" charset="0"/>
                                      </a:rPr>
                                      <m:t>𝑚𝑜𝑜𝑛</m:t>
                                    </m:r>
                                  </m:sub>
                                </m:sSub>
                              </m:den>
                            </m:f>
                          </m:e>
                        </m:d>
                      </m:e>
                      <m:sup>
                        <m:r>
                          <a:rPr lang="en-US" altLang="en-US" b="0" i="1" smtClean="0">
                            <a:latin typeface="Cambria Math" panose="02040503050406030204" pitchFamily="18" charset="0"/>
                          </a:rPr>
                          <m:t>−1</m:t>
                        </m:r>
                      </m:sup>
                    </m:sSup>
                    <m:sSub>
                      <m:sSubPr>
                        <m:ctrlPr>
                          <a:rPr lang="en-US" altLang="en-US" i="1">
                            <a:latin typeface="Cambria Math" panose="02040503050406030204" pitchFamily="18" charset="0"/>
                          </a:rPr>
                        </m:ctrlPr>
                      </m:sSubPr>
                      <m:e>
                        <m:r>
                          <a:rPr lang="en-US" altLang="en-US" i="1">
                            <a:latin typeface="Cambria Math" panose="02040503050406030204" pitchFamily="18" charset="0"/>
                          </a:rPr>
                          <m:t>𝑟</m:t>
                        </m:r>
                      </m:e>
                      <m:sub>
                        <m:r>
                          <a:rPr lang="en-US" altLang="en-US" i="1">
                            <a:latin typeface="Cambria Math" panose="02040503050406030204" pitchFamily="18" charset="0"/>
                          </a:rPr>
                          <m:t>0</m:t>
                        </m:r>
                      </m:sub>
                    </m:sSub>
                    <m:r>
                      <a:rPr lang="en-US" altLang="en-US" b="0" i="1" smtClean="0">
                        <a:latin typeface="Cambria Math" panose="02040503050406030204" pitchFamily="18" charset="0"/>
                      </a:rPr>
                      <m:t>.</m:t>
                    </m:r>
                  </m:oMath>
                </a14:m>
                <a:endParaRPr lang="en-US" altLang="en-US" b="0" dirty="0" smtClean="0"/>
              </a:p>
            </p:txBody>
          </p:sp>
        </mc:Choice>
        <mc:Fallback xmlns="">
          <p:sp>
            <p:nvSpPr>
              <p:cNvPr id="6148" name="Rectangle 3"/>
              <p:cNvSpPr>
                <a:spLocks noGrp="1" noRot="1" noChangeAspect="1" noMove="1" noResize="1" noEditPoints="1" noAdjustHandles="1" noChangeArrowheads="1" noChangeShapeType="1" noTextEdit="1"/>
              </p:cNvSpPr>
              <p:nvPr>
                <p:ph sz="half" idx="1"/>
              </p:nvPr>
            </p:nvSpPr>
            <p:spPr>
              <a:blipFill rotWithShape="0">
                <a:blip r:embed="rId2"/>
                <a:stretch>
                  <a:fillRect l="-508" t="-613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A80E317C-2D38-45AD-93CC-2F339010EF5B}" type="slidenum">
              <a:rPr lang="en-US" smtClean="0"/>
              <a:pPr/>
              <a:t>12</a:t>
            </a:fld>
            <a:endParaRPr lang="en-US"/>
          </a:p>
        </p:txBody>
      </p:sp>
      <p:pic>
        <p:nvPicPr>
          <p:cNvPr id="4" name="Content Placeholder 3"/>
          <p:cNvPicPr>
            <a:picLocks noGrp="1" noChangeAspect="1"/>
          </p:cNvPicPr>
          <p:nvPr>
            <p:ph sz="half" idx="13"/>
          </p:nvPr>
        </p:nvPicPr>
        <p:blipFill>
          <a:blip r:embed="rId3"/>
          <a:stretch>
            <a:fillRect/>
          </a:stretch>
        </p:blipFill>
        <p:spPr>
          <a:xfrm>
            <a:off x="2627683" y="3886200"/>
            <a:ext cx="4017222" cy="2286000"/>
          </a:xfrm>
          <a:prstGeom prst="rect">
            <a:avLst/>
          </a:prstGeom>
        </p:spPr>
      </p:pic>
    </p:spTree>
    <p:extLst>
      <p:ext uri="{BB962C8B-B14F-4D97-AF65-F5344CB8AC3E}">
        <p14:creationId xmlns:p14="http://schemas.microsoft.com/office/powerpoint/2010/main" val="2465700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Velocity Method</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13</a:t>
            </a:fld>
            <a:endParaRPr lang="en-US"/>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p:txBody>
              <a:bodyPr/>
              <a:lstStyle/>
              <a:p>
                <a:r>
                  <a:rPr lang="en-US" dirty="0" smtClean="0"/>
                  <a:t>The radial velocity of a star is the speed of the star along the line of sight from us to the star.</a:t>
                </a:r>
              </a:p>
              <a:p>
                <a:r>
                  <a:rPr lang="en-US" dirty="0" smtClean="0"/>
                  <a:t>The value can be positive or negative.</a:t>
                </a:r>
              </a:p>
              <a:p>
                <a:r>
                  <a:rPr lang="en-US" dirty="0" smtClean="0"/>
                  <a:t>It can be measured through the Doppler shift.</a:t>
                </a:r>
              </a:p>
              <a:p>
                <a:r>
                  <a:rPr lang="en-US" dirty="0" smtClean="0"/>
                  <a:t>The wavelength shift is proportional to the velocity of the star, such that </a:t>
                </a:r>
                <a14:m>
                  <m:oMath xmlns:m="http://schemas.openxmlformats.org/officeDocument/2006/math">
                    <m:f>
                      <m:fPr>
                        <m:ctrlPr>
                          <a:rPr lang="en-US" i="1" smtClean="0">
                            <a:latin typeface="Cambria Math" panose="02040503050406030204" pitchFamily="18" charset="0"/>
                          </a:rPr>
                        </m:ctrlPr>
                      </m:fPr>
                      <m:num>
                        <m:r>
                          <m:rPr>
                            <m:sty m:val="p"/>
                          </m:rPr>
                          <a:rPr lang="el-GR" i="1" smtClean="0">
                            <a:latin typeface="Cambria Math" panose="02040503050406030204" pitchFamily="18" charset="0"/>
                            <a:ea typeface="Cambria Math" panose="02040503050406030204" pitchFamily="18" charset="0"/>
                          </a:rPr>
                          <m:t>Δ</m:t>
                        </m:r>
                        <m:r>
                          <a:rPr lang="el-GR" i="1" smtClean="0">
                            <a:latin typeface="Cambria Math" panose="02040503050406030204" pitchFamily="18" charset="0"/>
                            <a:ea typeface="Cambria Math" panose="02040503050406030204" pitchFamily="18" charset="0"/>
                          </a:rPr>
                          <m:t>𝜆</m:t>
                        </m:r>
                      </m:num>
                      <m:den>
                        <m:r>
                          <a:rPr lang="en-US" i="1" smtClean="0">
                            <a:latin typeface="Cambria Math" panose="02040503050406030204" pitchFamily="18" charset="0"/>
                            <a:ea typeface="Cambria Math" panose="02040503050406030204" pitchFamily="18" charset="0"/>
                          </a:rPr>
                          <m:t>𝜆</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𝑣</m:t>
                        </m:r>
                      </m:num>
                      <m:den>
                        <m:r>
                          <a:rPr lang="en-US" b="0" i="1" smtClean="0">
                            <a:latin typeface="Cambria Math" panose="02040503050406030204" pitchFamily="18" charset="0"/>
                          </a:rPr>
                          <m:t>𝑐</m:t>
                        </m:r>
                      </m:den>
                    </m:f>
                  </m:oMath>
                </a14:m>
                <a:r>
                  <a:rPr lang="en-US" dirty="0" smtClean="0"/>
                  <a:t>, where c is the speed of light.</a:t>
                </a:r>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blipFill rotWithShape="0">
                <a:blip r:embed="rId2"/>
                <a:stretch>
                  <a:fillRect l="-1645" t="-1067" r="-1828"/>
                </a:stretch>
              </a:blipFill>
            </p:spPr>
            <p:txBody>
              <a:bodyPr/>
              <a:lstStyle/>
              <a:p>
                <a:r>
                  <a:rPr lang="en-US">
                    <a:noFill/>
                  </a:rPr>
                  <a:t> </a:t>
                </a:r>
              </a:p>
            </p:txBody>
          </p:sp>
        </mc:Fallback>
      </mc:AlternateContent>
      <p:pic>
        <p:nvPicPr>
          <p:cNvPr id="5" name="Content Placeholder 4"/>
          <p:cNvPicPr>
            <a:picLocks noGrp="1" noChangeAspect="1"/>
          </p:cNvPicPr>
          <p:nvPr>
            <p:ph sz="half" idx="2"/>
          </p:nvPr>
        </p:nvPicPr>
        <p:blipFill>
          <a:blip r:embed="rId3"/>
          <a:stretch>
            <a:fillRect/>
          </a:stretch>
        </p:blipFill>
        <p:spPr>
          <a:xfrm>
            <a:off x="4894263" y="2102737"/>
            <a:ext cx="3335337" cy="3420876"/>
          </a:xfrm>
          <a:prstGeom prst="rect">
            <a:avLst/>
          </a:prstGeom>
        </p:spPr>
      </p:pic>
    </p:spTree>
    <p:extLst>
      <p:ext uri="{BB962C8B-B14F-4D97-AF65-F5344CB8AC3E}">
        <p14:creationId xmlns:p14="http://schemas.microsoft.com/office/powerpoint/2010/main" val="286400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Doppler Shift</a:t>
            </a:r>
            <a:endParaRPr lang="en-US" dirty="0"/>
          </a:p>
        </p:txBody>
      </p:sp>
      <p:pic>
        <p:nvPicPr>
          <p:cNvPr id="8" name="Content Placeholder 7"/>
          <p:cNvPicPr>
            <a:picLocks noGrp="1" noChangeAspect="1"/>
          </p:cNvPicPr>
          <p:nvPr>
            <p:ph idx="1"/>
          </p:nvPr>
        </p:nvPicPr>
        <p:blipFill>
          <a:blip r:embed="rId2"/>
          <a:stretch>
            <a:fillRect/>
          </a:stretch>
        </p:blipFill>
        <p:spPr>
          <a:xfrm>
            <a:off x="1784350" y="1524000"/>
            <a:ext cx="5689600" cy="4876800"/>
          </a:xfrm>
          <a:prstGeom prst="rect">
            <a:avLst/>
          </a:prstGeom>
        </p:spPr>
      </p:pic>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14</a:t>
            </a:fld>
            <a:endParaRPr lang="en-US"/>
          </a:p>
        </p:txBody>
      </p:sp>
    </p:spTree>
    <p:extLst>
      <p:ext uri="{BB962C8B-B14F-4D97-AF65-F5344CB8AC3E}">
        <p14:creationId xmlns:p14="http://schemas.microsoft.com/office/powerpoint/2010/main" val="3650129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Velocity Curve</a:t>
            </a:r>
            <a:endParaRPr lang="en-US" dirty="0"/>
          </a:p>
        </p:txBody>
      </p:sp>
      <p:sp>
        <p:nvSpPr>
          <p:cNvPr id="7" name="Content Placeholder 6"/>
          <p:cNvSpPr>
            <a:spLocks noGrp="1"/>
          </p:cNvSpPr>
          <p:nvPr>
            <p:ph sz="half" idx="1"/>
          </p:nvPr>
        </p:nvSpPr>
        <p:spPr/>
        <p:txBody>
          <a:bodyPr>
            <a:normAutofit fontScale="92500" lnSpcReduction="10000"/>
          </a:bodyPr>
          <a:lstStyle/>
          <a:p>
            <a:r>
              <a:rPr lang="en-US" dirty="0" smtClean="0"/>
              <a:t>If a planet is present, then the radial velocity varies in a sinusoidal shape with a period of P.</a:t>
            </a:r>
          </a:p>
          <a:p>
            <a:r>
              <a:rPr lang="en-US" dirty="0" smtClean="0"/>
              <a:t>In the diagram below, the solid orbit is for the star and the dashed is for the planet.</a:t>
            </a:r>
          </a:p>
          <a:p>
            <a:r>
              <a:rPr lang="en-US" dirty="0" smtClean="0"/>
              <a:t>The plot shows the variation of the velocities with an amplitude of </a:t>
            </a:r>
            <a:r>
              <a:rPr lang="en-US" dirty="0" err="1" smtClean="0"/>
              <a:t>v</a:t>
            </a:r>
            <a:r>
              <a:rPr lang="en-US" baseline="-25000" dirty="0" err="1" smtClean="0"/>
              <a:t>A</a:t>
            </a:r>
            <a:r>
              <a:rPr lang="en-US" dirty="0" smtClean="0"/>
              <a:t> for the star</a:t>
            </a:r>
            <a:r>
              <a:rPr lang="en-US" dirty="0"/>
              <a:t>. </a:t>
            </a:r>
            <a:r>
              <a:rPr lang="en-US" dirty="0" err="1" smtClean="0"/>
              <a:t>v</a:t>
            </a:r>
            <a:r>
              <a:rPr lang="en-US" baseline="-25000" dirty="0" err="1" smtClean="0"/>
              <a:t>cm</a:t>
            </a:r>
            <a:r>
              <a:rPr lang="en-US" dirty="0" smtClean="0"/>
              <a:t> is the common motion of the system.</a:t>
            </a:r>
          </a:p>
          <a:p>
            <a:r>
              <a:rPr lang="en-US" dirty="0" smtClean="0"/>
              <a:t>For inclinations not equal to 90 degrees, we measure </a:t>
            </a:r>
            <a:r>
              <a:rPr lang="en-US" dirty="0" err="1" smtClean="0"/>
              <a:t>v</a:t>
            </a:r>
            <a:r>
              <a:rPr lang="en-US" baseline="-25000" dirty="0" err="1" smtClean="0"/>
              <a:t>A</a:t>
            </a:r>
            <a:r>
              <a:rPr lang="en-US" dirty="0" err="1" smtClean="0"/>
              <a:t>sini</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15</a:t>
            </a:fld>
            <a:endParaRPr lang="en-US"/>
          </a:p>
        </p:txBody>
      </p:sp>
      <p:pic>
        <p:nvPicPr>
          <p:cNvPr id="8" name="Content Placeholder 7"/>
          <p:cNvPicPr>
            <a:picLocks noGrp="1" noChangeAspect="1"/>
          </p:cNvPicPr>
          <p:nvPr>
            <p:ph sz="half" idx="13"/>
          </p:nvPr>
        </p:nvPicPr>
        <p:blipFill>
          <a:blip r:embed="rId2"/>
          <a:stretch>
            <a:fillRect/>
          </a:stretch>
        </p:blipFill>
        <p:spPr>
          <a:xfrm>
            <a:off x="1424589" y="3886200"/>
            <a:ext cx="6423409" cy="2286000"/>
          </a:xfrm>
          <a:prstGeom prst="rect">
            <a:avLst/>
          </a:prstGeom>
        </p:spPr>
      </p:pic>
    </p:spTree>
    <p:extLst>
      <p:ext uri="{BB962C8B-B14F-4D97-AF65-F5344CB8AC3E}">
        <p14:creationId xmlns:p14="http://schemas.microsoft.com/office/powerpoint/2010/main" val="356311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Radial Velocity from Spectra</a:t>
            </a:r>
            <a:endParaRPr lang="en-US" dirty="0"/>
          </a:p>
        </p:txBody>
      </p:sp>
      <p:sp>
        <p:nvSpPr>
          <p:cNvPr id="7" name="Content Placeholder 6"/>
          <p:cNvSpPr>
            <a:spLocks noGrp="1"/>
          </p:cNvSpPr>
          <p:nvPr>
            <p:ph sz="half" idx="1"/>
          </p:nvPr>
        </p:nvSpPr>
        <p:spPr/>
        <p:txBody>
          <a:bodyPr>
            <a:normAutofit fontScale="92500" lnSpcReduction="20000"/>
          </a:bodyPr>
          <a:lstStyle/>
          <a:p>
            <a:r>
              <a:rPr lang="en-US" dirty="0" smtClean="0"/>
              <a:t>A spectrum is used to measure the velocity. </a:t>
            </a:r>
          </a:p>
          <a:p>
            <a:r>
              <a:rPr lang="en-US" dirty="0" smtClean="0"/>
              <a:t>The figure on the right shows spectra of 17 nearly identical stars in a cluster.</a:t>
            </a:r>
          </a:p>
          <a:p>
            <a:r>
              <a:rPr lang="en-US" dirty="0" smtClean="0"/>
              <a:t>The CO </a:t>
            </a:r>
            <a:r>
              <a:rPr lang="en-US" dirty="0" err="1" smtClean="0"/>
              <a:t>bandhead</a:t>
            </a:r>
            <a:r>
              <a:rPr lang="en-US" dirty="0" smtClean="0"/>
              <a:t> appears to be shifted slightly for some of the stars, indicating that they have different radial velocities than the others.</a:t>
            </a:r>
          </a:p>
          <a:p>
            <a:r>
              <a:rPr lang="en-US" dirty="0" smtClean="0"/>
              <a:t>For detecting exoplanets, the shift is very small, about a thousand times smaller than in the figure, requiring very high spectral resolution.</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16</a:t>
            </a:fld>
            <a:endParaRPr lang="en-US"/>
          </a:p>
        </p:txBody>
      </p:sp>
      <p:pic>
        <p:nvPicPr>
          <p:cNvPr id="9" name="Content Placeholder 3"/>
          <p:cNvPicPr>
            <a:picLocks noGrp="1" noChangeAspect="1"/>
          </p:cNvPicPr>
          <p:nvPr>
            <p:ph sz="half" idx="2"/>
          </p:nvPr>
        </p:nvPicPr>
        <p:blipFill>
          <a:blip r:embed="rId2"/>
          <a:stretch>
            <a:fillRect/>
          </a:stretch>
        </p:blipFill>
        <p:spPr>
          <a:xfrm>
            <a:off x="4947051" y="1527175"/>
            <a:ext cx="3229760" cy="4572000"/>
          </a:xfrm>
          <a:prstGeom prst="rect">
            <a:avLst/>
          </a:prstGeom>
        </p:spPr>
      </p:pic>
    </p:spTree>
    <p:extLst>
      <p:ext uri="{BB962C8B-B14F-4D97-AF65-F5344CB8AC3E}">
        <p14:creationId xmlns:p14="http://schemas.microsoft.com/office/powerpoint/2010/main" val="490218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for 51 Peg</a:t>
            </a:r>
            <a:endParaRPr lang="en-US" dirty="0"/>
          </a:p>
        </p:txBody>
      </p:sp>
      <p:sp>
        <p:nvSpPr>
          <p:cNvPr id="5" name="Content Placeholder 4"/>
          <p:cNvSpPr>
            <a:spLocks noGrp="1"/>
          </p:cNvSpPr>
          <p:nvPr>
            <p:ph sz="half" idx="1"/>
          </p:nvPr>
        </p:nvSpPr>
        <p:spPr/>
        <p:txBody>
          <a:bodyPr/>
          <a:lstStyle/>
          <a:p>
            <a:r>
              <a:rPr lang="en-US" dirty="0" smtClean="0"/>
              <a:t>The radial velocity curve for 51 </a:t>
            </a:r>
            <a:r>
              <a:rPr lang="en-US" dirty="0" err="1" smtClean="0"/>
              <a:t>Pegasi</a:t>
            </a:r>
            <a:r>
              <a:rPr lang="en-US" dirty="0" smtClean="0"/>
              <a:t> has a period of approximately 4 days and an amplitude of 50 m/s, or around just one six millionth the speed of light.</a:t>
            </a:r>
          </a:p>
          <a:p>
            <a:r>
              <a:rPr lang="en-US" dirty="0" smtClean="0"/>
              <a:t>With such a short period, planet must be close to the star.</a:t>
            </a:r>
          </a:p>
          <a:p>
            <a:r>
              <a:rPr lang="en-US" dirty="0" smtClean="0"/>
              <a:t>The planet has a mass similar to Jupiter (~M</a:t>
            </a:r>
            <a:r>
              <a:rPr lang="en-US" baseline="-25000" dirty="0" smtClean="0"/>
              <a:t>J</a:t>
            </a:r>
            <a:r>
              <a:rPr lang="en-US" dirty="0" smtClean="0"/>
              <a:t>).</a:t>
            </a:r>
          </a:p>
          <a:p>
            <a:endParaRPr lang="en-US" dirty="0"/>
          </a:p>
        </p:txBody>
      </p:sp>
      <p:pic>
        <p:nvPicPr>
          <p:cNvPr id="7" name="Content Placeholder 6"/>
          <p:cNvPicPr>
            <a:picLocks noGrp="1" noChangeAspect="1"/>
          </p:cNvPicPr>
          <p:nvPr>
            <p:ph sz="half" idx="2"/>
          </p:nvPr>
        </p:nvPicPr>
        <p:blipFill>
          <a:blip r:embed="rId2"/>
          <a:stretch>
            <a:fillRect/>
          </a:stretch>
        </p:blipFill>
        <p:spPr>
          <a:xfrm>
            <a:off x="4894263" y="2526691"/>
            <a:ext cx="3335337" cy="2572967"/>
          </a:xfrm>
          <a:prstGeom prst="rect">
            <a:avLst/>
          </a:prstGeom>
        </p:spPr>
      </p:pic>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17</a:t>
            </a:fld>
            <a:endParaRPr lang="en-US"/>
          </a:p>
        </p:txBody>
      </p:sp>
    </p:spTree>
    <p:extLst>
      <p:ext uri="{BB962C8B-B14F-4D97-AF65-F5344CB8AC3E}">
        <p14:creationId xmlns:p14="http://schemas.microsoft.com/office/powerpoint/2010/main" val="148193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Velocities for some Examples</a:t>
            </a:r>
            <a:endParaRPr lang="en-US" dirty="0"/>
          </a:p>
        </p:txBody>
      </p:sp>
      <p:pic>
        <p:nvPicPr>
          <p:cNvPr id="8" name="Content Placeholder 7"/>
          <p:cNvPicPr>
            <a:picLocks noGrp="1" noChangeAspect="1"/>
          </p:cNvPicPr>
          <p:nvPr>
            <p:ph idx="1"/>
          </p:nvPr>
        </p:nvPicPr>
        <p:blipFill>
          <a:blip r:embed="rId2"/>
          <a:stretch>
            <a:fillRect/>
          </a:stretch>
        </p:blipFill>
        <p:spPr>
          <a:xfrm>
            <a:off x="1342846" y="1524000"/>
            <a:ext cx="6572608" cy="4876800"/>
          </a:xfrm>
          <a:prstGeom prst="rect">
            <a:avLst/>
          </a:prstGeom>
        </p:spPr>
      </p:pic>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18</a:t>
            </a:fld>
            <a:endParaRPr lang="en-US"/>
          </a:p>
        </p:txBody>
      </p:sp>
    </p:spTree>
    <p:extLst>
      <p:ext uri="{BB962C8B-B14F-4D97-AF65-F5344CB8AC3E}">
        <p14:creationId xmlns:p14="http://schemas.microsoft.com/office/powerpoint/2010/main" val="80806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Cell as a Reference</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19</a:t>
            </a:fld>
            <a:endParaRPr lang="en-US"/>
          </a:p>
        </p:txBody>
      </p:sp>
      <p:pic>
        <p:nvPicPr>
          <p:cNvPr id="5" name="Content Placeholder 4"/>
          <p:cNvPicPr>
            <a:picLocks noGrp="1" noChangeAspect="1"/>
          </p:cNvPicPr>
          <p:nvPr>
            <p:ph idx="1"/>
          </p:nvPr>
        </p:nvPicPr>
        <p:blipFill>
          <a:blip r:embed="rId2"/>
          <a:stretch>
            <a:fillRect/>
          </a:stretch>
        </p:blipFill>
        <p:spPr>
          <a:xfrm>
            <a:off x="1028700" y="2272331"/>
            <a:ext cx="7200900" cy="3380137"/>
          </a:xfrm>
          <a:prstGeom prst="rect">
            <a:avLst/>
          </a:prstGeom>
        </p:spPr>
      </p:pic>
    </p:spTree>
    <p:extLst>
      <p:ext uri="{BB962C8B-B14F-4D97-AF65-F5344CB8AC3E}">
        <p14:creationId xmlns:p14="http://schemas.microsoft.com/office/powerpoint/2010/main" val="13958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review the methods for identifying exoplanets</a:t>
            </a:r>
          </a:p>
          <a:p>
            <a:pPr lvl="1">
              <a:spcBef>
                <a:spcPct val="5000"/>
              </a:spcBef>
            </a:pPr>
            <a:r>
              <a:rPr lang="en-US" altLang="en-US" dirty="0" smtClean="0"/>
              <a:t>radial velocity</a:t>
            </a:r>
          </a:p>
          <a:p>
            <a:pPr lvl="1">
              <a:spcBef>
                <a:spcPct val="5000"/>
              </a:spcBef>
            </a:pPr>
            <a:r>
              <a:rPr lang="en-US" altLang="en-US" dirty="0" smtClean="0"/>
              <a:t>transit</a:t>
            </a:r>
          </a:p>
          <a:p>
            <a:pPr lvl="1">
              <a:spcBef>
                <a:spcPct val="5000"/>
              </a:spcBef>
            </a:pPr>
            <a:r>
              <a:rPr lang="en-US" altLang="en-US" dirty="0" smtClean="0"/>
              <a:t>direct imaging</a:t>
            </a:r>
          </a:p>
          <a:p>
            <a:pPr lvl="1">
              <a:spcBef>
                <a:spcPct val="5000"/>
              </a:spcBef>
            </a:pPr>
            <a:r>
              <a:rPr lang="en-US" altLang="en-US" dirty="0" smtClean="0"/>
              <a:t>microlensing</a:t>
            </a:r>
          </a:p>
          <a:p>
            <a:pPr>
              <a:spcBef>
                <a:spcPct val="5000"/>
              </a:spcBef>
            </a:pPr>
            <a:r>
              <a:rPr lang="en-US" altLang="en-US" dirty="0"/>
              <a:t>examine Kepler discoveries</a:t>
            </a:r>
          </a:p>
          <a:p>
            <a:pPr>
              <a:spcBef>
                <a:spcPct val="5000"/>
              </a:spcBef>
            </a:pPr>
            <a:r>
              <a:rPr lang="en-US" altLang="en-US" dirty="0"/>
              <a:t>determine if exoplanets are in habitable zone</a:t>
            </a:r>
          </a:p>
          <a:p>
            <a:pPr>
              <a:spcBef>
                <a:spcPct val="5000"/>
              </a:spcBef>
            </a:pPr>
            <a:r>
              <a:rPr lang="en-US" altLang="en-US" dirty="0"/>
              <a:t>discuss </a:t>
            </a:r>
            <a:r>
              <a:rPr lang="en-US" altLang="en-US" dirty="0" err="1"/>
              <a:t>Starshot</a:t>
            </a:r>
            <a:r>
              <a:rPr lang="en-US" altLang="en-US" dirty="0"/>
              <a:t> (RIT involvement)</a:t>
            </a:r>
          </a:p>
          <a:p>
            <a:pPr>
              <a:spcBef>
                <a:spcPct val="5000"/>
              </a:spcBef>
            </a:pPr>
            <a:r>
              <a:rPr lang="en-US" altLang="en-US" dirty="0"/>
              <a:t>TESS mission</a:t>
            </a:r>
          </a:p>
          <a:p>
            <a:pPr>
              <a:spcBef>
                <a:spcPct val="5000"/>
              </a:spcBef>
            </a:pPr>
            <a:r>
              <a:rPr lang="en-US" altLang="en-US" dirty="0"/>
              <a:t>JWST</a:t>
            </a:r>
          </a:p>
          <a:p>
            <a:pPr>
              <a:spcBef>
                <a:spcPct val="5000"/>
              </a:spcBef>
            </a:pPr>
            <a:r>
              <a:rPr lang="en-US" altLang="en-US" dirty="0"/>
              <a:t>Project Blue and </a:t>
            </a:r>
            <a:r>
              <a:rPr lang="en-US" altLang="en-US" dirty="0" err="1"/>
              <a:t>Proxima</a:t>
            </a:r>
            <a:r>
              <a:rPr lang="en-US" altLang="en-US" dirty="0"/>
              <a:t> Centauri b</a:t>
            </a:r>
          </a:p>
          <a:p>
            <a:pPr lvl="1">
              <a:spcBef>
                <a:spcPct val="5000"/>
              </a:spcBef>
            </a:pPr>
            <a:endParaRPr lang="en-US" altLang="en-US" dirty="0" smtClean="0"/>
          </a:p>
          <a:p>
            <a:pPr eaLnBrk="1" hangingPunct="1"/>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Best Radial Velocity Targets</a:t>
            </a:r>
          </a:p>
        </p:txBody>
      </p:sp>
      <p:sp>
        <p:nvSpPr>
          <p:cNvPr id="3" name="Content Placeholder 2"/>
          <p:cNvSpPr>
            <a:spLocks noGrp="1"/>
          </p:cNvSpPr>
          <p:nvPr>
            <p:ph sz="half" idx="1"/>
          </p:nvPr>
        </p:nvSpPr>
        <p:spPr/>
        <p:txBody>
          <a:bodyPr/>
          <a:lstStyle/>
          <a:p>
            <a:r>
              <a:rPr lang="en-US" dirty="0" smtClean="0"/>
              <a:t>This method generally detects planets that</a:t>
            </a:r>
          </a:p>
          <a:p>
            <a:pPr lvl="1"/>
            <a:r>
              <a:rPr lang="en-US" dirty="0" smtClean="0"/>
              <a:t>orbit edge on</a:t>
            </a:r>
          </a:p>
          <a:p>
            <a:pPr lvl="1"/>
            <a:r>
              <a:rPr lang="en-US" dirty="0" smtClean="0"/>
              <a:t>are massive compared to star</a:t>
            </a:r>
          </a:p>
          <a:p>
            <a:pPr lvl="1"/>
            <a:r>
              <a:rPr lang="en-US" dirty="0" smtClean="0"/>
              <a:t>have a short period</a:t>
            </a:r>
            <a:endParaRPr lang="en-US" dirty="0"/>
          </a:p>
        </p:txBody>
      </p:sp>
      <p:pic>
        <p:nvPicPr>
          <p:cNvPr id="2050" name="Picture 2" descr="Figure 1: Currently confirmed planets (from December 2014), showing planetary masses as a function of period. To date, the radial velocity method (red), and the transit method (green), are by far the most successful planet-finding techniques. Figure 42 from the repor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94263" y="2605307"/>
            <a:ext cx="3335337" cy="24157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20</a:t>
            </a:fld>
            <a:endParaRPr lang="en-US"/>
          </a:p>
        </p:txBody>
      </p:sp>
    </p:spTree>
    <p:extLst>
      <p:ext uri="{BB962C8B-B14F-4D97-AF65-F5344CB8AC3E}">
        <p14:creationId xmlns:p14="http://schemas.microsoft.com/office/powerpoint/2010/main" val="367391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transit technique</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77343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Transit Method</a:t>
            </a:r>
          </a:p>
        </p:txBody>
      </p:sp>
      <p:pic>
        <p:nvPicPr>
          <p:cNvPr id="6" name="Content Placeholder 5"/>
          <p:cNvPicPr>
            <a:picLocks noGrp="1" noChangeAspect="1"/>
          </p:cNvPicPr>
          <p:nvPr>
            <p:ph sz="half" idx="2"/>
          </p:nvPr>
        </p:nvPicPr>
        <p:blipFill>
          <a:blip r:embed="rId3"/>
          <a:stretch>
            <a:fillRect/>
          </a:stretch>
        </p:blipFill>
        <p:spPr>
          <a:xfrm>
            <a:off x="4894263" y="2126716"/>
            <a:ext cx="3335337" cy="3372918"/>
          </a:xfrm>
          <a:prstGeom prst="rect">
            <a:avLst/>
          </a:prstGeom>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22</a:t>
            </a:fld>
            <a:endParaRPr lang="en-US"/>
          </a:p>
        </p:txBody>
      </p:sp>
      <p:sp>
        <p:nvSpPr>
          <p:cNvPr id="7" name="Content Placeholder 6"/>
          <p:cNvSpPr>
            <a:spLocks noGrp="1"/>
          </p:cNvSpPr>
          <p:nvPr>
            <p:ph sz="half" idx="1"/>
          </p:nvPr>
        </p:nvSpPr>
        <p:spPr/>
        <p:txBody>
          <a:bodyPr/>
          <a:lstStyle/>
          <a:p>
            <a:r>
              <a:rPr lang="en-US" dirty="0" smtClean="0"/>
              <a:t>In this method, the planet transits in front of the star, thereby blocking some of its light.</a:t>
            </a:r>
          </a:p>
          <a:p>
            <a:r>
              <a:rPr lang="en-US" dirty="0" smtClean="0"/>
              <a:t>A light curve shows the dip in the total light observed from the star.</a:t>
            </a:r>
          </a:p>
          <a:p>
            <a:r>
              <a:rPr lang="en-US" dirty="0" smtClean="0"/>
              <a:t>The figure on the right shows Venus transiting the Sun.</a:t>
            </a:r>
            <a:endParaRPr lang="en-US" dirty="0"/>
          </a:p>
        </p:txBody>
      </p:sp>
      <p:sp>
        <p:nvSpPr>
          <p:cNvPr id="3" name="TextBox 2"/>
          <p:cNvSpPr txBox="1"/>
          <p:nvPr/>
        </p:nvSpPr>
        <p:spPr>
          <a:xfrm>
            <a:off x="5334000" y="5538376"/>
            <a:ext cx="2441694" cy="369332"/>
          </a:xfrm>
          <a:prstGeom prst="rect">
            <a:avLst/>
          </a:prstGeom>
          <a:noFill/>
        </p:spPr>
        <p:txBody>
          <a:bodyPr wrap="none" rtlCol="0">
            <a:spAutoFit/>
          </a:bodyPr>
          <a:lstStyle/>
          <a:p>
            <a:r>
              <a:rPr lang="en-US" dirty="0" smtClean="0"/>
              <a:t>(don’t look at the Sun)</a:t>
            </a:r>
            <a:endParaRPr lang="en-US" dirty="0"/>
          </a:p>
        </p:txBody>
      </p:sp>
    </p:spTree>
    <p:extLst>
      <p:ext uri="{BB962C8B-B14F-4D97-AF65-F5344CB8AC3E}">
        <p14:creationId xmlns:p14="http://schemas.microsoft.com/office/powerpoint/2010/main" val="3576375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Transit Light Curve</a:t>
            </a:r>
          </a:p>
        </p:txBody>
      </p:sp>
      <p:sp>
        <p:nvSpPr>
          <p:cNvPr id="6148" name="Rectangle 3"/>
          <p:cNvSpPr>
            <a:spLocks noGrp="1" noChangeArrowheads="1"/>
          </p:cNvSpPr>
          <p:nvPr>
            <p:ph sz="half" idx="1"/>
          </p:nvPr>
        </p:nvSpPr>
        <p:spPr/>
        <p:txBody>
          <a:bodyPr>
            <a:normAutofit/>
          </a:bodyPr>
          <a:lstStyle/>
          <a:p>
            <a:pPr eaLnBrk="1" hangingPunct="1">
              <a:spcBef>
                <a:spcPct val="5000"/>
              </a:spcBef>
            </a:pPr>
            <a:r>
              <a:rPr lang="en-US" altLang="en-US" dirty="0" smtClean="0"/>
              <a:t>The figure on the right shows a planet transiting a star.</a:t>
            </a:r>
          </a:p>
          <a:p>
            <a:pPr eaLnBrk="1" hangingPunct="1">
              <a:spcBef>
                <a:spcPct val="5000"/>
              </a:spcBef>
            </a:pPr>
            <a:r>
              <a:rPr lang="en-US" altLang="en-US" dirty="0" smtClean="0"/>
              <a:t>As the planet “ingresses” into eclipse, the brightness of the star appears to dim.</a:t>
            </a:r>
          </a:p>
          <a:p>
            <a:pPr eaLnBrk="1" hangingPunct="1">
              <a:spcBef>
                <a:spcPct val="5000"/>
              </a:spcBef>
            </a:pPr>
            <a:r>
              <a:rPr lang="en-US" altLang="en-US" dirty="0" smtClean="0"/>
              <a:t>The shape of the dip can tell us about the size of the planet, the orbital inclination, and the presence of an atmosphere around the planet.</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pic>
        <p:nvPicPr>
          <p:cNvPr id="4" name="Content Placeholder 3"/>
          <p:cNvPicPr>
            <a:picLocks noGrp="1" noChangeAspect="1"/>
          </p:cNvPicPr>
          <p:nvPr>
            <p:ph sz="half" idx="2"/>
          </p:nvPr>
        </p:nvPicPr>
        <p:blipFill>
          <a:blip r:embed="rId2"/>
          <a:stretch>
            <a:fillRect/>
          </a:stretch>
        </p:blipFill>
        <p:spPr>
          <a:xfrm>
            <a:off x="4894263" y="1765056"/>
            <a:ext cx="3335337" cy="4096238"/>
          </a:xfrm>
          <a:prstGeom prst="rect">
            <a:avLst/>
          </a:prstGeom>
        </p:spPr>
      </p:pic>
    </p:spTree>
    <p:extLst>
      <p:ext uri="{BB962C8B-B14F-4D97-AF65-F5344CB8AC3E}">
        <p14:creationId xmlns:p14="http://schemas.microsoft.com/office/powerpoint/2010/main" val="2989963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Example for Jupiter</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24</a:t>
            </a:fld>
            <a:endParaRPr lang="en-US"/>
          </a:p>
        </p:txBody>
      </p:sp>
      <p:sp>
        <p:nvSpPr>
          <p:cNvPr id="3" name="Content Placeholder 2"/>
          <p:cNvSpPr>
            <a:spLocks noGrp="1"/>
          </p:cNvSpPr>
          <p:nvPr>
            <p:ph idx="1"/>
          </p:nvPr>
        </p:nvSpPr>
        <p:spPr/>
        <p:txBody>
          <a:bodyPr/>
          <a:lstStyle/>
          <a:p>
            <a:r>
              <a:rPr lang="en-US" dirty="0" smtClean="0"/>
              <a:t>Jupiter has a diameter that is roughly one tenth that of the Sun.</a:t>
            </a:r>
          </a:p>
          <a:p>
            <a:r>
              <a:rPr lang="en-US" dirty="0" smtClean="0"/>
              <a:t>The apparent flux from the Sun, as Jupiter eclipses it, will be reduced by the ratio of areas of the two objects.</a:t>
            </a:r>
          </a:p>
          <a:p>
            <a:r>
              <a:rPr lang="en-US" dirty="0" smtClean="0"/>
              <a:t>So, the reduction is (1/10)</a:t>
            </a:r>
            <a:r>
              <a:rPr lang="en-US" baseline="30000" dirty="0" smtClean="0"/>
              <a:t>2</a:t>
            </a:r>
            <a:r>
              <a:rPr lang="en-US" dirty="0" smtClean="0"/>
              <a:t>=0.01=1%.</a:t>
            </a:r>
            <a:endParaRPr lang="en-US" dirty="0"/>
          </a:p>
        </p:txBody>
      </p:sp>
    </p:spTree>
    <p:extLst>
      <p:ext uri="{BB962C8B-B14F-4D97-AF65-F5344CB8AC3E}">
        <p14:creationId xmlns:p14="http://schemas.microsoft.com/office/powerpoint/2010/main" val="1992842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Sample Transit Light Curves</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25</a:t>
            </a:fld>
            <a:endParaRPr lang="en-US"/>
          </a:p>
        </p:txBody>
      </p:sp>
      <p:pic>
        <p:nvPicPr>
          <p:cNvPr id="4" name="Content Placeholder 3"/>
          <p:cNvPicPr>
            <a:picLocks noGrp="1" noChangeAspect="1"/>
          </p:cNvPicPr>
          <p:nvPr>
            <p:ph idx="1"/>
          </p:nvPr>
        </p:nvPicPr>
        <p:blipFill>
          <a:blip r:embed="rId2"/>
          <a:stretch>
            <a:fillRect/>
          </a:stretch>
        </p:blipFill>
        <p:spPr>
          <a:xfrm>
            <a:off x="1028700" y="2561298"/>
            <a:ext cx="7200900" cy="2802203"/>
          </a:xfrm>
          <a:prstGeom prst="rect">
            <a:avLst/>
          </a:prstGeom>
        </p:spPr>
      </p:pic>
    </p:spTree>
    <p:extLst>
      <p:ext uri="{BB962C8B-B14F-4D97-AF65-F5344CB8AC3E}">
        <p14:creationId xmlns:p14="http://schemas.microsoft.com/office/powerpoint/2010/main" val="159999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Measuring Sizes</a:t>
            </a:r>
          </a:p>
        </p:txBody>
      </p:sp>
      <p:sp>
        <p:nvSpPr>
          <p:cNvPr id="7" name="Content Placeholder 6"/>
          <p:cNvSpPr>
            <a:spLocks noGrp="1"/>
          </p:cNvSpPr>
          <p:nvPr>
            <p:ph sz="half" idx="1"/>
          </p:nvPr>
        </p:nvSpPr>
        <p:spPr/>
        <p:txBody>
          <a:bodyPr/>
          <a:lstStyle/>
          <a:p>
            <a:r>
              <a:rPr lang="en-US" dirty="0" smtClean="0"/>
              <a:t>Size of planet can be inferred from time between first and second contact.</a:t>
            </a:r>
          </a:p>
          <a:p>
            <a:r>
              <a:rPr lang="en-US" dirty="0" smtClean="0"/>
              <a:t>Size of star can be inferred from time between second and fourth contact</a:t>
            </a:r>
            <a:r>
              <a:rPr lang="en-US" dirty="0" smtClean="0"/>
              <a:t>.</a:t>
            </a:r>
          </a:p>
          <a:p>
            <a:r>
              <a:rPr lang="en-US" dirty="0" smtClean="0"/>
              <a:t>Ingress is the phase between 1</a:t>
            </a:r>
            <a:r>
              <a:rPr lang="en-US" baseline="30000" dirty="0" smtClean="0"/>
              <a:t>st</a:t>
            </a:r>
            <a:r>
              <a:rPr lang="en-US" dirty="0" smtClean="0"/>
              <a:t> and 2</a:t>
            </a:r>
            <a:r>
              <a:rPr lang="en-US" baseline="30000" dirty="0" smtClean="0"/>
              <a:t>nd</a:t>
            </a:r>
            <a:r>
              <a:rPr lang="en-US" dirty="0" smtClean="0"/>
              <a:t> contact.</a:t>
            </a:r>
          </a:p>
          <a:p>
            <a:r>
              <a:rPr lang="en-US" dirty="0" smtClean="0"/>
              <a:t>Egress is the phase between 3</a:t>
            </a:r>
            <a:r>
              <a:rPr lang="en-US" baseline="30000" dirty="0" smtClean="0"/>
              <a:t>rd</a:t>
            </a:r>
            <a:r>
              <a:rPr lang="en-US" dirty="0" smtClean="0"/>
              <a:t> and </a:t>
            </a:r>
            <a:r>
              <a:rPr lang="en-US" smtClean="0"/>
              <a:t>4</a:t>
            </a:r>
            <a:r>
              <a:rPr lang="en-US" baseline="30000" smtClean="0"/>
              <a:t>th</a:t>
            </a:r>
            <a:r>
              <a:rPr lang="en-US" smtClean="0"/>
              <a:t> contact.</a:t>
            </a:r>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26</a:t>
            </a:fld>
            <a:endParaRPr lang="en-US"/>
          </a:p>
        </p:txBody>
      </p:sp>
      <p:pic>
        <p:nvPicPr>
          <p:cNvPr id="10" name="Content Placeholder 4"/>
          <p:cNvPicPr>
            <a:picLocks noGrp="1" noChangeAspect="1"/>
          </p:cNvPicPr>
          <p:nvPr>
            <p:ph sz="half" idx="2"/>
          </p:nvPr>
        </p:nvPicPr>
        <p:blipFill>
          <a:blip r:embed="rId2"/>
          <a:stretch>
            <a:fillRect/>
          </a:stretch>
        </p:blipFill>
        <p:spPr>
          <a:xfrm>
            <a:off x="4894263" y="2013603"/>
            <a:ext cx="3335337" cy="3599144"/>
          </a:xfrm>
          <a:prstGeom prst="rect">
            <a:avLst/>
          </a:prstGeom>
        </p:spPr>
      </p:pic>
    </p:spTree>
    <p:extLst>
      <p:ext uri="{BB962C8B-B14F-4D97-AF65-F5344CB8AC3E}">
        <p14:creationId xmlns:p14="http://schemas.microsoft.com/office/powerpoint/2010/main" val="2301805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472848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smtClean="0"/>
              <a:t>Homework 7</a:t>
            </a:r>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28</a:t>
            </a:fld>
            <a:endParaRPr lang="en-US"/>
          </a:p>
        </p:txBody>
      </p:sp>
      <p:sp>
        <p:nvSpPr>
          <p:cNvPr id="3" name="Content Placeholder 2"/>
          <p:cNvSpPr>
            <a:spLocks noGrp="1"/>
          </p:cNvSpPr>
          <p:nvPr>
            <p:ph idx="1"/>
          </p:nvPr>
        </p:nvSpPr>
        <p:spPr/>
        <p:txBody>
          <a:bodyPr>
            <a:normAutofit fontScale="85000" lnSpcReduction="20000"/>
          </a:bodyPr>
          <a:lstStyle/>
          <a:p>
            <a:r>
              <a:rPr lang="en-US" dirty="0" smtClean="0"/>
              <a:t>12.1, 12.3, 12.4, 12.6</a:t>
            </a:r>
          </a:p>
          <a:p>
            <a:pPr marL="457200" indent="-457200">
              <a:buFont typeface="+mj-lt"/>
              <a:buAutoNum type="arabicPeriod"/>
            </a:pPr>
            <a:r>
              <a:rPr lang="en-US" dirty="0" smtClean="0"/>
              <a:t>Imagine </a:t>
            </a:r>
            <a:r>
              <a:rPr lang="en-US" dirty="0"/>
              <a:t>that the solar system consisted of just the Sun and Jupiter. What would the velocity of the Sun be as it circles the common point of rotation for this system? Assume that the Sun and Jupiter have the same density, that the diameter of the Sun is roughly 10 times the diameter of Jupiter, </a:t>
            </a:r>
            <a:r>
              <a:rPr lang="en-US" dirty="0" smtClean="0"/>
              <a:t>that </a:t>
            </a:r>
            <a:r>
              <a:rPr lang="en-US" dirty="0"/>
              <a:t>the distance between the Sun and Jupiter is 5 </a:t>
            </a:r>
            <a:r>
              <a:rPr lang="en-US" dirty="0" smtClean="0"/>
              <a:t>AU, and that the orbital period of Jupiter is 12 Earth years.</a:t>
            </a:r>
          </a:p>
          <a:p>
            <a:pPr marL="457200" indent="-457200">
              <a:buFont typeface="+mj-lt"/>
              <a:buAutoNum type="arabicPeriod"/>
            </a:pPr>
            <a:r>
              <a:rPr lang="en-US" dirty="0" smtClean="0"/>
              <a:t>What is the wavelength shift of the Brackett-gamma line for velocity in question 1?</a:t>
            </a:r>
          </a:p>
          <a:p>
            <a:pPr marL="457200" indent="-457200">
              <a:buFont typeface="+mj-lt"/>
              <a:buAutoNum type="arabicPeriod"/>
            </a:pPr>
            <a:r>
              <a:rPr lang="en-US" dirty="0" smtClean="0"/>
              <a:t>What is the resolution for a spectrograph that could just barely register the shift in question 2?</a:t>
            </a:r>
          </a:p>
          <a:p>
            <a:pPr marL="457200" indent="-457200">
              <a:buFont typeface="+mj-lt"/>
              <a:buAutoNum type="arabicPeriod"/>
            </a:pPr>
            <a:r>
              <a:rPr lang="en-US" dirty="0" smtClean="0"/>
              <a:t>What part of the Sun do you see with your eye (but don’t look at the Sun!)?</a:t>
            </a:r>
          </a:p>
          <a:p>
            <a:pPr marL="457200" indent="-457200">
              <a:buFont typeface="+mj-lt"/>
              <a:buAutoNum type="arabicPeriod"/>
            </a:pPr>
            <a:r>
              <a:rPr lang="en-US" dirty="0"/>
              <a:t>Imagine that the Earth was perfectly absorbing body. How much radiation power would it absorb from the Sun</a:t>
            </a:r>
            <a:r>
              <a:rPr lang="en-US" dirty="0" smtClean="0"/>
              <a:t>?</a:t>
            </a:r>
          </a:p>
          <a:p>
            <a:pPr marL="457200" indent="-457200">
              <a:buFont typeface="+mj-lt"/>
              <a:buAutoNum type="arabicPeriod"/>
            </a:pPr>
            <a:r>
              <a:rPr lang="en-US" dirty="0"/>
              <a:t>Imagine that we see an exoplanet eclipsing its host star and it takes one hour from the onset of the eclipse to the end of ingress. Assuming that the orbital speed for the planet is </a:t>
            </a:r>
            <a:r>
              <a:rPr lang="en-US" dirty="0" smtClean="0"/>
              <a:t>15 </a:t>
            </a:r>
            <a:r>
              <a:rPr lang="en-US" dirty="0"/>
              <a:t>km/s, how big is the planet?</a:t>
            </a:r>
          </a:p>
        </p:txBody>
      </p:sp>
    </p:spTree>
    <p:extLst>
      <p:ext uri="{BB962C8B-B14F-4D97-AF65-F5344CB8AC3E}">
        <p14:creationId xmlns:p14="http://schemas.microsoft.com/office/powerpoint/2010/main" val="3246374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45426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Exoplanet Definition</a:t>
            </a:r>
          </a:p>
        </p:txBody>
      </p:sp>
      <p:sp>
        <p:nvSpPr>
          <p:cNvPr id="6148" name="Rectangle 3"/>
          <p:cNvSpPr>
            <a:spLocks noGrp="1" noChangeArrowheads="1"/>
          </p:cNvSpPr>
          <p:nvPr>
            <p:ph idx="1"/>
          </p:nvPr>
        </p:nvSpPr>
        <p:spPr/>
        <p:txBody>
          <a:bodyPr>
            <a:normAutofit/>
          </a:bodyPr>
          <a:lstStyle/>
          <a:p>
            <a:r>
              <a:rPr lang="en-US" altLang="en-US" dirty="0" smtClean="0"/>
              <a:t>An exoplanet is a planet that does not orbit our Sun.</a:t>
            </a:r>
          </a:p>
          <a:p>
            <a:pPr lvl="1"/>
            <a:r>
              <a:rPr lang="en-US" altLang="en-US" dirty="0" smtClean="0"/>
              <a:t>usually is meant to mean planets that orbit other stars</a:t>
            </a:r>
          </a:p>
          <a:p>
            <a:pPr lvl="1"/>
            <a:r>
              <a:rPr lang="en-US" altLang="en-US" dirty="0" smtClean="0"/>
              <a:t>could include free-floating planets, such as “failed stars,” aka brown dwarfs</a:t>
            </a:r>
          </a:p>
          <a:p>
            <a:r>
              <a:rPr lang="en-US" altLang="en-US" dirty="0" smtClean="0"/>
              <a:t>The term is short for “extrasolar planet,” where solar means Sun.</a:t>
            </a:r>
          </a:p>
        </p:txBody>
      </p:sp>
      <p:sp>
        <p:nvSpPr>
          <p:cNvPr id="2" name="Slide Number Placeholder 1"/>
          <p:cNvSpPr>
            <a:spLocks noGrp="1"/>
          </p:cNvSpPr>
          <p:nvPr>
            <p:ph type="sldNum" sz="quarter" idx="12"/>
          </p:nvPr>
        </p:nvSpPr>
        <p:spPr/>
        <p:txBody>
          <a:bodyPr/>
          <a:lstStyle/>
          <a:p>
            <a:fld id="{A80E317C-2D38-45AD-93CC-2F339010EF5B}" type="slidenum">
              <a:rPr lang="en-US" smtClean="0"/>
              <a:pPr/>
              <a:t>4</a:t>
            </a:fld>
            <a:endParaRPr lang="en-US"/>
          </a:p>
        </p:txBody>
      </p:sp>
    </p:spTree>
    <p:extLst>
      <p:ext uri="{BB962C8B-B14F-4D97-AF65-F5344CB8AC3E}">
        <p14:creationId xmlns:p14="http://schemas.microsoft.com/office/powerpoint/2010/main" val="278413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Exoplanets</a:t>
            </a:r>
            <a:endParaRPr lang="en-US" dirty="0"/>
          </a:p>
        </p:txBody>
      </p:sp>
      <p:sp>
        <p:nvSpPr>
          <p:cNvPr id="3" name="Content Placeholder 2"/>
          <p:cNvSpPr>
            <a:spLocks noGrp="1"/>
          </p:cNvSpPr>
          <p:nvPr>
            <p:ph idx="1"/>
          </p:nvPr>
        </p:nvSpPr>
        <p:spPr/>
        <p:txBody>
          <a:bodyPr>
            <a:normAutofit lnSpcReduction="10000"/>
          </a:bodyPr>
          <a:lstStyle/>
          <a:p>
            <a:r>
              <a:rPr lang="en-US" dirty="0" smtClean="0"/>
              <a:t>Exoplanets were the stuff of science fiction when I was a student!</a:t>
            </a:r>
          </a:p>
          <a:p>
            <a:r>
              <a:rPr lang="en-US" dirty="0" smtClean="0"/>
              <a:t>The few people who were searching for exoplanets were operating outside the established field of astronomy.</a:t>
            </a:r>
          </a:p>
          <a:p>
            <a:r>
              <a:rPr lang="en-US" dirty="0"/>
              <a:t>Discovery of the first extrasolar planet was announced Oct. </a:t>
            </a:r>
            <a:r>
              <a:rPr lang="en-US" dirty="0" smtClean="0"/>
              <a:t>6, 1995, </a:t>
            </a:r>
            <a:r>
              <a:rPr lang="en-US" dirty="0"/>
              <a:t>at a meeting in Florence, Italy, by Michel Mayor and Didier </a:t>
            </a:r>
            <a:r>
              <a:rPr lang="en-US" dirty="0" err="1"/>
              <a:t>Queloz</a:t>
            </a:r>
            <a:r>
              <a:rPr lang="en-US" dirty="0"/>
              <a:t> of the Geneva Observatory in Switzerland, and confirmed a week later by </a:t>
            </a:r>
            <a:r>
              <a:rPr lang="en-US" dirty="0" smtClean="0"/>
              <a:t>Geoff Marcy </a:t>
            </a:r>
            <a:r>
              <a:rPr lang="en-US" dirty="0"/>
              <a:t>and </a:t>
            </a:r>
            <a:r>
              <a:rPr lang="en-US" dirty="0" smtClean="0"/>
              <a:t>Paul Butler </a:t>
            </a:r>
            <a:r>
              <a:rPr lang="en-US" dirty="0"/>
              <a:t>at Lick Observatory</a:t>
            </a:r>
            <a:r>
              <a:rPr lang="en-US" dirty="0" smtClean="0"/>
              <a:t>.</a:t>
            </a:r>
          </a:p>
          <a:p>
            <a:r>
              <a:rPr lang="en-US" dirty="0" smtClean="0"/>
              <a:t>There are now over 4,000 confirmed exoplanets and a similar number of candidates. Over 600 are in multiple planet systems.</a:t>
            </a:r>
          </a:p>
          <a:p>
            <a:r>
              <a:rPr lang="en-US" dirty="0" smtClean="0"/>
              <a:t>Keep up with the latest at:</a:t>
            </a:r>
            <a:endParaRPr lang="en-US" dirty="0"/>
          </a:p>
          <a:p>
            <a:pPr lvl="1"/>
            <a:r>
              <a:rPr lang="en-US" dirty="0">
                <a:hlinkClick r:id="rId2"/>
              </a:rPr>
              <a:t>http://exoplanetarchive.ipac.caltech.edu</a:t>
            </a:r>
            <a:r>
              <a:rPr lang="en-US" dirty="0" smtClean="0">
                <a:hlinkClick r:id="rId2"/>
              </a:rPr>
              <a:t>/</a:t>
            </a:r>
            <a:endParaRPr lang="en-US" dirty="0" smtClean="0"/>
          </a:p>
          <a:p>
            <a:pPr lvl="1"/>
            <a:r>
              <a:rPr lang="en-US" dirty="0" smtClean="0">
                <a:hlinkClick r:id="rId3"/>
              </a:rPr>
              <a:t>http</a:t>
            </a:r>
            <a:r>
              <a:rPr lang="en-US" dirty="0">
                <a:hlinkClick r:id="rId3"/>
              </a:rPr>
              <a:t>://exoplanets.org</a:t>
            </a:r>
            <a:r>
              <a:rPr lang="en-US" dirty="0" smtClean="0">
                <a:hlinkClick r:id="rId3"/>
              </a:rPr>
              <a:t>/</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5</a:t>
            </a:fld>
            <a:endParaRPr lang="en-US"/>
          </a:p>
        </p:txBody>
      </p:sp>
    </p:spTree>
    <p:extLst>
      <p:ext uri="{BB962C8B-B14F-4D97-AF65-F5344CB8AC3E}">
        <p14:creationId xmlns:p14="http://schemas.microsoft.com/office/powerpoint/2010/main" val="2316788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Exoplanet Questions</a:t>
            </a:r>
            <a:endParaRPr lang="en-US" dirty="0"/>
          </a:p>
        </p:txBody>
      </p:sp>
      <p:sp>
        <p:nvSpPr>
          <p:cNvPr id="3" name="Content Placeholder 2"/>
          <p:cNvSpPr>
            <a:spLocks noGrp="1"/>
          </p:cNvSpPr>
          <p:nvPr>
            <p:ph idx="1"/>
          </p:nvPr>
        </p:nvSpPr>
        <p:spPr/>
        <p:txBody>
          <a:bodyPr/>
          <a:lstStyle/>
          <a:p>
            <a:r>
              <a:rPr lang="en-US" smtClean="0"/>
              <a:t>How common are planets?</a:t>
            </a:r>
          </a:p>
          <a:p>
            <a:r>
              <a:rPr lang="en-US" smtClean="0"/>
              <a:t>Are habitable planets common?</a:t>
            </a:r>
          </a:p>
          <a:p>
            <a:r>
              <a:rPr lang="en-US" smtClean="0"/>
              <a:t>Do other planetary systems look like ours?</a:t>
            </a:r>
          </a:p>
          <a:p>
            <a:r>
              <a:rPr lang="en-US" smtClean="0"/>
              <a:t>Are planetary systems different around different types of stars?</a:t>
            </a:r>
          </a:p>
          <a:p>
            <a:r>
              <a:rPr lang="en-US" smtClean="0"/>
              <a:t>Do all planetary systems have similar formation histories?</a:t>
            </a:r>
          </a:p>
          <a:p>
            <a:r>
              <a:rPr lang="en-US" smtClean="0"/>
              <a:t>Is there life elsewhere?</a:t>
            </a:r>
            <a:endParaRPr lang="en-US" dirty="0"/>
          </a:p>
        </p:txBody>
      </p:sp>
      <p:sp>
        <p:nvSpPr>
          <p:cNvPr id="4" name="Slide Number Placeholder 3"/>
          <p:cNvSpPr>
            <a:spLocks noGrp="1"/>
          </p:cNvSpPr>
          <p:nvPr>
            <p:ph type="sldNum" sz="quarter" idx="12"/>
          </p:nvPr>
        </p:nvSpPr>
        <p:spPr/>
        <p:txBody>
          <a:bodyPr/>
          <a:lstStyle/>
          <a:p>
            <a:fld id="{A80E317C-2D38-45AD-93CC-2F339010EF5B}" type="slidenum">
              <a:rPr lang="en-US" smtClean="0"/>
              <a:pPr/>
              <a:t>6</a:t>
            </a:fld>
            <a:endParaRPr lang="en-US"/>
          </a:p>
        </p:txBody>
      </p:sp>
    </p:spTree>
    <p:extLst>
      <p:ext uri="{BB962C8B-B14F-4D97-AF65-F5344CB8AC3E}">
        <p14:creationId xmlns:p14="http://schemas.microsoft.com/office/powerpoint/2010/main" val="1471412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detection techniques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0195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Planet Detection Techniques</a:t>
            </a:r>
            <a:endParaRPr lang="en-US" altLang="en-US" dirty="0" smtClean="0"/>
          </a:p>
        </p:txBody>
      </p:sp>
      <p:sp>
        <p:nvSpPr>
          <p:cNvPr id="6148" name="Rectangle 3"/>
          <p:cNvSpPr>
            <a:spLocks noGrp="1" noChangeArrowheads="1"/>
          </p:cNvSpPr>
          <p:nvPr>
            <p:ph idx="1"/>
          </p:nvPr>
        </p:nvSpPr>
        <p:spPr/>
        <p:txBody>
          <a:bodyPr/>
          <a:lstStyle/>
          <a:p>
            <a:r>
              <a:rPr lang="en-US" altLang="en-US" smtClean="0"/>
              <a:t>radial velocity</a:t>
            </a:r>
          </a:p>
          <a:p>
            <a:r>
              <a:rPr lang="en-US" altLang="en-US" smtClean="0"/>
              <a:t>transit</a:t>
            </a:r>
          </a:p>
          <a:p>
            <a:r>
              <a:rPr lang="en-US" altLang="en-US" smtClean="0"/>
              <a:t>direct imaging</a:t>
            </a:r>
          </a:p>
          <a:p>
            <a:r>
              <a:rPr lang="en-US" altLang="en-US" smtClean="0"/>
              <a:t>gravitational microlensing</a:t>
            </a:r>
            <a:endParaRPr lang="en-US" altLang="en-US" dirty="0" smtClean="0"/>
          </a:p>
        </p:txBody>
      </p:sp>
      <p:sp>
        <p:nvSpPr>
          <p:cNvPr id="2" name="Slide Number Placeholder 1"/>
          <p:cNvSpPr>
            <a:spLocks noGrp="1"/>
          </p:cNvSpPr>
          <p:nvPr>
            <p:ph type="sldNum" sz="quarter" idx="12"/>
          </p:nvPr>
        </p:nvSpPr>
        <p:spPr/>
        <p:txBody>
          <a:bodyPr/>
          <a:lstStyle/>
          <a:p>
            <a:fld id="{A80E317C-2D38-45AD-93CC-2F339010EF5B}" type="slidenum">
              <a:rPr lang="en-US" smtClean="0"/>
              <a:pPr/>
              <a:t>8</a:t>
            </a:fld>
            <a:endParaRPr lang="en-US"/>
          </a:p>
        </p:txBody>
      </p:sp>
    </p:spTree>
    <p:extLst>
      <p:ext uri="{BB962C8B-B14F-4D97-AF65-F5344CB8AC3E}">
        <p14:creationId xmlns:p14="http://schemas.microsoft.com/office/powerpoint/2010/main" val="1513765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radial velocity technique</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58481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4575</TotalTime>
  <Words>1315</Words>
  <Application>Microsoft Office PowerPoint</Application>
  <PresentationFormat>On-screen Show (4:3)</PresentationFormat>
  <Paragraphs>142</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Cambria Math</vt:lpstr>
      <vt:lpstr>Franklin Gothic Book</vt:lpstr>
      <vt:lpstr>Crop</vt:lpstr>
      <vt:lpstr>University Astronomy</vt:lpstr>
      <vt:lpstr>Aims and outline for this lecture</vt:lpstr>
      <vt:lpstr>background</vt:lpstr>
      <vt:lpstr>Exoplanet Definition</vt:lpstr>
      <vt:lpstr>Known Exoplanets</vt:lpstr>
      <vt:lpstr>Exoplanet Questions</vt:lpstr>
      <vt:lpstr>detection techniques</vt:lpstr>
      <vt:lpstr>Planet Detection Techniques</vt:lpstr>
      <vt:lpstr>radial velocity technique</vt:lpstr>
      <vt:lpstr>Stellar Reflex Motion</vt:lpstr>
      <vt:lpstr>Stellar Reflex Motion Speed</vt:lpstr>
      <vt:lpstr>Center of Mass</vt:lpstr>
      <vt:lpstr>Radial Velocity Method</vt:lpstr>
      <vt:lpstr>Doppler Shift</vt:lpstr>
      <vt:lpstr>Radial Velocity Curve</vt:lpstr>
      <vt:lpstr>Radial Velocity from Spectra</vt:lpstr>
      <vt:lpstr>Curve for 51 Peg</vt:lpstr>
      <vt:lpstr>Velocities for some Examples</vt:lpstr>
      <vt:lpstr>Gas Cell as a Reference</vt:lpstr>
      <vt:lpstr>Best Radial Velocity Targets</vt:lpstr>
      <vt:lpstr>transit technique</vt:lpstr>
      <vt:lpstr>Transit Method</vt:lpstr>
      <vt:lpstr>Transit Light Curve</vt:lpstr>
      <vt:lpstr>Example for Jupiter</vt:lpstr>
      <vt:lpstr>Sample Transit Light Curves</vt:lpstr>
      <vt:lpstr>Measuring Sizes</vt:lpstr>
      <vt:lpstr>homework</vt:lpstr>
      <vt:lpstr>Homework 7</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509</cp:revision>
  <dcterms:created xsi:type="dcterms:W3CDTF">2007-01-08T01:06:37Z</dcterms:created>
  <dcterms:modified xsi:type="dcterms:W3CDTF">2020-03-02T02:16:09Z</dcterms:modified>
</cp:coreProperties>
</file>