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41"/>
  </p:notesMasterIdLst>
  <p:sldIdLst>
    <p:sldId id="520" r:id="rId2"/>
    <p:sldId id="1696" r:id="rId3"/>
    <p:sldId id="1756" r:id="rId4"/>
    <p:sldId id="1764" r:id="rId5"/>
    <p:sldId id="1706" r:id="rId6"/>
    <p:sldId id="1748" r:id="rId7"/>
    <p:sldId id="1758" r:id="rId8"/>
    <p:sldId id="1750" r:id="rId9"/>
    <p:sldId id="1697" r:id="rId10"/>
    <p:sldId id="1759" r:id="rId11"/>
    <p:sldId id="1760" r:id="rId12"/>
    <p:sldId id="1751" r:id="rId13"/>
    <p:sldId id="1757" r:id="rId14"/>
    <p:sldId id="1753" r:id="rId15"/>
    <p:sldId id="1752" r:id="rId16"/>
    <p:sldId id="1701" r:id="rId17"/>
    <p:sldId id="1746" r:id="rId18"/>
    <p:sldId id="1761" r:id="rId19"/>
    <p:sldId id="1709" r:id="rId20"/>
    <p:sldId id="1723" r:id="rId21"/>
    <p:sldId id="1768" r:id="rId22"/>
    <p:sldId id="1769" r:id="rId23"/>
    <p:sldId id="1763" r:id="rId24"/>
    <p:sldId id="1698" r:id="rId25"/>
    <p:sldId id="1747" r:id="rId26"/>
    <p:sldId id="1749" r:id="rId27"/>
    <p:sldId id="1699" r:id="rId28"/>
    <p:sldId id="1700" r:id="rId29"/>
    <p:sldId id="1766" r:id="rId30"/>
    <p:sldId id="1702" r:id="rId31"/>
    <p:sldId id="1710" r:id="rId32"/>
    <p:sldId id="1724" r:id="rId33"/>
    <p:sldId id="1762" r:id="rId34"/>
    <p:sldId id="1767" r:id="rId35"/>
    <p:sldId id="1770" r:id="rId36"/>
    <p:sldId id="1771" r:id="rId37"/>
    <p:sldId id="1773" r:id="rId38"/>
    <p:sldId id="1755" r:id="rId39"/>
    <p:sldId id="1754" r:id="rId40"/>
  </p:sldIdLst>
  <p:sldSz cx="9144000" cy="6858000" type="screen4x3"/>
  <p:notesSz cx="6858000" cy="9144000"/>
  <p:custDataLst>
    <p:tags r:id="rId4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91" autoAdjust="0"/>
    <p:restoredTop sz="96162" autoAdjust="0"/>
  </p:normalViewPr>
  <p:slideViewPr>
    <p:cSldViewPr>
      <p:cViewPr varScale="1">
        <p:scale>
          <a:sx n="88" d="100"/>
          <a:sy n="88" d="100"/>
        </p:scale>
        <p:origin x="91" y="32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24.xml"/><Relationship Id="rId3" Type="http://schemas.openxmlformats.org/officeDocument/2006/relationships/slide" Target="slides/slide4.xml"/><Relationship Id="rId7" Type="http://schemas.openxmlformats.org/officeDocument/2006/relationships/slide" Target="slides/slide18.xml"/><Relationship Id="rId12" Type="http://schemas.openxmlformats.org/officeDocument/2006/relationships/slide" Target="slides/slide30.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7.xml"/><Relationship Id="rId11" Type="http://schemas.openxmlformats.org/officeDocument/2006/relationships/slide" Target="slides/slide29.xml"/><Relationship Id="rId5" Type="http://schemas.openxmlformats.org/officeDocument/2006/relationships/slide" Target="slides/slide16.xml"/><Relationship Id="rId10" Type="http://schemas.openxmlformats.org/officeDocument/2006/relationships/slide" Target="slides/slide28.xml"/><Relationship Id="rId4" Type="http://schemas.openxmlformats.org/officeDocument/2006/relationships/slide" Target="slides/slide9.xml"/><Relationship Id="rId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These 20 protoplanetary disks, as they appear in the most recent </a:t>
            </a:r>
            <a:r>
              <a:rPr lang="en-US" sz="1200" b="0" i="0" kern="1200" dirty="0" err="1" smtClean="0">
                <a:solidFill>
                  <a:schemeClr val="tx1"/>
                </a:solidFill>
                <a:effectLst/>
                <a:latin typeface="Arial" charset="0"/>
                <a:ea typeface="+mn-ea"/>
                <a:cs typeface="+mn-cs"/>
              </a:rPr>
              <a:t>ApJ</a:t>
            </a:r>
            <a:r>
              <a:rPr lang="en-US" sz="1200" b="0" i="0" kern="1200" dirty="0" smtClean="0">
                <a:solidFill>
                  <a:schemeClr val="tx1"/>
                </a:solidFill>
                <a:effectLst/>
                <a:latin typeface="Arial" charset="0"/>
                <a:ea typeface="+mn-ea"/>
                <a:cs typeface="+mn-cs"/>
              </a:rPr>
              <a:t> letters paper (in press), showcase the diversity and intricate details found in both face-on and tilted protoplanetary disks imaged by the DSHARP team. (S. M. ANDREWS ET AL. AND THE DSHARP COLLABORATION, ARXIV:1812.04040)</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17</a:t>
            </a:fld>
            <a:endParaRPr lang="en-US"/>
          </a:p>
        </p:txBody>
      </p:sp>
    </p:spTree>
    <p:extLst>
      <p:ext uri="{BB962C8B-B14F-4D97-AF65-F5344CB8AC3E}">
        <p14:creationId xmlns:p14="http://schemas.microsoft.com/office/powerpoint/2010/main" val="3617289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These 20 protoplanetary disks, as they appear in the most recent </a:t>
            </a:r>
            <a:r>
              <a:rPr lang="en-US" sz="1200" b="0" i="0" kern="1200" dirty="0" err="1" smtClean="0">
                <a:solidFill>
                  <a:schemeClr val="tx1"/>
                </a:solidFill>
                <a:effectLst/>
                <a:latin typeface="Arial" charset="0"/>
                <a:ea typeface="+mn-ea"/>
                <a:cs typeface="+mn-cs"/>
              </a:rPr>
              <a:t>ApJ</a:t>
            </a:r>
            <a:r>
              <a:rPr lang="en-US" sz="1200" b="0" i="0" kern="1200" dirty="0" smtClean="0">
                <a:solidFill>
                  <a:schemeClr val="tx1"/>
                </a:solidFill>
                <a:effectLst/>
                <a:latin typeface="Arial" charset="0"/>
                <a:ea typeface="+mn-ea"/>
                <a:cs typeface="+mn-cs"/>
              </a:rPr>
              <a:t> letters paper (in press), showcase the diversity and intricate details found in both face-on and tilted protoplanetary disks imaged by the DSHARP team. (S. M. ANDREWS ET AL. AND THE DSHARP COLLABORATION, ARXIV:1812.04040)</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18</a:t>
            </a:fld>
            <a:endParaRPr lang="en-US"/>
          </a:p>
        </p:txBody>
      </p:sp>
    </p:spTree>
    <p:extLst>
      <p:ext uri="{BB962C8B-B14F-4D97-AF65-F5344CB8AC3E}">
        <p14:creationId xmlns:p14="http://schemas.microsoft.com/office/powerpoint/2010/main" val="406302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30 protoplanetary disks, or </a:t>
            </a:r>
            <a:r>
              <a:rPr lang="en-US" sz="1200" b="0" i="0" kern="1200" dirty="0" err="1" smtClean="0">
                <a:solidFill>
                  <a:schemeClr val="tx1"/>
                </a:solidFill>
                <a:effectLst/>
                <a:latin typeface="Arial" charset="0"/>
                <a:ea typeface="+mn-ea"/>
                <a:cs typeface="+mn-cs"/>
              </a:rPr>
              <a:t>proplyds</a:t>
            </a:r>
            <a:r>
              <a:rPr lang="en-US" sz="1200" b="0" i="0" kern="1200" dirty="0" smtClean="0">
                <a:solidFill>
                  <a:schemeClr val="tx1"/>
                </a:solidFill>
                <a:effectLst/>
                <a:latin typeface="Arial" charset="0"/>
                <a:ea typeface="+mn-ea"/>
                <a:cs typeface="+mn-cs"/>
              </a:rPr>
              <a:t>, as imaged by Hubble in the Orion Nebula. Hubble is a brilliant resource for identifying these disk signatures in the optical, but has little power to probe the internal features of these disks, even from its location in space. (NASA/ESA AND L. RICCI (ESO))</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27</a:t>
            </a:fld>
            <a:endParaRPr lang="en-US"/>
          </a:p>
        </p:txBody>
      </p:sp>
    </p:spTree>
    <p:extLst>
      <p:ext uri="{BB962C8B-B14F-4D97-AF65-F5344CB8AC3E}">
        <p14:creationId xmlns:p14="http://schemas.microsoft.com/office/powerpoint/2010/main" val="1475081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a:prstGeom prst="rect">
            <a:avLst/>
          </a:prstGeo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a:prstGeom prst="rect">
            <a:avLst/>
          </a:prstGeo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676612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3388865"/>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
        <p:nvSpPr>
          <p:cNvPr id="7" name="Text Placeholder 8"/>
          <p:cNvSpPr>
            <a:spLocks noGrp="1"/>
          </p:cNvSpPr>
          <p:nvPr>
            <p:ph type="body" sz="quarter" idx="13"/>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3094860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Text Placeholder 8"/>
          <p:cNvSpPr>
            <a:spLocks noGrp="1"/>
          </p:cNvSpPr>
          <p:nvPr>
            <p:ph type="body" sz="quarter" idx="13"/>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1241847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8700" y="1527047"/>
            <a:ext cx="3335840" cy="228295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228295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Content Placeholder 2"/>
          <p:cNvSpPr>
            <a:spLocks noGrp="1"/>
          </p:cNvSpPr>
          <p:nvPr>
            <p:ph sz="half" idx="13"/>
          </p:nvPr>
        </p:nvSpPr>
        <p:spPr>
          <a:xfrm>
            <a:off x="1035496" y="3875071"/>
            <a:ext cx="3335840" cy="228295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3"/>
          <p:cNvSpPr>
            <a:spLocks noGrp="1"/>
          </p:cNvSpPr>
          <p:nvPr>
            <p:ph sz="half" idx="14"/>
          </p:nvPr>
        </p:nvSpPr>
        <p:spPr>
          <a:xfrm>
            <a:off x="4900848" y="3875071"/>
            <a:ext cx="3335840" cy="228295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8"/>
          <p:cNvSpPr>
            <a:spLocks noGrp="1"/>
          </p:cNvSpPr>
          <p:nvPr>
            <p:ph type="body" sz="quarter" idx="15"/>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1865114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8700" y="1527047"/>
            <a:ext cx="3335840" cy="228295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63097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
        <p:nvSpPr>
          <p:cNvPr id="8" name="Content Placeholder 2"/>
          <p:cNvSpPr>
            <a:spLocks noGrp="1"/>
          </p:cNvSpPr>
          <p:nvPr>
            <p:ph sz="half" idx="13"/>
          </p:nvPr>
        </p:nvSpPr>
        <p:spPr>
          <a:xfrm>
            <a:off x="1035496" y="3875071"/>
            <a:ext cx="3335840" cy="228295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8"/>
          <p:cNvSpPr>
            <a:spLocks noGrp="1"/>
          </p:cNvSpPr>
          <p:nvPr>
            <p:ph type="body" sz="quarter" idx="14"/>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3522674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
        <p:nvSpPr>
          <p:cNvPr id="10" name="Text Placeholder 8"/>
          <p:cNvSpPr>
            <a:spLocks noGrp="1"/>
          </p:cNvSpPr>
          <p:nvPr>
            <p:ph type="body" sz="quarter" idx="13"/>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571901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
        <p:nvSpPr>
          <p:cNvPr id="6" name="Text Placeholder 8"/>
          <p:cNvSpPr>
            <a:spLocks noGrp="1"/>
          </p:cNvSpPr>
          <p:nvPr>
            <p:ph type="body" sz="quarter" idx="13"/>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4243733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4"/>
          </p:nvPr>
        </p:nvSpPr>
        <p:spPr>
          <a:xfrm>
            <a:off x="1033272" y="614917"/>
            <a:ext cx="7205472" cy="804672"/>
          </a:xfrm>
        </p:spPr>
        <p:txBody>
          <a:bodyPr>
            <a:normAutofit/>
          </a:bodyPr>
          <a:lstStyle>
            <a:lvl1pPr marL="0" indent="0">
              <a:buNone/>
              <a:defRPr sz="4400"/>
            </a:lvl1pPr>
          </a:lstStyle>
          <a:p>
            <a:pPr lvl="0"/>
            <a:r>
              <a:rPr lang="en-US" dirty="0" smtClean="0"/>
              <a:t>Click to edit Master text styles</a:t>
            </a:r>
          </a:p>
        </p:txBody>
      </p:sp>
    </p:spTree>
    <p:extLst>
      <p:ext uri="{BB962C8B-B14F-4D97-AF65-F5344CB8AC3E}">
        <p14:creationId xmlns:p14="http://schemas.microsoft.com/office/powerpoint/2010/main" val="451289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32" r:id="rId4"/>
    <p:sldLayoutId id="2147483733" r:id="rId5"/>
    <p:sldLayoutId id="2147483727" r:id="rId6"/>
    <p:sldLayoutId id="2147483728" r:id="rId7"/>
    <p:sldLayoutId id="2147483729" r:id="rId8"/>
    <p:sldLayoutId id="2147483730" r:id="rId9"/>
    <p:sldLayoutId id="2147483731" r:id="rId10"/>
    <p:sldLayoutId id="2147483734"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5.xml"/><Relationship Id="rId4" Type="http://schemas.openxmlformats.org/officeDocument/2006/relationships/image" Target="../media/image9.gif"/></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applets/accretion_and_planets.htm"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p:txBody>
          <a:bodyPr/>
          <a:lstStyle/>
          <a:p>
            <a:r>
              <a:rPr lang="en-US" altLang="en-US" smtClean="0"/>
              <a:t>University Astronomy</a:t>
            </a:r>
            <a:endParaRPr lang="en-US" altLang="en-US" dirty="0" smtClean="0"/>
          </a:p>
        </p:txBody>
      </p:sp>
      <p:sp>
        <p:nvSpPr>
          <p:cNvPr id="2052" name="Rectangle 7"/>
          <p:cNvSpPr>
            <a:spLocks noGrp="1" noChangeArrowheads="1"/>
          </p:cNvSpPr>
          <p:nvPr>
            <p:ph type="subTitle" idx="1"/>
          </p:nvPr>
        </p:nvSpPr>
        <p:spPr/>
        <p:txBody>
          <a:bodyPr/>
          <a:lstStyle/>
          <a:p>
            <a:r>
              <a:rPr lang="en-US" altLang="en-US" smtClean="0"/>
              <a:t>Professor Don Figer</a:t>
            </a:r>
          </a:p>
          <a:p>
            <a:r>
              <a:rPr lang="en-US" altLang="en-US" smtClean="0"/>
              <a:t>Solar System Formation</a:t>
            </a:r>
            <a:endParaRPr lang="en-US" altLang="en-US" dirty="0" smtClean="0"/>
          </a:p>
        </p:txBody>
      </p:sp>
      <p:sp>
        <p:nvSpPr>
          <p:cNvPr id="2" name="Slide Number Placeholder 1"/>
          <p:cNvSpPr>
            <a:spLocks noGrp="1"/>
          </p:cNvSpPr>
          <p:nvPr>
            <p:ph type="sldNum" sz="quarter" idx="12"/>
          </p:nvPr>
        </p:nvSpPr>
        <p:spPr/>
        <p:txBody>
          <a:bodyPr/>
          <a:lstStyle/>
          <a:p>
            <a:fld id="{943797A3-D1BE-4603-B3D8-94DF49E7C3BE}" type="slidenum">
              <a:rPr lang="en-US" smtClean="0"/>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0E317C-2D38-45AD-93CC-2F339010EF5B}" type="slidenum">
              <a:rPr lang="en-US" smtClean="0"/>
              <a:pPr/>
              <a:t>10</a:t>
            </a:fld>
            <a:endParaRPr lang="en-US"/>
          </a:p>
        </p:txBody>
      </p:sp>
      <p:sp>
        <p:nvSpPr>
          <p:cNvPr id="20" name="Text Placeholder 19"/>
          <p:cNvSpPr>
            <a:spLocks noGrp="1"/>
          </p:cNvSpPr>
          <p:nvPr>
            <p:ph type="body" sz="quarter" idx="13"/>
          </p:nvPr>
        </p:nvSpPr>
        <p:spPr/>
        <p:txBody>
          <a:bodyPr>
            <a:normAutofit fontScale="77500" lnSpcReduction="20000"/>
          </a:bodyPr>
          <a:lstStyle/>
          <a:p>
            <a:r>
              <a:rPr lang="en-US" smtClean="0"/>
              <a:t>Conservation of Angular Momentum</a:t>
            </a:r>
            <a:endParaRPr lang="en-US" dirty="0"/>
          </a:p>
        </p:txBody>
      </p:sp>
      <p:pic>
        <p:nvPicPr>
          <p:cNvPr id="3074" name="Picture 2" descr="Angular momentum ice ska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50" y="213360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70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urro.case.edu/Academics/Astr221/SolarSys/Formation/disk.gif"/>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1028700" y="1608378"/>
            <a:ext cx="3335338" cy="2120419"/>
          </a:xfrm>
        </p:spPr>
      </p:pic>
      <p:sp>
        <p:nvSpPr>
          <p:cNvPr id="4" name="Slide Number Placeholder 3"/>
          <p:cNvSpPr>
            <a:spLocks noGrp="1"/>
          </p:cNvSpPr>
          <p:nvPr>
            <p:ph type="sldNum" sz="quarter" idx="12"/>
          </p:nvPr>
        </p:nvSpPr>
        <p:spPr/>
        <p:txBody>
          <a:bodyPr/>
          <a:lstStyle/>
          <a:p>
            <a:fld id="{A80E317C-2D38-45AD-93CC-2F339010EF5B}" type="slidenum">
              <a:rPr lang="en-US" smtClean="0"/>
              <a:pPr/>
              <a:t>11</a:t>
            </a:fld>
            <a:endParaRPr lang="en-US"/>
          </a:p>
        </p:txBody>
      </p:sp>
      <p:pic>
        <p:nvPicPr>
          <p:cNvPr id="13" name="Content Placeholder 5"/>
          <p:cNvPicPr>
            <a:picLocks noGrp="1" noChangeAspect="1"/>
          </p:cNvPicPr>
          <p:nvPr>
            <p:ph sz="half" idx="13"/>
          </p:nvPr>
        </p:nvPicPr>
        <p:blipFill>
          <a:blip r:embed="rId3"/>
          <a:stretch>
            <a:fillRect/>
          </a:stretch>
        </p:blipFill>
        <p:spPr>
          <a:xfrm>
            <a:off x="1035050" y="4364912"/>
            <a:ext cx="3336925" cy="1303177"/>
          </a:xfrm>
        </p:spPr>
      </p:pic>
      <p:sp>
        <p:nvSpPr>
          <p:cNvPr id="14" name="Text Placeholder 13"/>
          <p:cNvSpPr>
            <a:spLocks noGrp="1"/>
          </p:cNvSpPr>
          <p:nvPr>
            <p:ph type="body" sz="quarter" idx="14"/>
          </p:nvPr>
        </p:nvSpPr>
        <p:spPr/>
        <p:txBody>
          <a:bodyPr/>
          <a:lstStyle/>
          <a:p>
            <a:r>
              <a:rPr lang="en-US" dirty="0"/>
              <a:t>Disk Flattening</a:t>
            </a:r>
          </a:p>
        </p:txBody>
      </p:sp>
      <p:pic>
        <p:nvPicPr>
          <p:cNvPr id="3" name="Content Placeholder 2" descr="Skater angular momentum Natalia Kanounnikov"/>
          <p:cNvPicPr>
            <a:picLocks noGrp="1" noChangeAspect="1" noChangeArrowheads="1" noCro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037931" y="2704306"/>
            <a:ext cx="304800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096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341580" y="1524000"/>
            <a:ext cx="6575140" cy="4876800"/>
          </a:xfrm>
        </p:spPr>
      </p:pic>
      <p:sp>
        <p:nvSpPr>
          <p:cNvPr id="4" name="Slide Number Placeholder 3"/>
          <p:cNvSpPr>
            <a:spLocks noGrp="1"/>
          </p:cNvSpPr>
          <p:nvPr>
            <p:ph type="sldNum" sz="quarter" idx="12"/>
          </p:nvPr>
        </p:nvSpPr>
        <p:spPr/>
        <p:txBody>
          <a:bodyPr/>
          <a:lstStyle/>
          <a:p>
            <a:fld id="{A80E317C-2D38-45AD-93CC-2F339010EF5B}" type="slidenum">
              <a:rPr lang="en-US" smtClean="0"/>
              <a:pPr/>
              <a:t>12</a:t>
            </a:fld>
            <a:endParaRPr lang="en-US"/>
          </a:p>
        </p:txBody>
      </p:sp>
      <p:sp>
        <p:nvSpPr>
          <p:cNvPr id="10" name="Text Placeholder 9"/>
          <p:cNvSpPr>
            <a:spLocks noGrp="1"/>
          </p:cNvSpPr>
          <p:nvPr>
            <p:ph type="body" sz="quarter" idx="13"/>
          </p:nvPr>
        </p:nvSpPr>
        <p:spPr/>
        <p:txBody>
          <a:bodyPr/>
          <a:lstStyle/>
          <a:p>
            <a:r>
              <a:rPr lang="en-US" dirty="0"/>
              <a:t>Is Collapse Triggered?</a:t>
            </a:r>
          </a:p>
        </p:txBody>
      </p:sp>
    </p:spTree>
    <p:extLst>
      <p:ext uri="{BB962C8B-B14F-4D97-AF65-F5344CB8AC3E}">
        <p14:creationId xmlns:p14="http://schemas.microsoft.com/office/powerpoint/2010/main" val="3499015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evidence</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571273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337310" y="1524000"/>
            <a:ext cx="6583680" cy="4876800"/>
          </a:xfrm>
        </p:spPr>
      </p:pic>
      <p:sp>
        <p:nvSpPr>
          <p:cNvPr id="4" name="Slide Number Placeholder 3"/>
          <p:cNvSpPr>
            <a:spLocks noGrp="1"/>
          </p:cNvSpPr>
          <p:nvPr>
            <p:ph type="sldNum" sz="quarter" idx="12"/>
          </p:nvPr>
        </p:nvSpPr>
        <p:spPr/>
        <p:txBody>
          <a:bodyPr/>
          <a:lstStyle/>
          <a:p>
            <a:fld id="{A80E317C-2D38-45AD-93CC-2F339010EF5B}" type="slidenum">
              <a:rPr lang="en-US" smtClean="0"/>
              <a:pPr/>
              <a:t>14</a:t>
            </a:fld>
            <a:endParaRPr lang="en-US"/>
          </a:p>
        </p:txBody>
      </p:sp>
      <p:sp>
        <p:nvSpPr>
          <p:cNvPr id="10" name="Text Placeholder 9"/>
          <p:cNvSpPr>
            <a:spLocks noGrp="1"/>
          </p:cNvSpPr>
          <p:nvPr>
            <p:ph type="body" sz="quarter" idx="13"/>
          </p:nvPr>
        </p:nvSpPr>
        <p:spPr/>
        <p:txBody>
          <a:bodyPr/>
          <a:lstStyle/>
          <a:p>
            <a:r>
              <a:rPr lang="en-US" dirty="0"/>
              <a:t>Evidence of Disk Formation</a:t>
            </a:r>
          </a:p>
        </p:txBody>
      </p:sp>
    </p:spTree>
    <p:extLst>
      <p:ext uri="{BB962C8B-B14F-4D97-AF65-F5344CB8AC3E}">
        <p14:creationId xmlns:p14="http://schemas.microsoft.com/office/powerpoint/2010/main" val="2321936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lnSpcReduction="10000"/>
          </a:bodyPr>
          <a:lstStyle/>
          <a:p>
            <a:r>
              <a:rPr lang="en-US" smtClean="0"/>
              <a:t>Small particles collide and coalesce, forming larger particles.</a:t>
            </a:r>
          </a:p>
          <a:p>
            <a:r>
              <a:rPr lang="en-US" smtClean="0"/>
              <a:t>These collisions continue until the particles are a few hundred km across, when they are called planetesimals.</a:t>
            </a:r>
          </a:p>
          <a:p>
            <a:r>
              <a:rPr lang="en-US" smtClean="0"/>
              <a:t>These planetesimals begin to have enough gravity to pull particles from the vicinity of their orbits.</a:t>
            </a:r>
          </a:p>
          <a:p>
            <a:r>
              <a:rPr lang="en-US" smtClean="0"/>
              <a:t>The orbits become cleared.</a:t>
            </a:r>
          </a:p>
          <a:p>
            <a:endParaRPr lang="en-US" dirty="0"/>
          </a:p>
        </p:txBody>
      </p:sp>
      <p:pic>
        <p:nvPicPr>
          <p:cNvPr id="7" name="Content Placeholder 6"/>
          <p:cNvPicPr>
            <a:picLocks noGrp="1" noChangeAspect="1"/>
          </p:cNvPicPr>
          <p:nvPr>
            <p:ph sz="half" idx="2"/>
          </p:nvPr>
        </p:nvPicPr>
        <p:blipFill>
          <a:blip r:embed="rId2"/>
          <a:stretch>
            <a:fillRect/>
          </a:stretch>
        </p:blipFill>
        <p:spPr>
          <a:xfrm>
            <a:off x="4894263" y="1654182"/>
            <a:ext cx="3335337" cy="4317985"/>
          </a:xfrm>
        </p:spPr>
      </p:pic>
      <p:sp>
        <p:nvSpPr>
          <p:cNvPr id="4" name="Slide Number Placeholder 3"/>
          <p:cNvSpPr>
            <a:spLocks noGrp="1"/>
          </p:cNvSpPr>
          <p:nvPr>
            <p:ph type="sldNum" sz="quarter" idx="12"/>
          </p:nvPr>
        </p:nvSpPr>
        <p:spPr/>
        <p:txBody>
          <a:bodyPr/>
          <a:lstStyle/>
          <a:p>
            <a:fld id="{A80E317C-2D38-45AD-93CC-2F339010EF5B}" type="slidenum">
              <a:rPr lang="en-US" smtClean="0"/>
              <a:pPr/>
              <a:t>15</a:t>
            </a:fld>
            <a:endParaRPr lang="en-US"/>
          </a:p>
        </p:txBody>
      </p:sp>
      <p:sp>
        <p:nvSpPr>
          <p:cNvPr id="13" name="Text Placeholder 12"/>
          <p:cNvSpPr>
            <a:spLocks noGrp="1"/>
          </p:cNvSpPr>
          <p:nvPr>
            <p:ph type="body" sz="quarter" idx="13"/>
          </p:nvPr>
        </p:nvSpPr>
        <p:spPr/>
        <p:txBody>
          <a:bodyPr/>
          <a:lstStyle/>
          <a:p>
            <a:r>
              <a:rPr lang="en-US" dirty="0"/>
              <a:t>Formation of </a:t>
            </a:r>
            <a:r>
              <a:rPr lang="en-US" dirty="0" err="1"/>
              <a:t>Planetesimals</a:t>
            </a:r>
            <a:endParaRPr lang="en-US" dirty="0"/>
          </a:p>
        </p:txBody>
      </p:sp>
    </p:spTree>
    <p:extLst>
      <p:ext uri="{BB962C8B-B14F-4D97-AF65-F5344CB8AC3E}">
        <p14:creationId xmlns:p14="http://schemas.microsoft.com/office/powerpoint/2010/main" val="743950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stretch>
            <a:fillRect/>
          </a:stretch>
        </p:blipFill>
        <p:spPr>
          <a:xfrm>
            <a:off x="1028700" y="2753585"/>
            <a:ext cx="7200900" cy="2417630"/>
          </a:xfrm>
        </p:spPr>
      </p:pic>
      <p:sp>
        <p:nvSpPr>
          <p:cNvPr id="2" name="Slide Number Placeholder 1"/>
          <p:cNvSpPr>
            <a:spLocks noGrp="1"/>
          </p:cNvSpPr>
          <p:nvPr>
            <p:ph type="sldNum" sz="quarter" idx="12"/>
          </p:nvPr>
        </p:nvSpPr>
        <p:spPr/>
        <p:txBody>
          <a:bodyPr/>
          <a:lstStyle/>
          <a:p>
            <a:fld id="{A80E317C-2D38-45AD-93CC-2F339010EF5B}" type="slidenum">
              <a:rPr lang="en-US" smtClean="0"/>
              <a:pPr/>
              <a:t>16</a:t>
            </a:fld>
            <a:endParaRPr lang="en-US"/>
          </a:p>
        </p:txBody>
      </p:sp>
      <p:sp>
        <p:nvSpPr>
          <p:cNvPr id="9" name="Text Placeholder 8"/>
          <p:cNvSpPr>
            <a:spLocks noGrp="1"/>
          </p:cNvSpPr>
          <p:nvPr>
            <p:ph type="body" sz="quarter" idx="13"/>
          </p:nvPr>
        </p:nvSpPr>
        <p:spPr/>
        <p:txBody>
          <a:bodyPr/>
          <a:lstStyle/>
          <a:p>
            <a:r>
              <a:rPr lang="en-US" altLang="en-US" dirty="0" err="1"/>
              <a:t>Planetesimals</a:t>
            </a:r>
            <a:r>
              <a:rPr lang="en-US" altLang="en-US" dirty="0"/>
              <a:t> Orbit Clearing</a:t>
            </a:r>
            <a:endParaRPr lang="en-US" dirty="0"/>
          </a:p>
        </p:txBody>
      </p:sp>
    </p:spTree>
    <p:extLst>
      <p:ext uri="{BB962C8B-B14F-4D97-AF65-F5344CB8AC3E}">
        <p14:creationId xmlns:p14="http://schemas.microsoft.com/office/powerpoint/2010/main" val="1599991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images-1.medium.com/max/1600/1*thb5cbofYgtvnjROXGyh9Q.jpe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569062" y="1524000"/>
            <a:ext cx="6120176" cy="4876800"/>
          </a:xfrm>
        </p:spPr>
      </p:pic>
      <p:sp>
        <p:nvSpPr>
          <p:cNvPr id="2" name="Slide Number Placeholder 1"/>
          <p:cNvSpPr>
            <a:spLocks noGrp="1"/>
          </p:cNvSpPr>
          <p:nvPr>
            <p:ph type="sldNum" sz="quarter" idx="12"/>
          </p:nvPr>
        </p:nvSpPr>
        <p:spPr/>
        <p:txBody>
          <a:bodyPr/>
          <a:lstStyle/>
          <a:p>
            <a:fld id="{A80E317C-2D38-45AD-93CC-2F339010EF5B}" type="slidenum">
              <a:rPr lang="en-US" smtClean="0"/>
              <a:pPr/>
              <a:t>17</a:t>
            </a:fld>
            <a:endParaRPr lang="en-US"/>
          </a:p>
        </p:txBody>
      </p:sp>
      <p:sp>
        <p:nvSpPr>
          <p:cNvPr id="8" name="Text Placeholder 7"/>
          <p:cNvSpPr>
            <a:spLocks noGrp="1"/>
          </p:cNvSpPr>
          <p:nvPr>
            <p:ph type="body" sz="quarter" idx="13"/>
          </p:nvPr>
        </p:nvSpPr>
        <p:spPr/>
        <p:txBody>
          <a:bodyPr/>
          <a:lstStyle/>
          <a:p>
            <a:r>
              <a:rPr lang="en-US" altLang="en-US" dirty="0"/>
              <a:t>Evidence of Orbit Clearing</a:t>
            </a:r>
            <a:endParaRPr lang="en-US" dirty="0"/>
          </a:p>
        </p:txBody>
      </p:sp>
    </p:spTree>
    <p:extLst>
      <p:ext uri="{BB962C8B-B14F-4D97-AF65-F5344CB8AC3E}">
        <p14:creationId xmlns:p14="http://schemas.microsoft.com/office/powerpoint/2010/main" val="3576375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0E317C-2D38-45AD-93CC-2F339010EF5B}" type="slidenum">
              <a:rPr lang="en-US" smtClean="0"/>
              <a:pPr/>
              <a:t>18</a:t>
            </a:fld>
            <a:endParaRPr lang="en-US"/>
          </a:p>
        </p:txBody>
      </p:sp>
      <p:sp>
        <p:nvSpPr>
          <p:cNvPr id="8" name="Text Placeholder 7"/>
          <p:cNvSpPr>
            <a:spLocks noGrp="1"/>
          </p:cNvSpPr>
          <p:nvPr>
            <p:ph type="body" sz="quarter" idx="13"/>
          </p:nvPr>
        </p:nvSpPr>
        <p:spPr/>
        <p:txBody>
          <a:bodyPr/>
          <a:lstStyle/>
          <a:p>
            <a:r>
              <a:rPr lang="en-US" altLang="en-US" dirty="0"/>
              <a:t>Evidence of </a:t>
            </a:r>
            <a:r>
              <a:rPr lang="en-US" altLang="en-US" dirty="0" smtClean="0"/>
              <a:t>Other Systems</a:t>
            </a:r>
            <a:endParaRPr lang="en-US" dirty="0"/>
          </a:p>
        </p:txBody>
      </p:sp>
      <p:pic>
        <p:nvPicPr>
          <p:cNvPr id="1026" name="Picture 2" descr="https://www.nasa.gov/sites/default/files/thumbnails/image/511883main_kepler-11_solsystemcompare_full.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79263" y="1524000"/>
            <a:ext cx="649977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986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en-US" smtClean="0"/>
              <a:t>There are several pieces of evidence for planetesimal collisions.</a:t>
            </a:r>
          </a:p>
          <a:p>
            <a:pPr lvl="1"/>
            <a:r>
              <a:rPr lang="en-US" smtClean="0"/>
              <a:t>craters</a:t>
            </a:r>
          </a:p>
          <a:p>
            <a:pPr lvl="1"/>
            <a:r>
              <a:rPr lang="en-US" smtClean="0"/>
              <a:t>retrograde rotation of Venus</a:t>
            </a:r>
          </a:p>
          <a:p>
            <a:pPr lvl="1"/>
            <a:r>
              <a:rPr lang="en-US" smtClean="0"/>
              <a:t>tilt of Uranus</a:t>
            </a:r>
          </a:p>
          <a:p>
            <a:pPr lvl="1"/>
            <a:r>
              <a:rPr lang="en-US" smtClean="0"/>
              <a:t>Mercury lost most of its rocky mantle</a:t>
            </a:r>
          </a:p>
          <a:p>
            <a:pPr lvl="1"/>
            <a:r>
              <a:rPr lang="en-US" smtClean="0"/>
              <a:t>Moon made from collision</a:t>
            </a:r>
          </a:p>
          <a:p>
            <a:pPr lvl="1"/>
            <a:endParaRPr lang="en-US" smtClean="0"/>
          </a:p>
          <a:p>
            <a:pPr lvl="1"/>
            <a:endParaRPr lang="en-US" smtClean="0"/>
          </a:p>
          <a:p>
            <a:endParaRPr lang="en-US" dirty="0"/>
          </a:p>
        </p:txBody>
      </p:sp>
      <p:pic>
        <p:nvPicPr>
          <p:cNvPr id="3" name="Content Placeholder 2"/>
          <p:cNvPicPr>
            <a:picLocks noGrp="1" noChangeAspect="1"/>
          </p:cNvPicPr>
          <p:nvPr>
            <p:ph sz="half" idx="2"/>
          </p:nvPr>
        </p:nvPicPr>
        <p:blipFill>
          <a:blip r:embed="rId2"/>
          <a:stretch>
            <a:fillRect/>
          </a:stretch>
        </p:blipFill>
        <p:spPr>
          <a:xfrm>
            <a:off x="4894263" y="2147859"/>
            <a:ext cx="3335337" cy="3330632"/>
          </a:xfr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19</a:t>
            </a:fld>
            <a:endParaRPr lang="en-US" altLang="en-US"/>
          </a:p>
        </p:txBody>
      </p:sp>
      <p:sp>
        <p:nvSpPr>
          <p:cNvPr id="13" name="Text Placeholder 12"/>
          <p:cNvSpPr>
            <a:spLocks noGrp="1"/>
          </p:cNvSpPr>
          <p:nvPr>
            <p:ph type="body" sz="quarter" idx="13"/>
          </p:nvPr>
        </p:nvSpPr>
        <p:spPr/>
        <p:txBody>
          <a:bodyPr/>
          <a:lstStyle/>
          <a:p>
            <a:r>
              <a:rPr lang="en-US" dirty="0"/>
              <a:t>Evidence of Collisions</a:t>
            </a:r>
          </a:p>
        </p:txBody>
      </p:sp>
    </p:spTree>
    <p:extLst>
      <p:ext uri="{BB962C8B-B14F-4D97-AF65-F5344CB8AC3E}">
        <p14:creationId xmlns:p14="http://schemas.microsoft.com/office/powerpoint/2010/main" val="536884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idx="1"/>
          </p:nvPr>
        </p:nvSpPr>
        <p:spPr/>
        <p:txBody>
          <a:bodyPr/>
          <a:lstStyle/>
          <a:p>
            <a:r>
              <a:rPr lang="en-US" altLang="en-US" smtClean="0"/>
              <a:t>discuss models that explain how Solar System was formed</a:t>
            </a:r>
          </a:p>
          <a:p>
            <a:r>
              <a:rPr lang="en-US" altLang="en-US" smtClean="0"/>
              <a:t>review historical models</a:t>
            </a:r>
          </a:p>
          <a:p>
            <a:r>
              <a:rPr lang="en-US" altLang="en-US" smtClean="0"/>
              <a:t>introduce the concept of the Solar Nebula</a:t>
            </a:r>
          </a:p>
          <a:p>
            <a:r>
              <a:rPr lang="en-US" altLang="en-US" smtClean="0"/>
              <a:t>examine other planetary systems</a:t>
            </a:r>
          </a:p>
          <a:p>
            <a:endParaRPr lang="en-US" altLang="en-US" dirty="0" smtClean="0"/>
          </a:p>
        </p:txBody>
      </p:sp>
      <p:sp>
        <p:nvSpPr>
          <p:cNvPr id="2" name="Slide Number Placeholder 1"/>
          <p:cNvSpPr>
            <a:spLocks noGrp="1"/>
          </p:cNvSpPr>
          <p:nvPr>
            <p:ph type="sldNum" sz="quarter" idx="12"/>
          </p:nvPr>
        </p:nvSpPr>
        <p:spPr/>
        <p:txBody>
          <a:bodyPr/>
          <a:lstStyle/>
          <a:p>
            <a:fld id="{A80E317C-2D38-45AD-93CC-2F339010EF5B}" type="slidenum">
              <a:rPr lang="en-US" smtClean="0"/>
              <a:pPr/>
              <a:t>2</a:t>
            </a:fld>
            <a:endParaRPr lang="en-US"/>
          </a:p>
        </p:txBody>
      </p:sp>
      <p:sp>
        <p:nvSpPr>
          <p:cNvPr id="11" name="Text Placeholder 10"/>
          <p:cNvSpPr>
            <a:spLocks noGrp="1"/>
          </p:cNvSpPr>
          <p:nvPr>
            <p:ph type="body" sz="quarter" idx="13"/>
          </p:nvPr>
        </p:nvSpPr>
        <p:spPr/>
        <p:txBody>
          <a:bodyPr>
            <a:normAutofit fontScale="92500"/>
          </a:bodyPr>
          <a:lstStyle/>
          <a:p>
            <a:r>
              <a:rPr lang="en-US" altLang="en-US" dirty="0"/>
              <a:t>Aims and outline for this lecture</a:t>
            </a:r>
            <a:endParaRPr lang="en-US" dirty="0"/>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2347912" y="1690687"/>
            <a:ext cx="4562475" cy="4543425"/>
          </a:xfr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20</a:t>
            </a:fld>
            <a:endParaRPr lang="en-US" altLang="en-US"/>
          </a:p>
        </p:txBody>
      </p:sp>
      <p:sp>
        <p:nvSpPr>
          <p:cNvPr id="10" name="Text Placeholder 9"/>
          <p:cNvSpPr>
            <a:spLocks noGrp="1"/>
          </p:cNvSpPr>
          <p:nvPr>
            <p:ph type="body" sz="quarter" idx="13"/>
          </p:nvPr>
        </p:nvSpPr>
        <p:spPr/>
        <p:txBody>
          <a:bodyPr/>
          <a:lstStyle/>
          <a:p>
            <a:r>
              <a:rPr lang="en-US" dirty="0"/>
              <a:t>Giant Impact on Mars</a:t>
            </a:r>
          </a:p>
        </p:txBody>
      </p:sp>
    </p:spTree>
    <p:extLst>
      <p:ext uri="{BB962C8B-B14F-4D97-AF65-F5344CB8AC3E}">
        <p14:creationId xmlns:p14="http://schemas.microsoft.com/office/powerpoint/2010/main" val="309981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2B4225-522D-4B0B-9422-305588B0E6B8}" type="slidenum">
              <a:rPr lang="en-US" altLang="en-US" smtClean="0"/>
              <a:pPr/>
              <a:t>21</a:t>
            </a:fld>
            <a:endParaRPr lang="en-US" altLang="en-US"/>
          </a:p>
        </p:txBody>
      </p:sp>
      <p:sp>
        <p:nvSpPr>
          <p:cNvPr id="10" name="Text Placeholder 9"/>
          <p:cNvSpPr>
            <a:spLocks noGrp="1"/>
          </p:cNvSpPr>
          <p:nvPr>
            <p:ph type="body" sz="quarter" idx="13"/>
          </p:nvPr>
        </p:nvSpPr>
        <p:spPr/>
        <p:txBody>
          <a:bodyPr/>
          <a:lstStyle/>
          <a:p>
            <a:r>
              <a:rPr lang="en-US" dirty="0" smtClean="0"/>
              <a:t>Collisions with Jupiter</a:t>
            </a:r>
            <a:endParaRPr lang="en-US" dirty="0"/>
          </a:p>
        </p:txBody>
      </p:sp>
      <p:pic>
        <p:nvPicPr>
          <p:cNvPr id="6" name="Picture 7" descr="cal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8700" y="1568239"/>
            <a:ext cx="7200900" cy="4788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22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2B4225-522D-4B0B-9422-305588B0E6B8}" type="slidenum">
              <a:rPr lang="en-US" altLang="en-US" smtClean="0"/>
              <a:pPr/>
              <a:t>22</a:t>
            </a:fld>
            <a:endParaRPr lang="en-US" altLang="en-US"/>
          </a:p>
        </p:txBody>
      </p:sp>
      <p:sp>
        <p:nvSpPr>
          <p:cNvPr id="10" name="Text Placeholder 9"/>
          <p:cNvSpPr>
            <a:spLocks noGrp="1"/>
          </p:cNvSpPr>
          <p:nvPr>
            <p:ph type="body" sz="quarter" idx="13"/>
          </p:nvPr>
        </p:nvSpPr>
        <p:spPr/>
        <p:txBody>
          <a:bodyPr/>
          <a:lstStyle/>
          <a:p>
            <a:r>
              <a:rPr lang="en-US" dirty="0" smtClean="0"/>
              <a:t>Death of Dinosaurs</a:t>
            </a:r>
            <a:endParaRPr lang="en-US" dirty="0"/>
          </a:p>
        </p:txBody>
      </p:sp>
      <p:pic>
        <p:nvPicPr>
          <p:cNvPr id="3" name="Content Placeholder 2"/>
          <p:cNvPicPr>
            <a:picLocks noGrp="1" noChangeAspect="1"/>
          </p:cNvPicPr>
          <p:nvPr>
            <p:ph idx="1"/>
          </p:nvPr>
        </p:nvPicPr>
        <p:blipFill>
          <a:blip r:embed="rId2"/>
          <a:stretch>
            <a:fillRect/>
          </a:stretch>
        </p:blipFill>
        <p:spPr>
          <a:xfrm>
            <a:off x="1226899" y="1524000"/>
            <a:ext cx="6804502" cy="4876800"/>
          </a:xfrm>
          <a:prstGeom prst="rect">
            <a:avLst/>
          </a:prstGeom>
        </p:spPr>
      </p:pic>
    </p:spTree>
    <p:extLst>
      <p:ext uri="{BB962C8B-B14F-4D97-AF65-F5344CB8AC3E}">
        <p14:creationId xmlns:p14="http://schemas.microsoft.com/office/powerpoint/2010/main" val="3995259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a:blip r:embed="rId2"/>
          <a:stretch>
            <a:fillRect/>
          </a:stretch>
        </p:blipFill>
        <p:spPr>
          <a:xfrm>
            <a:off x="1032658" y="1527175"/>
            <a:ext cx="3327421" cy="2282825"/>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4894263" y="1684436"/>
            <a:ext cx="3335337" cy="1968302"/>
          </a:xfrm>
          <a:prstGeom prst="rect">
            <a:avLst/>
          </a:prstGeo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23</a:t>
            </a:fld>
            <a:endParaRPr lang="en-US" altLang="en-US"/>
          </a:p>
        </p:txBody>
      </p:sp>
      <p:pic>
        <p:nvPicPr>
          <p:cNvPr id="11" name="Content Placeholder 10"/>
          <p:cNvPicPr>
            <a:picLocks noGrp="1" noChangeAspect="1"/>
          </p:cNvPicPr>
          <p:nvPr>
            <p:ph sz="half" idx="13"/>
          </p:nvPr>
        </p:nvPicPr>
        <p:blipFill>
          <a:blip r:embed="rId4"/>
          <a:stretch>
            <a:fillRect/>
          </a:stretch>
        </p:blipFill>
        <p:spPr>
          <a:xfrm>
            <a:off x="1035050" y="4040656"/>
            <a:ext cx="3336925" cy="1951689"/>
          </a:xfrm>
          <a:prstGeom prst="rect">
            <a:avLst/>
          </a:prstGeom>
        </p:spPr>
      </p:pic>
      <p:pic>
        <p:nvPicPr>
          <p:cNvPr id="13" name="Content Placeholder 12"/>
          <p:cNvPicPr>
            <a:picLocks noGrp="1" noChangeAspect="1"/>
          </p:cNvPicPr>
          <p:nvPr>
            <p:ph sz="half" idx="14"/>
          </p:nvPr>
        </p:nvPicPr>
        <p:blipFill>
          <a:blip r:embed="rId5"/>
          <a:stretch>
            <a:fillRect/>
          </a:stretch>
        </p:blipFill>
        <p:spPr>
          <a:xfrm>
            <a:off x="5446106" y="3875088"/>
            <a:ext cx="2244350" cy="2282825"/>
          </a:xfrm>
          <a:prstGeom prst="rect">
            <a:avLst/>
          </a:prstGeom>
        </p:spPr>
      </p:pic>
      <p:sp>
        <p:nvSpPr>
          <p:cNvPr id="10" name="Text Placeholder 9"/>
          <p:cNvSpPr>
            <a:spLocks noGrp="1"/>
          </p:cNvSpPr>
          <p:nvPr>
            <p:ph type="body" sz="quarter" idx="15"/>
          </p:nvPr>
        </p:nvSpPr>
        <p:spPr/>
        <p:txBody>
          <a:bodyPr/>
          <a:lstStyle/>
          <a:p>
            <a:r>
              <a:rPr lang="en-US" dirty="0" smtClean="0"/>
              <a:t>Planet Cooling</a:t>
            </a:r>
            <a:endParaRPr lang="en-US" dirty="0"/>
          </a:p>
        </p:txBody>
      </p:sp>
    </p:spTree>
    <p:extLst>
      <p:ext uri="{BB962C8B-B14F-4D97-AF65-F5344CB8AC3E}">
        <p14:creationId xmlns:p14="http://schemas.microsoft.com/office/powerpoint/2010/main" val="1440937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idx="1"/>
          </p:nvPr>
        </p:nvSpPr>
        <p:spPr/>
        <p:txBody>
          <a:bodyPr/>
          <a:lstStyle/>
          <a:p>
            <a:r>
              <a:rPr lang="en-US" altLang="en-US" dirty="0" smtClean="0"/>
              <a:t>A good Solar System formation model must explain the formation of the Sun.</a:t>
            </a:r>
          </a:p>
          <a:p>
            <a:r>
              <a:rPr lang="en-US" altLang="en-US" dirty="0" smtClean="0"/>
              <a:t>One of the best ways to guess how the Sun was formed is to examine other stars like it being formed now.</a:t>
            </a:r>
          </a:p>
          <a:p>
            <a:r>
              <a:rPr lang="en-US" altLang="en-US" dirty="0" smtClean="0"/>
              <a:t>Stars form in gas clouds. For a star like the Sun, it takes a few hundred thousand years to accrete enough material to begin burning hydrogen (a star is born!).</a:t>
            </a:r>
          </a:p>
          <a:p>
            <a:r>
              <a:rPr lang="en-US" altLang="en-US" dirty="0" smtClean="0"/>
              <a:t>The composition of the Sun includes elements heavier than hydrogen and helium, sometimes called “metals.” This suggests that the material in the Solar Nebula must have been previously processed by an earlier generation of star(s).</a:t>
            </a:r>
          </a:p>
          <a:p>
            <a:r>
              <a:rPr lang="en-US" altLang="en-US" dirty="0" smtClean="0"/>
              <a:t>Solar wind halted further accretion of material no to </a:t>
            </a:r>
            <a:r>
              <a:rPr lang="en-US" altLang="en-US" dirty="0" err="1" smtClean="0"/>
              <a:t>planetesimals</a:t>
            </a:r>
            <a:r>
              <a:rPr lang="en-US" altLang="en-US" dirty="0" smtClean="0"/>
              <a:t>.</a:t>
            </a:r>
          </a:p>
        </p:txBody>
      </p:sp>
      <p:sp>
        <p:nvSpPr>
          <p:cNvPr id="2" name="Slide Number Placeholder 1"/>
          <p:cNvSpPr>
            <a:spLocks noGrp="1"/>
          </p:cNvSpPr>
          <p:nvPr>
            <p:ph type="sldNum" sz="quarter" idx="12"/>
          </p:nvPr>
        </p:nvSpPr>
        <p:spPr/>
        <p:txBody>
          <a:bodyPr/>
          <a:lstStyle/>
          <a:p>
            <a:fld id="{A80E317C-2D38-45AD-93CC-2F339010EF5B}" type="slidenum">
              <a:rPr lang="en-US" smtClean="0"/>
              <a:pPr/>
              <a:t>24</a:t>
            </a:fld>
            <a:endParaRPr lang="en-US"/>
          </a:p>
        </p:txBody>
      </p:sp>
      <p:sp>
        <p:nvSpPr>
          <p:cNvPr id="8" name="Text Placeholder 7"/>
          <p:cNvSpPr>
            <a:spLocks noGrp="1"/>
          </p:cNvSpPr>
          <p:nvPr>
            <p:ph type="body" sz="quarter" idx="13"/>
          </p:nvPr>
        </p:nvSpPr>
        <p:spPr/>
        <p:txBody>
          <a:bodyPr/>
          <a:lstStyle/>
          <a:p>
            <a:r>
              <a:rPr lang="en-US" altLang="en-US" dirty="0"/>
              <a:t>Sun Formation</a:t>
            </a:r>
            <a:endParaRPr lang="en-US" dirty="0"/>
          </a:p>
        </p:txBody>
      </p:sp>
    </p:spTree>
    <p:extLst>
      <p:ext uri="{BB962C8B-B14F-4D97-AF65-F5344CB8AC3E}">
        <p14:creationId xmlns:p14="http://schemas.microsoft.com/office/powerpoint/2010/main" val="1513765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en-US" smtClean="0"/>
              <a:t>Stars form out of a gas cloud.</a:t>
            </a:r>
          </a:p>
          <a:p>
            <a:r>
              <a:rPr lang="en-US" smtClean="0"/>
              <a:t>The stars build heavy elements via nucleosynthesis.</a:t>
            </a:r>
          </a:p>
          <a:p>
            <a:r>
              <a:rPr lang="en-US" smtClean="0"/>
              <a:t>When the stars have exhausted their fuel, they collapse/explode and push the enriched material into the interstellar medium.</a:t>
            </a:r>
          </a:p>
          <a:p>
            <a:r>
              <a:rPr lang="en-US" smtClean="0"/>
              <a:t>The newly enriched material can now form more stars.</a:t>
            </a:r>
            <a:endParaRPr lang="en-US" dirty="0"/>
          </a:p>
        </p:txBody>
      </p:sp>
      <p:pic>
        <p:nvPicPr>
          <p:cNvPr id="9" name="Content Placeholder 4"/>
          <p:cNvPicPr>
            <a:picLocks noGrp="1" noChangeAspect="1"/>
          </p:cNvPicPr>
          <p:nvPr>
            <p:ph sz="half" idx="2"/>
          </p:nvPr>
        </p:nvPicPr>
        <p:blipFill>
          <a:blip r:embed="rId2"/>
          <a:stretch>
            <a:fillRect/>
          </a:stretch>
        </p:blipFill>
        <p:spPr>
          <a:xfrm>
            <a:off x="4894263" y="2191759"/>
            <a:ext cx="3335337" cy="3242831"/>
          </a:xfrm>
        </p:spPr>
      </p:pic>
      <p:sp>
        <p:nvSpPr>
          <p:cNvPr id="4" name="Slide Number Placeholder 3"/>
          <p:cNvSpPr>
            <a:spLocks noGrp="1"/>
          </p:cNvSpPr>
          <p:nvPr>
            <p:ph type="sldNum" sz="quarter" idx="12"/>
          </p:nvPr>
        </p:nvSpPr>
        <p:spPr/>
        <p:txBody>
          <a:bodyPr/>
          <a:lstStyle/>
          <a:p>
            <a:fld id="{A80E317C-2D38-45AD-93CC-2F339010EF5B}" type="slidenum">
              <a:rPr lang="en-US" smtClean="0"/>
              <a:pPr/>
              <a:t>25</a:t>
            </a:fld>
            <a:endParaRPr lang="en-US"/>
          </a:p>
        </p:txBody>
      </p:sp>
      <p:sp>
        <p:nvSpPr>
          <p:cNvPr id="13" name="Text Placeholder 12"/>
          <p:cNvSpPr>
            <a:spLocks noGrp="1"/>
          </p:cNvSpPr>
          <p:nvPr>
            <p:ph type="body" sz="quarter" idx="13"/>
          </p:nvPr>
        </p:nvSpPr>
        <p:spPr/>
        <p:txBody>
          <a:bodyPr/>
          <a:lstStyle/>
          <a:p>
            <a:r>
              <a:rPr lang="en-US" dirty="0"/>
              <a:t>Galactic Recycling</a:t>
            </a:r>
          </a:p>
        </p:txBody>
      </p:sp>
    </p:spTree>
    <p:extLst>
      <p:ext uri="{BB962C8B-B14F-4D97-AF65-F5344CB8AC3E}">
        <p14:creationId xmlns:p14="http://schemas.microsoft.com/office/powerpoint/2010/main" val="286400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is image of the Orion Nebula star-formation region was obtained from multiple exposures using the HAWK-I infrared camera on ESOâs Very Large Telescope in Chile."/>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1415443" y="1524000"/>
            <a:ext cx="6427413" cy="4876800"/>
          </a:xfrm>
        </p:spPr>
      </p:pic>
      <p:sp>
        <p:nvSpPr>
          <p:cNvPr id="4" name="Slide Number Placeholder 3"/>
          <p:cNvSpPr>
            <a:spLocks noGrp="1"/>
          </p:cNvSpPr>
          <p:nvPr>
            <p:ph type="sldNum" sz="quarter" idx="12"/>
          </p:nvPr>
        </p:nvSpPr>
        <p:spPr/>
        <p:txBody>
          <a:bodyPr/>
          <a:lstStyle/>
          <a:p>
            <a:fld id="{A80E317C-2D38-45AD-93CC-2F339010EF5B}" type="slidenum">
              <a:rPr lang="en-US" smtClean="0"/>
              <a:pPr/>
              <a:t>26</a:t>
            </a:fld>
            <a:endParaRPr lang="en-US"/>
          </a:p>
        </p:txBody>
      </p:sp>
      <p:sp>
        <p:nvSpPr>
          <p:cNvPr id="9" name="Text Placeholder 8"/>
          <p:cNvSpPr>
            <a:spLocks noGrp="1"/>
          </p:cNvSpPr>
          <p:nvPr>
            <p:ph type="body" sz="quarter" idx="13"/>
          </p:nvPr>
        </p:nvSpPr>
        <p:spPr/>
        <p:txBody>
          <a:bodyPr/>
          <a:lstStyle/>
          <a:p>
            <a:r>
              <a:rPr lang="en-US" dirty="0"/>
              <a:t>Star Formation Site - Orion</a:t>
            </a:r>
          </a:p>
        </p:txBody>
      </p:sp>
    </p:spTree>
    <p:extLst>
      <p:ext uri="{BB962C8B-B14F-4D97-AF65-F5344CB8AC3E}">
        <p14:creationId xmlns:p14="http://schemas.microsoft.com/office/powerpoint/2010/main" val="1481931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cdn-images-1.medium.com/max/1600/0*uaFZU96X0B4yHHe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92056" y="1524000"/>
            <a:ext cx="5874188" cy="4876800"/>
          </a:xfrm>
        </p:spPr>
      </p:pic>
      <p:sp>
        <p:nvSpPr>
          <p:cNvPr id="2" name="Slide Number Placeholder 1"/>
          <p:cNvSpPr>
            <a:spLocks noGrp="1"/>
          </p:cNvSpPr>
          <p:nvPr>
            <p:ph type="sldNum" sz="quarter" idx="12"/>
          </p:nvPr>
        </p:nvSpPr>
        <p:spPr/>
        <p:txBody>
          <a:bodyPr/>
          <a:lstStyle/>
          <a:p>
            <a:fld id="{A80E317C-2D38-45AD-93CC-2F339010EF5B}" type="slidenum">
              <a:rPr lang="en-US" smtClean="0"/>
              <a:pPr/>
              <a:t>27</a:t>
            </a:fld>
            <a:endParaRPr lang="en-US"/>
          </a:p>
        </p:txBody>
      </p:sp>
      <p:sp>
        <p:nvSpPr>
          <p:cNvPr id="8" name="Text Placeholder 7"/>
          <p:cNvSpPr>
            <a:spLocks noGrp="1"/>
          </p:cNvSpPr>
          <p:nvPr>
            <p:ph type="body" sz="quarter" idx="13"/>
          </p:nvPr>
        </p:nvSpPr>
        <p:spPr/>
        <p:txBody>
          <a:bodyPr/>
          <a:lstStyle/>
          <a:p>
            <a:r>
              <a:rPr lang="en-US" altLang="en-US" dirty="0" err="1"/>
              <a:t>Proplyds</a:t>
            </a:r>
            <a:r>
              <a:rPr lang="en-US" altLang="en-US" dirty="0"/>
              <a:t> in Orion</a:t>
            </a:r>
            <a:endParaRPr lang="en-US" dirty="0"/>
          </a:p>
        </p:txBody>
      </p:sp>
    </p:spTree>
    <p:extLst>
      <p:ext uri="{BB962C8B-B14F-4D97-AF65-F5344CB8AC3E}">
        <p14:creationId xmlns:p14="http://schemas.microsoft.com/office/powerpoint/2010/main" val="3673912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sz="half" idx="1"/>
          </p:nvPr>
        </p:nvSpPr>
        <p:spPr/>
        <p:txBody>
          <a:bodyPr>
            <a:normAutofit lnSpcReduction="10000"/>
          </a:bodyPr>
          <a:lstStyle/>
          <a:p>
            <a:r>
              <a:rPr lang="en-US" altLang="en-US" smtClean="0"/>
              <a:t>The inner parts of the disk are nearer to the Sun and therefore are hotter than the outer parts of the disk.</a:t>
            </a:r>
          </a:p>
          <a:p>
            <a:r>
              <a:rPr lang="en-US" altLang="en-US" smtClean="0"/>
              <a:t>Ice will tend to melt if the heat is sufficiently high (think about comets).</a:t>
            </a:r>
          </a:p>
          <a:p>
            <a:r>
              <a:rPr lang="en-US" altLang="en-US" smtClean="0"/>
              <a:t>Taken together, this suggests that there would be more gas/ice in planets far from the Sun.</a:t>
            </a:r>
          </a:p>
          <a:p>
            <a:r>
              <a:rPr lang="en-US" altLang="en-US" smtClean="0"/>
              <a:t>The “frost line” is the line that delineates where ice can form.</a:t>
            </a:r>
            <a:endParaRPr lang="en-US" altLang="en-US" dirty="0" smtClean="0"/>
          </a:p>
        </p:txBody>
      </p:sp>
      <p:sp>
        <p:nvSpPr>
          <p:cNvPr id="2" name="Slide Number Placeholder 1"/>
          <p:cNvSpPr>
            <a:spLocks noGrp="1"/>
          </p:cNvSpPr>
          <p:nvPr>
            <p:ph type="sldNum" sz="quarter" idx="12"/>
          </p:nvPr>
        </p:nvSpPr>
        <p:spPr/>
        <p:txBody>
          <a:bodyPr/>
          <a:lstStyle/>
          <a:p>
            <a:fld id="{A80E317C-2D38-45AD-93CC-2F339010EF5B}" type="slidenum">
              <a:rPr lang="en-US" smtClean="0"/>
              <a:pPr/>
              <a:t>28</a:t>
            </a:fld>
            <a:endParaRPr lang="en-US"/>
          </a:p>
        </p:txBody>
      </p:sp>
      <p:sp>
        <p:nvSpPr>
          <p:cNvPr id="10" name="Text Placeholder 9"/>
          <p:cNvSpPr>
            <a:spLocks noGrp="1"/>
          </p:cNvSpPr>
          <p:nvPr>
            <p:ph type="body" sz="quarter" idx="13"/>
          </p:nvPr>
        </p:nvSpPr>
        <p:spPr/>
        <p:txBody>
          <a:bodyPr>
            <a:normAutofit fontScale="85000" lnSpcReduction="10000"/>
          </a:bodyPr>
          <a:lstStyle/>
          <a:p>
            <a:r>
              <a:rPr lang="en-US" altLang="en-US" dirty="0" smtClean="0"/>
              <a:t>Differentiation and the </a:t>
            </a:r>
            <a:r>
              <a:rPr lang="en-US" altLang="en-US" dirty="0"/>
              <a:t>Frost Line</a:t>
            </a:r>
            <a:endParaRPr lang="en-US" dirty="0"/>
          </a:p>
        </p:txBody>
      </p:sp>
      <p:pic>
        <p:nvPicPr>
          <p:cNvPr id="7" name="Content Placeholder 6" descr="bbtlf0706_a">
            <a:hlinkClick r:id="rId2" action="ppaction://hlinkfile"/>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2878234"/>
            <a:ext cx="3335337" cy="1869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963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dirty="0" smtClean="0"/>
              <a:t>Planets near the Sun have small orbits, and thus can only sweep up small amounts of material during accretion.</a:t>
            </a:r>
          </a:p>
          <a:p>
            <a:r>
              <a:rPr lang="en-US" dirty="0" smtClean="0"/>
              <a:t>Planets that are far from the Sun can sweep up much more material, thus making them bigger.</a:t>
            </a:r>
          </a:p>
          <a:p>
            <a:r>
              <a:rPr lang="en-US" dirty="0" smtClean="0"/>
              <a:t>The light gases are more abundant further from the Sun, so planets that are far from the Sun have more gas.</a:t>
            </a:r>
          </a:p>
          <a:p>
            <a:r>
              <a:rPr lang="en-US" dirty="0" smtClean="0"/>
              <a:t>The small planets near the Sun don’t have as much gravity to hold on to what little gas they have. </a:t>
            </a:r>
          </a:p>
          <a:p>
            <a:r>
              <a:rPr lang="en-US" dirty="0" smtClean="0"/>
              <a:t>All of these </a:t>
            </a:r>
            <a:r>
              <a:rPr lang="en-US" dirty="0"/>
              <a:t>processes </a:t>
            </a:r>
            <a:r>
              <a:rPr lang="en-US" dirty="0" smtClean="0"/>
              <a:t>explain </a:t>
            </a:r>
            <a:r>
              <a:rPr lang="en-US" dirty="0"/>
              <a:t>the two types of major planets, their size differences, locations, and composition.</a:t>
            </a:r>
          </a:p>
          <a:p>
            <a:endParaRPr lang="en-US" dirty="0"/>
          </a:p>
        </p:txBody>
      </p:sp>
      <p:sp>
        <p:nvSpPr>
          <p:cNvPr id="2" name="Slide Number Placeholder 1"/>
          <p:cNvSpPr>
            <a:spLocks noGrp="1"/>
          </p:cNvSpPr>
          <p:nvPr>
            <p:ph type="sldNum" sz="quarter" idx="12"/>
          </p:nvPr>
        </p:nvSpPr>
        <p:spPr/>
        <p:txBody>
          <a:bodyPr/>
          <a:lstStyle/>
          <a:p>
            <a:fld id="{A80E317C-2D38-45AD-93CC-2F339010EF5B}" type="slidenum">
              <a:rPr lang="en-US" smtClean="0"/>
              <a:pPr/>
              <a:t>29</a:t>
            </a:fld>
            <a:endParaRPr lang="en-US"/>
          </a:p>
        </p:txBody>
      </p:sp>
      <p:sp>
        <p:nvSpPr>
          <p:cNvPr id="10" name="Text Placeholder 9"/>
          <p:cNvSpPr>
            <a:spLocks noGrp="1"/>
          </p:cNvSpPr>
          <p:nvPr>
            <p:ph type="body" sz="quarter" idx="13"/>
          </p:nvPr>
        </p:nvSpPr>
        <p:spPr/>
        <p:txBody>
          <a:bodyPr>
            <a:normAutofit/>
          </a:bodyPr>
          <a:lstStyle/>
          <a:p>
            <a:r>
              <a:rPr lang="en-US" altLang="en-US" dirty="0" smtClean="0"/>
              <a:t>Distribution of Planets</a:t>
            </a:r>
            <a:endParaRPr lang="en-US" dirty="0"/>
          </a:p>
        </p:txBody>
      </p:sp>
    </p:spTree>
    <p:extLst>
      <p:ext uri="{BB962C8B-B14F-4D97-AF65-F5344CB8AC3E}">
        <p14:creationId xmlns:p14="http://schemas.microsoft.com/office/powerpoint/2010/main" val="2909885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formation models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289417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sz="half" idx="1"/>
          </p:nvPr>
        </p:nvSpPr>
        <p:spPr/>
        <p:txBody>
          <a:bodyPr/>
          <a:lstStyle/>
          <a:p>
            <a:r>
              <a:rPr lang="en-US" altLang="en-US" dirty="0" smtClean="0"/>
              <a:t>Moons were generally formed in similar processes. </a:t>
            </a:r>
          </a:p>
          <a:p>
            <a:r>
              <a:rPr lang="en-US" altLang="en-US" dirty="0" smtClean="0"/>
              <a:t>That is, material around a forming planet accreted material into mini disks.</a:t>
            </a:r>
          </a:p>
          <a:p>
            <a:r>
              <a:rPr lang="en-US" altLang="en-US" dirty="0" smtClean="0"/>
              <a:t>Some moons were also gravitationally captured from objects on inclined orbits.</a:t>
            </a:r>
          </a:p>
        </p:txBody>
      </p:sp>
      <p:sp>
        <p:nvSpPr>
          <p:cNvPr id="2" name="Slide Number Placeholder 1"/>
          <p:cNvSpPr>
            <a:spLocks noGrp="1"/>
          </p:cNvSpPr>
          <p:nvPr>
            <p:ph type="sldNum" sz="quarter" idx="12"/>
          </p:nvPr>
        </p:nvSpPr>
        <p:spPr/>
        <p:txBody>
          <a:bodyPr/>
          <a:lstStyle/>
          <a:p>
            <a:fld id="{A80E317C-2D38-45AD-93CC-2F339010EF5B}" type="slidenum">
              <a:rPr lang="en-US" smtClean="0"/>
              <a:pPr/>
              <a:t>30</a:t>
            </a:fld>
            <a:endParaRPr lang="en-US"/>
          </a:p>
        </p:txBody>
      </p:sp>
      <p:pic>
        <p:nvPicPr>
          <p:cNvPr id="5" name="Content Placeholder 4"/>
          <p:cNvPicPr>
            <a:picLocks noGrp="1" noChangeAspect="1"/>
          </p:cNvPicPr>
          <p:nvPr>
            <p:ph sz="half" idx="13"/>
          </p:nvPr>
        </p:nvPicPr>
        <p:blipFill>
          <a:blip r:embed="rId2"/>
          <a:stretch>
            <a:fillRect/>
          </a:stretch>
        </p:blipFill>
        <p:spPr>
          <a:xfrm>
            <a:off x="2765173" y="3886200"/>
            <a:ext cx="3742241" cy="2286000"/>
          </a:xfrm>
        </p:spPr>
      </p:pic>
      <p:sp>
        <p:nvSpPr>
          <p:cNvPr id="11" name="Text Placeholder 10"/>
          <p:cNvSpPr>
            <a:spLocks noGrp="1"/>
          </p:cNvSpPr>
          <p:nvPr>
            <p:ph type="body" sz="quarter" idx="14"/>
          </p:nvPr>
        </p:nvSpPr>
        <p:spPr/>
        <p:txBody>
          <a:bodyPr/>
          <a:lstStyle/>
          <a:p>
            <a:r>
              <a:rPr lang="en-US" altLang="en-US" dirty="0"/>
              <a:t>Moons</a:t>
            </a:r>
            <a:endParaRPr lang="en-US" dirty="0"/>
          </a:p>
        </p:txBody>
      </p:sp>
    </p:spTree>
    <p:extLst>
      <p:ext uri="{BB962C8B-B14F-4D97-AF65-F5344CB8AC3E}">
        <p14:creationId xmlns:p14="http://schemas.microsoft.com/office/powerpoint/2010/main" val="1446247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Water could have come from collisions with icy </a:t>
            </a:r>
            <a:r>
              <a:rPr lang="en-US" dirty="0" err="1" smtClean="0"/>
              <a:t>planetesimals</a:t>
            </a:r>
            <a:r>
              <a:rPr lang="en-US" dirty="0" smtClean="0"/>
              <a:t>.</a:t>
            </a:r>
          </a:p>
          <a:p>
            <a:r>
              <a:rPr lang="en-US" dirty="0" smtClean="0"/>
              <a:t>Comets also have water. Perhaps the comet impact rate was higher in the early Solar System. </a:t>
            </a:r>
          </a:p>
          <a:p>
            <a:r>
              <a:rPr lang="en-US" dirty="0" smtClean="0"/>
              <a:t>Another suggest is that water trapped in the Earth escaped through volcanism and rained down on the surface.</a:t>
            </a:r>
          </a:p>
          <a:p>
            <a:r>
              <a:rPr lang="en-US" dirty="0" smtClean="0"/>
              <a:t>Note that the D/H ratio for some comets is different than that of </a:t>
            </a:r>
            <a:r>
              <a:rPr lang="en-US" dirty="0" smtClean="0"/>
              <a:t>Earth, so most water did not come from comets.</a:t>
            </a:r>
            <a:endParaRPr lang="en-US" dirty="0"/>
          </a:p>
          <a:p>
            <a:r>
              <a:rPr lang="en-US" dirty="0" smtClean="0"/>
              <a:t>The D/H ratio is similar for Earth and Moon, suggesting a </a:t>
            </a:r>
            <a:r>
              <a:rPr lang="en-US" dirty="0" smtClean="0"/>
              <a:t>common </a:t>
            </a:r>
            <a:r>
              <a:rPr lang="en-US" dirty="0" smtClean="0"/>
              <a:t>origin.</a:t>
            </a:r>
            <a:endParaRPr lang="en-US" dirty="0"/>
          </a:p>
        </p:txBody>
      </p:sp>
      <p:sp>
        <p:nvSpPr>
          <p:cNvPr id="4" name="Slide Number Placeholder 3"/>
          <p:cNvSpPr>
            <a:spLocks noGrp="1"/>
          </p:cNvSpPr>
          <p:nvPr>
            <p:ph type="sldNum" sz="quarter" idx="12"/>
          </p:nvPr>
        </p:nvSpPr>
        <p:spPr/>
        <p:txBody>
          <a:bodyPr/>
          <a:lstStyle/>
          <a:p>
            <a:fld id="{A82B4225-522D-4B0B-9422-305588B0E6B8}" type="slidenum">
              <a:rPr lang="en-US" altLang="en-US" smtClean="0"/>
              <a:pPr/>
              <a:t>31</a:t>
            </a:fld>
            <a:endParaRPr lang="en-US" altLang="en-US"/>
          </a:p>
        </p:txBody>
      </p:sp>
      <p:sp>
        <p:nvSpPr>
          <p:cNvPr id="10" name="Text Placeholder 9"/>
          <p:cNvSpPr>
            <a:spLocks noGrp="1"/>
          </p:cNvSpPr>
          <p:nvPr>
            <p:ph type="body" sz="quarter" idx="13"/>
          </p:nvPr>
        </p:nvSpPr>
        <p:spPr/>
        <p:txBody>
          <a:bodyPr/>
          <a:lstStyle/>
          <a:p>
            <a:r>
              <a:rPr lang="en-US" dirty="0"/>
              <a:t>Water on Earth</a:t>
            </a:r>
          </a:p>
        </p:txBody>
      </p:sp>
    </p:spTree>
    <p:extLst>
      <p:ext uri="{BB962C8B-B14F-4D97-AF65-F5344CB8AC3E}">
        <p14:creationId xmlns:p14="http://schemas.microsoft.com/office/powerpoint/2010/main" val="2929014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en-US" dirty="0" smtClean="0"/>
              <a:t>Some hypotheses for the formation of the Moon include:</a:t>
            </a:r>
          </a:p>
          <a:p>
            <a:pPr lvl="1"/>
            <a:r>
              <a:rPr lang="en-US" dirty="0" smtClean="0"/>
              <a:t>the Earth and Moon formed simultaneously</a:t>
            </a:r>
          </a:p>
          <a:p>
            <a:pPr lvl="1"/>
            <a:r>
              <a:rPr lang="en-US" dirty="0" smtClean="0"/>
              <a:t>the Earth captured the Moon</a:t>
            </a:r>
          </a:p>
          <a:p>
            <a:pPr lvl="1"/>
            <a:r>
              <a:rPr lang="en-US" dirty="0" smtClean="0"/>
              <a:t>the Moon broke off the Earth</a:t>
            </a:r>
          </a:p>
          <a:p>
            <a:pPr lvl="1"/>
            <a:r>
              <a:rPr lang="en-US" dirty="0" smtClean="0"/>
              <a:t>the Moon was formed in an impact between the Earth and another body</a:t>
            </a:r>
            <a:endParaRPr lang="en-US" dirty="0"/>
          </a:p>
        </p:txBody>
      </p:sp>
      <p:pic>
        <p:nvPicPr>
          <p:cNvPr id="3" name="Content Placeholder 2"/>
          <p:cNvPicPr>
            <a:picLocks noGrp="1" noChangeAspect="1"/>
          </p:cNvPicPr>
          <p:nvPr>
            <p:ph sz="half" idx="2"/>
          </p:nvPr>
        </p:nvPicPr>
        <p:blipFill>
          <a:blip r:embed="rId2"/>
          <a:stretch>
            <a:fillRect/>
          </a:stretch>
        </p:blipFill>
        <p:spPr>
          <a:xfrm>
            <a:off x="4894263" y="1554475"/>
            <a:ext cx="3335337" cy="4517400"/>
          </a:xfr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32</a:t>
            </a:fld>
            <a:endParaRPr lang="en-US" altLang="en-US"/>
          </a:p>
        </p:txBody>
      </p:sp>
      <p:sp>
        <p:nvSpPr>
          <p:cNvPr id="13" name="Text Placeholder 12"/>
          <p:cNvSpPr>
            <a:spLocks noGrp="1"/>
          </p:cNvSpPr>
          <p:nvPr>
            <p:ph type="body" sz="quarter" idx="13"/>
          </p:nvPr>
        </p:nvSpPr>
        <p:spPr/>
        <p:txBody>
          <a:bodyPr/>
          <a:lstStyle/>
          <a:p>
            <a:r>
              <a:rPr lang="en-US" dirty="0"/>
              <a:t>The Origin of the Moon</a:t>
            </a:r>
          </a:p>
        </p:txBody>
      </p:sp>
    </p:spTree>
    <p:extLst>
      <p:ext uri="{BB962C8B-B14F-4D97-AF65-F5344CB8AC3E}">
        <p14:creationId xmlns:p14="http://schemas.microsoft.com/office/powerpoint/2010/main" val="145232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2B4225-522D-4B0B-9422-305588B0E6B8}" type="slidenum">
              <a:rPr lang="en-US" altLang="en-US" smtClean="0"/>
              <a:pPr/>
              <a:t>33</a:t>
            </a:fld>
            <a:endParaRPr lang="en-US" altLang="en-US"/>
          </a:p>
        </p:txBody>
      </p:sp>
      <p:sp>
        <p:nvSpPr>
          <p:cNvPr id="10" name="Text Placeholder 9"/>
          <p:cNvSpPr>
            <a:spLocks noGrp="1"/>
          </p:cNvSpPr>
          <p:nvPr>
            <p:ph type="body" sz="quarter" idx="13"/>
          </p:nvPr>
        </p:nvSpPr>
        <p:spPr/>
        <p:txBody>
          <a:bodyPr/>
          <a:lstStyle/>
          <a:p>
            <a:r>
              <a:rPr lang="en-US" dirty="0" smtClean="0"/>
              <a:t>Water in Other Systems</a:t>
            </a:r>
            <a:endParaRPr lang="en-US" dirty="0"/>
          </a:p>
        </p:txBody>
      </p:sp>
      <p:pic>
        <p:nvPicPr>
          <p:cNvPr id="2050" name="Picture 2" descr="https://www.wsws.org/asset/2f07a65f-818e-4561-95af-0138b495361G/image.jpg?rendition=image48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6548" y="1524000"/>
            <a:ext cx="690520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7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Asteroids </a:t>
            </a:r>
          </a:p>
          <a:p>
            <a:pPr lvl="1"/>
            <a:r>
              <a:rPr lang="en-US" dirty="0" smtClean="0"/>
              <a:t>rocky </a:t>
            </a:r>
            <a:r>
              <a:rPr lang="en-US" dirty="0"/>
              <a:t>leftover </a:t>
            </a:r>
            <a:r>
              <a:rPr lang="en-US" dirty="0" err="1"/>
              <a:t>planetesimals</a:t>
            </a:r>
            <a:r>
              <a:rPr lang="en-US" dirty="0"/>
              <a:t> of the inner solar </a:t>
            </a:r>
            <a:r>
              <a:rPr lang="en-US" dirty="0" smtClean="0"/>
              <a:t>system</a:t>
            </a:r>
            <a:endParaRPr lang="en-US" dirty="0"/>
          </a:p>
          <a:p>
            <a:pPr lvl="1"/>
            <a:r>
              <a:rPr lang="en-US" dirty="0" smtClean="0"/>
              <a:t>most in asteroid </a:t>
            </a:r>
            <a:r>
              <a:rPr lang="en-US" dirty="0"/>
              <a:t>belt between the orbit of Mars and </a:t>
            </a:r>
            <a:r>
              <a:rPr lang="en-US" dirty="0" smtClean="0"/>
              <a:t>Jupiter</a:t>
            </a:r>
          </a:p>
          <a:p>
            <a:pPr lvl="1"/>
            <a:r>
              <a:rPr lang="en-US" dirty="0" smtClean="0"/>
              <a:t>perhaps represent destroyed planet</a:t>
            </a:r>
            <a:endParaRPr lang="en-US" dirty="0"/>
          </a:p>
          <a:p>
            <a:pPr lvl="1"/>
            <a:r>
              <a:rPr lang="en-US" dirty="0" smtClean="0"/>
              <a:t>“shepherded” by Jupiter’s </a:t>
            </a:r>
            <a:r>
              <a:rPr lang="en-US" dirty="0"/>
              <a:t>strong </a:t>
            </a:r>
            <a:r>
              <a:rPr lang="en-US" dirty="0" smtClean="0"/>
              <a:t>gravity</a:t>
            </a:r>
            <a:endParaRPr lang="en-US" dirty="0"/>
          </a:p>
          <a:p>
            <a:r>
              <a:rPr lang="en-US" dirty="0" smtClean="0"/>
              <a:t>Comets </a:t>
            </a:r>
            <a:endParaRPr lang="en-US" dirty="0"/>
          </a:p>
          <a:p>
            <a:pPr lvl="1"/>
            <a:r>
              <a:rPr lang="en-US" dirty="0" smtClean="0"/>
              <a:t>leftover </a:t>
            </a:r>
            <a:r>
              <a:rPr lang="en-US" dirty="0" err="1"/>
              <a:t>planetesimals</a:t>
            </a:r>
            <a:r>
              <a:rPr lang="en-US" dirty="0"/>
              <a:t> of the outer solar </a:t>
            </a:r>
            <a:r>
              <a:rPr lang="en-US" dirty="0" smtClean="0"/>
              <a:t>system</a:t>
            </a:r>
            <a:endParaRPr lang="en-US" dirty="0"/>
          </a:p>
          <a:p>
            <a:pPr lvl="1"/>
            <a:r>
              <a:rPr lang="en-US" dirty="0" smtClean="0"/>
              <a:t>cleared out by Jupiter </a:t>
            </a:r>
            <a:r>
              <a:rPr lang="en-US" dirty="0"/>
              <a:t>and Neptune </a:t>
            </a:r>
            <a:r>
              <a:rPr lang="en-US" dirty="0" smtClean="0"/>
              <a:t>and sent to the </a:t>
            </a:r>
            <a:r>
              <a:rPr lang="en-US" dirty="0"/>
              <a:t>Kuiper belt or the </a:t>
            </a:r>
            <a:r>
              <a:rPr lang="en-US" dirty="0" err="1"/>
              <a:t>Oort</a:t>
            </a:r>
            <a:r>
              <a:rPr lang="en-US" dirty="0"/>
              <a:t> </a:t>
            </a:r>
            <a:r>
              <a:rPr lang="en-US" dirty="0" smtClean="0"/>
              <a:t>cloud</a:t>
            </a:r>
            <a:endParaRPr lang="en-US" dirty="0"/>
          </a:p>
          <a:p>
            <a:pPr lvl="1"/>
            <a:r>
              <a:rPr lang="en-US" dirty="0" smtClean="0"/>
              <a:t>beyond orbit </a:t>
            </a:r>
            <a:r>
              <a:rPr lang="en-US" dirty="0"/>
              <a:t>of Neptune have time to grow larger, and stay in stable </a:t>
            </a:r>
            <a:r>
              <a:rPr lang="en-US" dirty="0" smtClean="0"/>
              <a:t>orbit -&gt; Pluto?</a:t>
            </a:r>
            <a:endParaRPr lang="en-US" dirty="0"/>
          </a:p>
          <a:p>
            <a:endParaRPr lang="en-US" dirty="0"/>
          </a:p>
        </p:txBody>
      </p:sp>
      <p:sp>
        <p:nvSpPr>
          <p:cNvPr id="4" name="Slide Number Placeholder 3"/>
          <p:cNvSpPr>
            <a:spLocks noGrp="1"/>
          </p:cNvSpPr>
          <p:nvPr>
            <p:ph type="sldNum" sz="quarter" idx="12"/>
          </p:nvPr>
        </p:nvSpPr>
        <p:spPr/>
        <p:txBody>
          <a:bodyPr/>
          <a:lstStyle/>
          <a:p>
            <a:fld id="{A82B4225-522D-4B0B-9422-305588B0E6B8}" type="slidenum">
              <a:rPr lang="en-US" altLang="en-US" smtClean="0"/>
              <a:pPr/>
              <a:t>34</a:t>
            </a:fld>
            <a:endParaRPr lang="en-US" altLang="en-US"/>
          </a:p>
        </p:txBody>
      </p:sp>
      <p:sp>
        <p:nvSpPr>
          <p:cNvPr id="10" name="Text Placeholder 9"/>
          <p:cNvSpPr>
            <a:spLocks noGrp="1"/>
          </p:cNvSpPr>
          <p:nvPr>
            <p:ph type="body" sz="quarter" idx="13"/>
          </p:nvPr>
        </p:nvSpPr>
        <p:spPr/>
        <p:txBody>
          <a:bodyPr/>
          <a:lstStyle/>
          <a:p>
            <a:r>
              <a:rPr lang="en-US" dirty="0" smtClean="0"/>
              <a:t>Comets and Asteroids</a:t>
            </a:r>
            <a:endParaRPr lang="en-US" dirty="0"/>
          </a:p>
        </p:txBody>
      </p:sp>
    </p:spTree>
    <p:extLst>
      <p:ext uri="{BB962C8B-B14F-4D97-AF65-F5344CB8AC3E}">
        <p14:creationId xmlns:p14="http://schemas.microsoft.com/office/powerpoint/2010/main" val="4155653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70000" lnSpcReduction="20000"/>
          </a:bodyPr>
          <a:lstStyle/>
          <a:p>
            <a:r>
              <a:rPr lang="en-US" dirty="0"/>
              <a:t>Through radioactive dating, we have </a:t>
            </a:r>
            <a:r>
              <a:rPr lang="en-US" dirty="0" smtClean="0"/>
              <a:t>determined </a:t>
            </a:r>
            <a:r>
              <a:rPr lang="en-US" dirty="0"/>
              <a:t>that the age of the solar system is about 4.6 billion </a:t>
            </a:r>
            <a:r>
              <a:rPr lang="en-US" dirty="0" smtClean="0"/>
              <a:t>years.</a:t>
            </a:r>
            <a:endParaRPr lang="en-US" dirty="0"/>
          </a:p>
          <a:p>
            <a:r>
              <a:rPr lang="en-US" dirty="0" smtClean="0"/>
              <a:t>Potassium-40 decays </a:t>
            </a:r>
            <a:r>
              <a:rPr lang="en-US" dirty="0"/>
              <a:t>to </a:t>
            </a:r>
            <a:r>
              <a:rPr lang="en-US" dirty="0" smtClean="0"/>
              <a:t>Argon-40.</a:t>
            </a:r>
            <a:endParaRPr lang="en-US" dirty="0"/>
          </a:p>
          <a:p>
            <a:r>
              <a:rPr lang="en-US" dirty="0"/>
              <a:t>Potassium-40 exists </a:t>
            </a:r>
            <a:r>
              <a:rPr lang="en-US" dirty="0" smtClean="0"/>
              <a:t>naturally, but Argon </a:t>
            </a:r>
            <a:r>
              <a:rPr lang="en-US" dirty="0"/>
              <a:t>is an inert gas that never </a:t>
            </a:r>
            <a:r>
              <a:rPr lang="en-US" dirty="0" smtClean="0"/>
              <a:t>combines </a:t>
            </a:r>
            <a:r>
              <a:rPr lang="en-US" dirty="0"/>
              <a:t>with anything, and did not condense in the solar </a:t>
            </a:r>
            <a:r>
              <a:rPr lang="en-US" dirty="0" smtClean="0"/>
              <a:t>nebula.</a:t>
            </a:r>
            <a:endParaRPr lang="en-US" dirty="0"/>
          </a:p>
          <a:p>
            <a:r>
              <a:rPr lang="en-US" dirty="0"/>
              <a:t>By determining the relative amount of Potassium-40 to Argon-40 trapped in rock, we can determine the age of rock, assuming that there </a:t>
            </a:r>
            <a:r>
              <a:rPr lang="en-US" dirty="0" smtClean="0"/>
              <a:t>was no </a:t>
            </a:r>
            <a:r>
              <a:rPr lang="en-US" dirty="0"/>
              <a:t>Argon-40 </a:t>
            </a:r>
            <a:r>
              <a:rPr lang="en-US" dirty="0" smtClean="0"/>
              <a:t>initially.</a:t>
            </a:r>
            <a:endParaRPr lang="en-US" dirty="0"/>
          </a:p>
          <a:p>
            <a:r>
              <a:rPr lang="en-US" dirty="0" smtClean="0"/>
              <a:t>For </a:t>
            </a:r>
            <a:r>
              <a:rPr lang="en-US" dirty="0"/>
              <a:t>every 1.25 billion years, half of the Potassium-40 </a:t>
            </a:r>
            <a:r>
              <a:rPr lang="en-US" dirty="0" smtClean="0"/>
              <a:t>decays </a:t>
            </a:r>
            <a:r>
              <a:rPr lang="en-US" dirty="0"/>
              <a:t>and </a:t>
            </a:r>
            <a:r>
              <a:rPr lang="en-US" dirty="0" smtClean="0"/>
              <a:t>turns </a:t>
            </a:r>
            <a:r>
              <a:rPr lang="en-US" dirty="0"/>
              <a:t>into </a:t>
            </a:r>
            <a:r>
              <a:rPr lang="en-US" dirty="0" smtClean="0"/>
              <a:t>Argon-40</a:t>
            </a:r>
            <a:endParaRPr lang="en-US" dirty="0"/>
          </a:p>
          <a:p>
            <a:r>
              <a:rPr lang="en-US" dirty="0"/>
              <a:t>1.25 billion years is called the half-life of Potassium-40.</a:t>
            </a:r>
          </a:p>
          <a:p>
            <a:endParaRPr lang="en-US" dirty="0"/>
          </a:p>
        </p:txBody>
      </p:sp>
      <p:sp>
        <p:nvSpPr>
          <p:cNvPr id="4" name="Slide Number Placeholder 3"/>
          <p:cNvSpPr>
            <a:spLocks noGrp="1"/>
          </p:cNvSpPr>
          <p:nvPr>
            <p:ph type="sldNum" sz="quarter" idx="12"/>
          </p:nvPr>
        </p:nvSpPr>
        <p:spPr/>
        <p:txBody>
          <a:bodyPr/>
          <a:lstStyle/>
          <a:p>
            <a:fld id="{A82B4225-522D-4B0B-9422-305588B0E6B8}" type="slidenum">
              <a:rPr lang="en-US" altLang="en-US" smtClean="0"/>
              <a:pPr/>
              <a:t>35</a:t>
            </a:fld>
            <a:endParaRPr lang="en-US" altLang="en-US"/>
          </a:p>
        </p:txBody>
      </p:sp>
      <p:sp>
        <p:nvSpPr>
          <p:cNvPr id="10" name="Text Placeholder 9"/>
          <p:cNvSpPr>
            <a:spLocks noGrp="1"/>
          </p:cNvSpPr>
          <p:nvPr>
            <p:ph type="body" sz="quarter" idx="13"/>
          </p:nvPr>
        </p:nvSpPr>
        <p:spPr/>
        <p:txBody>
          <a:bodyPr/>
          <a:lstStyle/>
          <a:p>
            <a:r>
              <a:rPr lang="en-US" dirty="0" smtClean="0"/>
              <a:t>Solar System Age</a:t>
            </a:r>
            <a:endParaRPr lang="en-US" dirty="0"/>
          </a:p>
        </p:txBody>
      </p:sp>
      <p:pic>
        <p:nvPicPr>
          <p:cNvPr id="7" name="Picture 4" descr="893420603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534629"/>
            <a:ext cx="3335337" cy="255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694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088274" y="1524000"/>
            <a:ext cx="5081751" cy="4876800"/>
          </a:xfrm>
          <a:prstGeom prst="rect">
            <a:avLst/>
          </a:prstGeom>
        </p:spPr>
      </p:pic>
      <p:sp>
        <p:nvSpPr>
          <p:cNvPr id="4" name="Slide Number Placeholder 3"/>
          <p:cNvSpPr>
            <a:spLocks noGrp="1"/>
          </p:cNvSpPr>
          <p:nvPr>
            <p:ph type="sldNum" sz="quarter" idx="12"/>
          </p:nvPr>
        </p:nvSpPr>
        <p:spPr/>
        <p:txBody>
          <a:bodyPr/>
          <a:lstStyle/>
          <a:p>
            <a:fld id="{A82B4225-522D-4B0B-9422-305588B0E6B8}" type="slidenum">
              <a:rPr lang="en-US" altLang="en-US" smtClean="0"/>
              <a:pPr/>
              <a:t>36</a:t>
            </a:fld>
            <a:endParaRPr lang="en-US" altLang="en-US"/>
          </a:p>
        </p:txBody>
      </p:sp>
      <p:sp>
        <p:nvSpPr>
          <p:cNvPr id="10" name="Text Placeholder 9"/>
          <p:cNvSpPr>
            <a:spLocks noGrp="1"/>
          </p:cNvSpPr>
          <p:nvPr>
            <p:ph type="body" sz="quarter" idx="13"/>
          </p:nvPr>
        </p:nvSpPr>
        <p:spPr/>
        <p:txBody>
          <a:bodyPr/>
          <a:lstStyle/>
          <a:p>
            <a:r>
              <a:rPr lang="en-US" dirty="0" smtClean="0"/>
              <a:t>Do We Have a Good Model?</a:t>
            </a:r>
            <a:endParaRPr lang="en-US" dirty="0"/>
          </a:p>
        </p:txBody>
      </p:sp>
    </p:spTree>
    <p:extLst>
      <p:ext uri="{BB962C8B-B14F-4D97-AF65-F5344CB8AC3E}">
        <p14:creationId xmlns:p14="http://schemas.microsoft.com/office/powerpoint/2010/main" val="136367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4"/>
          <p:cNvSpPr>
            <a:spLocks noGrp="1"/>
          </p:cNvSpPr>
          <p:nvPr>
            <p:ph type="title"/>
          </p:nvPr>
        </p:nvSpPr>
        <p:spPr>
          <a:xfrm>
            <a:off x="457200" y="274639"/>
            <a:ext cx="8229600" cy="1143000"/>
          </a:xfrm>
        </p:spPr>
        <p:txBody>
          <a:bodyPr/>
          <a:lstStyle/>
          <a:p>
            <a:r>
              <a:rPr lang="en-US" dirty="0" smtClean="0">
                <a:solidFill>
                  <a:schemeClr val="bg1"/>
                </a:solidFill>
              </a:rPr>
              <a:t>RIT Center for Detectors</a:t>
            </a:r>
          </a:p>
        </p:txBody>
      </p:sp>
      <p:pic>
        <p:nvPicPr>
          <p:cNvPr id="2" name="CfD.wmv">
            <a:hlinkClick r:id="" action="ppaction://media"/>
          </p:cNvPr>
          <p:cNvPicPr>
            <a:picLocks noChangeAspect="1"/>
          </p:cNvPicPr>
          <p:nvPr>
            <a:videoFile r:link="rId1"/>
            <p:extLst>
              <p:ext uri="{DAA4B4D4-6D71-4841-9C94-3DE7FCFB9230}">
                <p14:media xmlns:p14="http://schemas.microsoft.com/office/powerpoint/2010/main" r:embed="rId2">
                  <p14:trim st="2112"/>
                </p14:media>
              </p:ext>
            </p:extLst>
          </p:nvPr>
        </p:nvPicPr>
        <p:blipFill>
          <a:blip r:embed="rId4"/>
          <a:stretch>
            <a:fillRect/>
          </a:stretch>
        </p:blipFill>
        <p:spPr>
          <a:xfrm>
            <a:off x="508000" y="1371600"/>
            <a:ext cx="8128000" cy="4572000"/>
          </a:xfrm>
          <a:prstGeom prst="rect">
            <a:avLst/>
          </a:prstGeom>
        </p:spPr>
      </p:pic>
    </p:spTree>
    <p:extLst>
      <p:ext uri="{BB962C8B-B14F-4D97-AF65-F5344CB8AC3E}">
        <p14:creationId xmlns:p14="http://schemas.microsoft.com/office/powerpoint/2010/main" val="108622158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homework</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309989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Approximately what fraction of the total mass in the Solar System is in the Sun?</a:t>
            </a:r>
          </a:p>
          <a:p>
            <a:r>
              <a:rPr lang="en-US" dirty="0" smtClean="0"/>
              <a:t>How old are comets compared to the age of the Solar System?</a:t>
            </a:r>
          </a:p>
          <a:p>
            <a:r>
              <a:rPr lang="en-US" dirty="0" smtClean="0"/>
              <a:t>What is the source of elements heavier than helium in the Sun?</a:t>
            </a:r>
          </a:p>
          <a:p>
            <a:r>
              <a:rPr lang="en-US" dirty="0" smtClean="0"/>
              <a:t>Calculate the approximate maximum distance from the Sun for a rapidly rotating planet to have liquid water, assuming the planet is a blackbody.</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A82B4225-522D-4B0B-9422-305588B0E6B8}" type="slidenum">
              <a:rPr lang="en-US" altLang="en-US" smtClean="0"/>
              <a:pPr/>
              <a:t>39</a:t>
            </a:fld>
            <a:endParaRPr lang="en-US" altLang="en-US"/>
          </a:p>
        </p:txBody>
      </p:sp>
      <p:sp>
        <p:nvSpPr>
          <p:cNvPr id="10" name="Text Placeholder 9"/>
          <p:cNvSpPr>
            <a:spLocks noGrp="1"/>
          </p:cNvSpPr>
          <p:nvPr>
            <p:ph type="body" sz="quarter" idx="13"/>
          </p:nvPr>
        </p:nvSpPr>
        <p:spPr/>
        <p:txBody>
          <a:bodyPr/>
          <a:lstStyle/>
          <a:p>
            <a:r>
              <a:rPr lang="en-US" dirty="0"/>
              <a:t>Homework</a:t>
            </a:r>
          </a:p>
        </p:txBody>
      </p:sp>
    </p:spTree>
    <p:extLst>
      <p:ext uri="{BB962C8B-B14F-4D97-AF65-F5344CB8AC3E}">
        <p14:creationId xmlns:p14="http://schemas.microsoft.com/office/powerpoint/2010/main" val="932884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3"/>
          <p:cNvSpPr>
            <a:spLocks noGrp="1" noChangeArrowheads="1"/>
          </p:cNvSpPr>
          <p:nvPr>
            <p:ph sz="half" idx="1"/>
          </p:nvPr>
        </p:nvSpPr>
        <p:spPr/>
        <p:txBody>
          <a:bodyPr>
            <a:normAutofit fontScale="92500" lnSpcReduction="10000"/>
          </a:bodyPr>
          <a:lstStyle/>
          <a:p>
            <a:r>
              <a:rPr lang="en-US" altLang="en-US" dirty="0" smtClean="0"/>
              <a:t>As with any good scientific model, a Solar System formation model must predict the observables.</a:t>
            </a:r>
          </a:p>
          <a:p>
            <a:pPr lvl="1"/>
            <a:r>
              <a:rPr lang="en-US" altLang="en-US" dirty="0" smtClean="0"/>
              <a:t>objects (Sun, planets, etc.)</a:t>
            </a:r>
          </a:p>
          <a:p>
            <a:pPr lvl="1"/>
            <a:r>
              <a:rPr lang="en-US" altLang="en-US" dirty="0" smtClean="0"/>
              <a:t>chemical compositions</a:t>
            </a:r>
          </a:p>
          <a:p>
            <a:pPr lvl="1"/>
            <a:r>
              <a:rPr lang="en-US" altLang="en-US" dirty="0" smtClean="0"/>
              <a:t>orbits (locations, inclinations, etc.)</a:t>
            </a:r>
          </a:p>
          <a:p>
            <a:pPr lvl="1"/>
            <a:r>
              <a:rPr lang="en-US" altLang="en-US" dirty="0" smtClean="0"/>
              <a:t>rotation (direction, tilt, etc.)</a:t>
            </a:r>
          </a:p>
          <a:p>
            <a:pPr lvl="1"/>
            <a:r>
              <a:rPr lang="en-US" altLang="en-US" dirty="0" smtClean="0"/>
              <a:t>ages</a:t>
            </a:r>
          </a:p>
          <a:p>
            <a:r>
              <a:rPr lang="en-US" altLang="en-US" dirty="0" smtClean="0"/>
              <a:t>Perhaps it would fit other planetary systems?</a:t>
            </a:r>
          </a:p>
        </p:txBody>
      </p:sp>
      <p:pic>
        <p:nvPicPr>
          <p:cNvPr id="1026" name="Picture 2" descr="Image result for solar system formatio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95229" y="2701347"/>
            <a:ext cx="3333404" cy="2223655"/>
          </a:xfrm>
        </p:spPr>
      </p:pic>
      <p:sp>
        <p:nvSpPr>
          <p:cNvPr id="2" name="Slide Number Placeholder 1"/>
          <p:cNvSpPr>
            <a:spLocks noGrp="1"/>
          </p:cNvSpPr>
          <p:nvPr>
            <p:ph type="sldNum" sz="quarter" idx="12"/>
          </p:nvPr>
        </p:nvSpPr>
        <p:spPr/>
        <p:txBody>
          <a:bodyPr/>
          <a:lstStyle/>
          <a:p>
            <a:fld id="{A80E317C-2D38-45AD-93CC-2F339010EF5B}" type="slidenum">
              <a:rPr lang="en-US" smtClean="0"/>
              <a:pPr/>
              <a:t>4</a:t>
            </a:fld>
            <a:endParaRPr lang="en-US"/>
          </a:p>
        </p:txBody>
      </p:sp>
      <p:sp>
        <p:nvSpPr>
          <p:cNvPr id="14" name="Text Placeholder 13"/>
          <p:cNvSpPr>
            <a:spLocks noGrp="1"/>
          </p:cNvSpPr>
          <p:nvPr>
            <p:ph type="body" sz="quarter" idx="13"/>
          </p:nvPr>
        </p:nvSpPr>
        <p:spPr/>
        <p:txBody>
          <a:bodyPr>
            <a:normAutofit fontScale="92500"/>
          </a:bodyPr>
          <a:lstStyle/>
          <a:p>
            <a:r>
              <a:rPr lang="en-US" altLang="en-US" dirty="0"/>
              <a:t>Solar System Formation Models</a:t>
            </a:r>
            <a:endParaRPr lang="en-US" dirty="0"/>
          </a:p>
        </p:txBody>
      </p:sp>
    </p:spTree>
    <p:extLst>
      <p:ext uri="{BB962C8B-B14F-4D97-AF65-F5344CB8AC3E}">
        <p14:creationId xmlns:p14="http://schemas.microsoft.com/office/powerpoint/2010/main" val="2612085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4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4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4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r>
              <a:rPr lang="en-US" smtClean="0"/>
              <a:t>In this hypothesis, a nearby star passes by the Sun and strips some material that condenses to form all the objects in the Solar System.</a:t>
            </a:r>
          </a:p>
          <a:p>
            <a:r>
              <a:rPr lang="en-US" smtClean="0"/>
              <a:t>This does not make sense because the stripped gas will be hot (and will expand, not contract). Also, such an interaction is very rare.</a:t>
            </a:r>
          </a:p>
          <a:p>
            <a:endParaRPr lang="en-US" dirty="0"/>
          </a:p>
        </p:txBody>
      </p:sp>
      <p:pic>
        <p:nvPicPr>
          <p:cNvPr id="7" name="Content Placeholder 6"/>
          <p:cNvPicPr>
            <a:picLocks noGrp="1" noChangeAspect="1"/>
          </p:cNvPicPr>
          <p:nvPr>
            <p:ph sz="half" idx="2"/>
          </p:nvPr>
        </p:nvPicPr>
        <p:blipFill>
          <a:blip r:embed="rId2"/>
          <a:stretch>
            <a:fillRect/>
          </a:stretch>
        </p:blipFill>
        <p:spPr>
          <a:xfrm>
            <a:off x="4894263" y="1745266"/>
            <a:ext cx="3335337" cy="4135817"/>
          </a:xfrm>
        </p:spPr>
      </p:pic>
      <p:sp>
        <p:nvSpPr>
          <p:cNvPr id="4" name="Slide Number Placeholder 3"/>
          <p:cNvSpPr>
            <a:spLocks noGrp="1"/>
          </p:cNvSpPr>
          <p:nvPr>
            <p:ph type="sldNum" sz="quarter" idx="12"/>
          </p:nvPr>
        </p:nvSpPr>
        <p:spPr/>
        <p:txBody>
          <a:bodyPr/>
          <a:lstStyle/>
          <a:p>
            <a:fld id="{A80E317C-2D38-45AD-93CC-2F339010EF5B}" type="slidenum">
              <a:rPr lang="en-US" smtClean="0"/>
              <a:pPr/>
              <a:t>5</a:t>
            </a:fld>
            <a:endParaRPr lang="en-US"/>
          </a:p>
        </p:txBody>
      </p:sp>
      <p:sp>
        <p:nvSpPr>
          <p:cNvPr id="17" name="Text Placeholder 16"/>
          <p:cNvSpPr>
            <a:spLocks noGrp="1"/>
          </p:cNvSpPr>
          <p:nvPr>
            <p:ph type="body" sz="quarter" idx="13"/>
          </p:nvPr>
        </p:nvSpPr>
        <p:spPr/>
        <p:txBody>
          <a:bodyPr/>
          <a:lstStyle/>
          <a:p>
            <a:r>
              <a:rPr lang="en-US" dirty="0"/>
              <a:t>Close Encounter Hypothesis</a:t>
            </a:r>
          </a:p>
        </p:txBody>
      </p:sp>
    </p:spTree>
    <p:extLst>
      <p:ext uri="{BB962C8B-B14F-4D97-AF65-F5344CB8AC3E}">
        <p14:creationId xmlns:p14="http://schemas.microsoft.com/office/powerpoint/2010/main" val="2316788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mtClean="0"/>
              <a:t>Immanuel Kant proposed (1755) that the Solar System formed when an interstellar gas cloud collapsed.</a:t>
            </a:r>
          </a:p>
          <a:p>
            <a:r>
              <a:rPr lang="en-US" smtClean="0"/>
              <a:t>This “nebular hypothesis” forms the basis of modern day formation models.</a:t>
            </a:r>
          </a:p>
          <a:p>
            <a:r>
              <a:rPr lang="en-US" smtClean="0"/>
              <a:t>A dense cloud collapses under its own self-gravity, forming clumps that eventually gain enough mass to form a star. </a:t>
            </a:r>
          </a:p>
          <a:p>
            <a:r>
              <a:rPr lang="en-US" smtClean="0"/>
              <a:t>As the star grows in mass, the remaining matter flattens into a disk. </a:t>
            </a:r>
          </a:p>
          <a:p>
            <a:r>
              <a:rPr lang="en-US" smtClean="0"/>
              <a:t>The angular momentum of the matter prevents it from being accreted on to the star.</a:t>
            </a:r>
          </a:p>
          <a:p>
            <a:r>
              <a:rPr lang="en-US" smtClean="0"/>
              <a:t>The material in the disk begins to clump.</a:t>
            </a:r>
          </a:p>
          <a:p>
            <a:r>
              <a:rPr lang="en-US" smtClean="0"/>
              <a:t>The clumps (“planetesimals”) collide to form planets.</a:t>
            </a:r>
          </a:p>
          <a:p>
            <a:endParaRPr lang="en-US" dirty="0"/>
          </a:p>
        </p:txBody>
      </p:sp>
      <p:sp>
        <p:nvSpPr>
          <p:cNvPr id="4" name="Slide Number Placeholder 3"/>
          <p:cNvSpPr>
            <a:spLocks noGrp="1"/>
          </p:cNvSpPr>
          <p:nvPr>
            <p:ph type="sldNum" sz="quarter" idx="12"/>
          </p:nvPr>
        </p:nvSpPr>
        <p:spPr/>
        <p:txBody>
          <a:bodyPr/>
          <a:lstStyle/>
          <a:p>
            <a:fld id="{A80E317C-2D38-45AD-93CC-2F339010EF5B}" type="slidenum">
              <a:rPr lang="en-US" smtClean="0"/>
              <a:pPr/>
              <a:t>6</a:t>
            </a:fld>
            <a:endParaRPr lang="en-US"/>
          </a:p>
        </p:txBody>
      </p:sp>
      <p:sp>
        <p:nvSpPr>
          <p:cNvPr id="13" name="Text Placeholder 12"/>
          <p:cNvSpPr>
            <a:spLocks noGrp="1"/>
          </p:cNvSpPr>
          <p:nvPr>
            <p:ph type="body" sz="quarter" idx="13"/>
          </p:nvPr>
        </p:nvSpPr>
        <p:spPr/>
        <p:txBody>
          <a:bodyPr/>
          <a:lstStyle/>
          <a:p>
            <a:r>
              <a:rPr lang="en-US" dirty="0"/>
              <a:t>Nebular Hypothesis</a:t>
            </a:r>
          </a:p>
        </p:txBody>
      </p:sp>
    </p:spTree>
    <p:extLst>
      <p:ext uri="{BB962C8B-B14F-4D97-AF65-F5344CB8AC3E}">
        <p14:creationId xmlns:p14="http://schemas.microsoft.com/office/powerpoint/2010/main" val="1471412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bc/b3/73/bcb3734653859d4b56faee3543167ef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6010" y="1524000"/>
            <a:ext cx="4526280" cy="4876800"/>
          </a:xfrm>
        </p:spPr>
      </p:pic>
      <p:sp>
        <p:nvSpPr>
          <p:cNvPr id="4" name="Slide Number Placeholder 3"/>
          <p:cNvSpPr>
            <a:spLocks noGrp="1"/>
          </p:cNvSpPr>
          <p:nvPr>
            <p:ph type="sldNum" sz="quarter" idx="12"/>
          </p:nvPr>
        </p:nvSpPr>
        <p:spPr/>
        <p:txBody>
          <a:bodyPr/>
          <a:lstStyle/>
          <a:p>
            <a:fld id="{A80E317C-2D38-45AD-93CC-2F339010EF5B}" type="slidenum">
              <a:rPr lang="en-US" smtClean="0"/>
              <a:pPr/>
              <a:t>7</a:t>
            </a:fld>
            <a:endParaRPr lang="en-US"/>
          </a:p>
        </p:txBody>
      </p:sp>
      <p:sp>
        <p:nvSpPr>
          <p:cNvPr id="13" name="Text Placeholder 12"/>
          <p:cNvSpPr>
            <a:spLocks noGrp="1"/>
          </p:cNvSpPr>
          <p:nvPr>
            <p:ph type="body" sz="quarter" idx="13"/>
          </p:nvPr>
        </p:nvSpPr>
        <p:spPr/>
        <p:txBody>
          <a:bodyPr/>
          <a:lstStyle/>
          <a:p>
            <a:r>
              <a:rPr lang="en-US" dirty="0"/>
              <a:t>Nebular Hypothesis Picture</a:t>
            </a:r>
          </a:p>
        </p:txBody>
      </p:sp>
    </p:spTree>
    <p:extLst>
      <p:ext uri="{BB962C8B-B14F-4D97-AF65-F5344CB8AC3E}">
        <p14:creationId xmlns:p14="http://schemas.microsoft.com/office/powerpoint/2010/main" val="1294174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lnSpcReduction="10000"/>
          </a:bodyPr>
          <a:lstStyle/>
          <a:p>
            <a:r>
              <a:rPr lang="en-US" smtClean="0"/>
              <a:t>Once collapse started, it would continue under the influence of its own self-gravity.</a:t>
            </a:r>
          </a:p>
          <a:p>
            <a:r>
              <a:rPr lang="en-US" smtClean="0"/>
              <a:t>The initial rotation would be very small but increase as angular momentum is conserved (like arms of an ice skater).</a:t>
            </a:r>
          </a:p>
          <a:p>
            <a:r>
              <a:rPr lang="en-US" smtClean="0"/>
              <a:t>The cloud would become more dense, hotter, and spin faster.</a:t>
            </a:r>
          </a:p>
          <a:p>
            <a:r>
              <a:rPr lang="en-US" smtClean="0"/>
              <a:t>It would collapse into a disk.</a:t>
            </a:r>
            <a:endParaRPr lang="en-US" dirty="0"/>
          </a:p>
        </p:txBody>
      </p:sp>
      <p:pic>
        <p:nvPicPr>
          <p:cNvPr id="9" name="Content Placeholder 8"/>
          <p:cNvPicPr>
            <a:picLocks noGrp="1" noChangeAspect="1"/>
          </p:cNvPicPr>
          <p:nvPr>
            <p:ph sz="half" idx="2"/>
          </p:nvPr>
        </p:nvPicPr>
        <p:blipFill>
          <a:blip r:embed="rId2"/>
          <a:stretch>
            <a:fillRect/>
          </a:stretch>
        </p:blipFill>
        <p:spPr>
          <a:xfrm>
            <a:off x="4894263" y="2543658"/>
            <a:ext cx="3335337" cy="2539033"/>
          </a:xfrm>
        </p:spPr>
      </p:pic>
      <p:sp>
        <p:nvSpPr>
          <p:cNvPr id="4" name="Slide Number Placeholder 3"/>
          <p:cNvSpPr>
            <a:spLocks noGrp="1"/>
          </p:cNvSpPr>
          <p:nvPr>
            <p:ph type="sldNum" sz="quarter" idx="12"/>
          </p:nvPr>
        </p:nvSpPr>
        <p:spPr/>
        <p:txBody>
          <a:bodyPr/>
          <a:lstStyle/>
          <a:p>
            <a:fld id="{A80E317C-2D38-45AD-93CC-2F339010EF5B}" type="slidenum">
              <a:rPr lang="en-US" smtClean="0"/>
              <a:pPr/>
              <a:t>8</a:t>
            </a:fld>
            <a:endParaRPr lang="en-US"/>
          </a:p>
        </p:txBody>
      </p:sp>
      <p:sp>
        <p:nvSpPr>
          <p:cNvPr id="8" name="Text Placeholder 7"/>
          <p:cNvSpPr>
            <a:spLocks noGrp="1"/>
          </p:cNvSpPr>
          <p:nvPr>
            <p:ph type="body" sz="quarter" idx="13"/>
          </p:nvPr>
        </p:nvSpPr>
        <p:spPr/>
        <p:txBody>
          <a:bodyPr/>
          <a:lstStyle/>
          <a:p>
            <a:r>
              <a:rPr lang="en-US" smtClean="0"/>
              <a:t>Collapse of the Solar Nebula</a:t>
            </a:r>
            <a:endParaRPr lang="en-US" dirty="0"/>
          </a:p>
        </p:txBody>
      </p:sp>
    </p:spTree>
    <p:extLst>
      <p:ext uri="{BB962C8B-B14F-4D97-AF65-F5344CB8AC3E}">
        <p14:creationId xmlns:p14="http://schemas.microsoft.com/office/powerpoint/2010/main" val="2594744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80E317C-2D38-45AD-93CC-2F339010EF5B}" type="slidenum">
              <a:rPr lang="en-US" smtClean="0"/>
              <a:pPr/>
              <a:t>9</a:t>
            </a:fld>
            <a:endParaRPr lang="en-US"/>
          </a:p>
        </p:txBody>
      </p:sp>
      <p:sp>
        <p:nvSpPr>
          <p:cNvPr id="14" name="Text Placeholder 13"/>
          <p:cNvSpPr>
            <a:spLocks noGrp="1"/>
          </p:cNvSpPr>
          <p:nvPr>
            <p:ph type="body" sz="quarter" idx="13"/>
          </p:nvPr>
        </p:nvSpPr>
        <p:spPr/>
        <p:txBody>
          <a:bodyPr>
            <a:normAutofit/>
          </a:bodyPr>
          <a:lstStyle/>
          <a:p>
            <a:r>
              <a:rPr lang="en-US" altLang="en-US" dirty="0" smtClean="0"/>
              <a:t>Why Do Planets Rotate?</a:t>
            </a:r>
            <a:endParaRPr lang="en-US" dirty="0"/>
          </a:p>
        </p:txBody>
      </p:sp>
      <p:pic>
        <p:nvPicPr>
          <p:cNvPr id="5" name="Picture 2" descr="Money Makes the world Go Round The Office Dwigh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1650" y="1987550"/>
            <a:ext cx="5715000" cy="394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35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4429</TotalTime>
  <Words>1419</Words>
  <Application>Microsoft Office PowerPoint</Application>
  <PresentationFormat>On-screen Show (4:3)</PresentationFormat>
  <Paragraphs>167</Paragraphs>
  <Slides>39</Slides>
  <Notes>3</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Franklin Gothic Book</vt:lpstr>
      <vt:lpstr>Crop</vt:lpstr>
      <vt:lpstr>University Astronomy</vt:lpstr>
      <vt:lpstr>PowerPoint Presentation</vt:lpstr>
      <vt:lpstr>formation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RIT Center for Detectors</vt:lpstr>
      <vt:lpstr>homework</vt:lpstr>
      <vt:lpstr>PowerPoint Presentation</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498</cp:revision>
  <dcterms:created xsi:type="dcterms:W3CDTF">2007-01-08T01:06:37Z</dcterms:created>
  <dcterms:modified xsi:type="dcterms:W3CDTF">2020-02-17T18:28:38Z</dcterms:modified>
</cp:coreProperties>
</file>