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3"/>
  </p:notesMasterIdLst>
  <p:sldIdLst>
    <p:sldId id="256" r:id="rId5"/>
    <p:sldId id="262" r:id="rId6"/>
    <p:sldId id="257" r:id="rId7"/>
    <p:sldId id="270" r:id="rId8"/>
    <p:sldId id="271" r:id="rId9"/>
    <p:sldId id="260" r:id="rId10"/>
    <p:sldId id="272" r:id="rId11"/>
    <p:sldId id="273" r:id="rId12"/>
    <p:sldId id="258" r:id="rId13"/>
    <p:sldId id="259" r:id="rId14"/>
    <p:sldId id="267" r:id="rId15"/>
    <p:sldId id="268" r:id="rId16"/>
    <p:sldId id="263" r:id="rId17"/>
    <p:sldId id="274" r:id="rId18"/>
    <p:sldId id="261" r:id="rId19"/>
    <p:sldId id="264" r:id="rId20"/>
    <p:sldId id="266" r:id="rId21"/>
    <p:sldId id="269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6356"/>
  </p:normalViewPr>
  <p:slideViewPr>
    <p:cSldViewPr snapToGrid="0" snapToObjects="1">
      <p:cViewPr>
        <p:scale>
          <a:sx n="62" d="100"/>
          <a:sy n="62" d="100"/>
        </p:scale>
        <p:origin x="1232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2894"/>
            <a:ext cx="8748712" cy="52918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59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0" y="0"/>
            <a:ext cx="825500" cy="107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6584400"/>
            <a:ext cx="2819800" cy="8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Persistence </a:t>
            </a:r>
            <a:r>
              <a:rPr lang="en-US" dirty="0" err="1"/>
              <a:t>Characterisation</a:t>
            </a:r>
            <a:r>
              <a:rPr lang="en-US" dirty="0"/>
              <a:t> of Teledyne H2RG detectors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Simon Tulloch</a:t>
            </a:r>
          </a:p>
          <a:p>
            <a:r>
              <a:rPr lang="en-US" dirty="0"/>
              <a:t>European Southern Observatory</a:t>
            </a:r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0743098-5A6B-422D-B434-2B928A1AA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71D719B-7590-4542-80C7-E11B40093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AD6E902-395A-466B-A276-FF28F79C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 </a:t>
            </a:r>
            <a:r>
              <a:rPr lang="en-US" sz="2800" dirty="0"/>
              <a:t>: </a:t>
            </a:r>
            <a:r>
              <a:rPr lang="en-US" sz="2800" dirty="0" smtClean="0"/>
              <a:t>fit each edge with an ensemble of exponential functions.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4F62F3-6DC4-4DBB-A42A-94B9495BCE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" y="1400980"/>
            <a:ext cx="5580380" cy="2567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46148E-AA8B-4CA3-904D-D927FDFF80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" y="4034603"/>
            <a:ext cx="5580380" cy="2567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5FC1714-0DF0-41FF-BE84-72FCD7919D01}"/>
                  </a:ext>
                </a:extLst>
              </p:cNvPr>
              <p:cNvSpPr txBox="1"/>
              <p:nvPr/>
            </p:nvSpPr>
            <p:spPr>
              <a:xfrm>
                <a:off x="5664200" y="2003877"/>
                <a:ext cx="3580147" cy="692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6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𝐸𝑋𝑃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1600" b="0" i="1" baseline="-25000" smtClean="0">
                                          <a:latin typeface="Cambria Math" panose="02040503050406030204" pitchFamily="18" charset="0"/>
                                        </a:rPr>
                                        <m:t>𝑠𝑖𝑛𝑐𝑒𝑅𝑒𝑠𝑒𝑡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1600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FC1714-0DF0-41FF-BE84-72FCD7919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2003877"/>
                <a:ext cx="3580147" cy="692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B479BC9-65BE-4297-BF69-106083206220}"/>
                  </a:ext>
                </a:extLst>
              </p:cNvPr>
              <p:cNvSpPr txBox="1"/>
              <p:nvPr/>
            </p:nvSpPr>
            <p:spPr>
              <a:xfrm>
                <a:off x="5664200" y="4734377"/>
                <a:ext cx="3113095" cy="692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6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𝐸𝑋𝑃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1600" b="0" i="1" baseline="-25000" smtClean="0">
                                          <a:latin typeface="Cambria Math" panose="02040503050406030204" pitchFamily="18" charset="0"/>
                                        </a:rPr>
                                        <m:t>𝑠𝑜𝑎𝑘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1600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479BC9-65BE-4297-BF69-106083206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00" y="4734377"/>
                <a:ext cx="3113095" cy="692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xmlns="" id="{C8EA5226-4E84-459B-85FA-CE28C00471D1}"/>
              </a:ext>
            </a:extLst>
          </p:cNvPr>
          <p:cNvSpPr/>
          <p:nvPr/>
        </p:nvSpPr>
        <p:spPr bwMode="auto">
          <a:xfrm>
            <a:off x="8267700" y="2419350"/>
            <a:ext cx="377536" cy="3429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0D7DA61-AC94-475A-B5B3-6C9BEDCE68D2}"/>
              </a:ext>
            </a:extLst>
          </p:cNvPr>
          <p:cNvSpPr/>
          <p:nvPr/>
        </p:nvSpPr>
        <p:spPr bwMode="auto">
          <a:xfrm>
            <a:off x="8077200" y="5111750"/>
            <a:ext cx="379268" cy="3429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1D71576-56B4-41CA-8307-A71B31DA4433}"/>
              </a:ext>
            </a:extLst>
          </p:cNvPr>
          <p:cNvSpPr/>
          <p:nvPr/>
        </p:nvSpPr>
        <p:spPr bwMode="auto">
          <a:xfrm>
            <a:off x="6470650" y="4940300"/>
            <a:ext cx="603250" cy="3429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D899BA2-21A4-43DC-B32E-6DD67933850C}"/>
              </a:ext>
            </a:extLst>
          </p:cNvPr>
          <p:cNvSpPr/>
          <p:nvPr/>
        </p:nvSpPr>
        <p:spPr bwMode="auto">
          <a:xfrm>
            <a:off x="6464300" y="2203450"/>
            <a:ext cx="603250" cy="3429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4A5258-21E4-49EB-9D07-67789B2BC28C}"/>
              </a:ext>
            </a:extLst>
          </p:cNvPr>
          <p:cNvSpPr txBox="1"/>
          <p:nvPr/>
        </p:nvSpPr>
        <p:spPr>
          <a:xfrm>
            <a:off x="7644857" y="3051991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De-trapping time </a:t>
            </a:r>
          </a:p>
          <a:p>
            <a:r>
              <a:rPr lang="en-US" sz="1400" dirty="0"/>
              <a:t>constants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7BEBA2-40B0-41AC-9170-B5B74118C290}"/>
              </a:ext>
            </a:extLst>
          </p:cNvPr>
          <p:cNvSpPr txBox="1"/>
          <p:nvPr/>
        </p:nvSpPr>
        <p:spPr>
          <a:xfrm>
            <a:off x="6080897" y="3044618"/>
            <a:ext cx="1301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Trap densities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E157B68-1AAE-4312-BF4B-86406594ACC9}"/>
              </a:ext>
            </a:extLst>
          </p:cNvPr>
          <p:cNvCxnSpPr>
            <a:cxnSpLocks/>
            <a:endCxn id="4" idx="4"/>
          </p:cNvCxnSpPr>
          <p:nvPr/>
        </p:nvCxnSpPr>
        <p:spPr bwMode="auto">
          <a:xfrm flipV="1">
            <a:off x="8356600" y="2762250"/>
            <a:ext cx="99868" cy="311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1EAD135-AA47-4B5B-A348-4B5A2D564EF0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 bwMode="auto">
          <a:xfrm flipV="1">
            <a:off x="6731749" y="2546350"/>
            <a:ext cx="34176" cy="498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C25A15E-9F42-4CC2-8E48-6EA7AB554172}"/>
              </a:ext>
            </a:extLst>
          </p:cNvPr>
          <p:cNvSpPr txBox="1"/>
          <p:nvPr/>
        </p:nvSpPr>
        <p:spPr>
          <a:xfrm>
            <a:off x="7607230" y="5585641"/>
            <a:ext cx="1320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Trapping time </a:t>
            </a:r>
          </a:p>
          <a:p>
            <a:r>
              <a:rPr lang="en-US" sz="1400" dirty="0"/>
              <a:t>constants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3E350F7-75E9-4AA1-BC2F-574C2DCD877A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>
            <a:off x="6731749" y="3352395"/>
            <a:ext cx="199276" cy="1594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76230C2-F37D-48D6-AE65-E919F705765E}"/>
              </a:ext>
            </a:extLst>
          </p:cNvPr>
          <p:cNvCxnSpPr>
            <a:cxnSpLocks/>
          </p:cNvCxnSpPr>
          <p:nvPr/>
        </p:nvCxnSpPr>
        <p:spPr bwMode="auto">
          <a:xfrm flipV="1">
            <a:off x="8147050" y="5432904"/>
            <a:ext cx="66675" cy="205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177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B1F668-B1F9-48D1-B8D3-91597D85B3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87" y="3670299"/>
            <a:ext cx="4636213" cy="27828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C574AB6-D978-46EA-B7DA-B45B88AD5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C49C8C-F176-4543-8A77-357F3334C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475E574-1934-4E8D-A41F-0BD20ECF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Finally </a:t>
            </a:r>
            <a:r>
              <a:rPr lang="en-US" sz="2400" dirty="0"/>
              <a:t>plot trap densities as a function of time constant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EE6569-32F9-4F98-B867-A1CE3F7F46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1149395"/>
            <a:ext cx="4978401" cy="29882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3CD4D0-CFA2-47C4-B3D0-0BB98C7099D2}"/>
              </a:ext>
            </a:extLst>
          </p:cNvPr>
          <p:cNvSpPr/>
          <p:nvPr/>
        </p:nvSpPr>
        <p:spPr bwMode="auto">
          <a:xfrm>
            <a:off x="5499152" y="2076140"/>
            <a:ext cx="2431998" cy="9353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#17308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Worst kind of persistence: immediate charge trapping, de-trapping over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tens of hours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42DCB480-7988-46D5-AB56-4C7F9B346BBD}"/>
              </a:ext>
            </a:extLst>
          </p:cNvPr>
          <p:cNvSpPr/>
          <p:nvPr/>
        </p:nvSpPr>
        <p:spPr bwMode="auto">
          <a:xfrm rot="10800000">
            <a:off x="4959350" y="2374900"/>
            <a:ext cx="355600" cy="114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DC6009-B413-4D87-B619-E50D4E4EA769}"/>
              </a:ext>
            </a:extLst>
          </p:cNvPr>
          <p:cNvSpPr/>
          <p:nvPr/>
        </p:nvSpPr>
        <p:spPr bwMode="auto">
          <a:xfrm>
            <a:off x="1701800" y="4552640"/>
            <a:ext cx="2508250" cy="94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#17306.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Trapping and de-trapping over a wide range of time constants. De-trapping is slower than trapping.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805DFB5D-E729-4798-832B-EE66544F172D}"/>
              </a:ext>
            </a:extLst>
          </p:cNvPr>
          <p:cNvSpPr/>
          <p:nvPr/>
        </p:nvSpPr>
        <p:spPr bwMode="auto">
          <a:xfrm>
            <a:off x="4356100" y="4959350"/>
            <a:ext cx="355600" cy="1143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CAE720-9D18-4B41-904E-5998ABE8A673}"/>
              </a:ext>
            </a:extLst>
          </p:cNvPr>
          <p:cNvSpPr txBox="1"/>
          <p:nvPr/>
        </p:nvSpPr>
        <p:spPr>
          <a:xfrm>
            <a:off x="714138" y="354424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&lt;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31CA0F-436C-4BAA-B0AC-142D0DAF642D}"/>
              </a:ext>
            </a:extLst>
          </p:cNvPr>
          <p:cNvSpPr txBox="1"/>
          <p:nvPr/>
        </p:nvSpPr>
        <p:spPr>
          <a:xfrm>
            <a:off x="5207000" y="5884403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&lt;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1757DD-8D7C-44C3-8981-99A2E31DE667}"/>
              </a:ext>
            </a:extLst>
          </p:cNvPr>
          <p:cNvSpPr txBox="1"/>
          <p:nvPr/>
        </p:nvSpPr>
        <p:spPr>
          <a:xfrm>
            <a:off x="4508919" y="355729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986049-C557-4113-9FDD-286FFCD6B173}"/>
              </a:ext>
            </a:extLst>
          </p:cNvPr>
          <p:cNvSpPr txBox="1"/>
          <p:nvPr/>
        </p:nvSpPr>
        <p:spPr>
          <a:xfrm>
            <a:off x="8730777" y="588909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605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5DC16B5-53F2-49C6-BD42-EBED45582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5A92C3-2C00-4EAA-AA2B-5FD0C1CED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54EE391-1046-4E80-92E6-D2D39D70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investigations into persistence </a:t>
            </a:r>
            <a:r>
              <a:rPr lang="en-US" sz="2800" dirty="0" err="1"/>
              <a:t>behaviour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2CC554-9273-40A9-BE8A-5565238EEEA9}"/>
              </a:ext>
            </a:extLst>
          </p:cNvPr>
          <p:cNvSpPr txBox="1"/>
          <p:nvPr/>
        </p:nvSpPr>
        <p:spPr>
          <a:xfrm>
            <a:off x="328682" y="2191634"/>
            <a:ext cx="8693405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Electrically induced persistence (through manipulation of detector bias voltages).</a:t>
            </a: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Statistics of persistence charge.</a:t>
            </a:r>
          </a:p>
          <a:p>
            <a:pPr marL="285750" indent="-285750">
              <a:lnSpc>
                <a:spcPct val="2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Effect </a:t>
            </a:r>
            <a:r>
              <a:rPr lang="en-US" dirty="0"/>
              <a:t>of cooling.</a:t>
            </a:r>
          </a:p>
        </p:txBody>
      </p:sp>
    </p:spTree>
    <p:extLst>
      <p:ext uri="{BB962C8B-B14F-4D97-AF65-F5344CB8AC3E}">
        <p14:creationId xmlns:p14="http://schemas.microsoft.com/office/powerpoint/2010/main" val="19974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3507643-8BC2-4306-BDA8-F8B92DE11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CA9145-B709-4196-9744-7492D3269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AA47135-37A7-41D0-9854-36E21F44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Electrically Induced Persistence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157E08-F857-4C02-931A-B8602E14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12" y="2203493"/>
            <a:ext cx="5276799" cy="3252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4ACDFE-507D-4745-99E5-B5079572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0" y="2203493"/>
            <a:ext cx="2055504" cy="30701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D7AAAF7-1BA3-4700-AF0D-B1C7C244EAD3}"/>
              </a:ext>
            </a:extLst>
          </p:cNvPr>
          <p:cNvCxnSpPr/>
          <p:nvPr/>
        </p:nvCxnSpPr>
        <p:spPr bwMode="auto">
          <a:xfrm flipV="1">
            <a:off x="3524036" y="1623317"/>
            <a:ext cx="0" cy="38322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flipH="1">
            <a:off x="826294" y="1577598"/>
            <a:ext cx="218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exposure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5344742" y="1396603"/>
            <a:ext cx="347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Electrical  “exposure”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2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3507643-8BC2-4306-BDA8-F8B92DE11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CA9145-B709-4196-9744-7492D3269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AA47135-37A7-41D0-9854-36E21F44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Optical/Electrical comparison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EC149C-5CD3-4866-A905-8882D1F5E7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6" y="1073196"/>
            <a:ext cx="7996837" cy="2528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3F19E1-31A0-44C4-BF93-3BCD22A802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3" y="3647327"/>
            <a:ext cx="8067587" cy="2709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487365" y="1721615"/>
            <a:ext cx="176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56544" y="4298908"/>
            <a:ext cx="176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</a:t>
            </a:r>
            <a:endParaRPr lang="en-GB" sz="2400" dirty="0"/>
          </a:p>
        </p:txBody>
      </p:sp>
      <p:sp>
        <p:nvSpPr>
          <p:cNvPr id="12" name="Oval 11"/>
          <p:cNvSpPr/>
          <p:nvPr/>
        </p:nvSpPr>
        <p:spPr bwMode="auto">
          <a:xfrm>
            <a:off x="1356188" y="934948"/>
            <a:ext cx="1017142" cy="4109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426396" y="3583972"/>
            <a:ext cx="1017142" cy="4109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75412" y="3613084"/>
            <a:ext cx="1017142" cy="41096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44588" y="952076"/>
            <a:ext cx="1017142" cy="41096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971014" y="950366"/>
            <a:ext cx="1017142" cy="410966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934194" y="3583972"/>
            <a:ext cx="1017142" cy="410966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716" y="2017615"/>
            <a:ext cx="138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Glue void</a:t>
            </a:r>
            <a:endParaRPr lang="en-GB" i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263330" y="2275794"/>
            <a:ext cx="92858" cy="3187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426518" y="2732926"/>
            <a:ext cx="330471" cy="178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724970" y="2467160"/>
            <a:ext cx="1381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Glue void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738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35BE40D-A3DB-465F-A350-4DA2086FB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9965261-357C-458B-B503-99A0CCBD1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4C19B3E-F971-421D-B4F7-65917A80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of Persistence Charge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86E253-8318-4E6E-85C3-F758442F2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014"/>
            <a:ext cx="9144000" cy="4256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7D59E5-EBFE-4052-BEF5-8B3752BA45C3}"/>
              </a:ext>
            </a:extLst>
          </p:cNvPr>
          <p:cNvSpPr txBox="1"/>
          <p:nvPr/>
        </p:nvSpPr>
        <p:spPr>
          <a:xfrm>
            <a:off x="498764" y="1122218"/>
            <a:ext cx="8516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Persistence charge is sub-Poissonian, consistent with it being released from traps within depletion region. </a:t>
            </a:r>
          </a:p>
          <a:p>
            <a:endParaRPr lang="en-US" sz="1400" dirty="0"/>
          </a:p>
          <a:p>
            <a:r>
              <a:rPr lang="en-US" sz="1400" dirty="0"/>
              <a:t>	    System gain for persistence charge different than for photo-generated charge!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2C755A7E-6CF3-43A0-98BE-B33AB6358538}"/>
              </a:ext>
            </a:extLst>
          </p:cNvPr>
          <p:cNvSpPr/>
          <p:nvPr/>
        </p:nvSpPr>
        <p:spPr bwMode="auto">
          <a:xfrm>
            <a:off x="865279" y="1654986"/>
            <a:ext cx="211597" cy="105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8A830D6-6A74-41D1-BC27-82A310EB66D1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3302" y="2414469"/>
            <a:ext cx="0" cy="30530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5B58CD-A358-4560-B0DA-032686136968}"/>
              </a:ext>
            </a:extLst>
          </p:cNvPr>
          <p:cNvSpPr txBox="1"/>
          <p:nvPr/>
        </p:nvSpPr>
        <p:spPr>
          <a:xfrm>
            <a:off x="3421753" y="3005178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Read noise</a:t>
            </a:r>
          </a:p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limited regime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92CF5D9-BB72-4ECD-817F-A4368DB261A2}"/>
              </a:ext>
            </a:extLst>
          </p:cNvPr>
          <p:cNvSpPr txBox="1"/>
          <p:nvPr/>
        </p:nvSpPr>
        <p:spPr>
          <a:xfrm>
            <a:off x="4444790" y="3005178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Poisson noise</a:t>
            </a:r>
          </a:p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limited regime</a:t>
            </a:r>
          </a:p>
        </p:txBody>
      </p:sp>
    </p:spTree>
    <p:extLst>
      <p:ext uri="{BB962C8B-B14F-4D97-AF65-F5344CB8AC3E}">
        <p14:creationId xmlns:p14="http://schemas.microsoft.com/office/powerpoint/2010/main" val="113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99B0F3-E6F1-493A-8EF8-ECC1D7CB61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20" y="3574473"/>
            <a:ext cx="4841922" cy="27242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4C95DBE-2619-434B-8A94-82B032B03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CFF4AA4-DD96-422E-8D29-D3844D492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736CA8-7AA5-4BF9-B932-B9C78F37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Cooling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BD7958-4BAE-45C9-A4BB-45E7CA0B9B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0" y="1528891"/>
            <a:ext cx="4214689" cy="268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90EF10-554D-4301-AF66-BF93621E3E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66" y="1899185"/>
            <a:ext cx="3215300" cy="11689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14007D3-C9AF-44BA-8BC1-821FB4D3D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4394407" y="2483669"/>
            <a:ext cx="831690" cy="85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6C59F12-A204-400B-9E18-DE1A48C1F1C7}"/>
              </a:ext>
            </a:extLst>
          </p:cNvPr>
          <p:cNvCxnSpPr>
            <a:cxnSpLocks/>
          </p:cNvCxnSpPr>
          <p:nvPr/>
        </p:nvCxnSpPr>
        <p:spPr bwMode="auto">
          <a:xfrm>
            <a:off x="7927319" y="3102159"/>
            <a:ext cx="0" cy="472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19C352-E8FC-432E-9BC0-C63B8D42539B}"/>
              </a:ext>
            </a:extLst>
          </p:cNvPr>
          <p:cNvSpPr/>
          <p:nvPr/>
        </p:nvSpPr>
        <p:spPr bwMode="auto">
          <a:xfrm>
            <a:off x="5271445" y="1983719"/>
            <a:ext cx="1065121" cy="10882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41D25E-F5F7-468E-86BF-54C234AD9DFB}"/>
              </a:ext>
            </a:extLst>
          </p:cNvPr>
          <p:cNvSpPr/>
          <p:nvPr/>
        </p:nvSpPr>
        <p:spPr bwMode="auto">
          <a:xfrm>
            <a:off x="7418905" y="1981193"/>
            <a:ext cx="1065121" cy="1088212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A1A153-18D7-4D11-BDDB-D66CB84A32D3}"/>
              </a:ext>
            </a:extLst>
          </p:cNvPr>
          <p:cNvSpPr txBox="1"/>
          <p:nvPr/>
        </p:nvSpPr>
        <p:spPr>
          <a:xfrm>
            <a:off x="910071" y="4504203"/>
            <a:ext cx="3222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Cooling to 41K gives a huge improvement</a:t>
            </a:r>
          </a:p>
          <a:p>
            <a:r>
              <a:rPr lang="en-US" sz="1200" dirty="0"/>
              <a:t>with device #17308.</a:t>
            </a:r>
          </a:p>
          <a:p>
            <a:endParaRPr lang="en-US" sz="1200" dirty="0"/>
          </a:p>
          <a:p>
            <a:r>
              <a:rPr lang="en-US" sz="1200" dirty="0"/>
              <a:t>Note that device #17308 traps at least 2.5%</a:t>
            </a:r>
          </a:p>
          <a:p>
            <a:r>
              <a:rPr lang="en-US" sz="1200" dirty="0"/>
              <a:t>of the total photo charge during a 100s soak </a:t>
            </a:r>
          </a:p>
          <a:p>
            <a:r>
              <a:rPr lang="en-US" sz="1200" dirty="0"/>
              <a:t>when at 55K. Photometrically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25049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7D16619-BEB2-4A33-98AF-D09A30F4E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62B0033-86C2-4F40-8E7D-959B2725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63F18BD-95C4-4EFC-9EF8-7284E4A2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047AF4-FE74-45EA-900D-A974723A939A}"/>
              </a:ext>
            </a:extLst>
          </p:cNvPr>
          <p:cNvSpPr txBox="1"/>
          <p:nvPr/>
        </p:nvSpPr>
        <p:spPr>
          <a:xfrm>
            <a:off x="219154" y="1955641"/>
            <a:ext cx="895200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Surprising differences between chips with near consecutive serial numbers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“Red” device was likely dominated by a second population of traps that had very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short trap times and very long de-trap times and could only be stimulated optically.</a:t>
            </a:r>
            <a:endParaRPr lang="en-US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Cooling helps reduce </a:t>
            </a:r>
            <a:r>
              <a:rPr lang="en-US" dirty="0" smtClean="0"/>
              <a:t>persistence (by a huge factor in the case of the second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trap population.</a:t>
            </a:r>
            <a:endParaRPr lang="en-US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7D16619-BEB2-4A33-98AF-D09A30F4E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62B0033-86C2-4F40-8E7D-959B2725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63F18BD-95C4-4EFC-9EF8-7284E4A2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047AF4-FE74-45EA-900D-A974723A939A}"/>
              </a:ext>
            </a:extLst>
          </p:cNvPr>
          <p:cNvSpPr txBox="1"/>
          <p:nvPr/>
        </p:nvSpPr>
        <p:spPr>
          <a:xfrm>
            <a:off x="4235713" y="3285677"/>
            <a:ext cx="671979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10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B8CEF26-024D-4AA6-AB69-3C4DFC8FA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C6761B-6D79-43B9-B32A-28EBBBB5A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CC44F26-7F7F-427E-97A8-B3AEAAC8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Depletion Region Model</a:t>
            </a:r>
          </a:p>
        </p:txBody>
      </p:sp>
      <p:pic>
        <p:nvPicPr>
          <p:cNvPr id="646" name="Picture 645">
            <a:extLst>
              <a:ext uri="{FF2B5EF4-FFF2-40B4-BE49-F238E27FC236}">
                <a16:creationId xmlns:a16="http://schemas.microsoft.com/office/drawing/2014/main" xmlns="" id="{32EE80BC-C0C0-4845-84EF-7D1BED3E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42" y="1674350"/>
            <a:ext cx="6971355" cy="3297679"/>
          </a:xfrm>
          <a:prstGeom prst="rect">
            <a:avLst/>
          </a:prstGeom>
        </p:spPr>
      </p:pic>
      <p:sp>
        <p:nvSpPr>
          <p:cNvPr id="647" name="Rectangle 646">
            <a:extLst>
              <a:ext uri="{FF2B5EF4-FFF2-40B4-BE49-F238E27FC236}">
                <a16:creationId xmlns:a16="http://schemas.microsoft.com/office/drawing/2014/main" xmlns="" id="{BD10B7A1-BACB-4627-B836-CF5BAEDE2726}"/>
              </a:ext>
            </a:extLst>
          </p:cNvPr>
          <p:cNvSpPr/>
          <p:nvPr/>
        </p:nvSpPr>
        <p:spPr>
          <a:xfrm>
            <a:off x="1235573" y="5255808"/>
            <a:ext cx="7058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R.Smith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“A theory for image persistence in HgCdTe photodiodes”, SPIE 7021-22, 2008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AE95F6-C530-4442-BCD4-6D7726DA3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B0C51CE-3E1D-4501-A7C2-7E58341FC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D9AA624-4619-45C4-BD73-7EB27F7C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Technique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11F507-3DC5-4C0B-B0BA-9E0B70F74B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" y="1259180"/>
            <a:ext cx="4876800" cy="2571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BAC787-6F04-4B63-B562-75B575C23309}"/>
              </a:ext>
            </a:extLst>
          </p:cNvPr>
          <p:cNvSpPr txBox="1"/>
          <p:nvPr/>
        </p:nvSpPr>
        <p:spPr>
          <a:xfrm>
            <a:off x="5312869" y="1718913"/>
            <a:ext cx="3522906" cy="181588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Method: </a:t>
            </a:r>
            <a:r>
              <a:rPr lang="en-US" sz="1600" dirty="0"/>
              <a:t>“delta” flash from LED, followed by a variable delay in which the pixel is “soaked” in the photo-charge followed by 8000s of non-destructive reads.</a:t>
            </a:r>
          </a:p>
          <a:p>
            <a:pPr algn="just"/>
            <a:endParaRPr lang="en-US" sz="1600" dirty="0"/>
          </a:p>
          <a:p>
            <a:pPr algn="ctr"/>
            <a:r>
              <a:rPr lang="en-US" sz="1600" dirty="0"/>
              <a:t>(dark reference window included)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7514FC-4958-4F95-8F53-93B401FE115A}"/>
              </a:ext>
            </a:extLst>
          </p:cNvPr>
          <p:cNvSpPr txBox="1"/>
          <p:nvPr/>
        </p:nvSpPr>
        <p:spPr>
          <a:xfrm>
            <a:off x="2732923" y="3752930"/>
            <a:ext cx="523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Ultra-low background </a:t>
            </a:r>
            <a:r>
              <a:rPr lang="en-US" sz="1200" i="1" dirty="0" smtClean="0"/>
              <a:t>cryostat containing </a:t>
            </a:r>
            <a:r>
              <a:rPr lang="en-US" sz="1200" i="1" dirty="0"/>
              <a:t>mosaic of three 5.3um H2RGs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13" y="3993582"/>
            <a:ext cx="6479912" cy="2362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0344" y="4050029"/>
            <a:ext cx="77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#17308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4086" y="4040667"/>
            <a:ext cx="77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#17306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7828" y="4050029"/>
            <a:ext cx="77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#17310</a:t>
            </a:r>
            <a:endParaRPr lang="en-GB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AE95F6-C530-4442-BCD4-6D7726DA3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B0C51CE-3E1D-4501-A7C2-7E58341FC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D9AA624-4619-45C4-BD73-7EB27F7C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Typical result: de-trapped charge versus time since reset.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32" y="1138148"/>
            <a:ext cx="7765029" cy="53355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7243281" y="2506894"/>
            <a:ext cx="30822" cy="28048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 flipH="1">
            <a:off x="6097197" y="2041786"/>
            <a:ext cx="184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soak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8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AE95F6-C530-4442-BCD4-6D7726DA3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B0C51CE-3E1D-4501-A7C2-7E58341FC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D9AA624-4619-45C4-BD73-7EB27F7C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also differentiate data to yield persistence </a:t>
            </a:r>
            <a:r>
              <a:rPr lang="en-US" sz="2000" i="1" dirty="0" smtClean="0"/>
              <a:t>current</a:t>
            </a:r>
            <a:r>
              <a:rPr lang="en-US" sz="2000" dirty="0" smtClean="0"/>
              <a:t> versus time since reset.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45" y="1140429"/>
            <a:ext cx="7404097" cy="5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5DC16B5-53F2-49C6-BD42-EBED45582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5A92C3-2C00-4EAA-AA2B-5FD0C1CED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54EE391-1046-4E80-92E6-D2D39D70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Simply comparison of persistence between devices is difficult</a:t>
            </a:r>
            <a:endParaRPr lang="en-US" sz="2800" dirty="0"/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3" y="1497655"/>
            <a:ext cx="7938011" cy="4955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7F6162-E460-41D3-B4C4-B1F425EE0D9F}"/>
              </a:ext>
            </a:extLst>
          </p:cNvPr>
          <p:cNvSpPr txBox="1"/>
          <p:nvPr/>
        </p:nvSpPr>
        <p:spPr>
          <a:xfrm>
            <a:off x="4229311" y="4503075"/>
            <a:ext cx="19553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Below 1000s the red</a:t>
            </a:r>
          </a:p>
          <a:p>
            <a:r>
              <a:rPr lang="en-US" sz="1200" dirty="0" smtClean="0"/>
              <a:t>chip looks best</a:t>
            </a:r>
            <a:endParaRPr lang="en-US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CFE2B5D-0118-4AFA-9C24-C275CC5FB063}"/>
              </a:ext>
            </a:extLst>
          </p:cNvPr>
          <p:cNvCxnSpPr/>
          <p:nvPr/>
        </p:nvCxnSpPr>
        <p:spPr bwMode="auto">
          <a:xfrm flipV="1">
            <a:off x="5657693" y="4053961"/>
            <a:ext cx="0" cy="417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D78DC7-94C2-44B3-83EC-4CEFF16EA158}"/>
              </a:ext>
            </a:extLst>
          </p:cNvPr>
          <p:cNvSpPr txBox="1"/>
          <p:nvPr/>
        </p:nvSpPr>
        <p:spPr>
          <a:xfrm>
            <a:off x="7028228" y="4139616"/>
            <a:ext cx="19553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At longer time scales its poor persistence performance becomes apparent.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8D2D355-7A6E-43E7-9F14-3B84A53F81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78229" y="3000054"/>
            <a:ext cx="513708" cy="1053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504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5DC16B5-53F2-49C6-BD42-EBED45582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5A92C3-2C00-4EAA-AA2B-5FD0C1CED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54EE391-1046-4E80-92E6-D2D39D70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 period traps the real problem, can degrade data for a whole night.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906692-454A-4079-A824-21F1592ECB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9" y="1315092"/>
            <a:ext cx="8404260" cy="50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5DC16B5-53F2-49C6-BD42-EBED45582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5A92C3-2C00-4EAA-AA2B-5FD0C1CED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54EE391-1046-4E80-92E6-D2D39D70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Suggestion for an alternative metric</a:t>
            </a:r>
            <a:br>
              <a:rPr lang="en-US" sz="2800" dirty="0" smtClean="0"/>
            </a:br>
            <a:r>
              <a:rPr lang="en-US" sz="2800" dirty="0" smtClean="0"/>
              <a:t>for comparison of persistence </a:t>
            </a:r>
            <a:r>
              <a:rPr lang="en-US" sz="2800" dirty="0" err="1" smtClean="0"/>
              <a:t>behaviour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B1F668-B1F9-48D1-B8D3-91597D85B3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9" y="1869896"/>
            <a:ext cx="7948927" cy="4583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26294" y="1325635"/>
            <a:ext cx="806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“Tau spectra” : plot trap density as a function of the trap time constants.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1221090" y="3462392"/>
            <a:ext cx="4094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Trap density electrons per pixel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691652" y="5899190"/>
            <a:ext cx="4094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Trap time constant ,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1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D99989-9594-4EF6-A36F-FF0D270569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1234440"/>
            <a:ext cx="5433060" cy="485393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AC8E0B2-24AC-44C1-A300-21994F31AAC4}"/>
              </a:ext>
            </a:extLst>
          </p:cNvPr>
          <p:cNvSpPr/>
          <p:nvPr/>
        </p:nvSpPr>
        <p:spPr bwMode="auto">
          <a:xfrm>
            <a:off x="3098842" y="2161933"/>
            <a:ext cx="1549264" cy="6795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BF038E-7FFE-40B0-AC59-E3B161D46666}"/>
              </a:ext>
            </a:extLst>
          </p:cNvPr>
          <p:cNvSpPr/>
          <p:nvPr/>
        </p:nvSpPr>
        <p:spPr bwMode="auto">
          <a:xfrm>
            <a:off x="7156502" y="2841441"/>
            <a:ext cx="1420721" cy="6795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5E74D0C-3E3F-4F55-BF97-9F7B4B092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SDW Baltimore 2017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591014F-9D4A-4780-9CC8-7CC25592E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76A1FAE-C894-471E-AD78-5203533D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Generation of Tau Spectra.</a:t>
            </a:r>
            <a:br>
              <a:rPr lang="en-US" sz="3200" dirty="0" smtClean="0"/>
            </a:br>
            <a:r>
              <a:rPr lang="en-US" sz="2000" dirty="0" smtClean="0"/>
              <a:t>Step 1 : represent data as a 3D pyramid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E546A9-94F7-411C-A8A8-2DF585E7C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24" y="3066224"/>
            <a:ext cx="1519625" cy="106456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75629FFB-69FB-4D78-AFAD-928B946758CD}"/>
              </a:ext>
            </a:extLst>
          </p:cNvPr>
          <p:cNvSpPr/>
          <p:nvPr/>
        </p:nvSpPr>
        <p:spPr bwMode="auto">
          <a:xfrm>
            <a:off x="1624256" y="3409294"/>
            <a:ext cx="541020" cy="2971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C492915-9B01-42A9-8CB5-BCB8699B7A8D}"/>
              </a:ext>
            </a:extLst>
          </p:cNvPr>
          <p:cNvCxnSpPr/>
          <p:nvPr/>
        </p:nvCxnSpPr>
        <p:spPr bwMode="auto">
          <a:xfrm flipV="1">
            <a:off x="5455920" y="5692140"/>
            <a:ext cx="198882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9F0B0F1-30F8-4C5B-8B57-45F712030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74620" y="5181600"/>
            <a:ext cx="1178560" cy="9601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252091-9195-4755-9421-BF6A9C4CF403}"/>
              </a:ext>
            </a:extLst>
          </p:cNvPr>
          <p:cNvSpPr txBox="1"/>
          <p:nvPr/>
        </p:nvSpPr>
        <p:spPr>
          <a:xfrm rot="2396822">
            <a:off x="2431318" y="5560116"/>
            <a:ext cx="1283248" cy="27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Increasing Soak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2CEC9F-8BE2-416F-8752-5BE30D6263E0}"/>
              </a:ext>
            </a:extLst>
          </p:cNvPr>
          <p:cNvSpPr txBox="1"/>
          <p:nvPr/>
        </p:nvSpPr>
        <p:spPr>
          <a:xfrm rot="20670672">
            <a:off x="5756788" y="5929753"/>
            <a:ext cx="1883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Increasing De-trap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3B0DE2-401C-4555-926F-27579D79276D}"/>
              </a:ext>
            </a:extLst>
          </p:cNvPr>
          <p:cNvSpPr txBox="1"/>
          <p:nvPr/>
        </p:nvSpPr>
        <p:spPr>
          <a:xfrm>
            <a:off x="6601910" y="1854733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All traps    empty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92FCB55-829E-4462-8A6D-23271141AF65}"/>
              </a:ext>
            </a:extLst>
          </p:cNvPr>
          <p:cNvCxnSpPr/>
          <p:nvPr/>
        </p:nvCxnSpPr>
        <p:spPr bwMode="auto">
          <a:xfrm flipH="1">
            <a:off x="6370320" y="2131732"/>
            <a:ext cx="830580" cy="398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73D54F-C9BD-4B02-9211-496C11C559D5}"/>
              </a:ext>
            </a:extLst>
          </p:cNvPr>
          <p:cNvSpPr txBox="1"/>
          <p:nvPr/>
        </p:nvSpPr>
        <p:spPr>
          <a:xfrm>
            <a:off x="3951977" y="1588427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All traps   full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64CB56B7-6A52-44EC-9588-9BBB9784E48B}"/>
              </a:ext>
            </a:extLst>
          </p:cNvPr>
          <p:cNvCxnSpPr>
            <a:cxnSpLocks/>
          </p:cNvCxnSpPr>
          <p:nvPr/>
        </p:nvCxnSpPr>
        <p:spPr bwMode="auto">
          <a:xfrm>
            <a:off x="4569460" y="1854733"/>
            <a:ext cx="637540" cy="539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0BB90DE-555F-48C9-AE36-F214FC992A08}"/>
              </a:ext>
            </a:extLst>
          </p:cNvPr>
          <p:cNvSpPr/>
          <p:nvPr/>
        </p:nvSpPr>
        <p:spPr>
          <a:xfrm>
            <a:off x="3049722" y="2159982"/>
            <a:ext cx="2108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Pyramid Edge 1  -&gt; </a:t>
            </a:r>
          </a:p>
          <a:p>
            <a:pPr algn="just">
              <a:spcAft>
                <a:spcPts val="600"/>
              </a:spcAf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on de-trapping </a:t>
            </a:r>
          </a:p>
          <a:p>
            <a:pPr algn="just">
              <a:spcAft>
                <a:spcPts val="600"/>
              </a:spcAf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constants</a:t>
            </a:r>
            <a:endParaRPr lang="en-US" sz="1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87BD67-1E94-413B-A02D-62E807297746}"/>
              </a:ext>
            </a:extLst>
          </p:cNvPr>
          <p:cNvSpPr/>
          <p:nvPr/>
        </p:nvSpPr>
        <p:spPr>
          <a:xfrm>
            <a:off x="7127997" y="2813063"/>
            <a:ext cx="2108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Pyramid Edge 2  -&gt; </a:t>
            </a:r>
          </a:p>
          <a:p>
            <a:pPr algn="just">
              <a:spcAft>
                <a:spcPts val="600"/>
              </a:spcAf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on trapping </a:t>
            </a:r>
          </a:p>
          <a:p>
            <a:pPr algn="just">
              <a:spcAft>
                <a:spcPts val="600"/>
              </a:spcAf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constants</a:t>
            </a:r>
            <a:endParaRPr lang="en-US" sz="1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5999ED-26EA-4982-AFE3-DEA49BA8F06F}"/>
              </a:ext>
            </a:extLst>
          </p:cNvPr>
          <p:cNvSpPr txBox="1"/>
          <p:nvPr/>
        </p:nvSpPr>
        <p:spPr>
          <a:xfrm>
            <a:off x="4543007" y="16009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57B7B4-8F06-4C4F-A2A2-8442937B8C84}"/>
              </a:ext>
            </a:extLst>
          </p:cNvPr>
          <p:cNvSpPr txBox="1"/>
          <p:nvPr/>
        </p:nvSpPr>
        <p:spPr>
          <a:xfrm>
            <a:off x="7226960" y="1881795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161" y="2197481"/>
            <a:ext cx="174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data, replotted in 3D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44688FE-AFF5-604A-9BB4-716DC4DEB492}" vid="{D4AF6891-DA85-FA49-AFB3-7B2DE1B33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AD29B-D4DB-4F39-98CD-A659600F68CB}">
  <ds:schemaRefs>
    <ds:schemaRef ds:uri="http://purl.org/dc/dcmitype/"/>
    <ds:schemaRef ds:uri="http://schemas.openxmlformats.org/package/2006/metadata/core-properties"/>
    <ds:schemaRef ds:uri="fe6bf98e-3663-4d33-9299-74b2d3a86f36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8482DC-F63D-4F72-99C2-7E2EDBBEE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bf98e-3663-4d33-9299-74b2d3a86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eso_official_ppt_arial_2017</Template>
  <TotalTime>567</TotalTime>
  <Words>553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Cambria Math</vt:lpstr>
      <vt:lpstr>Times New Roman</vt:lpstr>
      <vt:lpstr>Wingdings</vt:lpstr>
      <vt:lpstr>Default Theme</vt:lpstr>
      <vt:lpstr>Persistence Characterisation of Teledyne H2RG detectors</vt:lpstr>
      <vt:lpstr>Depletion Region Model</vt:lpstr>
      <vt:lpstr>Measurement Technique</vt:lpstr>
      <vt:lpstr>Typical result: de-trapped charge versus time since reset.</vt:lpstr>
      <vt:lpstr>Can also differentiate data to yield persistence current versus time since reset.</vt:lpstr>
      <vt:lpstr>Simply comparison of persistence between devices is difficult</vt:lpstr>
      <vt:lpstr>Long period traps the real problem, can degrade data for a whole night.</vt:lpstr>
      <vt:lpstr>Suggestion for an alternative metric for comparison of persistence behaviour</vt:lpstr>
      <vt:lpstr>Generation of Tau Spectra. Step 1 : represent data as a 3D pyramid</vt:lpstr>
      <vt:lpstr>Step 2 : fit each edge with an ensemble of exponential functions.</vt:lpstr>
      <vt:lpstr>Finally plot trap densities as a function of time constant</vt:lpstr>
      <vt:lpstr>Additional investigations into persistence behaviour</vt:lpstr>
      <vt:lpstr>Electrically Induced Persistence</vt:lpstr>
      <vt:lpstr>Optical/Electrical comparison</vt:lpstr>
      <vt:lpstr>Statistics of Persistence Charge</vt:lpstr>
      <vt:lpstr>Effect of Cooling</vt:lpstr>
      <vt:lpstr>Additional conclusions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Tulloch</dc:creator>
  <cp:lastModifiedBy>Simon Tulloch</cp:lastModifiedBy>
  <cp:revision>47</cp:revision>
  <cp:lastPrinted>2017-09-20T14:31:55Z</cp:lastPrinted>
  <dcterms:created xsi:type="dcterms:W3CDTF">2017-09-20T08:35:44Z</dcterms:created>
  <dcterms:modified xsi:type="dcterms:W3CDTF">2017-09-28T11:59:23Z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0x010100CB16D2408B93DF40BA108CD2988DD55F</vt:lpwstr>
  </property>
</Properties>
</file>