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5"/>
  </p:notesMasterIdLst>
  <p:handoutMasterIdLst>
    <p:handoutMasterId r:id="rId26"/>
  </p:handoutMasterIdLst>
  <p:sldIdLst>
    <p:sldId id="264" r:id="rId2"/>
    <p:sldId id="299" r:id="rId3"/>
    <p:sldId id="259" r:id="rId4"/>
    <p:sldId id="295" r:id="rId5"/>
    <p:sldId id="257" r:id="rId6"/>
    <p:sldId id="265" r:id="rId7"/>
    <p:sldId id="298" r:id="rId8"/>
    <p:sldId id="267" r:id="rId9"/>
    <p:sldId id="268" r:id="rId10"/>
    <p:sldId id="269" r:id="rId11"/>
    <p:sldId id="270" r:id="rId12"/>
    <p:sldId id="271" r:id="rId13"/>
    <p:sldId id="272" r:id="rId14"/>
    <p:sldId id="276" r:id="rId15"/>
    <p:sldId id="274" r:id="rId16"/>
    <p:sldId id="273" r:id="rId17"/>
    <p:sldId id="300" r:id="rId18"/>
    <p:sldId id="301" r:id="rId19"/>
    <p:sldId id="281" r:id="rId20"/>
    <p:sldId id="290" r:id="rId21"/>
    <p:sldId id="291" r:id="rId22"/>
    <p:sldId id="292" r:id="rId23"/>
    <p:sldId id="296" r:id="rId24"/>
  </p:sldIdLst>
  <p:sldSz cx="9144000" cy="5143500" type="screen16x9"/>
  <p:notesSz cx="6797675" cy="985678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000000"/>
    <a:srgbClr val="0066FF"/>
    <a:srgbClr val="9CEF89"/>
    <a:srgbClr val="99FF99"/>
    <a:srgbClr val="99FF66"/>
    <a:srgbClr val="FEFEFE"/>
    <a:srgbClr val="800080"/>
    <a:srgbClr val="004595"/>
    <a:srgbClr val="467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4" autoAdjust="0"/>
    <p:restoredTop sz="94675" autoAdjust="0"/>
  </p:normalViewPr>
  <p:slideViewPr>
    <p:cSldViewPr snapToGrid="0" snapToObjects="1">
      <p:cViewPr>
        <p:scale>
          <a:sx n="80" d="100"/>
          <a:sy n="80" d="100"/>
        </p:scale>
        <p:origin x="-546" y="-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00" y="-96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2955" cy="3285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3285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AD195-6616-4EE1-BD77-327A4A634CDF}" type="datetimeFigureOut">
              <a:rPr lang="fr-FR" smtClean="0"/>
              <a:t>27/09/2017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46481"/>
            <a:ext cx="2366598" cy="308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958456" y="9546481"/>
            <a:ext cx="837646" cy="308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0434C-F8C4-4D51-8FEE-E24F14D062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91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1FBB8-AC05-43BB-AF4F-7A64573AB894}" type="datetimeFigureOut">
              <a:rPr lang="fr-FR" smtClean="0"/>
              <a:t>27/09/2017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4EE36-1E45-4266-AFFD-5A9711CD5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28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4EE36-1E45-4266-AFFD-5A9711CD50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73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4EE36-1E45-4266-AFFD-5A9711CD508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88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4EE36-1E45-4266-AFFD-5A9711CD508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88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" y="739775"/>
            <a:ext cx="6569075" cy="36957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6E517-D406-41A0-8A5F-CDE094B44E98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02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blanch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titre du chapitre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Insérez ici un sous-titre de chapitre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" y="4874865"/>
            <a:ext cx="17716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40834" y="4874865"/>
            <a:ext cx="8490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9D04819-B249-4FF8-A959-9D95CE18330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03" y="4933304"/>
            <a:ext cx="376529" cy="14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11886" r="8696" b="-375"/>
          <a:stretch/>
        </p:blipFill>
        <p:spPr bwMode="auto">
          <a:xfrm>
            <a:off x="6456031" y="4880924"/>
            <a:ext cx="343894" cy="237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59" y="4922513"/>
            <a:ext cx="289856" cy="203843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19670" y="4874865"/>
            <a:ext cx="63592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SDW 2017 - </a:t>
            </a:r>
            <a:r>
              <a:rPr lang="en-GB" dirty="0" smtClean="0"/>
              <a:t>Adrien Lamoure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933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réunion 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tma\Desktop\Doc_personnel\Communication_interne\ChartePowerpoint\CharteFinalAlleger\169\QRQC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3" b="982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" y="4874865"/>
            <a:ext cx="11815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September 27th, 2017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81597" y="4874865"/>
            <a:ext cx="71192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Scientific Detection Workshop, Baltimore - Adrien Lamoure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0855" y="4874865"/>
            <a:ext cx="8490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9D04819-B249-4FF8-A959-9D95CE18330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90" y="4355656"/>
            <a:ext cx="825712" cy="516716"/>
          </a:xfrm>
          <a:prstGeom prst="rect">
            <a:avLst/>
          </a:prstGeom>
        </p:spPr>
      </p:pic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1885950" y="2072369"/>
            <a:ext cx="5381625" cy="1651906"/>
          </a:xfrm>
        </p:spPr>
        <p:txBody>
          <a:bodyPr lIns="36000" tIns="36000" rIns="36000" bIns="36000" anchor="ctr">
            <a:normAutofit/>
          </a:bodyPr>
          <a:lstStyle>
            <a:lvl1pPr marL="0" indent="0" algn="ctr">
              <a:buNone/>
              <a:defRPr sz="3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21687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p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tma\Desktop\Doc_personnel\Communication_interne\ChartePowerpoint\CharteFinalAlleger\169\Productionb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4" b="9945"/>
          <a:stretch/>
        </p:blipFill>
        <p:spPr bwMode="auto">
          <a:xfrm>
            <a:off x="3" y="0"/>
            <a:ext cx="9149879" cy="514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" y="4874865"/>
            <a:ext cx="11815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September 27th, 2017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81597" y="4874865"/>
            <a:ext cx="71192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Scientific Detection Workshop, Baltimore - Adrien Lamoure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0855" y="4874865"/>
            <a:ext cx="8490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9D04819-B249-4FF8-A959-9D95CE18330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90" y="4355656"/>
            <a:ext cx="825712" cy="516716"/>
          </a:xfrm>
          <a:prstGeom prst="rect">
            <a:avLst/>
          </a:prstGeom>
        </p:spPr>
      </p:pic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1885950" y="2072369"/>
            <a:ext cx="5381625" cy="1651906"/>
          </a:xfrm>
        </p:spPr>
        <p:txBody>
          <a:bodyPr lIns="36000" tIns="36000" rIns="36000" bIns="36000" anchor="ctr">
            <a:normAutofit/>
          </a:bodyPr>
          <a:lstStyle>
            <a:lvl1pPr marL="0" indent="0" algn="ctr">
              <a:buNone/>
              <a:defRPr sz="3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33708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tma\Desktop\Doc_personnel\Communication_interne\ChartePowerpoint\CharteFinalAlleger\169\Security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6" b="10083"/>
          <a:stretch/>
        </p:blipFill>
        <p:spPr bwMode="auto">
          <a:xfrm>
            <a:off x="3" y="0"/>
            <a:ext cx="9149879" cy="514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" y="4874865"/>
            <a:ext cx="11815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September 27th, 2017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81597" y="4874865"/>
            <a:ext cx="71192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Scientific Detection Workshop, Baltimore - Adrien Lamoure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0855" y="4874865"/>
            <a:ext cx="8490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9D04819-B249-4FF8-A959-9D95CE18330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90" y="4355656"/>
            <a:ext cx="825712" cy="516716"/>
          </a:xfrm>
          <a:prstGeom prst="rect">
            <a:avLst/>
          </a:prstGeom>
        </p:spPr>
      </p:pic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1885950" y="2072369"/>
            <a:ext cx="5381625" cy="1651906"/>
          </a:xfrm>
        </p:spPr>
        <p:txBody>
          <a:bodyPr lIns="36000" tIns="36000" rIns="36000" bIns="36000" anchor="ctr">
            <a:normAutofit/>
          </a:bodyPr>
          <a:lstStyle>
            <a:lvl1pPr marL="0" indent="0" algn="ctr">
              <a:buNone/>
              <a:defRPr sz="3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711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iv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tma\Desktop\Doc_personnel\Communication_interne\ChartePowerpoint\CharteFinalAlleger\169\civilc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6" b="10083"/>
          <a:stretch/>
        </p:blipFill>
        <p:spPr bwMode="auto">
          <a:xfrm>
            <a:off x="0" y="0"/>
            <a:ext cx="9149882" cy="514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" y="4874865"/>
            <a:ext cx="11815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September 27th, 2017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81597" y="4874865"/>
            <a:ext cx="71192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Scientific Detection Workshop, Baltimore - Adrien Lamoure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0855" y="4874865"/>
            <a:ext cx="8490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9D04819-B249-4FF8-A959-9D95CE18330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90" y="4355656"/>
            <a:ext cx="825712" cy="516716"/>
          </a:xfrm>
          <a:prstGeom prst="rect">
            <a:avLst/>
          </a:prstGeom>
        </p:spPr>
      </p:pic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1885950" y="2072369"/>
            <a:ext cx="5381625" cy="1651906"/>
          </a:xfrm>
        </p:spPr>
        <p:txBody>
          <a:bodyPr lIns="36000" tIns="36000" rIns="36000" bIns="36000" anchor="ctr">
            <a:normAutofit/>
          </a:bodyPr>
          <a:lstStyle>
            <a:lvl1pPr marL="0" indent="0" algn="ctr">
              <a:buNone/>
              <a:defRPr sz="3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2809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roadmap / plan d'a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tma\Desktop\Doc_personnel\Communication_interne\ChartePowerpoint\CharteFinalAlleger\169\roadmap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4" b="9963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" y="4874865"/>
            <a:ext cx="11815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September 27th, 2017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81597" y="4874865"/>
            <a:ext cx="71192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Scientific Detection Workshop, Baltimore - Adrien Lamoure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0855" y="4874865"/>
            <a:ext cx="8490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9D04819-B249-4FF8-A959-9D95CE18330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90" y="4355656"/>
            <a:ext cx="825712" cy="516716"/>
          </a:xfrm>
          <a:prstGeom prst="rect">
            <a:avLst/>
          </a:prstGeom>
        </p:spPr>
      </p:pic>
      <p:sp>
        <p:nvSpPr>
          <p:cNvPr id="15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1885950" y="2072369"/>
            <a:ext cx="5381625" cy="1651906"/>
          </a:xfrm>
        </p:spPr>
        <p:txBody>
          <a:bodyPr lIns="36000" tIns="36000" rIns="36000" bIns="36000" anchor="ctr">
            <a:normAutofit/>
          </a:bodyPr>
          <a:lstStyle>
            <a:lvl1pPr marL="0" indent="0" algn="ctr">
              <a:buNone/>
              <a:defRPr sz="3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08193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brainstorming / équipes / réun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tma\Desktop\Doc_personnel\Communication_interne\ChartePowerpoint\CharteFinalAlleger\169\reunio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3" b="9881"/>
          <a:stretch/>
        </p:blipFill>
        <p:spPr bwMode="auto">
          <a:xfrm>
            <a:off x="3" y="0"/>
            <a:ext cx="914987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" y="4874865"/>
            <a:ext cx="11815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September 27th, 2017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81597" y="4874865"/>
            <a:ext cx="71192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Scientific Detection Workshop, Baltimore - Adrien Lamoure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0855" y="4874865"/>
            <a:ext cx="8490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9D04819-B249-4FF8-A959-9D95CE18330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90" y="4355656"/>
            <a:ext cx="825712" cy="516716"/>
          </a:xfrm>
          <a:prstGeom prst="rect">
            <a:avLst/>
          </a:prstGeom>
        </p:spPr>
      </p:pic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1885950" y="2072369"/>
            <a:ext cx="5381625" cy="1651906"/>
          </a:xfrm>
        </p:spPr>
        <p:txBody>
          <a:bodyPr lIns="36000" tIns="36000" rIns="36000" bIns="36000" anchor="ctr">
            <a:normAutofit/>
          </a:bodyPr>
          <a:lstStyle>
            <a:lvl1pPr marL="0" indent="0" algn="ctr">
              <a:buNone/>
              <a:defRPr sz="3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26061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bud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tma\Desktop\Doc_personnel\Communication_interne\ChartePowerpoint\CharteFinalAlleger\169\Budgetb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4" b="9806"/>
          <a:stretch/>
        </p:blipFill>
        <p:spPr bwMode="auto">
          <a:xfrm>
            <a:off x="1" y="-1"/>
            <a:ext cx="9149882" cy="514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4485196"/>
            <a:ext cx="1114862" cy="516716"/>
          </a:xfrm>
          <a:prstGeom prst="rect">
            <a:avLst/>
          </a:prstGeom>
        </p:spPr>
      </p:pic>
      <p:sp>
        <p:nvSpPr>
          <p:cNvPr id="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885950" y="2072369"/>
            <a:ext cx="5381625" cy="1651906"/>
          </a:xfrm>
        </p:spPr>
        <p:txBody>
          <a:bodyPr lIns="36000" tIns="36000" rIns="36000" bIns="36000" anchor="ctr">
            <a:normAutofit/>
          </a:bodyPr>
          <a:lstStyle>
            <a:lvl1pPr marL="0" indent="0" algn="ctr">
              <a:buNone/>
              <a:defRPr sz="3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Titre du chapitre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" y="4874865"/>
            <a:ext cx="11815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September 27th, 2017</a:t>
            </a:r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81597" y="4874865"/>
            <a:ext cx="71192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Scientific Detection Workshop, Baltimore - Adrien Lamoure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0855" y="4874865"/>
            <a:ext cx="8490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9D04819-B249-4FF8-A959-9D95CE18330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Picture 3" descr="C:\Users\matma\Desktop\logoBleu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987" y="4358149"/>
            <a:ext cx="825712" cy="51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2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lanche princi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8641080" y="4940493"/>
            <a:ext cx="502920" cy="2052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rgbClr val="B72F8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32AA239-4D85-47D8-9B47-DF4BBCAFE0F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776486"/>
            <a:ext cx="9143999" cy="4112220"/>
          </a:xfrm>
          <a:prstGeom prst="rect">
            <a:avLst/>
          </a:prstGeom>
        </p:spPr>
        <p:txBody>
          <a:bodyPr lIns="72000" tIns="36000" rIns="72000" bIns="36000">
            <a:normAutofit/>
          </a:bodyPr>
          <a:lstStyle>
            <a:lvl1pPr marL="360000" indent="-360000">
              <a:buClr>
                <a:srgbClr val="B72F86"/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0000" indent="-360000">
              <a:buClr>
                <a:srgbClr val="B72F86"/>
              </a:buClr>
              <a:buSzPct val="100000"/>
              <a:buFont typeface="Webdings" pitchFamily="18" charset="2"/>
              <a:buChar char="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80000" indent="-360000">
              <a:buClr>
                <a:srgbClr val="B72F86"/>
              </a:buClr>
              <a:buSzPct val="90000"/>
              <a:buFont typeface="Wingdings" pitchFamily="2" charset="2"/>
              <a:buChar char="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40000" indent="-360000">
              <a:buClr>
                <a:srgbClr val="B72F86"/>
              </a:buClr>
              <a:buSzPct val="90000"/>
              <a:buFont typeface="Wingdings" pitchFamily="2" charset="2"/>
              <a:buChar char="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00000" indent="-360000">
              <a:buClr>
                <a:srgbClr val="B72F86"/>
              </a:buClr>
              <a:buSzPct val="80000"/>
              <a:buFont typeface="Wingdings 2" pitchFamily="18" charset="2"/>
              <a:buChar char="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3501" y="1"/>
            <a:ext cx="7810499" cy="776486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0" name="Imag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03" y="4933304"/>
            <a:ext cx="376529" cy="14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11886" r="8696" b="-375"/>
          <a:stretch/>
        </p:blipFill>
        <p:spPr bwMode="auto">
          <a:xfrm>
            <a:off x="6456031" y="4880924"/>
            <a:ext cx="343894" cy="237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59" y="4922513"/>
            <a:ext cx="289856" cy="203843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19670" y="4874865"/>
            <a:ext cx="63592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SDW 2017 - 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" y="4874865"/>
            <a:ext cx="18097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September 27th,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39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1078698" y="-8906"/>
            <a:ext cx="8065302" cy="880929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4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" y="4874865"/>
            <a:ext cx="1924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40834" y="4874865"/>
            <a:ext cx="8490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9D04819-B249-4FF8-A959-9D95CE18330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03" y="4933304"/>
            <a:ext cx="376529" cy="14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11886" r="8696" b="-375"/>
          <a:stretch/>
        </p:blipFill>
        <p:spPr bwMode="auto">
          <a:xfrm>
            <a:off x="6456031" y="4880924"/>
            <a:ext cx="343894" cy="237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59" y="4922513"/>
            <a:ext cx="289856" cy="203843"/>
          </a:xfrm>
          <a:prstGeom prst="rect">
            <a:avLst/>
          </a:prstGeom>
        </p:spPr>
      </p:pic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19670" y="4874865"/>
            <a:ext cx="63592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SDW 2017 - 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320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Entrez votre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0" y="1200150"/>
            <a:ext cx="4495800" cy="360045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200150"/>
            <a:ext cx="4495800" cy="36004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" y="4874865"/>
            <a:ext cx="19811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40834" y="4874865"/>
            <a:ext cx="8490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9D04819-B249-4FF8-A959-9D95CE18330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03" y="4933304"/>
            <a:ext cx="376529" cy="14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11886" r="8696" b="-375"/>
          <a:stretch/>
        </p:blipFill>
        <p:spPr bwMode="auto">
          <a:xfrm>
            <a:off x="6456031" y="4880924"/>
            <a:ext cx="343894" cy="237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59" y="4922513"/>
            <a:ext cx="289856" cy="203843"/>
          </a:xfrm>
          <a:prstGeom prst="rect">
            <a:avLst/>
          </a:prstGeom>
        </p:spPr>
      </p:pic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19670" y="4874865"/>
            <a:ext cx="63592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SDW 2017 - </a:t>
            </a:r>
            <a:r>
              <a:rPr lang="en-GB" dirty="0" smtClean="0"/>
              <a:t>Adrien Lamoure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806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tma\Desktop\Image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9" b="8536"/>
          <a:stretch/>
        </p:blipFill>
        <p:spPr bwMode="auto">
          <a:xfrm>
            <a:off x="0" y="0"/>
            <a:ext cx="9144000" cy="514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880212" y="1594264"/>
            <a:ext cx="7376687" cy="1416133"/>
          </a:xfrm>
        </p:spPr>
        <p:txBody>
          <a:bodyPr lIns="36000" tIns="36000" rIns="36000" bIns="36000"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Insérez votre titre de présentation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4882449"/>
            <a:ext cx="1905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September</a:t>
            </a:r>
            <a:r>
              <a:rPr lang="fr-FR" dirty="0" smtClean="0"/>
              <a:t> 27th, 2017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70360" y="4874865"/>
            <a:ext cx="63592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SDW 2017			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  <p:pic>
        <p:nvPicPr>
          <p:cNvPr id="13" name="Picture 3" descr="C:\Users\matma\Desktop\logoBleu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50" y="4485197"/>
            <a:ext cx="825712" cy="51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04" y="4846735"/>
            <a:ext cx="513254" cy="2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11886" r="8696" b="-375"/>
          <a:stretch/>
        </p:blipFill>
        <p:spPr bwMode="auto">
          <a:xfrm>
            <a:off x="6448306" y="4743556"/>
            <a:ext cx="468769" cy="374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981" y="4804449"/>
            <a:ext cx="395109" cy="32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5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ba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tma\Desktop\Doc_personnel\Communication_interne\ChartePowerpoint\CharteFinalAlleger\169\center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3" b="11495"/>
          <a:stretch/>
        </p:blipFill>
        <p:spPr bwMode="auto">
          <a:xfrm>
            <a:off x="-4441" y="0"/>
            <a:ext cx="916358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" y="4874865"/>
            <a:ext cx="18097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0855" y="4874865"/>
            <a:ext cx="8490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9D04819-B249-4FF8-A959-9D95CE18330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1885950" y="2072369"/>
            <a:ext cx="5381625" cy="1651906"/>
          </a:xfrm>
        </p:spPr>
        <p:txBody>
          <a:bodyPr lIns="36000" tIns="36000" rIns="36000" bIns="36000" anchor="ctr">
            <a:normAutofit/>
          </a:bodyPr>
          <a:lstStyle>
            <a:lvl1pPr marL="0" indent="0" algn="ctr">
              <a:buNone/>
              <a:defRPr sz="3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Titre du chapitre</a:t>
            </a:r>
          </a:p>
        </p:txBody>
      </p:sp>
      <p:pic>
        <p:nvPicPr>
          <p:cNvPr id="8" name="Imag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03" y="4933304"/>
            <a:ext cx="376529" cy="14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11886" r="8696" b="-375"/>
          <a:stretch/>
        </p:blipFill>
        <p:spPr bwMode="auto">
          <a:xfrm>
            <a:off x="6456031" y="4880924"/>
            <a:ext cx="343894" cy="237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59" y="4922513"/>
            <a:ext cx="289856" cy="203843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19670" y="4874865"/>
            <a:ext cx="63592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SDW 2017- 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94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tma\Desktop\Doc_personnel\Communication_interne\ChartePowerpoint\CharteFinalAlleger\169\conclusio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7" b="11080"/>
          <a:stretch/>
        </p:blipFill>
        <p:spPr bwMode="auto">
          <a:xfrm>
            <a:off x="-19586" y="1"/>
            <a:ext cx="91635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4485196"/>
            <a:ext cx="1114862" cy="51671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485933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Sofradir.com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4485196"/>
            <a:ext cx="1114862" cy="516716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0" y="485933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Sofradir.com</a:t>
            </a:r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1885950" y="2072369"/>
            <a:ext cx="5381625" cy="1651906"/>
          </a:xfrm>
        </p:spPr>
        <p:txBody>
          <a:bodyPr lIns="36000" tIns="36000" rIns="36000" bIns="36000" anchor="ctr">
            <a:normAutofit/>
          </a:bodyPr>
          <a:lstStyle>
            <a:lvl1pPr marL="0" indent="0" algn="ctr">
              <a:buNone/>
              <a:defRPr sz="3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293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Prod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tma\Desktop\Doc_personnel\Communication_interne\ChartePowerpoint\CharteFinalAlleger\169\Productb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4" b="9945"/>
          <a:stretch/>
        </p:blipFill>
        <p:spPr bwMode="auto">
          <a:xfrm>
            <a:off x="0" y="0"/>
            <a:ext cx="9149882" cy="514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" y="4874865"/>
            <a:ext cx="18859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0855" y="4874865"/>
            <a:ext cx="8490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9D04819-B249-4FF8-A959-9D95CE18330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90" y="4355656"/>
            <a:ext cx="825712" cy="516716"/>
          </a:xfrm>
          <a:prstGeom prst="rect">
            <a:avLst/>
          </a:prstGeom>
        </p:spPr>
      </p:pic>
      <p:sp>
        <p:nvSpPr>
          <p:cNvPr id="10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1885950" y="2072369"/>
            <a:ext cx="5381625" cy="1651906"/>
          </a:xfrm>
        </p:spPr>
        <p:txBody>
          <a:bodyPr lIns="36000" tIns="36000" rIns="36000" bIns="36000" anchor="ctr">
            <a:normAutofit/>
          </a:bodyPr>
          <a:lstStyle>
            <a:lvl1pPr marL="0" indent="0" algn="ctr">
              <a:buNone/>
              <a:defRPr sz="3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Titre du chapitre</a:t>
            </a:r>
          </a:p>
        </p:txBody>
      </p:sp>
      <p:pic>
        <p:nvPicPr>
          <p:cNvPr id="8" name="Image 7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03" y="4933304"/>
            <a:ext cx="376529" cy="14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11886" r="8696" b="-375"/>
          <a:stretch/>
        </p:blipFill>
        <p:spPr bwMode="auto">
          <a:xfrm>
            <a:off x="6456031" y="4880924"/>
            <a:ext cx="343894" cy="237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59" y="4922513"/>
            <a:ext cx="289856" cy="203843"/>
          </a:xfrm>
          <a:prstGeom prst="rect">
            <a:avLst/>
          </a:prstGeom>
        </p:spPr>
      </p:pic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19670" y="4874865"/>
            <a:ext cx="63592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SDW 207 - 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723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éf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tma\Desktop\Doc_personnel\Communication_interne\ChartePowerpoint\CharteFinalAlleger\169\military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8" b="10118"/>
          <a:stretch/>
        </p:blipFill>
        <p:spPr bwMode="auto">
          <a:xfrm>
            <a:off x="-9937" y="-1"/>
            <a:ext cx="915981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" y="4874865"/>
            <a:ext cx="11815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September 27th, 2017</a:t>
            </a:r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81597" y="4874865"/>
            <a:ext cx="71192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Scientific Detection Workshop, Baltimore - Adrien Lamoure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0855" y="4874865"/>
            <a:ext cx="8490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9D04819-B249-4FF8-A959-9D95CE18330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90" y="4355656"/>
            <a:ext cx="825712" cy="516716"/>
          </a:xfrm>
          <a:prstGeom prst="rect">
            <a:avLst/>
          </a:prstGeom>
        </p:spPr>
      </p:pic>
      <p:sp>
        <p:nvSpPr>
          <p:cNvPr id="9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1885950" y="2072369"/>
            <a:ext cx="5381625" cy="1651906"/>
          </a:xfrm>
        </p:spPr>
        <p:txBody>
          <a:bodyPr lIns="36000" tIns="36000" rIns="36000" bIns="36000" anchor="ctr">
            <a:normAutofit/>
          </a:bodyPr>
          <a:lstStyle>
            <a:lvl1pPr marL="0" indent="0" algn="ctr">
              <a:buNone/>
              <a:defRPr sz="3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74305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spat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atma\Desktop\Doc_personnel\Communication_interne\ChartePowerpoint\CharteFinalAlleger\169\spac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4" b="9945"/>
          <a:stretch/>
        </p:blipFill>
        <p:spPr bwMode="auto">
          <a:xfrm>
            <a:off x="3" y="0"/>
            <a:ext cx="9149879" cy="514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" y="4874865"/>
            <a:ext cx="17906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0855" y="4874865"/>
            <a:ext cx="8490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9D04819-B249-4FF8-A959-9D95CE18330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112" y="3812516"/>
            <a:ext cx="1627660" cy="1018561"/>
          </a:xfrm>
          <a:prstGeom prst="rect">
            <a:avLst/>
          </a:prstGeom>
        </p:spPr>
      </p:pic>
      <p:sp>
        <p:nvSpPr>
          <p:cNvPr id="8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1885950" y="2072369"/>
            <a:ext cx="5381625" cy="1651906"/>
          </a:xfrm>
        </p:spPr>
        <p:txBody>
          <a:bodyPr lIns="36000" tIns="36000" rIns="36000" bIns="36000" anchor="ctr">
            <a:normAutofit/>
          </a:bodyPr>
          <a:lstStyle>
            <a:lvl1pPr marL="0" indent="0" algn="ctr">
              <a:buNone/>
              <a:defRPr sz="36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Titre du chapitre</a:t>
            </a:r>
          </a:p>
        </p:txBody>
      </p:sp>
      <p:pic>
        <p:nvPicPr>
          <p:cNvPr id="9" name="Image 8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78" y="4933304"/>
            <a:ext cx="376529" cy="14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11886" r="8696" b="-375"/>
          <a:stretch/>
        </p:blipFill>
        <p:spPr bwMode="auto">
          <a:xfrm>
            <a:off x="6751306" y="4880924"/>
            <a:ext cx="343894" cy="237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234" y="4922513"/>
            <a:ext cx="289856" cy="203843"/>
          </a:xfrm>
          <a:prstGeom prst="rect">
            <a:avLst/>
          </a:prstGeom>
        </p:spPr>
      </p:pic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19670" y="4874865"/>
            <a:ext cx="63592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 smtClean="0"/>
              <a:t>SDW 2017 - Adrien </a:t>
            </a:r>
            <a:r>
              <a:rPr lang="fr-FR" dirty="0" err="1" smtClean="0"/>
              <a:t>Lamoure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330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atma\Desktop\bandeau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1775"/>
            <a:ext cx="9144000" cy="35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880929"/>
            <a:ext cx="9144000" cy="393084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3683" y="-1"/>
            <a:ext cx="8450317" cy="88093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" y="4874865"/>
            <a:ext cx="18287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19670" y="4874865"/>
            <a:ext cx="63592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Scientific Detection Workshop, Baltimore - Adrien Lamoure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40834" y="4874865"/>
            <a:ext cx="8490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9D04819-B249-4FF8-A959-9D95CE18330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6" name="Picture 4" descr="C:\Users\matma\Desktop\flech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693685" cy="88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20" y="4844504"/>
            <a:ext cx="491186" cy="307376"/>
          </a:xfrm>
          <a:prstGeom prst="rect">
            <a:avLst/>
          </a:prstGeom>
        </p:spPr>
      </p:pic>
      <p:pic>
        <p:nvPicPr>
          <p:cNvPr id="10" name="Image 9"/>
          <p:cNvPicPr/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03" y="4933304"/>
            <a:ext cx="376529" cy="14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/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11886" r="8696" b="-375"/>
          <a:stretch/>
        </p:blipFill>
        <p:spPr bwMode="auto">
          <a:xfrm>
            <a:off x="6456031" y="4880924"/>
            <a:ext cx="343894" cy="237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/>
          <p:cNvPicPr/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59" y="4922513"/>
            <a:ext cx="289856" cy="2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0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2" r:id="rId7"/>
    <p:sldLayoutId id="2147483761" r:id="rId8"/>
    <p:sldLayoutId id="2147483763" r:id="rId9"/>
    <p:sldLayoutId id="2147483764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ct val="20000"/>
        </a:spcBef>
        <a:buClr>
          <a:schemeClr val="tx2"/>
        </a:buClr>
        <a:buFont typeface="Wingdings 3" panose="05040102010807070707" pitchFamily="18" charset="2"/>
        <a:buChar char="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■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□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e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8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i="1" dirty="0"/>
              <a:t>Large Format Array developments</a:t>
            </a:r>
            <a:br>
              <a:rPr lang="en-GB" i="1" dirty="0"/>
            </a:br>
            <a:r>
              <a:rPr lang="en-GB" i="1" dirty="0"/>
              <a:t>at Sofradir and </a:t>
            </a:r>
            <a:r>
              <a:rPr lang="en-GB" i="1" dirty="0" smtClean="0"/>
              <a:t>CEA for Science and Astronomy applications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0" y="4872924"/>
            <a:ext cx="1924050" cy="27384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September 27th, 2017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70360" y="4874865"/>
            <a:ext cx="63592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SDW, Baltimore			Adrien Lamoure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28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>
                <a:solidFill>
                  <a:srgbClr val="003399"/>
                </a:solidFill>
              </a:rPr>
              <a:t>Source </a:t>
            </a:r>
            <a:r>
              <a:rPr lang="en-US" sz="2000" dirty="0" smtClean="0">
                <a:solidFill>
                  <a:srgbClr val="003399"/>
                </a:solidFill>
              </a:rPr>
              <a:t>Follower </a:t>
            </a:r>
            <a:r>
              <a:rPr lang="en-US" sz="2000" dirty="0">
                <a:solidFill>
                  <a:srgbClr val="003399"/>
                </a:solidFill>
              </a:rPr>
              <a:t>per Detector : </a:t>
            </a:r>
            <a:r>
              <a:rPr lang="fr-FR" altLang="fr-FR" sz="2000" dirty="0">
                <a:solidFill>
                  <a:srgbClr val="003399"/>
                </a:solidFill>
              </a:rPr>
              <a:t>Integration on the PV diode capacitance</a:t>
            </a:r>
          </a:p>
          <a:p>
            <a:pPr lvl="1"/>
            <a:endParaRPr lang="en-US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 smtClean="0"/>
              <a:t>Readout Circuit design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94" name="Espace réservé du numéro de diapositive 9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04819-B249-4FF8-A959-9D95CE183309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SDW 2017 - 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0" y="1433379"/>
            <a:ext cx="4466360" cy="352914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 marL="360000" indent="-36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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0000" indent="-36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0000" indent="-36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00000" indent="-36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000" dirty="0">
                <a:solidFill>
                  <a:srgbClr val="003399"/>
                </a:solidFill>
              </a:rPr>
              <a:t>Capabilities :</a:t>
            </a:r>
          </a:p>
          <a:p>
            <a:pPr lvl="2"/>
            <a:r>
              <a:rPr lang="en-GB" sz="1600" dirty="0" smtClean="0">
                <a:solidFill>
                  <a:srgbClr val="003399"/>
                </a:solidFill>
              </a:rPr>
              <a:t>Unitary diode </a:t>
            </a:r>
            <a:r>
              <a:rPr lang="en-GB" sz="1600" dirty="0">
                <a:solidFill>
                  <a:srgbClr val="003399"/>
                </a:solidFill>
              </a:rPr>
              <a:t>reset</a:t>
            </a:r>
          </a:p>
          <a:p>
            <a:pPr lvl="2"/>
            <a:r>
              <a:rPr lang="en-GB" sz="1600" dirty="0" smtClean="0">
                <a:solidFill>
                  <a:srgbClr val="003399"/>
                </a:solidFill>
              </a:rPr>
              <a:t>Readout </a:t>
            </a:r>
            <a:r>
              <a:rPr lang="en-GB" sz="1600" dirty="0">
                <a:solidFill>
                  <a:srgbClr val="003399"/>
                </a:solidFill>
              </a:rPr>
              <a:t>through follower MOS</a:t>
            </a:r>
          </a:p>
          <a:p>
            <a:pPr lvl="2"/>
            <a:r>
              <a:rPr lang="en-GB" sz="1600" dirty="0">
                <a:solidFill>
                  <a:srgbClr val="003399"/>
                </a:solidFill>
              </a:rPr>
              <a:t>Non-destructive reading</a:t>
            </a:r>
          </a:p>
          <a:p>
            <a:pPr lvl="1"/>
            <a:endParaRPr lang="en-GB" sz="1800" dirty="0">
              <a:solidFill>
                <a:srgbClr val="003399"/>
              </a:solidFill>
            </a:endParaRPr>
          </a:p>
          <a:p>
            <a:pPr lvl="1"/>
            <a:r>
              <a:rPr lang="en-GB" sz="2000" dirty="0">
                <a:solidFill>
                  <a:srgbClr val="003399"/>
                </a:solidFill>
              </a:rPr>
              <a:t>Advantages:</a:t>
            </a:r>
          </a:p>
          <a:p>
            <a:pPr lvl="2"/>
            <a:r>
              <a:rPr lang="en-GB" sz="1600" dirty="0">
                <a:solidFill>
                  <a:srgbClr val="003399"/>
                </a:solidFill>
              </a:rPr>
              <a:t>High </a:t>
            </a:r>
            <a:r>
              <a:rPr lang="en-GB" sz="1600" dirty="0" smtClean="0">
                <a:solidFill>
                  <a:srgbClr val="003399"/>
                </a:solidFill>
              </a:rPr>
              <a:t>impedance</a:t>
            </a:r>
          </a:p>
          <a:p>
            <a:pPr lvl="2"/>
            <a:r>
              <a:rPr lang="fr-FR" sz="1600" b="1" dirty="0" smtClean="0">
                <a:solidFill>
                  <a:srgbClr val="003399"/>
                </a:solidFill>
              </a:rPr>
              <a:t>Well </a:t>
            </a:r>
            <a:r>
              <a:rPr lang="fr-FR" sz="1600" b="1" dirty="0" err="1" smtClean="0">
                <a:solidFill>
                  <a:srgbClr val="003399"/>
                </a:solidFill>
              </a:rPr>
              <a:t>adapted</a:t>
            </a:r>
            <a:r>
              <a:rPr lang="fr-FR" sz="1600" b="1" dirty="0" smtClean="0">
                <a:solidFill>
                  <a:srgbClr val="003399"/>
                </a:solidFill>
              </a:rPr>
              <a:t> for </a:t>
            </a:r>
            <a:r>
              <a:rPr lang="fr-FR" sz="1600" b="1" dirty="0" err="1" smtClean="0">
                <a:solidFill>
                  <a:srgbClr val="003399"/>
                </a:solidFill>
              </a:rPr>
              <a:t>low</a:t>
            </a:r>
            <a:r>
              <a:rPr lang="fr-FR" sz="1600" b="1" dirty="0" smtClean="0">
                <a:solidFill>
                  <a:srgbClr val="003399"/>
                </a:solidFill>
              </a:rPr>
              <a:t> fluxes</a:t>
            </a:r>
          </a:p>
          <a:p>
            <a:pPr lvl="2"/>
            <a:r>
              <a:rPr lang="fr-FR" sz="1600" b="1" dirty="0" err="1" smtClean="0">
                <a:solidFill>
                  <a:srgbClr val="003399"/>
                </a:solidFill>
              </a:rPr>
              <a:t>Low</a:t>
            </a:r>
            <a:r>
              <a:rPr lang="fr-FR" sz="1600" b="1" dirty="0" smtClean="0">
                <a:solidFill>
                  <a:srgbClr val="003399"/>
                </a:solidFill>
              </a:rPr>
              <a:t> </a:t>
            </a:r>
            <a:r>
              <a:rPr lang="fr-FR" sz="1600" b="1" dirty="0" err="1" smtClean="0">
                <a:solidFill>
                  <a:srgbClr val="003399"/>
                </a:solidFill>
              </a:rPr>
              <a:t>readout</a:t>
            </a:r>
            <a:r>
              <a:rPr lang="fr-FR" sz="1600" b="1" dirty="0" smtClean="0">
                <a:solidFill>
                  <a:srgbClr val="003399"/>
                </a:solidFill>
              </a:rPr>
              <a:t> noise</a:t>
            </a:r>
            <a:endParaRPr lang="en-GB" sz="1600" b="1" dirty="0">
              <a:solidFill>
                <a:srgbClr val="003399"/>
              </a:solidFill>
            </a:endParaRPr>
          </a:p>
          <a:p>
            <a:pPr lvl="1"/>
            <a:endParaRPr lang="en-US" sz="2000" dirty="0"/>
          </a:p>
        </p:txBody>
      </p: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4025749" y="1273042"/>
            <a:ext cx="4904530" cy="3429108"/>
            <a:chOff x="1066" y="1139"/>
            <a:chExt cx="4309" cy="2402"/>
          </a:xfrm>
        </p:grpSpPr>
        <p:sp>
          <p:nvSpPr>
            <p:cNvPr id="9" name="AutoShape 5"/>
            <p:cNvSpPr>
              <a:spLocks noChangeAspect="1" noChangeArrowheads="1"/>
            </p:cNvSpPr>
            <p:nvPr/>
          </p:nvSpPr>
          <p:spPr bwMode="auto">
            <a:xfrm>
              <a:off x="1066" y="1139"/>
              <a:ext cx="4309" cy="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1440" y="1809"/>
              <a:ext cx="470" cy="442"/>
              <a:chOff x="2443" y="6172"/>
              <a:chExt cx="815" cy="818"/>
            </a:xfrm>
          </p:grpSpPr>
          <p:grpSp>
            <p:nvGrpSpPr>
              <p:cNvPr id="86" name="Group 7"/>
              <p:cNvGrpSpPr>
                <a:grpSpLocks/>
              </p:cNvGrpSpPr>
              <p:nvPr/>
            </p:nvGrpSpPr>
            <p:grpSpPr bwMode="auto">
              <a:xfrm>
                <a:off x="2443" y="6446"/>
                <a:ext cx="271" cy="544"/>
                <a:chOff x="1021" y="2206"/>
                <a:chExt cx="136" cy="272"/>
              </a:xfrm>
            </p:grpSpPr>
            <p:sp>
              <p:nvSpPr>
                <p:cNvPr id="91" name="Line 8"/>
                <p:cNvSpPr>
                  <a:spLocks noChangeShapeType="1"/>
                </p:cNvSpPr>
                <p:nvPr/>
              </p:nvSpPr>
              <p:spPr bwMode="auto">
                <a:xfrm>
                  <a:off x="1021" y="2388"/>
                  <a:ext cx="136" cy="90"/>
                </a:xfrm>
                <a:prstGeom prst="line">
                  <a:avLst/>
                </a:prstGeom>
                <a:noFill/>
                <a:ln w="9525">
                  <a:solidFill>
                    <a:srgbClr val="00008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9"/>
                <p:cNvSpPr>
                  <a:spLocks noChangeShapeType="1"/>
                </p:cNvSpPr>
                <p:nvPr/>
              </p:nvSpPr>
              <p:spPr bwMode="auto">
                <a:xfrm>
                  <a:off x="1021" y="2297"/>
                  <a:ext cx="136" cy="90"/>
                </a:xfrm>
                <a:prstGeom prst="line">
                  <a:avLst/>
                </a:prstGeom>
                <a:noFill/>
                <a:ln w="9525">
                  <a:solidFill>
                    <a:srgbClr val="00008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0"/>
                <p:cNvSpPr>
                  <a:spLocks noChangeShapeType="1"/>
                </p:cNvSpPr>
                <p:nvPr/>
              </p:nvSpPr>
              <p:spPr bwMode="auto">
                <a:xfrm>
                  <a:off x="1021" y="2206"/>
                  <a:ext cx="136" cy="90"/>
                </a:xfrm>
                <a:prstGeom prst="line">
                  <a:avLst/>
                </a:prstGeom>
                <a:noFill/>
                <a:ln w="9525">
                  <a:solidFill>
                    <a:srgbClr val="00008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7" name="Group 11"/>
              <p:cNvGrpSpPr>
                <a:grpSpLocks/>
              </p:cNvGrpSpPr>
              <p:nvPr/>
            </p:nvGrpSpPr>
            <p:grpSpPr bwMode="auto">
              <a:xfrm rot="10800000">
                <a:off x="2892" y="6628"/>
                <a:ext cx="366" cy="362"/>
                <a:chOff x="1246" y="2297"/>
                <a:chExt cx="183" cy="181"/>
              </a:xfrm>
            </p:grpSpPr>
            <p:sp>
              <p:nvSpPr>
                <p:cNvPr id="89" name="AutoShape 12"/>
                <p:cNvSpPr>
                  <a:spLocks noChangeArrowheads="1"/>
                </p:cNvSpPr>
                <p:nvPr/>
              </p:nvSpPr>
              <p:spPr bwMode="auto">
                <a:xfrm rot="10800000">
                  <a:off x="1247" y="2297"/>
                  <a:ext cx="182" cy="18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00008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fr-FR" altLang="fr-FR"/>
                </a:p>
              </p:txBody>
            </p:sp>
            <p:sp>
              <p:nvSpPr>
                <p:cNvPr id="90" name="Line 1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1246" y="2477"/>
                  <a:ext cx="182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8" name="Line 14"/>
              <p:cNvSpPr>
                <a:spLocks noChangeShapeType="1"/>
              </p:cNvSpPr>
              <p:nvPr/>
            </p:nvSpPr>
            <p:spPr bwMode="auto">
              <a:xfrm>
                <a:off x="3076" y="6172"/>
                <a:ext cx="0" cy="456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FFFF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4377" y="1831"/>
              <a:ext cx="998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 sz="1200" dirty="0" err="1">
                  <a:latin typeface="Times" charset="0"/>
                </a:rPr>
                <a:t>Unbuffered</a:t>
              </a:r>
              <a:r>
                <a:rPr lang="fr-FR" altLang="fr-FR" sz="1200" dirty="0">
                  <a:latin typeface="Times" charset="0"/>
                </a:rPr>
                <a:t> output</a:t>
              </a:r>
              <a:endParaRPr lang="fr-FR" altLang="fr-FR" dirty="0"/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4377" y="2684"/>
              <a:ext cx="998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 sz="1200">
                  <a:latin typeface="Times" charset="0"/>
                </a:rPr>
                <a:t>Buffered output</a:t>
              </a:r>
              <a:endParaRPr lang="fr-FR" altLang="fr-FR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 flipV="1">
              <a:off x="2066" y="1810"/>
              <a:ext cx="53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 rot="10800000" flipV="1">
              <a:off x="3064" y="2759"/>
              <a:ext cx="314" cy="293"/>
            </a:xfrm>
            <a:prstGeom prst="ellips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 rot="10800000" flipV="1">
              <a:off x="3064" y="2955"/>
              <a:ext cx="314" cy="293"/>
            </a:xfrm>
            <a:prstGeom prst="ellips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1804" y="1712"/>
              <a:ext cx="524" cy="195"/>
              <a:chOff x="3076" y="4178"/>
              <a:chExt cx="908" cy="362"/>
            </a:xfrm>
          </p:grpSpPr>
          <p:grpSp>
            <p:nvGrpSpPr>
              <p:cNvPr id="80" name="Group 21"/>
              <p:cNvGrpSpPr>
                <a:grpSpLocks/>
              </p:cNvGrpSpPr>
              <p:nvPr/>
            </p:nvGrpSpPr>
            <p:grpSpPr bwMode="auto">
              <a:xfrm flipV="1">
                <a:off x="3712" y="4178"/>
                <a:ext cx="272" cy="362"/>
                <a:chOff x="1973" y="1979"/>
                <a:chExt cx="136" cy="181"/>
              </a:xfrm>
            </p:grpSpPr>
            <p:sp>
              <p:nvSpPr>
                <p:cNvPr id="82" name="Line 2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64" y="211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23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64" y="1933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24"/>
                <p:cNvSpPr>
                  <a:spLocks noChangeShapeType="1"/>
                </p:cNvSpPr>
                <p:nvPr/>
              </p:nvSpPr>
              <p:spPr bwMode="auto">
                <a:xfrm rot="16200000">
                  <a:off x="1927" y="2070"/>
                  <a:ext cx="181" cy="0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25"/>
                <p:cNvSpPr>
                  <a:spLocks noChangeShapeType="1"/>
                </p:cNvSpPr>
                <p:nvPr/>
              </p:nvSpPr>
              <p:spPr bwMode="auto">
                <a:xfrm rot="16200000">
                  <a:off x="1928" y="2069"/>
                  <a:ext cx="90" cy="0"/>
                </a:xfrm>
                <a:prstGeom prst="line">
                  <a:avLst/>
                </a:prstGeom>
                <a:noFill/>
                <a:ln w="28575">
                  <a:solidFill>
                    <a:srgbClr val="0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1" name="Line 26"/>
              <p:cNvSpPr>
                <a:spLocks noChangeShapeType="1"/>
              </p:cNvSpPr>
              <p:nvPr/>
            </p:nvSpPr>
            <p:spPr bwMode="auto">
              <a:xfrm>
                <a:off x="3076" y="4358"/>
                <a:ext cx="647" cy="1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FFFF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Line 27"/>
            <p:cNvSpPr>
              <a:spLocks noChangeShapeType="1"/>
            </p:cNvSpPr>
            <p:nvPr/>
          </p:nvSpPr>
          <p:spPr bwMode="auto">
            <a:xfrm flipV="1">
              <a:off x="2328" y="1417"/>
              <a:ext cx="0" cy="29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 flipH="1">
              <a:off x="2322" y="1907"/>
              <a:ext cx="6" cy="51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3221" y="3248"/>
              <a:ext cx="0" cy="293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 flipH="1" flipV="1">
              <a:off x="3475" y="2651"/>
              <a:ext cx="53" cy="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 flipV="1">
              <a:off x="3738" y="2395"/>
              <a:ext cx="1" cy="15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2"/>
            <p:cNvSpPr>
              <a:spLocks noChangeShapeType="1"/>
            </p:cNvSpPr>
            <p:nvPr/>
          </p:nvSpPr>
          <p:spPr bwMode="auto">
            <a:xfrm flipV="1">
              <a:off x="3738" y="2748"/>
              <a:ext cx="0" cy="293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 rot="5400000" flipV="1">
              <a:off x="4516" y="2885"/>
              <a:ext cx="293" cy="313"/>
            </a:xfrm>
            <a:prstGeom prst="ellips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Oval 34"/>
            <p:cNvSpPr>
              <a:spLocks noChangeArrowheads="1"/>
            </p:cNvSpPr>
            <p:nvPr/>
          </p:nvSpPr>
          <p:spPr bwMode="auto">
            <a:xfrm rot="5400000" flipV="1">
              <a:off x="4725" y="2885"/>
              <a:ext cx="293" cy="313"/>
            </a:xfrm>
            <a:prstGeom prst="ellips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Line 35"/>
            <p:cNvSpPr>
              <a:spLocks noChangeShapeType="1"/>
            </p:cNvSpPr>
            <p:nvPr/>
          </p:nvSpPr>
          <p:spPr bwMode="auto">
            <a:xfrm flipV="1">
              <a:off x="3738" y="3041"/>
              <a:ext cx="417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6"/>
            <p:cNvSpPr>
              <a:spLocks noChangeShapeType="1"/>
            </p:cNvSpPr>
            <p:nvPr/>
          </p:nvSpPr>
          <p:spPr bwMode="auto">
            <a:xfrm flipH="1">
              <a:off x="5030" y="3041"/>
              <a:ext cx="262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 flipV="1">
              <a:off x="3213" y="2063"/>
              <a:ext cx="942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>
              <a:off x="3213" y="2063"/>
              <a:ext cx="1" cy="58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 flipV="1">
              <a:off x="3213" y="2650"/>
              <a:ext cx="262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 flipV="1">
              <a:off x="4155" y="1966"/>
              <a:ext cx="210" cy="1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 flipV="1">
              <a:off x="4155" y="2943"/>
              <a:ext cx="210" cy="1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>
              <a:off x="4365" y="3041"/>
              <a:ext cx="143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43"/>
            <p:cNvSpPr txBox="1">
              <a:spLocks noChangeArrowheads="1"/>
            </p:cNvSpPr>
            <p:nvPr/>
          </p:nvSpPr>
          <p:spPr bwMode="auto">
            <a:xfrm>
              <a:off x="2130" y="3304"/>
              <a:ext cx="68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 sz="1200">
                  <a:latin typeface="Times" charset="0"/>
                </a:rPr>
                <a:t>Column</a:t>
              </a:r>
              <a:endParaRPr lang="fr-FR" altLang="fr-FR"/>
            </a:p>
          </p:txBody>
        </p:sp>
        <p:sp>
          <p:nvSpPr>
            <p:cNvPr id="34" name="Text Box 44"/>
            <p:cNvSpPr txBox="1">
              <a:spLocks noChangeArrowheads="1"/>
            </p:cNvSpPr>
            <p:nvPr/>
          </p:nvSpPr>
          <p:spPr bwMode="auto">
            <a:xfrm>
              <a:off x="1384" y="2995"/>
              <a:ext cx="1098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 sz="1200">
                  <a:latin typeface="Times" charset="0"/>
                </a:rPr>
                <a:t>Pixel</a:t>
              </a:r>
              <a:endParaRPr lang="fr-FR" altLang="fr-FR"/>
            </a:p>
          </p:txBody>
        </p:sp>
        <p:sp>
          <p:nvSpPr>
            <p:cNvPr id="35" name="Text Box 45"/>
            <p:cNvSpPr txBox="1">
              <a:spLocks noChangeArrowheads="1"/>
            </p:cNvSpPr>
            <p:nvPr/>
          </p:nvSpPr>
          <p:spPr bwMode="auto">
            <a:xfrm>
              <a:off x="3379" y="2219"/>
              <a:ext cx="1100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 sz="1200">
                  <a:latin typeface="Times" charset="0"/>
                </a:rPr>
                <a:t>Output buffer</a:t>
              </a:r>
              <a:endParaRPr lang="fr-FR" altLang="fr-FR"/>
            </a:p>
          </p:txBody>
        </p:sp>
        <p:sp>
          <p:nvSpPr>
            <p:cNvPr id="36" name="Line 46"/>
            <p:cNvSpPr>
              <a:spLocks noChangeShapeType="1"/>
            </p:cNvSpPr>
            <p:nvPr/>
          </p:nvSpPr>
          <p:spPr bwMode="auto">
            <a:xfrm>
              <a:off x="1804" y="2256"/>
              <a:ext cx="0" cy="233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47"/>
            <p:cNvGrpSpPr>
              <a:grpSpLocks/>
            </p:cNvGrpSpPr>
            <p:nvPr/>
          </p:nvGrpSpPr>
          <p:grpSpPr bwMode="auto">
            <a:xfrm>
              <a:off x="3216" y="2552"/>
              <a:ext cx="524" cy="196"/>
              <a:chOff x="3076" y="4178"/>
              <a:chExt cx="908" cy="362"/>
            </a:xfrm>
          </p:grpSpPr>
          <p:grpSp>
            <p:nvGrpSpPr>
              <p:cNvPr id="74" name="Group 48"/>
              <p:cNvGrpSpPr>
                <a:grpSpLocks/>
              </p:cNvGrpSpPr>
              <p:nvPr/>
            </p:nvGrpSpPr>
            <p:grpSpPr bwMode="auto">
              <a:xfrm flipV="1">
                <a:off x="3712" y="4178"/>
                <a:ext cx="272" cy="362"/>
                <a:chOff x="1973" y="1979"/>
                <a:chExt cx="136" cy="181"/>
              </a:xfrm>
            </p:grpSpPr>
            <p:sp>
              <p:nvSpPr>
                <p:cNvPr id="76" name="Line 4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64" y="2114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5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064" y="1933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rgbClr val="0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51"/>
                <p:cNvSpPr>
                  <a:spLocks noChangeShapeType="1"/>
                </p:cNvSpPr>
                <p:nvPr/>
              </p:nvSpPr>
              <p:spPr bwMode="auto">
                <a:xfrm rot="16200000">
                  <a:off x="1927" y="2070"/>
                  <a:ext cx="181" cy="0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52"/>
                <p:cNvSpPr>
                  <a:spLocks noChangeShapeType="1"/>
                </p:cNvSpPr>
                <p:nvPr/>
              </p:nvSpPr>
              <p:spPr bwMode="auto">
                <a:xfrm rot="16200000">
                  <a:off x="1928" y="2069"/>
                  <a:ext cx="90" cy="0"/>
                </a:xfrm>
                <a:prstGeom prst="line">
                  <a:avLst/>
                </a:prstGeom>
                <a:noFill/>
                <a:ln w="28575">
                  <a:solidFill>
                    <a:srgbClr val="0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" name="Line 53"/>
              <p:cNvSpPr>
                <a:spLocks noChangeShapeType="1"/>
              </p:cNvSpPr>
              <p:nvPr/>
            </p:nvSpPr>
            <p:spPr bwMode="auto">
              <a:xfrm>
                <a:off x="3076" y="4358"/>
                <a:ext cx="647" cy="1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FFFF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Line 54"/>
            <p:cNvSpPr>
              <a:spLocks noChangeShapeType="1"/>
            </p:cNvSpPr>
            <p:nvPr/>
          </p:nvSpPr>
          <p:spPr bwMode="auto">
            <a:xfrm>
              <a:off x="3212" y="2610"/>
              <a:ext cx="1" cy="15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" name="Group 55"/>
            <p:cNvGrpSpPr>
              <a:grpSpLocks/>
            </p:cNvGrpSpPr>
            <p:nvPr/>
          </p:nvGrpSpPr>
          <p:grpSpPr bwMode="auto">
            <a:xfrm>
              <a:off x="2602" y="1907"/>
              <a:ext cx="617" cy="195"/>
              <a:chOff x="3982" y="4524"/>
              <a:chExt cx="1067" cy="363"/>
            </a:xfrm>
          </p:grpSpPr>
          <p:sp>
            <p:nvSpPr>
              <p:cNvPr id="69" name="Line 56"/>
              <p:cNvSpPr>
                <a:spLocks noChangeShapeType="1"/>
              </p:cNvSpPr>
              <p:nvPr/>
            </p:nvSpPr>
            <p:spPr bwMode="auto">
              <a:xfrm>
                <a:off x="3982" y="4812"/>
                <a:ext cx="288" cy="1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Oval 57"/>
              <p:cNvSpPr>
                <a:spLocks noChangeArrowheads="1"/>
              </p:cNvSpPr>
              <p:nvPr/>
            </p:nvSpPr>
            <p:spPr bwMode="auto">
              <a:xfrm>
                <a:off x="4203" y="4742"/>
                <a:ext cx="144" cy="143"/>
              </a:xfrm>
              <a:prstGeom prst="ellips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58"/>
              <p:cNvSpPr>
                <a:spLocks noChangeShapeType="1"/>
              </p:cNvSpPr>
              <p:nvPr/>
            </p:nvSpPr>
            <p:spPr bwMode="auto">
              <a:xfrm flipV="1">
                <a:off x="4266" y="4524"/>
                <a:ext cx="432" cy="288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59"/>
              <p:cNvSpPr>
                <a:spLocks noChangeArrowheads="1"/>
              </p:cNvSpPr>
              <p:nvPr/>
            </p:nvSpPr>
            <p:spPr bwMode="auto">
              <a:xfrm>
                <a:off x="4687" y="4744"/>
                <a:ext cx="144" cy="143"/>
              </a:xfrm>
              <a:prstGeom prst="ellips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60"/>
              <p:cNvSpPr>
                <a:spLocks noChangeShapeType="1"/>
              </p:cNvSpPr>
              <p:nvPr/>
            </p:nvSpPr>
            <p:spPr bwMode="auto">
              <a:xfrm>
                <a:off x="4761" y="4813"/>
                <a:ext cx="288" cy="1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61"/>
            <p:cNvGrpSpPr>
              <a:grpSpLocks/>
            </p:cNvGrpSpPr>
            <p:nvPr/>
          </p:nvGrpSpPr>
          <p:grpSpPr bwMode="auto">
            <a:xfrm rot="16200000">
              <a:off x="1457" y="1414"/>
              <a:ext cx="574" cy="210"/>
              <a:chOff x="3982" y="4524"/>
              <a:chExt cx="1067" cy="363"/>
            </a:xfrm>
          </p:grpSpPr>
          <p:sp>
            <p:nvSpPr>
              <p:cNvPr id="64" name="Line 62"/>
              <p:cNvSpPr>
                <a:spLocks noChangeShapeType="1"/>
              </p:cNvSpPr>
              <p:nvPr/>
            </p:nvSpPr>
            <p:spPr bwMode="auto">
              <a:xfrm>
                <a:off x="3982" y="4812"/>
                <a:ext cx="288" cy="1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Oval 63"/>
              <p:cNvSpPr>
                <a:spLocks noChangeArrowheads="1"/>
              </p:cNvSpPr>
              <p:nvPr/>
            </p:nvSpPr>
            <p:spPr bwMode="auto">
              <a:xfrm>
                <a:off x="4203" y="4742"/>
                <a:ext cx="144" cy="143"/>
              </a:xfrm>
              <a:prstGeom prst="ellips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64"/>
              <p:cNvSpPr>
                <a:spLocks noChangeShapeType="1"/>
              </p:cNvSpPr>
              <p:nvPr/>
            </p:nvSpPr>
            <p:spPr bwMode="auto">
              <a:xfrm flipV="1">
                <a:off x="4266" y="4524"/>
                <a:ext cx="432" cy="288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Oval 65"/>
              <p:cNvSpPr>
                <a:spLocks noChangeArrowheads="1"/>
              </p:cNvSpPr>
              <p:nvPr/>
            </p:nvSpPr>
            <p:spPr bwMode="auto">
              <a:xfrm>
                <a:off x="4687" y="4744"/>
                <a:ext cx="144" cy="143"/>
              </a:xfrm>
              <a:prstGeom prst="ellips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66"/>
              <p:cNvSpPr>
                <a:spLocks noChangeShapeType="1"/>
              </p:cNvSpPr>
              <p:nvPr/>
            </p:nvSpPr>
            <p:spPr bwMode="auto">
              <a:xfrm>
                <a:off x="4761" y="4813"/>
                <a:ext cx="288" cy="1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Text Box 67"/>
            <p:cNvSpPr txBox="1">
              <a:spLocks noChangeArrowheads="1"/>
            </p:cNvSpPr>
            <p:nvPr/>
          </p:nvSpPr>
          <p:spPr bwMode="auto">
            <a:xfrm>
              <a:off x="1384" y="1442"/>
              <a:ext cx="109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 sz="1200">
                  <a:latin typeface="Times" charset="0"/>
                </a:rPr>
                <a:t>Reset</a:t>
              </a:r>
              <a:endParaRPr lang="fr-FR" altLang="fr-FR"/>
            </a:p>
          </p:txBody>
        </p: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522" y="2701"/>
              <a:ext cx="109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 sz="1200">
                  <a:latin typeface="Times" charset="0"/>
                </a:rPr>
                <a:t>Line select</a:t>
              </a:r>
              <a:endParaRPr lang="fr-FR" altLang="fr-FR"/>
            </a:p>
          </p:txBody>
        </p:sp>
        <p:grpSp>
          <p:nvGrpSpPr>
            <p:cNvPr id="43" name="Group 69"/>
            <p:cNvGrpSpPr>
              <a:grpSpLocks/>
            </p:cNvGrpSpPr>
            <p:nvPr/>
          </p:nvGrpSpPr>
          <p:grpSpPr bwMode="auto">
            <a:xfrm rot="16200000">
              <a:off x="1971" y="2600"/>
              <a:ext cx="575" cy="210"/>
              <a:chOff x="3982" y="4524"/>
              <a:chExt cx="1067" cy="363"/>
            </a:xfrm>
          </p:grpSpPr>
          <p:sp>
            <p:nvSpPr>
              <p:cNvPr id="59" name="Line 70"/>
              <p:cNvSpPr>
                <a:spLocks noChangeShapeType="1"/>
              </p:cNvSpPr>
              <p:nvPr/>
            </p:nvSpPr>
            <p:spPr bwMode="auto">
              <a:xfrm>
                <a:off x="3982" y="4812"/>
                <a:ext cx="288" cy="1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Oval 71"/>
              <p:cNvSpPr>
                <a:spLocks noChangeArrowheads="1"/>
              </p:cNvSpPr>
              <p:nvPr/>
            </p:nvSpPr>
            <p:spPr bwMode="auto">
              <a:xfrm>
                <a:off x="4203" y="4742"/>
                <a:ext cx="144" cy="143"/>
              </a:xfrm>
              <a:prstGeom prst="ellips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72"/>
              <p:cNvSpPr>
                <a:spLocks noChangeShapeType="1"/>
              </p:cNvSpPr>
              <p:nvPr/>
            </p:nvSpPr>
            <p:spPr bwMode="auto">
              <a:xfrm flipV="1">
                <a:off x="4266" y="4524"/>
                <a:ext cx="432" cy="288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73"/>
              <p:cNvSpPr>
                <a:spLocks noChangeArrowheads="1"/>
              </p:cNvSpPr>
              <p:nvPr/>
            </p:nvSpPr>
            <p:spPr bwMode="auto">
              <a:xfrm>
                <a:off x="4687" y="4744"/>
                <a:ext cx="144" cy="143"/>
              </a:xfrm>
              <a:prstGeom prst="ellips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74"/>
              <p:cNvSpPr>
                <a:spLocks noChangeShapeType="1"/>
              </p:cNvSpPr>
              <p:nvPr/>
            </p:nvSpPr>
            <p:spPr bwMode="auto">
              <a:xfrm>
                <a:off x="4761" y="4813"/>
                <a:ext cx="288" cy="1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" name="Line 75"/>
            <p:cNvSpPr>
              <a:spLocks noChangeShapeType="1"/>
            </p:cNvSpPr>
            <p:nvPr/>
          </p:nvSpPr>
          <p:spPr bwMode="auto">
            <a:xfrm>
              <a:off x="2600" y="1353"/>
              <a:ext cx="1" cy="209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76"/>
            <p:cNvSpPr>
              <a:spLocks noChangeShapeType="1"/>
            </p:cNvSpPr>
            <p:nvPr/>
          </p:nvSpPr>
          <p:spPr bwMode="auto">
            <a:xfrm flipH="1">
              <a:off x="2320" y="2992"/>
              <a:ext cx="273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77"/>
            <p:cNvSpPr>
              <a:spLocks noChangeArrowheads="1"/>
            </p:cNvSpPr>
            <p:nvPr/>
          </p:nvSpPr>
          <p:spPr bwMode="auto">
            <a:xfrm>
              <a:off x="1270" y="1207"/>
              <a:ext cx="1081" cy="18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78"/>
            <p:cNvSpPr txBox="1">
              <a:spLocks noChangeArrowheads="1"/>
            </p:cNvSpPr>
            <p:nvPr/>
          </p:nvSpPr>
          <p:spPr bwMode="auto">
            <a:xfrm>
              <a:off x="2631" y="1675"/>
              <a:ext cx="109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 sz="1200">
                  <a:latin typeface="Times" charset="0"/>
                </a:rPr>
                <a:t>Column select</a:t>
              </a:r>
              <a:endParaRPr lang="fr-FR" altLang="fr-FR"/>
            </a:p>
          </p:txBody>
        </p:sp>
        <p:sp>
          <p:nvSpPr>
            <p:cNvPr id="48" name="Line 79"/>
            <p:cNvSpPr>
              <a:spLocks noChangeShapeType="1"/>
            </p:cNvSpPr>
            <p:nvPr/>
          </p:nvSpPr>
          <p:spPr bwMode="auto">
            <a:xfrm flipV="1">
              <a:off x="4377" y="1442"/>
              <a:ext cx="1" cy="200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80"/>
            <p:cNvSpPr>
              <a:spLocks noChangeArrowheads="1"/>
            </p:cNvSpPr>
            <p:nvPr/>
          </p:nvSpPr>
          <p:spPr bwMode="auto">
            <a:xfrm>
              <a:off x="3379" y="2219"/>
              <a:ext cx="749" cy="6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 Box 81"/>
            <p:cNvSpPr txBox="1">
              <a:spLocks noChangeArrowheads="1"/>
            </p:cNvSpPr>
            <p:nvPr/>
          </p:nvSpPr>
          <p:spPr bwMode="auto">
            <a:xfrm>
              <a:off x="1349" y="2451"/>
              <a:ext cx="109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99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fr-FR" altLang="fr-FR" sz="1200">
                  <a:latin typeface="Times" charset="0"/>
                </a:rPr>
                <a:t>Sub PV</a:t>
              </a:r>
              <a:endParaRPr lang="fr-FR" altLang="fr-FR"/>
            </a:p>
          </p:txBody>
        </p:sp>
        <p:grpSp>
          <p:nvGrpSpPr>
            <p:cNvPr id="51" name="Group 91"/>
            <p:cNvGrpSpPr>
              <a:grpSpLocks/>
            </p:cNvGrpSpPr>
            <p:nvPr/>
          </p:nvGrpSpPr>
          <p:grpSpPr bwMode="auto">
            <a:xfrm>
              <a:off x="1798" y="1933"/>
              <a:ext cx="424" cy="431"/>
              <a:chOff x="1798" y="1933"/>
              <a:chExt cx="424" cy="431"/>
            </a:xfrm>
          </p:grpSpPr>
          <p:grpSp>
            <p:nvGrpSpPr>
              <p:cNvPr id="52" name="Group 87"/>
              <p:cNvGrpSpPr>
                <a:grpSpLocks/>
              </p:cNvGrpSpPr>
              <p:nvPr/>
            </p:nvGrpSpPr>
            <p:grpSpPr bwMode="auto">
              <a:xfrm>
                <a:off x="1950" y="1933"/>
                <a:ext cx="272" cy="431"/>
                <a:chOff x="453" y="1978"/>
                <a:chExt cx="250" cy="386"/>
              </a:xfrm>
            </p:grpSpPr>
            <p:sp>
              <p:nvSpPr>
                <p:cNvPr id="55" name="Line 82"/>
                <p:cNvSpPr>
                  <a:spLocks noChangeShapeType="1"/>
                </p:cNvSpPr>
                <p:nvPr/>
              </p:nvSpPr>
              <p:spPr bwMode="auto">
                <a:xfrm>
                  <a:off x="453" y="2137"/>
                  <a:ext cx="250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10800" rIns="18000" bIns="10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Line 83"/>
                <p:cNvSpPr>
                  <a:spLocks noChangeShapeType="1"/>
                </p:cNvSpPr>
                <p:nvPr/>
              </p:nvSpPr>
              <p:spPr bwMode="auto">
                <a:xfrm>
                  <a:off x="453" y="2205"/>
                  <a:ext cx="250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10800" rIns="18000" bIns="10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Line 84"/>
                <p:cNvSpPr>
                  <a:spLocks noChangeShapeType="1"/>
                </p:cNvSpPr>
                <p:nvPr/>
              </p:nvSpPr>
              <p:spPr bwMode="auto">
                <a:xfrm>
                  <a:off x="566" y="2205"/>
                  <a:ext cx="1" cy="159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10800" rIns="18000" bIns="1080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Line 86"/>
                <p:cNvSpPr>
                  <a:spLocks noChangeShapeType="1"/>
                </p:cNvSpPr>
                <p:nvPr/>
              </p:nvSpPr>
              <p:spPr bwMode="auto">
                <a:xfrm>
                  <a:off x="567" y="1978"/>
                  <a:ext cx="1" cy="159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tIns="10800" rIns="18000" bIns="10800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3" name="Line 88"/>
              <p:cNvSpPr>
                <a:spLocks noChangeShapeType="1"/>
              </p:cNvSpPr>
              <p:nvPr/>
            </p:nvSpPr>
            <p:spPr bwMode="auto">
              <a:xfrm>
                <a:off x="1798" y="1941"/>
                <a:ext cx="272" cy="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Line 90"/>
              <p:cNvSpPr>
                <a:spLocks noChangeShapeType="1"/>
              </p:cNvSpPr>
              <p:nvPr/>
            </p:nvSpPr>
            <p:spPr bwMode="auto">
              <a:xfrm>
                <a:off x="1798" y="2360"/>
                <a:ext cx="272" cy="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75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sz="2000" dirty="0"/>
              <a:t>Quantum efficiency measured by ESA :</a:t>
            </a:r>
          </a:p>
          <a:p>
            <a:pPr lvl="2"/>
            <a:r>
              <a:rPr lang="en-US" sz="1600" dirty="0"/>
              <a:t>~75% for LPE epitaxy components</a:t>
            </a:r>
          </a:p>
          <a:p>
            <a:pPr lvl="2"/>
            <a:r>
              <a:rPr lang="en-US" sz="1600" dirty="0"/>
              <a:t>~60% for MBE epitaxy </a:t>
            </a:r>
            <a:r>
              <a:rPr lang="en-US" sz="1600" dirty="0" smtClean="0"/>
              <a:t>components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 smtClean="0"/>
              <a:t>Dynamic </a:t>
            </a:r>
            <a:r>
              <a:rPr lang="en-GB" sz="2000" dirty="0"/>
              <a:t>range</a:t>
            </a:r>
          </a:p>
          <a:p>
            <a:pPr lvl="2"/>
            <a:r>
              <a:rPr lang="en-GB" sz="1600" dirty="0"/>
              <a:t>Diode capacitance :15fF to 20fF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Non linearity</a:t>
            </a:r>
          </a:p>
          <a:p>
            <a:pPr lvl="2"/>
            <a:r>
              <a:rPr lang="en-GB" sz="1600" dirty="0" smtClean="0"/>
              <a:t>~3.2</a:t>
            </a:r>
            <a:r>
              <a:rPr lang="en-GB" sz="1600" dirty="0"/>
              <a:t>% </a:t>
            </a:r>
            <a:r>
              <a:rPr lang="en-GB" sz="1600" dirty="0" smtClean="0"/>
              <a:t>for </a:t>
            </a:r>
            <a:r>
              <a:rPr lang="en-GB" sz="1600" dirty="0"/>
              <a:t>LPE </a:t>
            </a:r>
            <a:r>
              <a:rPr lang="en-GB" sz="1600" dirty="0" smtClean="0"/>
              <a:t>components</a:t>
            </a:r>
          </a:p>
          <a:p>
            <a:pPr lvl="2"/>
            <a:r>
              <a:rPr lang="en-GB" sz="1600" dirty="0" smtClean="0"/>
              <a:t>~2.5% for MBE components</a:t>
            </a:r>
            <a:endParaRPr lang="en-GB" sz="1600" dirty="0"/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Readout Noise</a:t>
            </a:r>
          </a:p>
          <a:p>
            <a:pPr lvl="2"/>
            <a:r>
              <a:rPr lang="en-GB" sz="1600" dirty="0"/>
              <a:t>11.4 e- to 11.5 e- on test pixels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 smtClean="0"/>
              <a:t>Cross-talk</a:t>
            </a:r>
            <a:endParaRPr lang="en-GB" sz="2000" dirty="0"/>
          </a:p>
          <a:p>
            <a:pPr lvl="2"/>
            <a:r>
              <a:rPr lang="en-GB" sz="1600" dirty="0"/>
              <a:t>0.6% for LPE </a:t>
            </a:r>
            <a:r>
              <a:rPr lang="en-GB" sz="1600" dirty="0" smtClean="0"/>
              <a:t>components</a:t>
            </a:r>
          </a:p>
          <a:p>
            <a:pPr lvl="2"/>
            <a:r>
              <a:rPr lang="en-GB" sz="1600" dirty="0"/>
              <a:t>1.1% for MBE </a:t>
            </a:r>
            <a:r>
              <a:rPr lang="en-GB" sz="1600" dirty="0" smtClean="0"/>
              <a:t>components</a:t>
            </a:r>
            <a:endParaRPr lang="en-GB" sz="1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/>
              <a:t>Detector p</a:t>
            </a:r>
            <a:r>
              <a:rPr lang="en-US" sz="3200" dirty="0" smtClean="0"/>
              <a:t>erformances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04819-B249-4FF8-A959-9D95CE183309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SDW 2017 - 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1" y="619125"/>
            <a:ext cx="3524250" cy="2234022"/>
          </a:xfrm>
          <a:prstGeom prst="rect">
            <a:avLst/>
          </a:prstGeom>
        </p:spPr>
      </p:pic>
      <p:grpSp>
        <p:nvGrpSpPr>
          <p:cNvPr id="8" name="Grouper 1"/>
          <p:cNvGrpSpPr/>
          <p:nvPr/>
        </p:nvGrpSpPr>
        <p:grpSpPr>
          <a:xfrm>
            <a:off x="4458543" y="2700779"/>
            <a:ext cx="4648036" cy="2110996"/>
            <a:chOff x="0" y="0"/>
            <a:chExt cx="7813896" cy="2743200"/>
          </a:xfrm>
        </p:grpSpPr>
        <p:pic>
          <p:nvPicPr>
            <p:cNvPr id="9" name="Image 8" descr="ccn4_1407_correlation_kernel_100K_400mV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416" y="0"/>
              <a:ext cx="3840480" cy="2743200"/>
            </a:xfrm>
            <a:prstGeom prst="rect">
              <a:avLst/>
            </a:prstGeom>
          </p:spPr>
        </p:pic>
        <p:pic>
          <p:nvPicPr>
            <p:cNvPr id="10" name="Image 9" descr="ccn4_1403_correlation_kernel_100K_400mV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840480" cy="27432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17" y="4580529"/>
            <a:ext cx="785587" cy="19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e 56"/>
          <p:cNvGrpSpPr/>
          <p:nvPr/>
        </p:nvGrpSpPr>
        <p:grpSpPr>
          <a:xfrm>
            <a:off x="1887178" y="1549517"/>
            <a:ext cx="4854079" cy="3242168"/>
            <a:chOff x="2163403" y="1549517"/>
            <a:chExt cx="4854079" cy="3242168"/>
          </a:xfrm>
        </p:grpSpPr>
        <p:pic>
          <p:nvPicPr>
            <p:cNvPr id="12" name="Image 11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03" y="1549517"/>
              <a:ext cx="4597064" cy="3242168"/>
            </a:xfrm>
            <a:prstGeom prst="rect">
              <a:avLst/>
            </a:prstGeom>
          </p:spPr>
        </p:pic>
        <p:grpSp>
          <p:nvGrpSpPr>
            <p:cNvPr id="58" name="Groupe 57"/>
            <p:cNvGrpSpPr/>
            <p:nvPr/>
          </p:nvGrpSpPr>
          <p:grpSpPr>
            <a:xfrm>
              <a:off x="2267415" y="1662079"/>
              <a:ext cx="4750067" cy="3126793"/>
              <a:chOff x="2181690" y="1662079"/>
              <a:chExt cx="4750067" cy="3126793"/>
            </a:xfrm>
          </p:grpSpPr>
          <p:grpSp>
            <p:nvGrpSpPr>
              <p:cNvPr id="61" name="Groupe 60"/>
              <p:cNvGrpSpPr/>
              <p:nvPr/>
            </p:nvGrpSpPr>
            <p:grpSpPr>
              <a:xfrm>
                <a:off x="2773027" y="2074169"/>
                <a:ext cx="2899435" cy="2442891"/>
                <a:chOff x="2452771" y="2211654"/>
                <a:chExt cx="3239365" cy="3013470"/>
              </a:xfrm>
            </p:grpSpPr>
            <p:grpSp>
              <p:nvGrpSpPr>
                <p:cNvPr id="72" name="Groupe 71"/>
                <p:cNvGrpSpPr/>
                <p:nvPr/>
              </p:nvGrpSpPr>
              <p:grpSpPr>
                <a:xfrm>
                  <a:off x="2452771" y="2247258"/>
                  <a:ext cx="3239365" cy="2977866"/>
                  <a:chOff x="2460863" y="2247258"/>
                  <a:chExt cx="3239365" cy="2977866"/>
                </a:xfrm>
              </p:grpSpPr>
              <p:sp>
                <p:nvSpPr>
                  <p:cNvPr id="75" name="Forme libre 74"/>
                  <p:cNvSpPr/>
                  <p:nvPr/>
                </p:nvSpPr>
                <p:spPr>
                  <a:xfrm>
                    <a:off x="2673807" y="2247258"/>
                    <a:ext cx="3026421" cy="2961686"/>
                  </a:xfrm>
                  <a:custGeom>
                    <a:avLst/>
                    <a:gdLst>
                      <a:gd name="connsiteX0" fmla="*/ 0 w 3026421"/>
                      <a:gd name="connsiteY0" fmla="*/ 307497 h 2961684"/>
                      <a:gd name="connsiteX1" fmla="*/ 242761 w 3026421"/>
                      <a:gd name="connsiteY1" fmla="*/ 242761 h 2961684"/>
                      <a:gd name="connsiteX2" fmla="*/ 461246 w 3026421"/>
                      <a:gd name="connsiteY2" fmla="*/ 0 h 2961684"/>
                      <a:gd name="connsiteX3" fmla="*/ 647363 w 3026421"/>
                      <a:gd name="connsiteY3" fmla="*/ 404601 h 2961684"/>
                      <a:gd name="connsiteX4" fmla="*/ 914400 w 3026421"/>
                      <a:gd name="connsiteY4" fmla="*/ 461246 h 2961684"/>
                      <a:gd name="connsiteX5" fmla="*/ 1116701 w 3026421"/>
                      <a:gd name="connsiteY5" fmla="*/ 550258 h 2961684"/>
                      <a:gd name="connsiteX6" fmla="*/ 1310910 w 3026421"/>
                      <a:gd name="connsiteY6" fmla="*/ 728283 h 2961684"/>
                      <a:gd name="connsiteX7" fmla="*/ 1537487 w 3026421"/>
                      <a:gd name="connsiteY7" fmla="*/ 647362 h 2961684"/>
                      <a:gd name="connsiteX8" fmla="*/ 1739788 w 3026421"/>
                      <a:gd name="connsiteY8" fmla="*/ 315589 h 2961684"/>
                      <a:gd name="connsiteX9" fmla="*/ 1974457 w 3026421"/>
                      <a:gd name="connsiteY9" fmla="*/ 477430 h 2961684"/>
                      <a:gd name="connsiteX10" fmla="*/ 2184849 w 3026421"/>
                      <a:gd name="connsiteY10" fmla="*/ 833479 h 2961684"/>
                      <a:gd name="connsiteX11" fmla="*/ 2379058 w 3026421"/>
                      <a:gd name="connsiteY11" fmla="*/ 987228 h 2961684"/>
                      <a:gd name="connsiteX12" fmla="*/ 2605635 w 3026421"/>
                      <a:gd name="connsiteY12" fmla="*/ 663546 h 2961684"/>
                      <a:gd name="connsiteX13" fmla="*/ 2840304 w 3026421"/>
                      <a:gd name="connsiteY13" fmla="*/ 2751292 h 2961684"/>
                      <a:gd name="connsiteX14" fmla="*/ 3026421 w 3026421"/>
                      <a:gd name="connsiteY14" fmla="*/ 2961684 h 2961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26421" h="2961684">
                        <a:moveTo>
                          <a:pt x="0" y="307497"/>
                        </a:moveTo>
                        <a:lnTo>
                          <a:pt x="242761" y="242761"/>
                        </a:lnTo>
                        <a:lnTo>
                          <a:pt x="461246" y="0"/>
                        </a:lnTo>
                        <a:lnTo>
                          <a:pt x="647363" y="404601"/>
                        </a:lnTo>
                        <a:lnTo>
                          <a:pt x="914400" y="461246"/>
                        </a:lnTo>
                        <a:lnTo>
                          <a:pt x="1116701" y="550258"/>
                        </a:lnTo>
                        <a:lnTo>
                          <a:pt x="1310910" y="728283"/>
                        </a:lnTo>
                        <a:lnTo>
                          <a:pt x="1537487" y="647362"/>
                        </a:lnTo>
                        <a:lnTo>
                          <a:pt x="1739788" y="315589"/>
                        </a:lnTo>
                        <a:lnTo>
                          <a:pt x="1974457" y="477430"/>
                        </a:lnTo>
                        <a:lnTo>
                          <a:pt x="2184849" y="833479"/>
                        </a:lnTo>
                        <a:lnTo>
                          <a:pt x="2379058" y="987228"/>
                        </a:lnTo>
                        <a:lnTo>
                          <a:pt x="2605635" y="663546"/>
                        </a:lnTo>
                        <a:lnTo>
                          <a:pt x="2840304" y="2751292"/>
                        </a:lnTo>
                        <a:lnTo>
                          <a:pt x="3026421" y="2961684"/>
                        </a:lnTo>
                      </a:path>
                    </a:pathLst>
                  </a:custGeom>
                  <a:noFill/>
                  <a:ln w="22225">
                    <a:solidFill>
                      <a:srgbClr val="92D050"/>
                    </a:solidFill>
                  </a:ln>
                  <a:effectLst>
                    <a:outerShdw blurRad="50800" dist="38100" dir="2700000" sx="101000" sy="101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Forme libre 75"/>
                  <p:cNvSpPr/>
                  <p:nvPr/>
                </p:nvSpPr>
                <p:spPr>
                  <a:xfrm>
                    <a:off x="2460863" y="3096919"/>
                    <a:ext cx="3228723" cy="2128205"/>
                  </a:xfrm>
                  <a:custGeom>
                    <a:avLst/>
                    <a:gdLst>
                      <a:gd name="connsiteX0" fmla="*/ 0 w 3228722"/>
                      <a:gd name="connsiteY0" fmla="*/ 2120114 h 2128206"/>
                      <a:gd name="connsiteX1" fmla="*/ 218485 w 3228722"/>
                      <a:gd name="connsiteY1" fmla="*/ 226577 h 2128206"/>
                      <a:gd name="connsiteX2" fmla="*/ 420786 w 3228722"/>
                      <a:gd name="connsiteY2" fmla="*/ 436970 h 2128206"/>
                      <a:gd name="connsiteX3" fmla="*/ 639271 w 3228722"/>
                      <a:gd name="connsiteY3" fmla="*/ 178025 h 2128206"/>
                      <a:gd name="connsiteX4" fmla="*/ 882032 w 3228722"/>
                      <a:gd name="connsiteY4" fmla="*/ 129473 h 2128206"/>
                      <a:gd name="connsiteX5" fmla="*/ 1068149 w 3228722"/>
                      <a:gd name="connsiteY5" fmla="*/ 307498 h 2128206"/>
                      <a:gd name="connsiteX6" fmla="*/ 1319002 w 3228722"/>
                      <a:gd name="connsiteY6" fmla="*/ 307498 h 2128206"/>
                      <a:gd name="connsiteX7" fmla="*/ 1529395 w 3228722"/>
                      <a:gd name="connsiteY7" fmla="*/ 40460 h 2128206"/>
                      <a:gd name="connsiteX8" fmla="*/ 1772156 w 3228722"/>
                      <a:gd name="connsiteY8" fmla="*/ 202301 h 2128206"/>
                      <a:gd name="connsiteX9" fmla="*/ 1933997 w 3228722"/>
                      <a:gd name="connsiteY9" fmla="*/ 24276 h 2128206"/>
                      <a:gd name="connsiteX10" fmla="*/ 2209126 w 3228722"/>
                      <a:gd name="connsiteY10" fmla="*/ 40460 h 2128206"/>
                      <a:gd name="connsiteX11" fmla="*/ 2370966 w 3228722"/>
                      <a:gd name="connsiteY11" fmla="*/ 129473 h 2128206"/>
                      <a:gd name="connsiteX12" fmla="*/ 2613727 w 3228722"/>
                      <a:gd name="connsiteY12" fmla="*/ 113289 h 2128206"/>
                      <a:gd name="connsiteX13" fmla="*/ 2799844 w 3228722"/>
                      <a:gd name="connsiteY13" fmla="*/ 0 h 2128206"/>
                      <a:gd name="connsiteX14" fmla="*/ 3026421 w 3228722"/>
                      <a:gd name="connsiteY14" fmla="*/ 1060057 h 2128206"/>
                      <a:gd name="connsiteX15" fmla="*/ 3228722 w 3228722"/>
                      <a:gd name="connsiteY15" fmla="*/ 2128206 h 2128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228722" h="2128206">
                        <a:moveTo>
                          <a:pt x="0" y="2120114"/>
                        </a:moveTo>
                        <a:lnTo>
                          <a:pt x="218485" y="226577"/>
                        </a:lnTo>
                        <a:lnTo>
                          <a:pt x="420786" y="436970"/>
                        </a:lnTo>
                        <a:lnTo>
                          <a:pt x="639271" y="178025"/>
                        </a:lnTo>
                        <a:lnTo>
                          <a:pt x="882032" y="129473"/>
                        </a:lnTo>
                        <a:lnTo>
                          <a:pt x="1068149" y="307498"/>
                        </a:lnTo>
                        <a:lnTo>
                          <a:pt x="1319002" y="307498"/>
                        </a:lnTo>
                        <a:lnTo>
                          <a:pt x="1529395" y="40460"/>
                        </a:lnTo>
                        <a:lnTo>
                          <a:pt x="1772156" y="202301"/>
                        </a:lnTo>
                        <a:lnTo>
                          <a:pt x="1933997" y="24276"/>
                        </a:lnTo>
                        <a:lnTo>
                          <a:pt x="2209126" y="40460"/>
                        </a:lnTo>
                        <a:lnTo>
                          <a:pt x="2370966" y="129473"/>
                        </a:lnTo>
                        <a:lnTo>
                          <a:pt x="2613727" y="113289"/>
                        </a:lnTo>
                        <a:lnTo>
                          <a:pt x="2799844" y="0"/>
                        </a:lnTo>
                        <a:lnTo>
                          <a:pt x="3026421" y="1060057"/>
                        </a:lnTo>
                        <a:lnTo>
                          <a:pt x="3228722" y="2128206"/>
                        </a:lnTo>
                      </a:path>
                    </a:pathLst>
                  </a:custGeom>
                  <a:noFill/>
                  <a:ln w="22225">
                    <a:solidFill>
                      <a:srgbClr val="FFC000"/>
                    </a:solidFill>
                  </a:ln>
                  <a:effectLst>
                    <a:outerShdw blurRad="50800" dist="38100" dir="2700000" sx="101000" sy="101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3" name="Rectangle 72"/>
                <p:cNvSpPr/>
                <p:nvPr/>
              </p:nvSpPr>
              <p:spPr>
                <a:xfrm>
                  <a:off x="4616003" y="2211654"/>
                  <a:ext cx="675957" cy="428096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508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chemeClr val="bg1"/>
                      </a:solidFill>
                    </a:rPr>
                    <a:t>LPE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359863" y="3350128"/>
                  <a:ext cx="675957" cy="4280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chemeClr val="bg1"/>
                      </a:solidFill>
                    </a:rPr>
                    <a:t>MBE</a:t>
                  </a:r>
                  <a:endParaRPr lang="en-US" sz="10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2" name="Groupe 61"/>
              <p:cNvGrpSpPr/>
              <p:nvPr/>
            </p:nvGrpSpPr>
            <p:grpSpPr>
              <a:xfrm>
                <a:off x="2181690" y="1662079"/>
                <a:ext cx="4750067" cy="3126793"/>
                <a:chOff x="2181690" y="1662079"/>
                <a:chExt cx="4750067" cy="3126793"/>
              </a:xfrm>
            </p:grpSpPr>
            <p:grpSp>
              <p:nvGrpSpPr>
                <p:cNvPr id="63" name="Groupe 62"/>
                <p:cNvGrpSpPr/>
                <p:nvPr/>
              </p:nvGrpSpPr>
              <p:grpSpPr>
                <a:xfrm>
                  <a:off x="2381221" y="1662079"/>
                  <a:ext cx="4550536" cy="2856380"/>
                  <a:chOff x="2091117" y="1631092"/>
                  <a:chExt cx="5084040" cy="3523535"/>
                </a:xfrm>
              </p:grpSpPr>
              <p:cxnSp>
                <p:nvCxnSpPr>
                  <p:cNvPr id="70" name="Connecteur droit avec flèche 69"/>
                  <p:cNvCxnSpPr/>
                  <p:nvPr/>
                </p:nvCxnSpPr>
                <p:spPr>
                  <a:xfrm>
                    <a:off x="2095837" y="5138442"/>
                    <a:ext cx="5079320" cy="16185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Connecteur droit avec flèche 70"/>
                  <p:cNvCxnSpPr/>
                  <p:nvPr/>
                </p:nvCxnSpPr>
                <p:spPr>
                  <a:xfrm flipV="1">
                    <a:off x="2091117" y="1631092"/>
                    <a:ext cx="9440" cy="350735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Rectangle 63"/>
                <p:cNvSpPr/>
                <p:nvPr/>
              </p:nvSpPr>
              <p:spPr>
                <a:xfrm>
                  <a:off x="6056568" y="4565950"/>
                  <a:ext cx="419917" cy="19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rmAutofit fontScale="40000" lnSpcReduction="20000"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rgbClr val="002060"/>
                      </a:solidFill>
                    </a:rPr>
                    <a:t>2500</a:t>
                  </a:r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085018" y="4565950"/>
                  <a:ext cx="419917" cy="19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rmAutofit fontScale="40000" lnSpcReduction="20000"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rgbClr val="002060"/>
                      </a:solidFill>
                    </a:rPr>
                    <a:t>2000</a:t>
                  </a:r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3138285" y="4573639"/>
                  <a:ext cx="419917" cy="19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rmAutofit fontScale="40000" lnSpcReduction="20000"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rgbClr val="002060"/>
                      </a:solidFill>
                    </a:rPr>
                    <a:t>1000</a:t>
                  </a:r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2181690" y="4561479"/>
                  <a:ext cx="419917" cy="19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rmAutofit fontScale="40000" lnSpcReduction="20000"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rgbClr val="002060"/>
                      </a:solidFill>
                    </a:rPr>
                    <a:t>500</a:t>
                  </a:r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4069985" y="4640046"/>
                  <a:ext cx="927298" cy="1488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pPr algn="ctr"/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4114560" y="4571004"/>
                  <a:ext cx="419917" cy="19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rmAutofit fontScale="40000" lnSpcReduction="20000"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rgbClr val="002060"/>
                      </a:solidFill>
                    </a:rPr>
                    <a:t>1500</a:t>
                  </a:r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368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709479"/>
            <a:ext cx="9144000" cy="3930846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Dark Current at 100K : </a:t>
            </a:r>
            <a:r>
              <a:rPr lang="en-US" sz="2000" dirty="0" smtClean="0"/>
              <a:t>measurement </a:t>
            </a:r>
            <a:r>
              <a:rPr lang="en-US" sz="2000" dirty="0" smtClean="0"/>
              <a:t>is hardly achievable because of glow </a:t>
            </a:r>
            <a:r>
              <a:rPr lang="en-US" sz="2000" dirty="0"/>
              <a:t>effect due to </a:t>
            </a:r>
            <a:r>
              <a:rPr lang="en-US" sz="2000" dirty="0" smtClean="0"/>
              <a:t>the ROIC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/>
              <a:t>Detector </a:t>
            </a:r>
            <a:r>
              <a:rPr lang="en-US" sz="3200" dirty="0" smtClean="0"/>
              <a:t>performances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04819-B249-4FF8-A959-9D95CE183309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SDW 2017 - 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873214" y="1549411"/>
            <a:ext cx="2446634" cy="1779063"/>
            <a:chOff x="5016846" y="1040333"/>
            <a:chExt cx="3572644" cy="2646781"/>
          </a:xfrm>
        </p:grpSpPr>
        <p:pic>
          <p:nvPicPr>
            <p:cNvPr id="8" name="Image 7" descr="ccn4_1407_dark_map_100K_vbufsfd0_5_bis.pd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846" y="1040333"/>
              <a:ext cx="3572644" cy="243851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952481" y="3381567"/>
              <a:ext cx="2247564" cy="305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solidFill>
                    <a:srgbClr val="002060"/>
                  </a:solidFill>
                </a:rPr>
                <a:t>Nominal</a:t>
              </a:r>
              <a:r>
                <a:rPr lang="en-US" sz="900" dirty="0" smtClean="0">
                  <a:solidFill>
                    <a:srgbClr val="002060"/>
                  </a:solidFill>
                </a:rPr>
                <a:t> </a:t>
              </a:r>
              <a:r>
                <a:rPr lang="en-US" sz="900" dirty="0" err="1" smtClean="0">
                  <a:solidFill>
                    <a:srgbClr val="002060"/>
                  </a:solidFill>
                </a:rPr>
                <a:t>Ouput</a:t>
              </a:r>
              <a:r>
                <a:rPr lang="en-US" sz="900" dirty="0" smtClean="0">
                  <a:solidFill>
                    <a:srgbClr val="002060"/>
                  </a:solidFill>
                </a:rPr>
                <a:t> node bias</a:t>
              </a:r>
              <a:endParaRPr lang="en-US" sz="9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Image 9" descr="ccn4_1407_dark_vs_vbufsfd.pd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26" y="2414267"/>
            <a:ext cx="3228992" cy="2388862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873215" y="2944513"/>
            <a:ext cx="2427289" cy="1870068"/>
            <a:chOff x="4848936" y="3670373"/>
            <a:chExt cx="3740554" cy="2783459"/>
          </a:xfrm>
        </p:grpSpPr>
        <p:pic>
          <p:nvPicPr>
            <p:cNvPr id="20" name="Image 19" descr="ccn4_1407_dark_map_100K_vbufsfd1_2_bis.pdf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936" y="3670373"/>
              <a:ext cx="3740554" cy="2587606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718925" y="6179990"/>
              <a:ext cx="2525481" cy="2738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solidFill>
                    <a:srgbClr val="002060"/>
                  </a:solidFill>
                </a:rPr>
                <a:t>Minimum</a:t>
              </a:r>
              <a:r>
                <a:rPr lang="en-US" sz="900" dirty="0" smtClean="0">
                  <a:solidFill>
                    <a:srgbClr val="002060"/>
                  </a:solidFill>
                </a:rPr>
                <a:t> </a:t>
              </a:r>
              <a:r>
                <a:rPr lang="en-US" sz="900" dirty="0" err="1" smtClean="0">
                  <a:solidFill>
                    <a:srgbClr val="002060"/>
                  </a:solidFill>
                </a:rPr>
                <a:t>Ouput</a:t>
              </a:r>
              <a:r>
                <a:rPr lang="en-US" sz="900" dirty="0" smtClean="0">
                  <a:solidFill>
                    <a:srgbClr val="002060"/>
                  </a:solidFill>
                </a:rPr>
                <a:t> node bias</a:t>
              </a:r>
              <a:endParaRPr lang="en-US" sz="9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4" name="Connecteur droit avec flèche 13"/>
          <p:cNvCxnSpPr>
            <a:stCxn id="8" idx="3"/>
          </p:cNvCxnSpPr>
          <p:nvPr/>
        </p:nvCxnSpPr>
        <p:spPr>
          <a:xfrm>
            <a:off x="3319848" y="2368947"/>
            <a:ext cx="2804726" cy="754149"/>
          </a:xfrm>
          <a:prstGeom prst="straightConnector1">
            <a:avLst/>
          </a:prstGeom>
          <a:ln w="60325">
            <a:solidFill>
              <a:schemeClr val="tx1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29358" y="4640740"/>
            <a:ext cx="757142" cy="214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0.5 e-/s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>
            <a:stCxn id="20" idx="3"/>
          </p:cNvCxnSpPr>
          <p:nvPr/>
        </p:nvCxnSpPr>
        <p:spPr>
          <a:xfrm flipV="1">
            <a:off x="3300504" y="3400425"/>
            <a:ext cx="2471646" cy="413334"/>
          </a:xfrm>
          <a:prstGeom prst="straightConnector1">
            <a:avLst/>
          </a:prstGeom>
          <a:ln w="60325">
            <a:solidFill>
              <a:srgbClr val="92D05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orme libre 17"/>
          <p:cNvSpPr/>
          <p:nvPr/>
        </p:nvSpPr>
        <p:spPr>
          <a:xfrm>
            <a:off x="5683891" y="2643887"/>
            <a:ext cx="2489798" cy="1893971"/>
          </a:xfrm>
          <a:custGeom>
            <a:avLst/>
            <a:gdLst>
              <a:gd name="connsiteX0" fmla="*/ 0 w 2520779"/>
              <a:gd name="connsiteY0" fmla="*/ 1837038 h 1845276"/>
              <a:gd name="connsiteX1" fmla="*/ 49427 w 2520779"/>
              <a:gd name="connsiteY1" fmla="*/ 1771135 h 1845276"/>
              <a:gd name="connsiteX2" fmla="*/ 82379 w 2520779"/>
              <a:gd name="connsiteY2" fmla="*/ 1334530 h 1845276"/>
              <a:gd name="connsiteX3" fmla="*/ 131806 w 2520779"/>
              <a:gd name="connsiteY3" fmla="*/ 659027 h 1845276"/>
              <a:gd name="connsiteX4" fmla="*/ 164757 w 2520779"/>
              <a:gd name="connsiteY4" fmla="*/ 164757 h 1845276"/>
              <a:gd name="connsiteX5" fmla="*/ 189471 w 2520779"/>
              <a:gd name="connsiteY5" fmla="*/ 0 h 1845276"/>
              <a:gd name="connsiteX6" fmla="*/ 230660 w 2520779"/>
              <a:gd name="connsiteY6" fmla="*/ 107092 h 1845276"/>
              <a:gd name="connsiteX7" fmla="*/ 271849 w 2520779"/>
              <a:gd name="connsiteY7" fmla="*/ 362465 h 1845276"/>
              <a:gd name="connsiteX8" fmla="*/ 313038 w 2520779"/>
              <a:gd name="connsiteY8" fmla="*/ 675503 h 1845276"/>
              <a:gd name="connsiteX9" fmla="*/ 345989 w 2520779"/>
              <a:gd name="connsiteY9" fmla="*/ 906163 h 1845276"/>
              <a:gd name="connsiteX10" fmla="*/ 444844 w 2520779"/>
              <a:gd name="connsiteY10" fmla="*/ 1351006 h 1845276"/>
              <a:gd name="connsiteX11" fmla="*/ 535460 w 2520779"/>
              <a:gd name="connsiteY11" fmla="*/ 1458098 h 1845276"/>
              <a:gd name="connsiteX12" fmla="*/ 774357 w 2520779"/>
              <a:gd name="connsiteY12" fmla="*/ 1639330 h 1845276"/>
              <a:gd name="connsiteX13" fmla="*/ 963827 w 2520779"/>
              <a:gd name="connsiteY13" fmla="*/ 1705233 h 1845276"/>
              <a:gd name="connsiteX14" fmla="*/ 1161535 w 2520779"/>
              <a:gd name="connsiteY14" fmla="*/ 1729946 h 1845276"/>
              <a:gd name="connsiteX15" fmla="*/ 1383957 w 2520779"/>
              <a:gd name="connsiteY15" fmla="*/ 1762898 h 1845276"/>
              <a:gd name="connsiteX16" fmla="*/ 1598141 w 2520779"/>
              <a:gd name="connsiteY16" fmla="*/ 1804087 h 1845276"/>
              <a:gd name="connsiteX17" fmla="*/ 1869989 w 2520779"/>
              <a:gd name="connsiteY17" fmla="*/ 1828800 h 1845276"/>
              <a:gd name="connsiteX18" fmla="*/ 2191265 w 2520779"/>
              <a:gd name="connsiteY18" fmla="*/ 1828800 h 1845276"/>
              <a:gd name="connsiteX19" fmla="*/ 2520779 w 2520779"/>
              <a:gd name="connsiteY19" fmla="*/ 1845276 h 184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20779" h="1845276">
                <a:moveTo>
                  <a:pt x="0" y="1837038"/>
                </a:moveTo>
                <a:lnTo>
                  <a:pt x="49427" y="1771135"/>
                </a:lnTo>
                <a:lnTo>
                  <a:pt x="82379" y="1334530"/>
                </a:lnTo>
                <a:lnTo>
                  <a:pt x="131806" y="659027"/>
                </a:lnTo>
                <a:lnTo>
                  <a:pt x="164757" y="164757"/>
                </a:lnTo>
                <a:lnTo>
                  <a:pt x="189471" y="0"/>
                </a:lnTo>
                <a:lnTo>
                  <a:pt x="230660" y="107092"/>
                </a:lnTo>
                <a:lnTo>
                  <a:pt x="271849" y="362465"/>
                </a:lnTo>
                <a:lnTo>
                  <a:pt x="313038" y="675503"/>
                </a:lnTo>
                <a:lnTo>
                  <a:pt x="345989" y="906163"/>
                </a:lnTo>
                <a:lnTo>
                  <a:pt x="444844" y="1351006"/>
                </a:lnTo>
                <a:lnTo>
                  <a:pt x="535460" y="1458098"/>
                </a:lnTo>
                <a:lnTo>
                  <a:pt x="774357" y="1639330"/>
                </a:lnTo>
                <a:lnTo>
                  <a:pt x="963827" y="1705233"/>
                </a:lnTo>
                <a:lnTo>
                  <a:pt x="1161535" y="1729946"/>
                </a:lnTo>
                <a:lnTo>
                  <a:pt x="1383957" y="1762898"/>
                </a:lnTo>
                <a:lnTo>
                  <a:pt x="1598141" y="1804087"/>
                </a:lnTo>
                <a:lnTo>
                  <a:pt x="1869989" y="1828800"/>
                </a:lnTo>
                <a:lnTo>
                  <a:pt x="2191265" y="1828800"/>
                </a:lnTo>
                <a:lnTo>
                  <a:pt x="2520779" y="1845276"/>
                </a:lnTo>
              </a:path>
            </a:pathLst>
          </a:custGeom>
          <a:noFill/>
          <a:ln w="22225">
            <a:solidFill>
              <a:srgbClr val="92D05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rme libre 18"/>
          <p:cNvSpPr/>
          <p:nvPr/>
        </p:nvSpPr>
        <p:spPr>
          <a:xfrm>
            <a:off x="5945450" y="2604989"/>
            <a:ext cx="2228239" cy="1912063"/>
          </a:xfrm>
          <a:custGeom>
            <a:avLst/>
            <a:gdLst>
              <a:gd name="connsiteX0" fmla="*/ 0 w 2339546"/>
              <a:gd name="connsiteY0" fmla="*/ 1911178 h 1911178"/>
              <a:gd name="connsiteX1" fmla="*/ 49427 w 2339546"/>
              <a:gd name="connsiteY1" fmla="*/ 1878227 h 1911178"/>
              <a:gd name="connsiteX2" fmla="*/ 98854 w 2339546"/>
              <a:gd name="connsiteY2" fmla="*/ 1639330 h 1911178"/>
              <a:gd name="connsiteX3" fmla="*/ 214184 w 2339546"/>
              <a:gd name="connsiteY3" fmla="*/ 378941 h 1911178"/>
              <a:gd name="connsiteX4" fmla="*/ 255373 w 2339546"/>
              <a:gd name="connsiteY4" fmla="*/ 148281 h 1911178"/>
              <a:gd name="connsiteX5" fmla="*/ 271849 w 2339546"/>
              <a:gd name="connsiteY5" fmla="*/ 0 h 1911178"/>
              <a:gd name="connsiteX6" fmla="*/ 321276 w 2339546"/>
              <a:gd name="connsiteY6" fmla="*/ 82378 h 1911178"/>
              <a:gd name="connsiteX7" fmla="*/ 362465 w 2339546"/>
              <a:gd name="connsiteY7" fmla="*/ 329513 h 1911178"/>
              <a:gd name="connsiteX8" fmla="*/ 436605 w 2339546"/>
              <a:gd name="connsiteY8" fmla="*/ 593124 h 1911178"/>
              <a:gd name="connsiteX9" fmla="*/ 469557 w 2339546"/>
              <a:gd name="connsiteY9" fmla="*/ 881449 h 1911178"/>
              <a:gd name="connsiteX10" fmla="*/ 568411 w 2339546"/>
              <a:gd name="connsiteY10" fmla="*/ 1178011 h 1911178"/>
              <a:gd name="connsiteX11" fmla="*/ 659027 w 2339546"/>
              <a:gd name="connsiteY11" fmla="*/ 1301578 h 1911178"/>
              <a:gd name="connsiteX12" fmla="*/ 749643 w 2339546"/>
              <a:gd name="connsiteY12" fmla="*/ 1425146 h 1911178"/>
              <a:gd name="connsiteX13" fmla="*/ 856735 w 2339546"/>
              <a:gd name="connsiteY13" fmla="*/ 1474573 h 1911178"/>
              <a:gd name="connsiteX14" fmla="*/ 1005016 w 2339546"/>
              <a:gd name="connsiteY14" fmla="*/ 1433384 h 1911178"/>
              <a:gd name="connsiteX15" fmla="*/ 1120346 w 2339546"/>
              <a:gd name="connsiteY15" fmla="*/ 1441622 h 1911178"/>
              <a:gd name="connsiteX16" fmla="*/ 1202724 w 2339546"/>
              <a:gd name="connsiteY16" fmla="*/ 1540476 h 1911178"/>
              <a:gd name="connsiteX17" fmla="*/ 1359243 w 2339546"/>
              <a:gd name="connsiteY17" fmla="*/ 1598141 h 1911178"/>
              <a:gd name="connsiteX18" fmla="*/ 1499286 w 2339546"/>
              <a:gd name="connsiteY18" fmla="*/ 1680519 h 1911178"/>
              <a:gd name="connsiteX19" fmla="*/ 1655805 w 2339546"/>
              <a:gd name="connsiteY19" fmla="*/ 1779373 h 1911178"/>
              <a:gd name="connsiteX20" fmla="*/ 1878227 w 2339546"/>
              <a:gd name="connsiteY20" fmla="*/ 1837038 h 1911178"/>
              <a:gd name="connsiteX21" fmla="*/ 2199503 w 2339546"/>
              <a:gd name="connsiteY21" fmla="*/ 1886465 h 1911178"/>
              <a:gd name="connsiteX22" fmla="*/ 2339546 w 2339546"/>
              <a:gd name="connsiteY22" fmla="*/ 1894703 h 191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39546" h="1911178">
                <a:moveTo>
                  <a:pt x="0" y="1911178"/>
                </a:moveTo>
                <a:lnTo>
                  <a:pt x="49427" y="1878227"/>
                </a:lnTo>
                <a:lnTo>
                  <a:pt x="98854" y="1639330"/>
                </a:lnTo>
                <a:lnTo>
                  <a:pt x="214184" y="378941"/>
                </a:lnTo>
                <a:lnTo>
                  <a:pt x="255373" y="148281"/>
                </a:lnTo>
                <a:lnTo>
                  <a:pt x="271849" y="0"/>
                </a:lnTo>
                <a:lnTo>
                  <a:pt x="321276" y="82378"/>
                </a:lnTo>
                <a:lnTo>
                  <a:pt x="362465" y="329513"/>
                </a:lnTo>
                <a:lnTo>
                  <a:pt x="436605" y="593124"/>
                </a:lnTo>
                <a:lnTo>
                  <a:pt x="469557" y="881449"/>
                </a:lnTo>
                <a:lnTo>
                  <a:pt x="568411" y="1178011"/>
                </a:lnTo>
                <a:lnTo>
                  <a:pt x="659027" y="1301578"/>
                </a:lnTo>
                <a:lnTo>
                  <a:pt x="749643" y="1425146"/>
                </a:lnTo>
                <a:lnTo>
                  <a:pt x="856735" y="1474573"/>
                </a:lnTo>
                <a:lnTo>
                  <a:pt x="1005016" y="1433384"/>
                </a:lnTo>
                <a:lnTo>
                  <a:pt x="1120346" y="1441622"/>
                </a:lnTo>
                <a:lnTo>
                  <a:pt x="1202724" y="1540476"/>
                </a:lnTo>
                <a:lnTo>
                  <a:pt x="1359243" y="1598141"/>
                </a:lnTo>
                <a:lnTo>
                  <a:pt x="1499286" y="1680519"/>
                </a:lnTo>
                <a:lnTo>
                  <a:pt x="1655805" y="1779373"/>
                </a:lnTo>
                <a:lnTo>
                  <a:pt x="1878227" y="1837038"/>
                </a:lnTo>
                <a:lnTo>
                  <a:pt x="2199503" y="1886465"/>
                </a:lnTo>
                <a:lnTo>
                  <a:pt x="2339546" y="1894703"/>
                </a:lnTo>
              </a:path>
            </a:pathLst>
          </a:custGeom>
          <a:noFill/>
          <a:ln w="22225">
            <a:solidFill>
              <a:schemeClr val="tx1">
                <a:lumMod val="60000"/>
                <a:lumOff val="4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Connecteur droit 41"/>
          <p:cNvCxnSpPr/>
          <p:nvPr/>
        </p:nvCxnSpPr>
        <p:spPr>
          <a:xfrm flipH="1" flipV="1">
            <a:off x="5828542" y="3028950"/>
            <a:ext cx="3187" cy="148810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" y="1382610"/>
            <a:ext cx="91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0" lvl="1" indent="-360000" defTabSz="9144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■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has been performed by reducing bias level : minimum dark current measured is 0.5e-/s</a:t>
            </a:r>
          </a:p>
          <a:p>
            <a:pPr marL="720000" lvl="1" indent="-360000" defTabSz="9144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■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still need to work on glow reduction to reach lower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7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 smtClean="0"/>
              <a:t>Performances summary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04819-B249-4FF8-A959-9D95CE183309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SDW 2017 - 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  <p:graphicFrame>
        <p:nvGraphicFramePr>
          <p:cNvPr id="33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576171"/>
              </p:ext>
            </p:extLst>
          </p:nvPr>
        </p:nvGraphicFramePr>
        <p:xfrm>
          <a:off x="190500" y="712440"/>
          <a:ext cx="7334250" cy="413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325"/>
                <a:gridCol w="1924050"/>
                <a:gridCol w="1847850"/>
                <a:gridCol w="13430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Requirement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Value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Compliancy</a:t>
                      </a:r>
                      <a:endParaRPr lang="en-US" sz="1600" dirty="0"/>
                    </a:p>
                  </a:txBody>
                  <a:tcPr/>
                </a:tc>
              </a:tr>
              <a:tr h="131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Operating wavelength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 – 2.0µm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0.8- 2.1µm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Cutoff wavelength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&lt;2.3µm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2.1µm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Quantum efficiency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≥70%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 mean value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Operating temperature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≥100K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Dark current (at 100K)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≤0.1 e-/pix/s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&lt;0.5e-/s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Linear</a:t>
                      </a:r>
                      <a:r>
                        <a:rPr lang="en-US" sz="1200" dirty="0" smtClean="0">
                          <a:effectLst/>
                        </a:rPr>
                        <a:t> well capacity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≥60ke-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60ke-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Linearity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≤3%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3.2% and 2.5%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Cross-talk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≤2%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0.6% to 1.1%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Readout noise (single CDS)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≤18e- </a:t>
                      </a:r>
                      <a:r>
                        <a:rPr lang="en-US" sz="1200" dirty="0" err="1">
                          <a:effectLst/>
                        </a:rPr>
                        <a:t>rms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11.4 to 11.5e-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Readout speed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≥100kHz</a:t>
                      </a: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100kHz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4" name="Groupe 33"/>
          <p:cNvGrpSpPr/>
          <p:nvPr/>
        </p:nvGrpSpPr>
        <p:grpSpPr>
          <a:xfrm>
            <a:off x="7524750" y="2780650"/>
            <a:ext cx="1457326" cy="1105550"/>
            <a:chOff x="7381875" y="3385584"/>
            <a:chExt cx="1457326" cy="1105550"/>
          </a:xfrm>
        </p:grpSpPr>
        <p:cxnSp>
          <p:nvCxnSpPr>
            <p:cNvPr id="35" name="Connecteur en angle 34"/>
            <p:cNvCxnSpPr>
              <a:endCxn id="36" idx="0"/>
            </p:cNvCxnSpPr>
            <p:nvPr/>
          </p:nvCxnSpPr>
          <p:spPr>
            <a:xfrm>
              <a:off x="7381875" y="3385584"/>
              <a:ext cx="808143" cy="310658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7540835" y="3696242"/>
              <a:ext cx="1298366" cy="7948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ROIC glow hides dark current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7" name="Imag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1110157"/>
            <a:ext cx="447675" cy="315163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4" y="1479040"/>
            <a:ext cx="447675" cy="315163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1840149"/>
            <a:ext cx="447675" cy="315163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4" y="2209032"/>
            <a:ext cx="447675" cy="315163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3036726"/>
            <a:ext cx="447675" cy="315163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4" y="3405609"/>
            <a:ext cx="447675" cy="315163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3766718"/>
            <a:ext cx="447675" cy="315163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4" y="4135601"/>
            <a:ext cx="447675" cy="315163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4" y="4526126"/>
            <a:ext cx="447675" cy="315163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4" y="2549267"/>
            <a:ext cx="466399" cy="43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04819-B249-4FF8-A959-9D95CE183309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Detector size </a:t>
            </a:r>
            <a:r>
              <a:rPr lang="en-US" sz="3200" dirty="0" smtClean="0"/>
              <a:t>scale </a:t>
            </a:r>
            <a:r>
              <a:rPr lang="en-US" sz="3200" dirty="0"/>
              <a:t>up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SDW 2017 - 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" y="0"/>
            <a:ext cx="9149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Capability of our technologies to meet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specifications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b="1" dirty="0">
                <a:solidFill>
                  <a:schemeClr val="bg1"/>
                </a:solidFill>
              </a:rPr>
              <a:t>Detector size </a:t>
            </a:r>
            <a:r>
              <a:rPr lang="en-US" sz="2000" b="1" dirty="0" smtClean="0">
                <a:solidFill>
                  <a:schemeClr val="bg1"/>
                </a:solidFill>
              </a:rPr>
              <a:t>scale up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 smtClean="0"/>
              <a:t>ALFA </a:t>
            </a:r>
            <a:r>
              <a:rPr lang="en-US" sz="3200" dirty="0" smtClean="0"/>
              <a:t>detector requirements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04819-B249-4FF8-A959-9D95CE183309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19670" y="4874865"/>
            <a:ext cx="6359236" cy="273844"/>
          </a:xfrm>
        </p:spPr>
        <p:txBody>
          <a:bodyPr/>
          <a:lstStyle/>
          <a:p>
            <a:r>
              <a:rPr lang="en-GB" dirty="0"/>
              <a:t>SDW 2017 - </a:t>
            </a:r>
            <a:r>
              <a:rPr lang="en-GB" dirty="0" smtClean="0"/>
              <a:t>Adrien Lamoure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060877"/>
              </p:ext>
            </p:extLst>
          </p:nvPr>
        </p:nvGraphicFramePr>
        <p:xfrm>
          <a:off x="438150" y="933810"/>
          <a:ext cx="8304136" cy="3661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4783"/>
                <a:gridCol w="3429353"/>
              </a:tblGrid>
              <a:tr h="530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Parameter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Value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30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kern="1200" dirty="0" err="1" smtClean="0">
                          <a:solidFill>
                            <a:srgbClr val="FEFEF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Array</a:t>
                      </a:r>
                      <a:r>
                        <a:rPr lang="fr-FR" sz="1400" kern="1200" dirty="0" smtClean="0">
                          <a:solidFill>
                            <a:srgbClr val="FEFEF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size - pitch</a:t>
                      </a:r>
                      <a:endParaRPr lang="fr-FR" sz="1400" kern="1200" dirty="0">
                        <a:solidFill>
                          <a:srgbClr val="FEFEF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rgbClr val="EAB2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2048x2048</a:t>
                      </a:r>
                      <a:r>
                        <a:rPr lang="fr-FR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15µm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41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Spectral range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Cut-on ≤ 0.8µm, cut-off 2.1µm / 2.5µm</a:t>
                      </a:r>
                      <a:endParaRPr lang="fr-FR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8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Operating temperature</a:t>
                      </a:r>
                      <a:endParaRPr lang="fr-FR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100 ± 1 K</a:t>
                      </a:r>
                      <a:endParaRPr lang="fr-FR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8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Quantum efficiency</a:t>
                      </a:r>
                      <a:endParaRPr lang="fr-FR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≥ 70%</a:t>
                      </a:r>
                      <a:endParaRPr lang="fr-FR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0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Dark current (at 100K)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≤ 0.1 </a:t>
                      </a:r>
                      <a:r>
                        <a:rPr lang="en-US" sz="1400" dirty="0">
                          <a:effectLst/>
                        </a:rPr>
                        <a:t>e-/pix/s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8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Linear well capacity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≥ 60ke-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2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Non linearity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≤ 3%</a:t>
                      </a:r>
                      <a:endParaRPr lang="fr-FR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Cross </a:t>
                      </a:r>
                      <a:r>
                        <a:rPr lang="en-US" sz="1400" dirty="0">
                          <a:effectLst/>
                        </a:rPr>
                        <a:t>talk (inter pixel </a:t>
                      </a:r>
                      <a:r>
                        <a:rPr lang="en-US" sz="1400" dirty="0" smtClean="0">
                          <a:effectLst/>
                        </a:rPr>
                        <a:t>capacitance / other contributions)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≤ 2% / ≤ 3%</a:t>
                      </a:r>
                      <a:endParaRPr lang="fr-FR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Readout noise (single CDS)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≤ 18e- </a:t>
                      </a:r>
                      <a:r>
                        <a:rPr lang="en-US" sz="1400" dirty="0">
                          <a:effectLst/>
                        </a:rPr>
                        <a:t>rms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Readout speed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≥ 100kHz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4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819397" y="-8906"/>
            <a:ext cx="8324603" cy="880929"/>
          </a:xfrm>
        </p:spPr>
        <p:txBody>
          <a:bodyPr/>
          <a:lstStyle/>
          <a:p>
            <a:r>
              <a:rPr lang="en-US" sz="3200" dirty="0" smtClean="0"/>
              <a:t>ALFA program : NIR detector development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04819-B249-4FF8-A959-9D95CE183309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SDW 2017 - 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492170" y="2119552"/>
            <a:ext cx="2219325" cy="98880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190500" dir="2700000" sx="101000" sy="101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2048x2048 Hybridized Circuit – 15µm NIR/SWIR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389170" y="2780545"/>
            <a:ext cx="3485794" cy="1983490"/>
            <a:chOff x="2851968" y="1904557"/>
            <a:chExt cx="3485794" cy="1983490"/>
          </a:xfrm>
        </p:grpSpPr>
        <p:grpSp>
          <p:nvGrpSpPr>
            <p:cNvPr id="9" name="Groupe 8"/>
            <p:cNvGrpSpPr/>
            <p:nvPr/>
          </p:nvGrpSpPr>
          <p:grpSpPr>
            <a:xfrm>
              <a:off x="4475656" y="1904557"/>
              <a:ext cx="1862106" cy="1802444"/>
              <a:chOff x="4613060" y="1501536"/>
              <a:chExt cx="1862106" cy="1802444"/>
            </a:xfrm>
          </p:grpSpPr>
          <p:pic>
            <p:nvPicPr>
              <p:cNvPr id="11" name="Image LogoPromesse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4569" y="1933302"/>
                <a:ext cx="1744831" cy="980026"/>
              </a:xfrm>
              <a:prstGeom prst="rect">
                <a:avLst/>
              </a:prstGeom>
              <a:ln>
                <a:noFill/>
              </a:ln>
              <a:effectLst>
                <a:outerShdw blurRad="50800" dist="101600" dir="2700000" algn="tl" rotWithShape="0">
                  <a:prstClr val="black">
                    <a:alpha val="31000"/>
                  </a:prstClr>
                </a:outerShdw>
              </a:effectLst>
            </p:spPr>
          </p:pic>
          <p:sp>
            <p:nvSpPr>
              <p:cNvPr id="12" name="Ellipse 11"/>
              <p:cNvSpPr/>
              <p:nvPr/>
            </p:nvSpPr>
            <p:spPr>
              <a:xfrm>
                <a:off x="4613060" y="1501536"/>
                <a:ext cx="1862106" cy="1802444"/>
              </a:xfrm>
              <a:prstGeom prst="ellipse">
                <a:avLst/>
              </a:prstGeom>
              <a:noFill/>
              <a:ln w="44450" cmpd="dbl">
                <a:solidFill>
                  <a:srgbClr val="FF0000"/>
                </a:solidFill>
              </a:ln>
              <a:effectLst>
                <a:outerShdw blurRad="50800" dist="1524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en-US" sz="2400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>
              <a:off x="2851968" y="2933940"/>
              <a:ext cx="1724866" cy="954107"/>
            </a:xfrm>
            <a:prstGeom prst="rect">
              <a:avLst/>
            </a:prstGeom>
            <a:noFill/>
            <a:ln w="31750" cmpd="dbl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30 years heritage in </a:t>
              </a:r>
              <a:r>
                <a:rPr lang="en-US" sz="1400" b="1" dirty="0" err="1" smtClean="0"/>
                <a:t>HgCdTe</a:t>
              </a:r>
              <a:r>
                <a:rPr lang="en-US" sz="1400" b="1" dirty="0" smtClean="0"/>
                <a:t> IR detectors manufacturing</a:t>
              </a:r>
              <a:endParaRPr lang="en-US" sz="1400" b="1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11007" y="705892"/>
            <a:ext cx="3563957" cy="1807622"/>
            <a:chOff x="341293" y="1413294"/>
            <a:chExt cx="3563957" cy="1807622"/>
          </a:xfrm>
        </p:grpSpPr>
        <p:pic>
          <p:nvPicPr>
            <p:cNvPr id="14" name="Image 1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671" y="2619251"/>
              <a:ext cx="768676" cy="295715"/>
            </a:xfrm>
            <a:prstGeom prst="rect">
              <a:avLst/>
            </a:prstGeom>
            <a:noFill/>
            <a:ln>
              <a:noFill/>
            </a:ln>
            <a:effectLst>
              <a:outerShdw blurRad="50800" dist="1778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5" name="Image 14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9" t="11886" r="8696" b="-375"/>
            <a:stretch/>
          </p:blipFill>
          <p:spPr bwMode="auto">
            <a:xfrm>
              <a:off x="2602914" y="1751908"/>
              <a:ext cx="768676" cy="765438"/>
            </a:xfrm>
            <a:prstGeom prst="rect">
              <a:avLst/>
            </a:prstGeom>
            <a:noFill/>
            <a:ln>
              <a:noFill/>
            </a:ln>
            <a:effectLst>
              <a:outerShdw blurRad="50800" dist="177800" dir="2700000" algn="tl" rotWithShape="0">
                <a:prstClr val="black">
                  <a:alpha val="2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6" name="Groupe 15"/>
            <p:cNvGrpSpPr/>
            <p:nvPr/>
          </p:nvGrpSpPr>
          <p:grpSpPr>
            <a:xfrm>
              <a:off x="341293" y="1413294"/>
              <a:ext cx="3563957" cy="1807622"/>
              <a:chOff x="341293" y="1413294"/>
              <a:chExt cx="3563957" cy="1807622"/>
            </a:xfrm>
          </p:grpSpPr>
          <p:sp>
            <p:nvSpPr>
              <p:cNvPr id="17" name="Ellipse 16"/>
              <p:cNvSpPr/>
              <p:nvPr/>
            </p:nvSpPr>
            <p:spPr>
              <a:xfrm>
                <a:off x="2033619" y="1419226"/>
                <a:ext cx="1871631" cy="1801690"/>
              </a:xfrm>
              <a:prstGeom prst="ellipse">
                <a:avLst/>
              </a:prstGeom>
              <a:noFill/>
              <a:ln w="44450" cmpd="dbl">
                <a:solidFill>
                  <a:schemeClr val="tx1">
                    <a:lumMod val="60000"/>
                    <a:lumOff val="40000"/>
                  </a:schemeClr>
                </a:solidFill>
              </a:ln>
              <a:effectLst>
                <a:outerShdw blurRad="50800" dist="152400" dir="27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en-US" sz="24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341293" y="1413294"/>
                <a:ext cx="1678007" cy="954107"/>
              </a:xfrm>
              <a:prstGeom prst="rect">
                <a:avLst/>
              </a:prstGeom>
              <a:noFill/>
              <a:ln w="31750" cmpd="dbl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LETI : 50 years heritage in </a:t>
                </a:r>
                <a:r>
                  <a:rPr lang="en-US" sz="1400" b="1" dirty="0" err="1"/>
                  <a:t>HgCdTe</a:t>
                </a:r>
                <a:r>
                  <a:rPr lang="en-US" sz="1400" b="1" dirty="0"/>
                  <a:t> </a:t>
                </a:r>
                <a:r>
                  <a:rPr lang="en-US" sz="1400" b="1" dirty="0" smtClean="0"/>
                  <a:t> technology</a:t>
                </a:r>
                <a:endParaRPr lang="en-US" sz="1400" b="1" dirty="0"/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3564785" y="675101"/>
            <a:ext cx="1382360" cy="99833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Detection circuit development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83188" y="3730518"/>
            <a:ext cx="1544957" cy="50003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ROIC design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83188" y="4258680"/>
            <a:ext cx="1544957" cy="56285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Hybridization and Packaging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6957107" y="793994"/>
            <a:ext cx="2118960" cy="2713592"/>
            <a:chOff x="5872968" y="1842499"/>
            <a:chExt cx="2118960" cy="2713592"/>
          </a:xfrm>
        </p:grpSpPr>
        <p:sp>
          <p:nvSpPr>
            <p:cNvPr id="23" name="Ellipse 22"/>
            <p:cNvSpPr/>
            <p:nvPr/>
          </p:nvSpPr>
          <p:spPr>
            <a:xfrm>
              <a:off x="6118581" y="2779358"/>
              <a:ext cx="1858669" cy="1776733"/>
            </a:xfrm>
            <a:prstGeom prst="ellipse">
              <a:avLst/>
            </a:prstGeom>
            <a:noFill/>
            <a:ln w="44450" cmpd="dbl">
              <a:solidFill>
                <a:srgbClr val="92D050"/>
              </a:solidFill>
            </a:ln>
            <a:effectLst>
              <a:outerShdw blurRad="50800" dist="1524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sz="2400" dirty="0" err="1">
                <a:solidFill>
                  <a:schemeClr val="bg1"/>
                </a:solidFill>
              </a:endParaRPr>
            </a:p>
          </p:txBody>
        </p:sp>
        <p:pic>
          <p:nvPicPr>
            <p:cNvPr id="24" name="Image 23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9" t="11886" r="8696" b="-375"/>
            <a:stretch/>
          </p:blipFill>
          <p:spPr bwMode="auto">
            <a:xfrm>
              <a:off x="6686942" y="2990518"/>
              <a:ext cx="768676" cy="765438"/>
            </a:xfrm>
            <a:prstGeom prst="rect">
              <a:avLst/>
            </a:prstGeom>
            <a:noFill/>
            <a:ln>
              <a:noFill/>
            </a:ln>
            <a:effectLst>
              <a:outerShdw blurRad="50800" dist="177800" dir="2700000" algn="tl" rotWithShape="0">
                <a:prstClr val="black">
                  <a:alpha val="2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Image 24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162" y="3815949"/>
              <a:ext cx="733818" cy="586585"/>
            </a:xfrm>
            <a:prstGeom prst="rect">
              <a:avLst/>
            </a:prstGeom>
            <a:ln>
              <a:noFill/>
            </a:ln>
            <a:effectLst>
              <a:outerShdw blurRad="50800" dist="177800" dir="2700000" algn="t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6" name="ZoneTexte 25"/>
            <p:cNvSpPr txBox="1"/>
            <p:nvPr/>
          </p:nvSpPr>
          <p:spPr>
            <a:xfrm>
              <a:off x="5872968" y="1842499"/>
              <a:ext cx="2118960" cy="954107"/>
            </a:xfrm>
            <a:prstGeom prst="rect">
              <a:avLst/>
            </a:prstGeom>
            <a:noFill/>
            <a:ln w="31750" cmpd="dbl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400"/>
              </a:lvl1pPr>
            </a:lstStyle>
            <a:p>
              <a:r>
                <a:rPr lang="en-US" b="1" dirty="0" smtClean="0"/>
                <a:t>IRFU : </a:t>
              </a:r>
              <a:r>
                <a:rPr lang="en-US" b="1" dirty="0"/>
                <a:t>40 years in </a:t>
              </a:r>
              <a:r>
                <a:rPr lang="en-US" b="1" dirty="0" smtClean="0"/>
                <a:t>developing and testing </a:t>
              </a:r>
              <a:r>
                <a:rPr lang="en-US" b="1" dirty="0"/>
                <a:t>instrumentation for space missions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336630" y="3429876"/>
            <a:ext cx="1544957" cy="57998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Component EO characterizations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8" name="Connecteur droit avec flèche 27"/>
          <p:cNvCxnSpPr>
            <a:stCxn id="17" idx="5"/>
            <a:endCxn id="7" idx="1"/>
          </p:cNvCxnSpPr>
          <p:nvPr/>
        </p:nvCxnSpPr>
        <p:spPr>
          <a:xfrm>
            <a:off x="3600870" y="2249663"/>
            <a:ext cx="891300" cy="364294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2" idx="7"/>
            <a:endCxn id="7" idx="1"/>
          </p:cNvCxnSpPr>
          <p:nvPr/>
        </p:nvCxnSpPr>
        <p:spPr>
          <a:xfrm flipV="1">
            <a:off x="3602265" y="2613957"/>
            <a:ext cx="889905" cy="430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7" idx="3"/>
            <a:endCxn id="23" idx="2"/>
          </p:cNvCxnSpPr>
          <p:nvPr/>
        </p:nvCxnSpPr>
        <p:spPr>
          <a:xfrm>
            <a:off x="6711495" y="2613957"/>
            <a:ext cx="491225" cy="5263"/>
          </a:xfrm>
          <a:prstGeom prst="straightConnector1">
            <a:avLst/>
          </a:prstGeom>
          <a:ln>
            <a:solidFill>
              <a:srgbClr val="800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contenu 1"/>
          <p:cNvSpPr>
            <a:spLocks noGrp="1"/>
          </p:cNvSpPr>
          <p:nvPr>
            <p:ph idx="1"/>
          </p:nvPr>
        </p:nvSpPr>
        <p:spPr>
          <a:xfrm>
            <a:off x="0" y="899479"/>
            <a:ext cx="9144000" cy="3930846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>
                <a:solidFill>
                  <a:srgbClr val="FFC000"/>
                </a:solidFill>
              </a:rPr>
              <a:t>A</a:t>
            </a:r>
            <a:r>
              <a:rPr lang="en-US" sz="2000" dirty="0" smtClean="0"/>
              <a:t>stronomy </a:t>
            </a:r>
            <a:r>
              <a:rPr lang="en-US" sz="2000" dirty="0" smtClean="0">
                <a:solidFill>
                  <a:srgbClr val="FFC000"/>
                </a:solidFill>
              </a:rPr>
              <a:t>L</a:t>
            </a:r>
            <a:r>
              <a:rPr lang="en-US" sz="2000" dirty="0" smtClean="0"/>
              <a:t>arge </a:t>
            </a:r>
            <a:r>
              <a:rPr lang="en-US" sz="2000" dirty="0" smtClean="0">
                <a:solidFill>
                  <a:srgbClr val="FFC000"/>
                </a:solidFill>
              </a:rPr>
              <a:t>F</a:t>
            </a:r>
            <a:r>
              <a:rPr lang="en-US" sz="2000" dirty="0" smtClean="0"/>
              <a:t>ocal plane </a:t>
            </a:r>
            <a:r>
              <a:rPr lang="en-US" sz="2000" dirty="0" smtClean="0">
                <a:solidFill>
                  <a:srgbClr val="FFC000"/>
                </a:solidFill>
              </a:rPr>
              <a:t>A</a:t>
            </a:r>
            <a:r>
              <a:rPr lang="en-US" sz="2000" dirty="0" smtClean="0"/>
              <a:t>rray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ESA program + </a:t>
            </a:r>
            <a:r>
              <a:rPr lang="en-US" sz="2000" dirty="0" err="1" smtClean="0"/>
              <a:t>Labex</a:t>
            </a:r>
            <a:r>
              <a:rPr lang="en-US" sz="2000" dirty="0" smtClean="0"/>
              <a:t> </a:t>
            </a:r>
            <a:r>
              <a:rPr lang="en-US" sz="2000" dirty="0"/>
              <a:t>FOCUS </a:t>
            </a:r>
            <a:r>
              <a:rPr lang="en-US" sz="2000" dirty="0" smtClean="0"/>
              <a:t>(</a:t>
            </a:r>
            <a:r>
              <a:rPr lang="en-US" sz="2000" dirty="0" err="1" smtClean="0"/>
              <a:t>french</a:t>
            </a:r>
            <a:r>
              <a:rPr lang="en-US" sz="2000" dirty="0" smtClean="0"/>
              <a:t> </a:t>
            </a:r>
            <a:r>
              <a:rPr lang="en-US" sz="2000" dirty="0"/>
              <a:t>labs) </a:t>
            </a:r>
            <a:r>
              <a:rPr lang="en-US" sz="2000" dirty="0" err="1"/>
              <a:t>fundings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French consortium</a:t>
            </a:r>
            <a:endParaRPr lang="en-US" sz="2000" dirty="0"/>
          </a:p>
          <a:p>
            <a:pPr lvl="1"/>
            <a:endParaRPr lang="en-US" sz="2000" dirty="0"/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6828312" y="2933205"/>
            <a:ext cx="843149" cy="125913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5461758" y="4230553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C000"/>
                </a:solidFill>
              </a:rPr>
              <a:t>Involved</a:t>
            </a:r>
            <a:r>
              <a:rPr lang="fr-FR" dirty="0" smtClean="0">
                <a:solidFill>
                  <a:srgbClr val="FFC000"/>
                </a:solidFill>
              </a:rPr>
              <a:t> in ESO METIS instrument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11" y="3469353"/>
            <a:ext cx="2464157" cy="67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63" y="2242590"/>
            <a:ext cx="2205654" cy="86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96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  <p:bldP spid="27" grpId="0" animBg="1"/>
      <p:bldP spid="31" grpId="0" build="p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926275" y="-8906"/>
            <a:ext cx="8217725" cy="880929"/>
          </a:xfrm>
        </p:spPr>
        <p:txBody>
          <a:bodyPr/>
          <a:lstStyle/>
          <a:p>
            <a:r>
              <a:rPr lang="en-US" sz="3200" dirty="0" smtClean="0"/>
              <a:t>Asteroid program : manufacturing means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04819-B249-4FF8-A959-9D95CE183309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SDW 2017 - 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  <p:sp>
        <p:nvSpPr>
          <p:cNvPr id="31" name="Espace réservé du contenu 1"/>
          <p:cNvSpPr>
            <a:spLocks noGrp="1"/>
          </p:cNvSpPr>
          <p:nvPr>
            <p:ph idx="1"/>
          </p:nvPr>
        </p:nvSpPr>
        <p:spPr>
          <a:xfrm>
            <a:off x="0" y="872023"/>
            <a:ext cx="5814670" cy="376830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000" dirty="0" err="1" smtClean="0">
                <a:solidFill>
                  <a:srgbClr val="FFC000"/>
                </a:solidFill>
              </a:rPr>
              <a:t>AST</a:t>
            </a:r>
            <a:r>
              <a:rPr lang="en-US" sz="2000" dirty="0" err="1" smtClean="0"/>
              <a:t>ronomy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C000"/>
                </a:solidFill>
              </a:rPr>
              <a:t>E</a:t>
            </a:r>
            <a:r>
              <a:rPr lang="en-US" sz="2000" dirty="0" err="1" smtClean="0"/>
              <a:t>u</a:t>
            </a:r>
            <a:r>
              <a:rPr lang="en-US" sz="2000" dirty="0" err="1" smtClean="0">
                <a:solidFill>
                  <a:srgbClr val="FFC000"/>
                </a:solidFill>
              </a:rPr>
              <a:t>RO</a:t>
            </a:r>
            <a:r>
              <a:rPr lang="en-US" sz="2000" dirty="0" err="1" smtClean="0"/>
              <a:t>pean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I</a:t>
            </a:r>
            <a:r>
              <a:rPr lang="en-US" sz="2000" dirty="0" smtClean="0"/>
              <a:t>nfrared </a:t>
            </a:r>
            <a:r>
              <a:rPr lang="en-US" sz="2000" dirty="0" smtClean="0">
                <a:solidFill>
                  <a:srgbClr val="FFC000"/>
                </a:solidFill>
              </a:rPr>
              <a:t>D</a:t>
            </a:r>
            <a:r>
              <a:rPr lang="en-US" sz="2000" dirty="0" smtClean="0"/>
              <a:t>etector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European consortium (H2020 program contracted with European Commission)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Main goal </a:t>
            </a:r>
            <a:r>
              <a:rPr lang="en-US" sz="2000" dirty="0"/>
              <a:t>: to develop the technology that will make Europe non-dependent for large IR detectors compatible with large volume production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Use of larger </a:t>
            </a:r>
            <a:r>
              <a:rPr lang="en-US" sz="2000" dirty="0" err="1" smtClean="0"/>
              <a:t>CdZnTe</a:t>
            </a:r>
            <a:r>
              <a:rPr lang="en-US" sz="2000" dirty="0" smtClean="0"/>
              <a:t> wafers</a:t>
            </a:r>
          </a:p>
          <a:p>
            <a:pPr lvl="2"/>
            <a:r>
              <a:rPr lang="en-US" sz="1600" dirty="0"/>
              <a:t>F</a:t>
            </a:r>
            <a:r>
              <a:rPr lang="en-US" sz="1600" dirty="0" smtClean="0"/>
              <a:t>rom current </a:t>
            </a:r>
            <a:r>
              <a:rPr lang="en-US" sz="1600" dirty="0" smtClean="0"/>
              <a:t>2.5 inches size </a:t>
            </a:r>
            <a:r>
              <a:rPr lang="en-US" sz="1600" dirty="0" smtClean="0"/>
              <a:t>(1 </a:t>
            </a:r>
            <a:r>
              <a:rPr lang="en-US" sz="1600" dirty="0" smtClean="0"/>
              <a:t>Detection Circuit</a:t>
            </a:r>
            <a:r>
              <a:rPr lang="en-US" sz="1600" dirty="0" smtClean="0"/>
              <a:t>) </a:t>
            </a:r>
            <a:r>
              <a:rPr lang="en-US" sz="1600" dirty="0" smtClean="0"/>
              <a:t>to </a:t>
            </a:r>
            <a:r>
              <a:rPr lang="en-US" sz="1600" dirty="0" smtClean="0"/>
              <a:t>3.5 </a:t>
            </a:r>
            <a:r>
              <a:rPr lang="en-US" sz="1600" dirty="0" smtClean="0"/>
              <a:t>(4 DC)</a:t>
            </a:r>
          </a:p>
          <a:p>
            <a:pPr lvl="2"/>
            <a:r>
              <a:rPr lang="en-US" sz="1600" dirty="0" smtClean="0"/>
              <a:t>First batch already manufactured</a:t>
            </a:r>
          </a:p>
          <a:p>
            <a:pPr lvl="2"/>
            <a:endParaRPr lang="en-US" sz="1600" dirty="0"/>
          </a:p>
          <a:p>
            <a:pPr lvl="1"/>
            <a:endParaRPr lang="en-US" sz="2000" dirty="0"/>
          </a:p>
        </p:txBody>
      </p:sp>
      <p:grpSp>
        <p:nvGrpSpPr>
          <p:cNvPr id="7" name="Groupe 6"/>
          <p:cNvGrpSpPr/>
          <p:nvPr/>
        </p:nvGrpSpPr>
        <p:grpSpPr>
          <a:xfrm>
            <a:off x="5821568" y="2979176"/>
            <a:ext cx="3114675" cy="1661149"/>
            <a:chOff x="3505200" y="2927350"/>
            <a:chExt cx="2133600" cy="1003300"/>
          </a:xfrm>
        </p:grpSpPr>
        <p:pic>
          <p:nvPicPr>
            <p:cNvPr id="8" name="Image 7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2" t="30209" r="20312" b="28646"/>
            <a:stretch/>
          </p:blipFill>
          <p:spPr bwMode="auto">
            <a:xfrm>
              <a:off x="3505200" y="2927350"/>
              <a:ext cx="2133600" cy="1003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Zone de texte 20"/>
            <p:cNvSpPr txBox="1"/>
            <p:nvPr/>
          </p:nvSpPr>
          <p:spPr>
            <a:xfrm>
              <a:off x="4699000" y="2927350"/>
              <a:ext cx="939800" cy="23495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800" dirty="0">
                  <a:solidFill>
                    <a:srgbClr val="FFFFFF"/>
                  </a:solidFill>
                  <a:effectLst/>
                  <a:latin typeface="Arial"/>
                  <a:ea typeface="Times New Roman"/>
                  <a:cs typeface="Times New Roman"/>
                </a:rPr>
                <a:t>3.5’’ vs 2.5’’</a:t>
              </a:r>
              <a:endParaRPr lang="fr-FR" sz="1800" dirty="0">
                <a:effectLst/>
                <a:latin typeface="Times New Roman"/>
                <a:ea typeface="Times New Roman"/>
                <a:cs typeface="Times New Roman"/>
              </a:endParaRPr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46879"/>
            <a:ext cx="2184162" cy="15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880929"/>
            <a:ext cx="6127668" cy="3930846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90000"/>
              </a:lnSpc>
            </a:pPr>
            <a:r>
              <a:rPr lang="fr-FR" dirty="0"/>
              <a:t>2048x2048 pixels matrix, </a:t>
            </a:r>
            <a:r>
              <a:rPr lang="fr-FR" dirty="0" err="1"/>
              <a:t>composed</a:t>
            </a:r>
            <a:r>
              <a:rPr lang="fr-FR" dirty="0"/>
              <a:t> </a:t>
            </a:r>
            <a:r>
              <a:rPr lang="fr-FR" dirty="0" smtClean="0"/>
              <a:t>by:</a:t>
            </a:r>
          </a:p>
          <a:p>
            <a:pPr lvl="2">
              <a:lnSpc>
                <a:spcPct val="90000"/>
              </a:lnSpc>
            </a:pPr>
            <a:r>
              <a:rPr lang="fr-FR" sz="1900" dirty="0" smtClean="0">
                <a:solidFill>
                  <a:srgbClr val="9999FF"/>
                </a:solidFill>
              </a:rPr>
              <a:t>2042x2042 </a:t>
            </a:r>
            <a:r>
              <a:rPr lang="en-US" sz="1900" dirty="0">
                <a:solidFill>
                  <a:srgbClr val="9999FF"/>
                </a:solidFill>
              </a:rPr>
              <a:t>sensitive </a:t>
            </a:r>
            <a:r>
              <a:rPr lang="en-US" sz="1900" dirty="0" smtClean="0">
                <a:solidFill>
                  <a:srgbClr val="9999FF"/>
                </a:solidFill>
              </a:rPr>
              <a:t>pixels</a:t>
            </a:r>
          </a:p>
          <a:p>
            <a:pPr lvl="2">
              <a:lnSpc>
                <a:spcPct val="90000"/>
              </a:lnSpc>
            </a:pPr>
            <a:r>
              <a:rPr lang="en-US" sz="1900" dirty="0" smtClean="0">
                <a:solidFill>
                  <a:srgbClr val="9CEF89"/>
                </a:solidFill>
              </a:rPr>
              <a:t>A ring </a:t>
            </a:r>
            <a:r>
              <a:rPr lang="en-US" sz="1900" dirty="0">
                <a:solidFill>
                  <a:srgbClr val="9CEF89"/>
                </a:solidFill>
              </a:rPr>
              <a:t>of reference pixels : fixed </a:t>
            </a:r>
            <a:r>
              <a:rPr lang="en-US" sz="1900" dirty="0" smtClean="0">
                <a:solidFill>
                  <a:srgbClr val="9CEF89"/>
                </a:solidFill>
              </a:rPr>
              <a:t>capacitance</a:t>
            </a:r>
            <a:endParaRPr lang="en-US" sz="1900" dirty="0">
              <a:solidFill>
                <a:srgbClr val="9CEF89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900" dirty="0" smtClean="0">
                <a:solidFill>
                  <a:srgbClr val="FF0000"/>
                </a:solidFill>
              </a:rPr>
              <a:t>1 </a:t>
            </a:r>
            <a:r>
              <a:rPr lang="en-US" sz="1900" dirty="0">
                <a:solidFill>
                  <a:srgbClr val="FF0000"/>
                </a:solidFill>
              </a:rPr>
              <a:t>row of specific reference pixels : different capacitance </a:t>
            </a:r>
            <a:r>
              <a:rPr lang="en-US" sz="1900" dirty="0" smtClean="0">
                <a:solidFill>
                  <a:srgbClr val="FF0000"/>
                </a:solidFill>
              </a:rPr>
              <a:t>values</a:t>
            </a:r>
            <a:endParaRPr lang="en-US" sz="1900" dirty="0">
              <a:solidFill>
                <a:srgbClr val="FF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900" dirty="0" smtClean="0">
                <a:solidFill>
                  <a:srgbClr val="0066FF"/>
                </a:solidFill>
              </a:rPr>
              <a:t>1 </a:t>
            </a:r>
            <a:r>
              <a:rPr lang="en-US" sz="1900" dirty="0">
                <a:solidFill>
                  <a:srgbClr val="0066FF"/>
                </a:solidFill>
              </a:rPr>
              <a:t>row of test pixels </a:t>
            </a:r>
            <a:r>
              <a:rPr lang="en-US" sz="1900" dirty="0" smtClean="0">
                <a:solidFill>
                  <a:srgbClr val="0066FF"/>
                </a:solidFill>
              </a:rPr>
              <a:t>: ROIC </a:t>
            </a:r>
            <a:r>
              <a:rPr lang="en-US" sz="1900" dirty="0">
                <a:solidFill>
                  <a:srgbClr val="0066FF"/>
                </a:solidFill>
              </a:rPr>
              <a:t>functionality, </a:t>
            </a:r>
            <a:r>
              <a:rPr lang="en-US" sz="1900" dirty="0" smtClean="0">
                <a:solidFill>
                  <a:srgbClr val="0066FF"/>
                </a:solidFill>
              </a:rPr>
              <a:t>pixel </a:t>
            </a:r>
            <a:r>
              <a:rPr lang="en-US" sz="1900" dirty="0">
                <a:solidFill>
                  <a:srgbClr val="0066FF"/>
                </a:solidFill>
              </a:rPr>
              <a:t>leakage, </a:t>
            </a:r>
            <a:r>
              <a:rPr lang="en-US" sz="1900" dirty="0" smtClean="0">
                <a:solidFill>
                  <a:srgbClr val="0066FF"/>
                </a:solidFill>
              </a:rPr>
              <a:t>parasitic </a:t>
            </a:r>
            <a:r>
              <a:rPr lang="en-US" sz="1900" dirty="0">
                <a:solidFill>
                  <a:srgbClr val="0066FF"/>
                </a:solidFill>
              </a:rPr>
              <a:t>capacitance</a:t>
            </a:r>
            <a:r>
              <a:rPr lang="en-US" sz="1900" dirty="0" smtClean="0">
                <a:solidFill>
                  <a:srgbClr val="0066FF"/>
                </a:solidFill>
              </a:rPr>
              <a:t>…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>
              <a:solidFill>
                <a:srgbClr val="0066FF"/>
              </a:solidFill>
            </a:endParaRPr>
          </a:p>
          <a:p>
            <a:pPr lvl="1"/>
            <a:r>
              <a:rPr lang="fr-FR" dirty="0"/>
              <a:t>ROIC </a:t>
            </a:r>
            <a:r>
              <a:rPr lang="fr-FR" dirty="0" err="1"/>
              <a:t>capabilities</a:t>
            </a:r>
            <a:endParaRPr lang="fr-FR" dirty="0"/>
          </a:p>
          <a:p>
            <a:pPr lvl="2"/>
            <a:r>
              <a:rPr lang="en-US" sz="1900" dirty="0"/>
              <a:t>Windowing capability</a:t>
            </a:r>
          </a:p>
          <a:p>
            <a:pPr lvl="2"/>
            <a:r>
              <a:rPr lang="en-US" sz="1900" dirty="0" smtClean="0"/>
              <a:t>Readout modes </a:t>
            </a:r>
            <a:r>
              <a:rPr lang="en-US" sz="1900" dirty="0"/>
              <a:t>: </a:t>
            </a:r>
            <a:r>
              <a:rPr lang="en-GB" sz="1900" dirty="0"/>
              <a:t>rolling shutter, non-destructive readout</a:t>
            </a:r>
          </a:p>
          <a:p>
            <a:pPr lvl="2"/>
            <a:r>
              <a:rPr lang="fr-FR" sz="1900" dirty="0" err="1" smtClean="0"/>
              <a:t>Readout</a:t>
            </a:r>
            <a:r>
              <a:rPr lang="fr-FR" sz="1900" dirty="0" smtClean="0"/>
              <a:t> </a:t>
            </a:r>
            <a:r>
              <a:rPr lang="fr-FR" sz="1900" dirty="0" err="1" smtClean="0"/>
              <a:t>frequency</a:t>
            </a:r>
            <a:r>
              <a:rPr lang="fr-FR" sz="1900" dirty="0" smtClean="0"/>
              <a:t> : 100 kHz (Science mode)</a:t>
            </a:r>
          </a:p>
          <a:p>
            <a:pPr marL="720000" lvl="2" indent="0">
              <a:buNone/>
            </a:pPr>
            <a:r>
              <a:rPr lang="fr-FR" sz="1900" dirty="0"/>
              <a:t>	</a:t>
            </a:r>
            <a:r>
              <a:rPr lang="fr-FR" sz="1900" dirty="0" smtClean="0"/>
              <a:t>		  </a:t>
            </a:r>
            <a:r>
              <a:rPr lang="fr-FR" sz="1900" dirty="0" smtClean="0"/>
              <a:t>6MHz (</a:t>
            </a:r>
            <a:r>
              <a:rPr lang="fr-FR" sz="1900" dirty="0" err="1" smtClean="0"/>
              <a:t>Fast</a:t>
            </a:r>
            <a:r>
              <a:rPr lang="fr-FR" sz="1900" dirty="0" smtClean="0"/>
              <a:t> mode)</a:t>
            </a:r>
          </a:p>
          <a:p>
            <a:pPr lvl="2"/>
            <a:r>
              <a:rPr lang="fr-FR" sz="1900" dirty="0" smtClean="0"/>
              <a:t>1</a:t>
            </a:r>
            <a:r>
              <a:rPr lang="fr-FR" sz="1900" dirty="0"/>
              <a:t>, 4 or 32 output</a:t>
            </a:r>
          </a:p>
          <a:p>
            <a:pPr marL="0" lvl="1" algn="ctr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dk1"/>
              </a:solidFill>
            </a:endParaRPr>
          </a:p>
          <a:p>
            <a:pPr lvl="1"/>
            <a:r>
              <a:rPr lang="fr-FR" dirty="0" smtClean="0"/>
              <a:t>Packaging </a:t>
            </a:r>
            <a:r>
              <a:rPr lang="fr-FR" dirty="0" err="1" smtClean="0"/>
              <a:t>designed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en-US" dirty="0" smtClean="0"/>
              <a:t>4 sides </a:t>
            </a:r>
            <a:r>
              <a:rPr lang="en-US" dirty="0" err="1" smtClean="0"/>
              <a:t>buttability</a:t>
            </a:r>
            <a:r>
              <a:rPr lang="en-US" dirty="0" smtClean="0"/>
              <a:t> for mosaic imaging</a:t>
            </a:r>
          </a:p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 vert="horz" lIns="36000" tIns="36000" rIns="36000" bIns="36000" rtlCol="0" anchor="ctr">
            <a:noAutofit/>
          </a:bodyPr>
          <a:lstStyle/>
          <a:p>
            <a:r>
              <a:rPr lang="fr-FR" sz="3200" dirty="0" smtClean="0"/>
              <a:t>ALFA detector </a:t>
            </a:r>
            <a:r>
              <a:rPr lang="fr-FR" sz="3200" dirty="0" smtClean="0"/>
              <a:t>design</a:t>
            </a:r>
            <a:endParaRPr lang="en-GB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27th,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04819-B249-4FF8-A959-9D95CE183309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SDW 2017 - 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668" y="880930"/>
            <a:ext cx="2640094" cy="264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5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0" y="4874100"/>
            <a:ext cx="1924048" cy="273844"/>
          </a:xfrm>
        </p:spPr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September 27th,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7898324" y="1351508"/>
            <a:ext cx="849027" cy="273844"/>
          </a:xfrm>
        </p:spPr>
        <p:txBody>
          <a:bodyPr/>
          <a:lstStyle/>
          <a:p>
            <a:fld id="{932AA239-4D85-47D8-9B47-DF4BBCAFE0F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9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SDW 2017 </a:t>
            </a:r>
            <a:r>
              <a:rPr lang="en-GB" sz="1200" dirty="0" smtClean="0">
                <a:solidFill>
                  <a:schemeClr val="bg1"/>
                </a:solidFill>
              </a:rPr>
              <a:t>- </a:t>
            </a:r>
            <a:r>
              <a:rPr lang="en-GB" sz="1200" dirty="0" smtClean="0">
                <a:solidFill>
                  <a:schemeClr val="bg1"/>
                </a:solidFill>
              </a:rPr>
              <a:t>Adrien Lamoure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0" y="926397"/>
            <a:ext cx="4263117" cy="3223667"/>
          </a:xfrm>
          <a:prstGeom prst="rect">
            <a:avLst/>
          </a:prstGeom>
        </p:spPr>
        <p:txBody>
          <a:bodyPr lIns="72000" tIns="36000" rIns="72000" bIns="36000">
            <a:normAutofit fontScale="92500" lnSpcReduction="10000"/>
          </a:bodyPr>
          <a:lstStyle>
            <a:lvl1pPr marL="360000" indent="-360000" algn="l" defTabSz="457200" rtl="0" eaLnBrk="1" latinLnBrk="0" hangingPunct="1">
              <a:spcBef>
                <a:spcPct val="20000"/>
              </a:spcBef>
              <a:buClr>
                <a:srgbClr val="B72F86"/>
              </a:buClr>
              <a:buFont typeface="Wingdings 3" pitchFamily="18" charset="2"/>
              <a:buChar char=""/>
              <a:defRPr sz="2800" b="1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000" algn="l" defTabSz="457200" rtl="0" eaLnBrk="1" latinLnBrk="0" hangingPunct="1">
              <a:spcBef>
                <a:spcPct val="20000"/>
              </a:spcBef>
              <a:buClr>
                <a:srgbClr val="B72F86"/>
              </a:buClr>
              <a:buSzPct val="100000"/>
              <a:buFont typeface="Webdings" pitchFamily="18" charset="2"/>
              <a:buChar char="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80000" indent="-360000" algn="l" defTabSz="457200" rtl="0" eaLnBrk="1" latinLnBrk="0" hangingPunct="1">
              <a:spcBef>
                <a:spcPct val="20000"/>
              </a:spcBef>
              <a:buClr>
                <a:srgbClr val="B72F86"/>
              </a:buClr>
              <a:buSzPct val="90000"/>
              <a:buFont typeface="Wingdings" pitchFamily="2" charset="2"/>
              <a:buChar char="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40000" indent="-360000" algn="l" defTabSz="457200" rtl="0" eaLnBrk="1" latinLnBrk="0" hangingPunct="1">
              <a:spcBef>
                <a:spcPct val="20000"/>
              </a:spcBef>
              <a:buClr>
                <a:srgbClr val="B72F86"/>
              </a:buClr>
              <a:buSzPct val="90000"/>
              <a:buFont typeface="Wingdings" pitchFamily="2" charset="2"/>
              <a:buChar char="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00000" indent="-360000" algn="l" defTabSz="457200" rtl="0" eaLnBrk="1" latinLnBrk="0" hangingPunct="1">
              <a:spcBef>
                <a:spcPct val="20000"/>
              </a:spcBef>
              <a:buClr>
                <a:srgbClr val="B72F86"/>
              </a:buClr>
              <a:buSzPct val="80000"/>
              <a:buFont typeface="Wingdings 2" pitchFamily="18" charset="2"/>
              <a:buChar char="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>
              <a:buClr>
                <a:schemeClr val="tx2"/>
              </a:buClr>
              <a:buFont typeface="Arial" panose="020B0604020202020204" pitchFamily="34" charset="0"/>
              <a:buChar char="■"/>
            </a:pPr>
            <a:r>
              <a:rPr lang="en-US" sz="2000" dirty="0">
                <a:solidFill>
                  <a:srgbClr val="003399"/>
                </a:solidFill>
              </a:rPr>
              <a:t>Prototyping : hybridization </a:t>
            </a:r>
            <a:r>
              <a:rPr lang="fr-FR" sz="2000" dirty="0">
                <a:solidFill>
                  <a:srgbClr val="003399"/>
                </a:solidFill>
              </a:rPr>
              <a:t>of 4 NGP matrix (1024x1024</a:t>
            </a:r>
            <a:r>
              <a:rPr lang="fr-FR" sz="2000" dirty="0" smtClean="0">
                <a:solidFill>
                  <a:srgbClr val="003399"/>
                </a:solidFill>
              </a:rPr>
              <a:t>) on a single test </a:t>
            </a:r>
            <a:r>
              <a:rPr lang="fr-FR" sz="2000" dirty="0" err="1" smtClean="0">
                <a:solidFill>
                  <a:srgbClr val="003399"/>
                </a:solidFill>
              </a:rPr>
              <a:t>vehicle</a:t>
            </a:r>
            <a:endParaRPr lang="fr-FR" sz="2000" dirty="0" smtClean="0">
              <a:solidFill>
                <a:srgbClr val="003399"/>
              </a:solidFill>
            </a:endParaRPr>
          </a:p>
          <a:p>
            <a:pPr lvl="1" defTabSz="914400">
              <a:buClr>
                <a:schemeClr val="tx2"/>
              </a:buClr>
              <a:buFont typeface="Arial" panose="020B0604020202020204" pitchFamily="34" charset="0"/>
              <a:buChar char="■"/>
            </a:pPr>
            <a:endParaRPr lang="fr-FR" sz="2000" dirty="0" smtClean="0">
              <a:solidFill>
                <a:srgbClr val="003399"/>
              </a:solidFill>
            </a:endParaRPr>
          </a:p>
          <a:p>
            <a:pPr lvl="1" defTabSz="914400">
              <a:buClr>
                <a:schemeClr val="tx2"/>
              </a:buClr>
              <a:buFont typeface="Arial" panose="020B0604020202020204" pitchFamily="34" charset="0"/>
              <a:buChar char="■"/>
            </a:pPr>
            <a:r>
              <a:rPr lang="en-GB" sz="2000" dirty="0" smtClean="0">
                <a:solidFill>
                  <a:srgbClr val="003399"/>
                </a:solidFill>
              </a:rPr>
              <a:t>Total size of the prototype ~40% larger than the size of the LFA under development</a:t>
            </a:r>
          </a:p>
          <a:p>
            <a:pPr lvl="1" defTabSz="914400">
              <a:buClr>
                <a:schemeClr val="tx2"/>
              </a:buClr>
              <a:buFont typeface="Arial" panose="020B0604020202020204" pitchFamily="34" charset="0"/>
              <a:buChar char="■"/>
            </a:pPr>
            <a:endParaRPr lang="en-GB" sz="2000" dirty="0" smtClean="0">
              <a:solidFill>
                <a:srgbClr val="003399"/>
              </a:solidFill>
            </a:endParaRPr>
          </a:p>
          <a:p>
            <a:pPr lvl="1" defTabSz="914400">
              <a:buClr>
                <a:schemeClr val="tx2"/>
              </a:buClr>
              <a:buFont typeface="Arial" panose="020B0604020202020204" pitchFamily="34" charset="0"/>
              <a:buChar char="■"/>
            </a:pPr>
            <a:r>
              <a:rPr lang="en-GB" sz="2000" dirty="0" smtClean="0">
                <a:solidFill>
                  <a:srgbClr val="003399"/>
                </a:solidFill>
              </a:rPr>
              <a:t>Number of good connections after hybridization &gt; 99.9% of pixels </a:t>
            </a:r>
            <a:endParaRPr lang="en-GB" sz="2000" dirty="0">
              <a:solidFill>
                <a:srgbClr val="003399"/>
              </a:solidFill>
            </a:endParaRPr>
          </a:p>
          <a:p>
            <a:pPr marL="360000" lvl="1" indent="0">
              <a:buNone/>
            </a:pPr>
            <a:endParaRPr lang="en-GB" sz="1400" dirty="0" smtClean="0"/>
          </a:p>
        </p:txBody>
      </p:sp>
      <p:sp>
        <p:nvSpPr>
          <p:cNvPr id="77" name="Rectangle 76"/>
          <p:cNvSpPr/>
          <p:nvPr/>
        </p:nvSpPr>
        <p:spPr>
          <a:xfrm>
            <a:off x="6498469" y="4306762"/>
            <a:ext cx="2635501" cy="461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rmAutofit fontScale="47500" lnSpcReduction="20000"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Multi Cross sections on 2 axis </a:t>
            </a: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99.999% rate of interconnection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81" b="23152"/>
          <a:stretch/>
        </p:blipFill>
        <p:spPr bwMode="auto">
          <a:xfrm>
            <a:off x="6334997" y="3528028"/>
            <a:ext cx="2797976" cy="72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Image 7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97" y="2463115"/>
            <a:ext cx="2903826" cy="717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Picture 6" descr="S:\D2H\02_PROJETS\01_EN COURS\2k2 ESA\photos\IMG_101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7195" y="2357464"/>
            <a:ext cx="1567090" cy="9287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Image 7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1360" y="3491346"/>
            <a:ext cx="2147710" cy="1157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5" name="Groupe 64"/>
          <p:cNvGrpSpPr/>
          <p:nvPr/>
        </p:nvGrpSpPr>
        <p:grpSpPr>
          <a:xfrm>
            <a:off x="4561954" y="895904"/>
            <a:ext cx="3971304" cy="1438525"/>
            <a:chOff x="4334361" y="1365285"/>
            <a:chExt cx="3971304" cy="1438525"/>
          </a:xfrm>
        </p:grpSpPr>
        <p:sp>
          <p:nvSpPr>
            <p:cNvPr id="67" name="Rectangle 66"/>
            <p:cNvSpPr/>
            <p:nvPr/>
          </p:nvSpPr>
          <p:spPr>
            <a:xfrm>
              <a:off x="4334361" y="2372923"/>
              <a:ext cx="191452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A block of 4 CMOS readout 1024x1024 - NGP</a:t>
              </a:r>
            </a:p>
          </p:txBody>
        </p:sp>
        <p:pic>
          <p:nvPicPr>
            <p:cNvPr id="68" name="Image 67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0393" y="1365285"/>
              <a:ext cx="1178388" cy="1005966"/>
            </a:xfrm>
            <a:prstGeom prst="rect">
              <a:avLst/>
            </a:prstGeom>
            <a:noFill/>
          </p:spPr>
        </p:pic>
        <p:pic>
          <p:nvPicPr>
            <p:cNvPr id="69" name="Image 6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765" y="1365285"/>
              <a:ext cx="1223836" cy="1005966"/>
            </a:xfrm>
            <a:prstGeom prst="rect">
              <a:avLst/>
            </a:prstGeom>
            <a:noFill/>
          </p:spPr>
        </p:pic>
        <p:sp>
          <p:nvSpPr>
            <p:cNvPr id="71" name="Flèche droite 70"/>
            <p:cNvSpPr/>
            <p:nvPr/>
          </p:nvSpPr>
          <p:spPr>
            <a:xfrm>
              <a:off x="6107404" y="1749593"/>
              <a:ext cx="612591" cy="269313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endParaRPr lang="en-US" sz="2400" dirty="0" err="1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706086" y="2355113"/>
              <a:ext cx="159957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 smtClean="0"/>
                <a:t>Equivalent </a:t>
              </a:r>
              <a:r>
                <a:rPr lang="en-US" sz="1100" dirty="0"/>
                <a:t>2428x2428 15µm pitch detector</a:t>
              </a:r>
              <a:endParaRPr lang="en-GB" sz="1100" dirty="0"/>
            </a:p>
          </p:txBody>
        </p:sp>
      </p:grpSp>
      <p:sp>
        <p:nvSpPr>
          <p:cNvPr id="32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1078698" y="-8906"/>
            <a:ext cx="8065302" cy="880929"/>
          </a:xfrm>
        </p:spPr>
        <p:txBody>
          <a:bodyPr/>
          <a:lstStyle/>
          <a:p>
            <a:r>
              <a:rPr lang="fr-FR" sz="3200" dirty="0" err="1" smtClean="0"/>
              <a:t>Hybridization</a:t>
            </a:r>
            <a:r>
              <a:rPr lang="fr-FR" sz="3200" dirty="0" smtClean="0"/>
              <a:t> </a:t>
            </a:r>
            <a:r>
              <a:rPr lang="fr-FR" sz="3200" dirty="0" err="1" smtClean="0"/>
              <a:t>capability</a:t>
            </a:r>
            <a:r>
              <a:rPr lang="fr-FR" sz="3200" dirty="0"/>
              <a:t> 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6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 smtClean="0"/>
              <a:t>30 years of heritage on Infrared </a:t>
            </a:r>
            <a:r>
              <a:rPr lang="en-US" sz="2000" dirty="0" smtClean="0"/>
              <a:t>detectors design and manufacture, </a:t>
            </a:r>
            <a:r>
              <a:rPr lang="en-US" sz="2000" dirty="0" smtClean="0"/>
              <a:t>mainly for </a:t>
            </a:r>
            <a:r>
              <a:rPr lang="en-US" sz="2000" dirty="0" err="1" smtClean="0"/>
              <a:t>HgCdTe</a:t>
            </a:r>
            <a:r>
              <a:rPr lang="en-US" sz="2000" dirty="0" smtClean="0"/>
              <a:t> technology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800 </a:t>
            </a:r>
            <a:r>
              <a:rPr lang="en-US" sz="2000" dirty="0" smtClean="0"/>
              <a:t>people, </a:t>
            </a:r>
            <a:r>
              <a:rPr lang="en-US" sz="2000" dirty="0" smtClean="0"/>
              <a:t>&gt;100 </a:t>
            </a:r>
            <a:r>
              <a:rPr lang="en-US" sz="2000" dirty="0" smtClean="0"/>
              <a:t>people dedicated to space applications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80 Flight Models delivered over the past decade ; </a:t>
            </a:r>
            <a:r>
              <a:rPr lang="en-US" sz="2000" dirty="0" smtClean="0"/>
              <a:t>18 already </a:t>
            </a:r>
            <a:r>
              <a:rPr lang="en-US" sz="2000" dirty="0" smtClean="0"/>
              <a:t>in </a:t>
            </a:r>
            <a:r>
              <a:rPr lang="en-US" sz="2000" dirty="0" smtClean="0"/>
              <a:t>space, 20+ planned for launch in 2017-2018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Contractor of most of European space missions with IR imaging (</a:t>
            </a:r>
            <a:r>
              <a:rPr lang="en-US" sz="2000" dirty="0" err="1" smtClean="0"/>
              <a:t>Meteosat</a:t>
            </a:r>
            <a:r>
              <a:rPr lang="en-US" sz="2000" dirty="0" smtClean="0"/>
              <a:t> Third Generation, Sentinel satellites, </a:t>
            </a:r>
            <a:r>
              <a:rPr lang="en-US" sz="2000" dirty="0" err="1" smtClean="0"/>
              <a:t>METimage</a:t>
            </a:r>
            <a:r>
              <a:rPr lang="en-US" sz="2000" dirty="0" smtClean="0"/>
              <a:t>, 3MI, </a:t>
            </a:r>
            <a:r>
              <a:rPr lang="en-US" sz="2000" dirty="0" err="1" smtClean="0"/>
              <a:t>ExoMars</a:t>
            </a:r>
            <a:r>
              <a:rPr lang="en-US" sz="2000" dirty="0" smtClean="0"/>
              <a:t>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 err="1" smtClean="0"/>
              <a:t>Sofradir</a:t>
            </a:r>
            <a:r>
              <a:rPr lang="en-US" sz="3200" dirty="0" smtClean="0"/>
              <a:t> in a few words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04819-B249-4FF8-A959-9D95CE18330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SDW 2017 - 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04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September 27th,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2AA239-4D85-47D8-9B47-DF4BBCAFE0F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019670" y="4884390"/>
            <a:ext cx="6359236" cy="27384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SDW 2017 </a:t>
            </a:r>
            <a:r>
              <a:rPr lang="en-GB" sz="1200" dirty="0" smtClean="0">
                <a:solidFill>
                  <a:schemeClr val="bg1"/>
                </a:solidFill>
              </a:rPr>
              <a:t>- </a:t>
            </a:r>
            <a:r>
              <a:rPr lang="en-GB" sz="1200" dirty="0" smtClean="0">
                <a:solidFill>
                  <a:schemeClr val="bg1"/>
                </a:solidFill>
              </a:rPr>
              <a:t>Adrien Lamoure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1162143" y="1451445"/>
            <a:ext cx="2076816" cy="2164256"/>
          </a:xfrm>
          <a:prstGeom prst="rect">
            <a:avLst/>
          </a:prstGeom>
          <a:gradFill flip="none" rotWithShape="1">
            <a:gsLst>
              <a:gs pos="100000">
                <a:srgbClr val="FFC000">
                  <a:alpha val="30000"/>
                </a:srgbClr>
              </a:gs>
              <a:gs pos="0">
                <a:srgbClr val="FFC000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400" dirty="0" err="1">
              <a:solidFill>
                <a:schemeClr val="bg1"/>
              </a:solidFill>
            </a:endParaRPr>
          </a:p>
        </p:txBody>
      </p:sp>
      <p:cxnSp>
        <p:nvCxnSpPr>
          <p:cNvPr id="10" name="Connecteur droit 9"/>
          <p:cNvCxnSpPr>
            <a:endCxn id="14" idx="3"/>
          </p:cNvCxnSpPr>
          <p:nvPr>
            <p:custDataLst>
              <p:tags r:id="rId2"/>
            </p:custDataLst>
          </p:nvPr>
        </p:nvCxnSpPr>
        <p:spPr>
          <a:xfrm flipV="1">
            <a:off x="1932785" y="1670882"/>
            <a:ext cx="636" cy="1944819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>
            <p:custDataLst>
              <p:tags r:id="rId3"/>
            </p:custDataLst>
          </p:nvPr>
        </p:nvCxnSpPr>
        <p:spPr>
          <a:xfrm flipH="1" flipV="1">
            <a:off x="1329121" y="1670882"/>
            <a:ext cx="635" cy="1944819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1329757" y="1566107"/>
            <a:ext cx="603664" cy="209550"/>
          </a:xfrm>
          <a:prstGeom prst="rect">
            <a:avLst/>
          </a:prstGeom>
          <a:solidFill>
            <a:srgbClr val="0072BC"/>
          </a:solidFill>
          <a:ln w="0" cap="flat" cmpd="sng" algn="ctr">
            <a:noFill/>
            <a:prstDash val="solid"/>
          </a:ln>
          <a:effectLst>
            <a:outerShdw blurRad="44450" algn="tl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bg2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400" dirty="0" err="1">
              <a:solidFill>
                <a:schemeClr val="bg1"/>
              </a:solidFill>
            </a:endParaRPr>
          </a:p>
        </p:txBody>
      </p:sp>
      <p:cxnSp>
        <p:nvCxnSpPr>
          <p:cNvPr id="15" name="Connecteur droit 14"/>
          <p:cNvCxnSpPr/>
          <p:nvPr>
            <p:custDataLst>
              <p:tags r:id="rId5"/>
            </p:custDataLst>
          </p:nvPr>
        </p:nvCxnSpPr>
        <p:spPr>
          <a:xfrm flipV="1">
            <a:off x="3492622" y="1941392"/>
            <a:ext cx="635" cy="1674309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>
            <p:custDataLst>
              <p:tags r:id="rId6"/>
            </p:custDataLst>
          </p:nvPr>
        </p:nvSpPr>
        <p:spPr>
          <a:xfrm>
            <a:off x="1942311" y="1836617"/>
            <a:ext cx="1549316" cy="20955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</a:ln>
          <a:effectLst>
            <a:outerShdw blurRad="44450" algn="tl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bg2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400" dirty="0" err="1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>
          <a:xfrm>
            <a:off x="3497341" y="2099506"/>
            <a:ext cx="1883636" cy="241898"/>
          </a:xfrm>
          <a:prstGeom prst="rect">
            <a:avLst/>
          </a:prstGeom>
          <a:solidFill>
            <a:schemeClr val="accent2"/>
          </a:solidFill>
          <a:ln w="0" cap="flat" cmpd="sng" algn="ctr">
            <a:noFill/>
            <a:prstDash val="solid"/>
          </a:ln>
          <a:effectLst>
            <a:outerShdw blurRad="44450" algn="tl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bg2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400" dirty="0" err="1">
              <a:solidFill>
                <a:schemeClr val="bg1"/>
              </a:solidFill>
            </a:endParaRPr>
          </a:p>
        </p:txBody>
      </p:sp>
      <p:cxnSp>
        <p:nvCxnSpPr>
          <p:cNvPr id="18" name="Connecteur droit 17"/>
          <p:cNvCxnSpPr/>
          <p:nvPr>
            <p:custDataLst>
              <p:tags r:id="rId8"/>
            </p:custDataLst>
          </p:nvPr>
        </p:nvCxnSpPr>
        <p:spPr>
          <a:xfrm flipV="1">
            <a:off x="5368488" y="2309058"/>
            <a:ext cx="0" cy="1306643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>
            <p:custDataLst>
              <p:tags r:id="rId9"/>
            </p:custDataLst>
          </p:nvPr>
        </p:nvSpPr>
        <p:spPr>
          <a:xfrm>
            <a:off x="5373619" y="2413833"/>
            <a:ext cx="1075215" cy="209550"/>
          </a:xfrm>
          <a:prstGeom prst="rect">
            <a:avLst/>
          </a:prstGeom>
          <a:solidFill>
            <a:schemeClr val="accent3"/>
          </a:solidFill>
          <a:ln w="0" cap="flat" cmpd="sng" algn="ctr">
            <a:noFill/>
            <a:prstDash val="solid"/>
          </a:ln>
          <a:effectLst>
            <a:outerShdw blurRad="44450" algn="tl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171450" h="12700"/>
          </a:sp3d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bg2"/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400" dirty="0" err="1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>
            <p:custDataLst>
              <p:tags r:id="rId10"/>
            </p:custDataLst>
          </p:nvPr>
        </p:nvSpPr>
        <p:spPr>
          <a:xfrm>
            <a:off x="1162143" y="3615701"/>
            <a:ext cx="6382024" cy="285750"/>
          </a:xfrm>
          <a:prstGeom prst="rect">
            <a:avLst/>
          </a:prstGeom>
          <a:gradFill flip="none" rotWithShape="1">
            <a:gsLst>
              <a:gs pos="0">
                <a:srgbClr val="B2B2B2"/>
              </a:gs>
              <a:gs pos="100000">
                <a:srgbClr val="B2B2B2"/>
              </a:gs>
              <a:gs pos="50000">
                <a:srgbClr val="F2F2F2"/>
              </a:gs>
              <a:gs pos="100000">
                <a:srgbClr val="FFFFFF"/>
              </a:gs>
            </a:gsLst>
            <a:lin ang="5400000" scaled="1"/>
            <a:tileRect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700000" sx="101000" sy="101000" algn="tl" rotWithShape="0">
                    <a:prstClr val="black">
                      <a:alpha val="40000"/>
                    </a:prstClr>
                  </a:outerShdw>
                  <a:reflection blurRad="6350" stA="50000" endA="300" endPos="55500" dist="50800" dir="5400000" sy="-100000" algn="bl" rotWithShape="0"/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US" sz="2400" dirty="0" err="1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>
            <p:custDataLst>
              <p:tags r:id="rId11"/>
            </p:custDataLst>
          </p:nvPr>
        </p:nvSpPr>
        <p:spPr>
          <a:xfrm>
            <a:off x="1162144" y="3615701"/>
            <a:ext cx="966651" cy="2857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Nov.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ZoneTexte 22"/>
          <p:cNvSpPr txBox="1"/>
          <p:nvPr>
            <p:custDataLst>
              <p:tags r:id="rId12"/>
            </p:custDataLst>
          </p:nvPr>
        </p:nvSpPr>
        <p:spPr>
          <a:xfrm>
            <a:off x="1681961" y="3615701"/>
            <a:ext cx="966651" cy="2857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Feb.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ZoneTexte 23"/>
          <p:cNvSpPr txBox="1"/>
          <p:nvPr>
            <p:custDataLst>
              <p:tags r:id="rId13"/>
            </p:custDataLst>
          </p:nvPr>
        </p:nvSpPr>
        <p:spPr>
          <a:xfrm>
            <a:off x="2194820" y="3615701"/>
            <a:ext cx="966651" cy="2857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May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ZoneTexte 24"/>
          <p:cNvSpPr txBox="1"/>
          <p:nvPr>
            <p:custDataLst>
              <p:tags r:id="rId14"/>
            </p:custDataLst>
          </p:nvPr>
        </p:nvSpPr>
        <p:spPr>
          <a:xfrm>
            <a:off x="2755634" y="3615701"/>
            <a:ext cx="966651" cy="2857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Aug.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ZoneTexte 25"/>
          <p:cNvSpPr txBox="1"/>
          <p:nvPr>
            <p:custDataLst>
              <p:tags r:id="rId15"/>
            </p:custDataLst>
          </p:nvPr>
        </p:nvSpPr>
        <p:spPr>
          <a:xfrm>
            <a:off x="3327218" y="3615701"/>
            <a:ext cx="966651" cy="2857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Nov.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ZoneTexte 26"/>
          <p:cNvSpPr txBox="1"/>
          <p:nvPr>
            <p:custDataLst>
              <p:tags r:id="rId16"/>
            </p:custDataLst>
          </p:nvPr>
        </p:nvSpPr>
        <p:spPr>
          <a:xfrm>
            <a:off x="4506248" y="3924876"/>
            <a:ext cx="724557" cy="276999"/>
          </a:xfrm>
          <a:prstGeom prst="rect">
            <a:avLst/>
          </a:prstGeom>
          <a:noFill/>
        </p:spPr>
        <p:txBody>
          <a:bodyPr vert="horz" wrap="none" lIns="127000" tIns="0" rIns="127000" bIns="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FF4500"/>
                </a:solidFill>
                <a:latin typeface="Calibri"/>
              </a:rPr>
              <a:t>2018</a:t>
            </a:r>
            <a:endParaRPr lang="en-US" b="1" dirty="0">
              <a:solidFill>
                <a:srgbClr val="FF4500"/>
              </a:solidFill>
              <a:latin typeface="Calibri"/>
            </a:endParaRPr>
          </a:p>
        </p:txBody>
      </p:sp>
      <p:sp>
        <p:nvSpPr>
          <p:cNvPr id="28" name="Triangle isocèle 27"/>
          <p:cNvSpPr/>
          <p:nvPr>
            <p:custDataLst>
              <p:tags r:id="rId17"/>
            </p:custDataLst>
          </p:nvPr>
        </p:nvSpPr>
        <p:spPr>
          <a:xfrm rot="10800000">
            <a:off x="3178299" y="3895735"/>
            <a:ext cx="127000" cy="104775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1080000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400" dirty="0" err="1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>
            <p:custDataLst>
              <p:tags r:id="rId18"/>
            </p:custDataLst>
          </p:nvPr>
        </p:nvSpPr>
        <p:spPr>
          <a:xfrm>
            <a:off x="3052752" y="4050323"/>
            <a:ext cx="375103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/>
              </a:rPr>
              <a:t>Today</a:t>
            </a:r>
            <a:endParaRPr lang="en-US" sz="12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ZoneTexte 29"/>
          <p:cNvSpPr txBox="1"/>
          <p:nvPr>
            <p:custDataLst>
              <p:tags r:id="rId19"/>
            </p:custDataLst>
          </p:nvPr>
        </p:nvSpPr>
        <p:spPr>
          <a:xfrm>
            <a:off x="6268467" y="3324135"/>
            <a:ext cx="444032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dirty="0" smtClean="0">
                <a:solidFill>
                  <a:srgbClr val="1F497E"/>
                </a:solidFill>
                <a:latin typeface="Calibri"/>
              </a:rPr>
              <a:t>02/2019</a:t>
            </a:r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31" name="Triangle isocèle 30"/>
          <p:cNvSpPr/>
          <p:nvPr>
            <p:custDataLst>
              <p:tags r:id="rId20"/>
            </p:custDataLst>
          </p:nvPr>
        </p:nvSpPr>
        <p:spPr>
          <a:xfrm rot="10800000">
            <a:off x="5248197" y="3472826"/>
            <a:ext cx="228600" cy="190500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63500" algn="tl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400" dirty="0" err="1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>
            <p:custDataLst>
              <p:tags r:id="rId21"/>
            </p:custDataLst>
          </p:nvPr>
        </p:nvSpPr>
        <p:spPr>
          <a:xfrm>
            <a:off x="5254702" y="3169663"/>
            <a:ext cx="230832" cy="135422"/>
          </a:xfrm>
          <a:prstGeom prst="rect">
            <a:avLst/>
          </a:prstGeom>
          <a:noFill/>
        </p:spPr>
        <p:txBody>
          <a:bodyPr vert="horz" wrap="non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Calibri"/>
              </a:rPr>
              <a:t>TRR</a:t>
            </a:r>
            <a:endParaRPr lang="en-US" sz="11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ZoneTexte 32"/>
          <p:cNvSpPr txBox="1"/>
          <p:nvPr>
            <p:custDataLst>
              <p:tags r:id="rId22"/>
            </p:custDataLst>
          </p:nvPr>
        </p:nvSpPr>
        <p:spPr>
          <a:xfrm>
            <a:off x="5166593" y="3324135"/>
            <a:ext cx="444032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dirty="0" smtClean="0">
                <a:solidFill>
                  <a:srgbClr val="1F497E"/>
                </a:solidFill>
                <a:latin typeface="Calibri"/>
              </a:rPr>
              <a:t>09</a:t>
            </a:r>
            <a:r>
              <a:rPr lang="en-US" sz="1000" dirty="0" smtClean="0">
                <a:solidFill>
                  <a:srgbClr val="1F497E"/>
                </a:solidFill>
                <a:latin typeface="Calibri"/>
              </a:rPr>
              <a:t>/2018</a:t>
            </a:r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34" name="Triangle isocèle 33"/>
          <p:cNvSpPr/>
          <p:nvPr>
            <p:custDataLst>
              <p:tags r:id="rId23"/>
            </p:custDataLst>
          </p:nvPr>
        </p:nvSpPr>
        <p:spPr>
          <a:xfrm rot="10800000">
            <a:off x="3383042" y="3472826"/>
            <a:ext cx="228600" cy="19050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>
            <a:outerShdw blurRad="63500" algn="tl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400" dirty="0" err="1">
              <a:solidFill>
                <a:schemeClr val="bg1"/>
              </a:solidFill>
            </a:endParaRPr>
          </a:p>
        </p:txBody>
      </p:sp>
      <p:sp>
        <p:nvSpPr>
          <p:cNvPr id="35" name="ZoneTexte 34"/>
          <p:cNvSpPr txBox="1"/>
          <p:nvPr>
            <p:custDataLst>
              <p:tags r:id="rId24"/>
            </p:custDataLst>
          </p:nvPr>
        </p:nvSpPr>
        <p:spPr>
          <a:xfrm>
            <a:off x="3360274" y="3169663"/>
            <a:ext cx="243656" cy="135422"/>
          </a:xfrm>
          <a:prstGeom prst="rect">
            <a:avLst/>
          </a:prstGeom>
          <a:noFill/>
        </p:spPr>
        <p:txBody>
          <a:bodyPr vert="horz" wrap="non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Calibri"/>
              </a:rPr>
              <a:t>CDR</a:t>
            </a:r>
            <a:endParaRPr lang="en-US" sz="11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ZoneTexte 35"/>
          <p:cNvSpPr txBox="1"/>
          <p:nvPr>
            <p:custDataLst>
              <p:tags r:id="rId25"/>
            </p:custDataLst>
          </p:nvPr>
        </p:nvSpPr>
        <p:spPr>
          <a:xfrm>
            <a:off x="3316677" y="3324135"/>
            <a:ext cx="444032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dirty="0" smtClean="0">
                <a:solidFill>
                  <a:srgbClr val="1F497E"/>
                </a:solidFill>
                <a:latin typeface="Calibri"/>
              </a:rPr>
              <a:t>11/2017</a:t>
            </a:r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37" name="ZoneTexte 36"/>
          <p:cNvSpPr txBox="1"/>
          <p:nvPr>
            <p:custDataLst>
              <p:tags r:id="rId26"/>
            </p:custDataLst>
          </p:nvPr>
        </p:nvSpPr>
        <p:spPr>
          <a:xfrm>
            <a:off x="1202802" y="3169663"/>
            <a:ext cx="173124" cy="135422"/>
          </a:xfrm>
          <a:prstGeom prst="rect">
            <a:avLst/>
          </a:prstGeom>
          <a:noFill/>
        </p:spPr>
        <p:txBody>
          <a:bodyPr vert="horz" wrap="non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Calibri"/>
              </a:rPr>
              <a:t>KO</a:t>
            </a:r>
            <a:endParaRPr lang="en-US" sz="11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ZoneTexte 37"/>
          <p:cNvSpPr txBox="1"/>
          <p:nvPr>
            <p:custDataLst>
              <p:tags r:id="rId27"/>
            </p:custDataLst>
          </p:nvPr>
        </p:nvSpPr>
        <p:spPr>
          <a:xfrm>
            <a:off x="1108699" y="3324135"/>
            <a:ext cx="444032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dirty="0" smtClean="0">
                <a:solidFill>
                  <a:srgbClr val="1F497E"/>
                </a:solidFill>
                <a:latin typeface="Calibri"/>
              </a:rPr>
              <a:t>11/2016</a:t>
            </a:r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40" name="ZoneTexte 39"/>
          <p:cNvSpPr txBox="1"/>
          <p:nvPr>
            <p:custDataLst>
              <p:tags r:id="rId28"/>
            </p:custDataLst>
          </p:nvPr>
        </p:nvSpPr>
        <p:spPr>
          <a:xfrm>
            <a:off x="6490008" y="2369979"/>
            <a:ext cx="114924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0000"/>
                </a:solidFill>
                <a:latin typeface="Calibri"/>
              </a:rPr>
              <a:t>Tasks 5 : Detectors Characterization</a:t>
            </a:r>
            <a:endParaRPr lang="en-US" sz="11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ZoneTexte 40"/>
          <p:cNvSpPr txBox="1"/>
          <p:nvPr>
            <p:custDataLst>
              <p:tags r:id="rId29"/>
            </p:custDataLst>
          </p:nvPr>
        </p:nvSpPr>
        <p:spPr>
          <a:xfrm>
            <a:off x="5452019" y="2040481"/>
            <a:ext cx="163651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Calibri"/>
              </a:rPr>
              <a:t>Task 4 : Detectors manufacturing and sorting</a:t>
            </a:r>
            <a:endParaRPr lang="en-US" sz="11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ZoneTexte 41"/>
          <p:cNvSpPr txBox="1"/>
          <p:nvPr>
            <p:custDataLst>
              <p:tags r:id="rId30"/>
            </p:custDataLst>
          </p:nvPr>
        </p:nvSpPr>
        <p:spPr>
          <a:xfrm>
            <a:off x="3591781" y="1758303"/>
            <a:ext cx="1228172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Calibri"/>
              </a:rPr>
              <a:t>Task 3 : Detailed Detector Design</a:t>
            </a:r>
            <a:endParaRPr lang="en-US" sz="11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ZoneTexte 42"/>
          <p:cNvSpPr txBox="1"/>
          <p:nvPr>
            <p:custDataLst>
              <p:tags r:id="rId31"/>
            </p:custDataLst>
          </p:nvPr>
        </p:nvSpPr>
        <p:spPr>
          <a:xfrm>
            <a:off x="2020973" y="1410115"/>
            <a:ext cx="2420632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Calibri"/>
              </a:rPr>
              <a:t>Tasks 1&amp;2 : Review of requirements, Preliminary Design, Test Plan Preparation</a:t>
            </a:r>
            <a:endParaRPr lang="en-US" sz="11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ZoneTexte 43"/>
          <p:cNvSpPr txBox="1"/>
          <p:nvPr>
            <p:custDataLst>
              <p:tags r:id="rId32"/>
            </p:custDataLst>
          </p:nvPr>
        </p:nvSpPr>
        <p:spPr>
          <a:xfrm>
            <a:off x="2457574" y="3934401"/>
            <a:ext cx="724557" cy="276999"/>
          </a:xfrm>
          <a:prstGeom prst="rect">
            <a:avLst/>
          </a:prstGeom>
          <a:noFill/>
        </p:spPr>
        <p:txBody>
          <a:bodyPr vert="horz" wrap="none" lIns="127000" tIns="0" rIns="127000" bIns="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FF4500"/>
                </a:solidFill>
                <a:latin typeface="Calibri"/>
              </a:rPr>
              <a:t>2017</a:t>
            </a:r>
            <a:endParaRPr lang="en-US" b="1" dirty="0">
              <a:solidFill>
                <a:srgbClr val="FF4500"/>
              </a:solidFill>
              <a:latin typeface="Calibri"/>
            </a:endParaRPr>
          </a:p>
        </p:txBody>
      </p:sp>
      <p:sp>
        <p:nvSpPr>
          <p:cNvPr id="45" name="ZoneTexte 44"/>
          <p:cNvSpPr txBox="1"/>
          <p:nvPr>
            <p:custDataLst>
              <p:tags r:id="rId33"/>
            </p:custDataLst>
          </p:nvPr>
        </p:nvSpPr>
        <p:spPr>
          <a:xfrm>
            <a:off x="1025623" y="3934401"/>
            <a:ext cx="724557" cy="276999"/>
          </a:xfrm>
          <a:prstGeom prst="rect">
            <a:avLst/>
          </a:prstGeom>
          <a:noFill/>
        </p:spPr>
        <p:txBody>
          <a:bodyPr vert="horz" wrap="none" lIns="127000" tIns="0" rIns="127000" bIns="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FF4500"/>
                </a:solidFill>
                <a:latin typeface="Calibri"/>
              </a:rPr>
              <a:t>2016</a:t>
            </a:r>
            <a:endParaRPr lang="en-US" b="1" dirty="0">
              <a:solidFill>
                <a:srgbClr val="FF4500"/>
              </a:solidFill>
              <a:latin typeface="Calibri"/>
            </a:endParaRPr>
          </a:p>
        </p:txBody>
      </p:sp>
      <p:sp>
        <p:nvSpPr>
          <p:cNvPr id="47" name="Triangle isocèle 46"/>
          <p:cNvSpPr/>
          <p:nvPr>
            <p:custDataLst>
              <p:tags r:id="rId34"/>
            </p:custDataLst>
          </p:nvPr>
        </p:nvSpPr>
        <p:spPr>
          <a:xfrm rot="10800000">
            <a:off x="1220034" y="3482423"/>
            <a:ext cx="228600" cy="19050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63500" algn="tl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400" dirty="0" err="1">
              <a:solidFill>
                <a:schemeClr val="bg1"/>
              </a:solidFill>
            </a:endParaRPr>
          </a:p>
        </p:txBody>
      </p:sp>
      <p:sp>
        <p:nvSpPr>
          <p:cNvPr id="48" name="ZoneTexte 47"/>
          <p:cNvSpPr txBox="1"/>
          <p:nvPr>
            <p:custDataLst>
              <p:tags r:id="rId35"/>
            </p:custDataLst>
          </p:nvPr>
        </p:nvSpPr>
        <p:spPr>
          <a:xfrm>
            <a:off x="1809611" y="3167758"/>
            <a:ext cx="243656" cy="135422"/>
          </a:xfrm>
          <a:prstGeom prst="rect">
            <a:avLst/>
          </a:prstGeom>
          <a:noFill/>
        </p:spPr>
        <p:txBody>
          <a:bodyPr vert="horz" wrap="non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Calibri"/>
              </a:rPr>
              <a:t>PDR</a:t>
            </a:r>
            <a:endParaRPr lang="en-US" sz="11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ZoneTexte 48"/>
          <p:cNvSpPr txBox="1"/>
          <p:nvPr>
            <p:custDataLst>
              <p:tags r:id="rId36"/>
            </p:custDataLst>
          </p:nvPr>
        </p:nvSpPr>
        <p:spPr>
          <a:xfrm>
            <a:off x="1743153" y="3322230"/>
            <a:ext cx="444032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en-US" sz="1000" dirty="0" smtClean="0">
                <a:solidFill>
                  <a:srgbClr val="1F497E"/>
                </a:solidFill>
                <a:latin typeface="Calibri"/>
              </a:rPr>
              <a:t>02/2017</a:t>
            </a:r>
            <a:endParaRPr lang="en-US" sz="1000" dirty="0">
              <a:solidFill>
                <a:srgbClr val="1F497E"/>
              </a:solidFill>
              <a:latin typeface="Calibri"/>
            </a:endParaRPr>
          </a:p>
        </p:txBody>
      </p:sp>
      <p:sp>
        <p:nvSpPr>
          <p:cNvPr id="50" name="ZoneTexte 49"/>
          <p:cNvSpPr txBox="1"/>
          <p:nvPr>
            <p:custDataLst>
              <p:tags r:id="rId37"/>
            </p:custDataLst>
          </p:nvPr>
        </p:nvSpPr>
        <p:spPr>
          <a:xfrm>
            <a:off x="3863367" y="3615701"/>
            <a:ext cx="966651" cy="2857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Feb.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ZoneTexte 50"/>
          <p:cNvSpPr txBox="1"/>
          <p:nvPr>
            <p:custDataLst>
              <p:tags r:id="rId38"/>
            </p:custDataLst>
          </p:nvPr>
        </p:nvSpPr>
        <p:spPr>
          <a:xfrm>
            <a:off x="4414326" y="3615701"/>
            <a:ext cx="966651" cy="2857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May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ZoneTexte 51"/>
          <p:cNvSpPr txBox="1"/>
          <p:nvPr>
            <p:custDataLst>
              <p:tags r:id="rId39"/>
            </p:custDataLst>
          </p:nvPr>
        </p:nvSpPr>
        <p:spPr>
          <a:xfrm>
            <a:off x="4946566" y="3615701"/>
            <a:ext cx="966651" cy="2857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Aug.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ZoneTexte 52"/>
          <p:cNvSpPr txBox="1"/>
          <p:nvPr>
            <p:custDataLst>
              <p:tags r:id="rId40"/>
            </p:custDataLst>
          </p:nvPr>
        </p:nvSpPr>
        <p:spPr>
          <a:xfrm>
            <a:off x="5480049" y="3615701"/>
            <a:ext cx="966651" cy="2857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Nov.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ZoneTexte 53"/>
          <p:cNvSpPr txBox="1"/>
          <p:nvPr>
            <p:custDataLst>
              <p:tags r:id="rId41"/>
            </p:custDataLst>
          </p:nvPr>
        </p:nvSpPr>
        <p:spPr>
          <a:xfrm>
            <a:off x="6004558" y="3614747"/>
            <a:ext cx="966651" cy="2857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Feb.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ZoneTexte 54"/>
          <p:cNvSpPr txBox="1"/>
          <p:nvPr>
            <p:custDataLst>
              <p:tags r:id="rId42"/>
            </p:custDataLst>
          </p:nvPr>
        </p:nvSpPr>
        <p:spPr>
          <a:xfrm>
            <a:off x="6536466" y="3614747"/>
            <a:ext cx="966651" cy="2857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May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ZoneTexte 55"/>
          <p:cNvSpPr txBox="1"/>
          <p:nvPr>
            <p:custDataLst>
              <p:tags r:id="rId43"/>
            </p:custDataLst>
          </p:nvPr>
        </p:nvSpPr>
        <p:spPr>
          <a:xfrm>
            <a:off x="7030607" y="3614747"/>
            <a:ext cx="966651" cy="2857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Aug.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ZoneTexte 56"/>
          <p:cNvSpPr txBox="1"/>
          <p:nvPr>
            <p:custDataLst>
              <p:tags r:id="rId44"/>
            </p:custDataLst>
          </p:nvPr>
        </p:nvSpPr>
        <p:spPr>
          <a:xfrm>
            <a:off x="6646495" y="3935301"/>
            <a:ext cx="724557" cy="276999"/>
          </a:xfrm>
          <a:prstGeom prst="rect">
            <a:avLst/>
          </a:prstGeom>
          <a:noFill/>
        </p:spPr>
        <p:txBody>
          <a:bodyPr vert="horz" wrap="none" lIns="127000" tIns="0" rIns="127000" bIns="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FF4500"/>
                </a:solidFill>
                <a:latin typeface="Calibri"/>
              </a:rPr>
              <a:t>2019</a:t>
            </a:r>
            <a:endParaRPr lang="en-US" b="1" dirty="0">
              <a:solidFill>
                <a:srgbClr val="FF4500"/>
              </a:solidFill>
              <a:latin typeface="Calibri"/>
            </a:endParaRPr>
          </a:p>
        </p:txBody>
      </p:sp>
      <p:cxnSp>
        <p:nvCxnSpPr>
          <p:cNvPr id="58" name="Connecteur droit 57"/>
          <p:cNvCxnSpPr/>
          <p:nvPr>
            <p:custDataLst>
              <p:tags r:id="rId45"/>
            </p:custDataLst>
          </p:nvPr>
        </p:nvCxnSpPr>
        <p:spPr>
          <a:xfrm flipV="1">
            <a:off x="6448835" y="2594849"/>
            <a:ext cx="0" cy="923738"/>
          </a:xfrm>
          <a:prstGeom prst="line">
            <a:avLst/>
          </a:prstGeom>
          <a:ln w="1270">
            <a:solidFill>
              <a:srgbClr val="CCCCCC"/>
            </a:solidFill>
            <a:headEnd type="non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riangle isocèle 58"/>
          <p:cNvSpPr/>
          <p:nvPr>
            <p:custDataLst>
              <p:tags r:id="rId46"/>
            </p:custDataLst>
          </p:nvPr>
        </p:nvSpPr>
        <p:spPr>
          <a:xfrm rot="10800000">
            <a:off x="6333302" y="3472826"/>
            <a:ext cx="228600" cy="190500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outerShdw blurRad="63500" algn="tl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400" dirty="0" err="1">
              <a:solidFill>
                <a:schemeClr val="bg1"/>
              </a:solidFill>
            </a:endParaRPr>
          </a:p>
        </p:txBody>
      </p:sp>
      <p:sp>
        <p:nvSpPr>
          <p:cNvPr id="60" name="ZoneTexte 59"/>
          <p:cNvSpPr txBox="1"/>
          <p:nvPr>
            <p:custDataLst>
              <p:tags r:id="rId47"/>
            </p:custDataLst>
          </p:nvPr>
        </p:nvSpPr>
        <p:spPr>
          <a:xfrm>
            <a:off x="6122903" y="3169663"/>
            <a:ext cx="668453" cy="135422"/>
          </a:xfrm>
          <a:prstGeom prst="rect">
            <a:avLst/>
          </a:prstGeom>
          <a:noFill/>
        </p:spPr>
        <p:txBody>
          <a:bodyPr vert="horz" wrap="non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rgbClr val="000000"/>
                </a:solidFill>
                <a:latin typeface="Calibri"/>
              </a:rPr>
              <a:t>Project end</a:t>
            </a:r>
            <a:endParaRPr lang="en-US" sz="11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riangle isocèle 60"/>
          <p:cNvSpPr/>
          <p:nvPr>
            <p:custDataLst>
              <p:tags r:id="rId48"/>
            </p:custDataLst>
          </p:nvPr>
        </p:nvSpPr>
        <p:spPr>
          <a:xfrm rot="10800000">
            <a:off x="1820259" y="3472826"/>
            <a:ext cx="228600" cy="190500"/>
          </a:xfrm>
          <a:prstGeom prst="triangle">
            <a:avLst/>
          </a:prstGeom>
          <a:solidFill>
            <a:srgbClr val="0072BC"/>
          </a:solidFill>
          <a:ln>
            <a:noFill/>
          </a:ln>
          <a:effectLst>
            <a:outerShdw blurRad="63500" algn="tl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US" sz="2400" dirty="0" err="1">
              <a:solidFill>
                <a:schemeClr val="bg1"/>
              </a:solidFill>
            </a:endParaRPr>
          </a:p>
        </p:txBody>
      </p:sp>
      <p:sp>
        <p:nvSpPr>
          <p:cNvPr id="62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1078698" y="-8906"/>
            <a:ext cx="8065302" cy="880929"/>
          </a:xfrm>
        </p:spPr>
        <p:txBody>
          <a:bodyPr/>
          <a:lstStyle/>
          <a:p>
            <a:r>
              <a:rPr lang="en-US" sz="3200" dirty="0" smtClean="0"/>
              <a:t>ALFA development schedule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842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September 27th,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2AA239-4D85-47D8-9B47-DF4BBCAFE0F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SDW 2017 </a:t>
            </a:r>
            <a:r>
              <a:rPr lang="en-GB" sz="1200" dirty="0" smtClean="0">
                <a:solidFill>
                  <a:schemeClr val="bg1"/>
                </a:solidFill>
              </a:rPr>
              <a:t>- </a:t>
            </a:r>
            <a:r>
              <a:rPr lang="en-GB" sz="1200" dirty="0" smtClean="0">
                <a:solidFill>
                  <a:schemeClr val="bg1"/>
                </a:solidFill>
              </a:rPr>
              <a:t>Adrien Lamoure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1078698" y="-8906"/>
            <a:ext cx="8065302" cy="880929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Astronomy projects roadmap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Pentagone 1"/>
          <p:cNvSpPr/>
          <p:nvPr/>
        </p:nvSpPr>
        <p:spPr>
          <a:xfrm>
            <a:off x="225631" y="1009419"/>
            <a:ext cx="3028208" cy="66501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fr-FR" sz="2000" dirty="0" err="1" smtClean="0"/>
              <a:t>Already</a:t>
            </a:r>
            <a:r>
              <a:rPr lang="fr-FR" sz="2000" dirty="0" smtClean="0"/>
              <a:t> </a:t>
            </a:r>
            <a:r>
              <a:rPr lang="fr-FR" sz="2000" dirty="0" err="1" smtClean="0"/>
              <a:t>Available</a:t>
            </a:r>
            <a:endParaRPr lang="fr-FR" sz="2000" dirty="0" smtClean="0"/>
          </a:p>
        </p:txBody>
      </p:sp>
      <p:sp>
        <p:nvSpPr>
          <p:cNvPr id="4" name="Chevron 3"/>
          <p:cNvSpPr/>
          <p:nvPr/>
        </p:nvSpPr>
        <p:spPr>
          <a:xfrm>
            <a:off x="2978728" y="1009419"/>
            <a:ext cx="3315194" cy="665018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fr-FR" sz="2000" dirty="0" smtClean="0">
                <a:solidFill>
                  <a:srgbClr val="000000"/>
                </a:solidFill>
              </a:rPr>
              <a:t>On </a:t>
            </a:r>
            <a:r>
              <a:rPr lang="fr-FR" sz="2000" dirty="0" err="1" smtClean="0">
                <a:solidFill>
                  <a:srgbClr val="000000"/>
                </a:solidFill>
              </a:rPr>
              <a:t>going</a:t>
            </a:r>
            <a:endParaRPr lang="fr-FR" sz="2000" dirty="0" smtClean="0">
              <a:solidFill>
                <a:srgbClr val="000000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030686" y="1009419"/>
            <a:ext cx="2785136" cy="665018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fr-FR" sz="2000" dirty="0">
                <a:solidFill>
                  <a:srgbClr val="000000"/>
                </a:solidFill>
              </a:rPr>
              <a:t>To </a:t>
            </a:r>
            <a:r>
              <a:rPr lang="fr-FR" sz="2000" dirty="0" smtClean="0">
                <a:solidFill>
                  <a:srgbClr val="000000"/>
                </a:solidFill>
              </a:rPr>
              <a:t>come…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389" y="1711078"/>
            <a:ext cx="2749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dirty="0" smtClean="0"/>
              <a:t>MCT </a:t>
            </a:r>
            <a:r>
              <a:rPr lang="en-US" dirty="0" err="1" smtClean="0"/>
              <a:t>p/n</a:t>
            </a:r>
            <a:r>
              <a:rPr lang="en-US" dirty="0" smtClean="0"/>
              <a:t> </a:t>
            </a:r>
            <a:r>
              <a:rPr lang="en-US" dirty="0"/>
              <a:t>technology with low dark current and high QE</a:t>
            </a:r>
          </a:p>
          <a:p>
            <a:pPr marL="273050" lvl="1" indent="-255588">
              <a:buFont typeface="Arial" pitchFamily="34" charset="0"/>
              <a:buChar char="•"/>
            </a:pPr>
            <a:r>
              <a:rPr lang="en-US" dirty="0" smtClean="0"/>
              <a:t>SFD </a:t>
            </a:r>
            <a:r>
              <a:rPr lang="en-US" dirty="0"/>
              <a:t>input </a:t>
            </a:r>
            <a:r>
              <a:rPr lang="en-US" dirty="0" smtClean="0"/>
              <a:t>stage ROIC  </a:t>
            </a:r>
            <a:r>
              <a:rPr lang="en-US" dirty="0"/>
              <a:t>with low noise capability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2997035" y="1711078"/>
            <a:ext cx="306383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dirty="0"/>
              <a:t>Technologies </a:t>
            </a:r>
            <a:r>
              <a:rPr lang="en-US" dirty="0" smtClean="0"/>
              <a:t>scale </a:t>
            </a:r>
            <a:r>
              <a:rPr lang="en-US" dirty="0"/>
              <a:t>up (ROIC and MCT) up to 2Kx2K format keeping the EO performances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 smtClean="0"/>
              <a:t>Hybridization capability demonstration </a:t>
            </a:r>
            <a:r>
              <a:rPr lang="en-US" dirty="0"/>
              <a:t>on 2Kx2K size FPA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 smtClean="0"/>
              <a:t>Packaging </a:t>
            </a:r>
            <a:r>
              <a:rPr lang="en-US" dirty="0"/>
              <a:t>development for mosaic </a:t>
            </a:r>
            <a:r>
              <a:rPr lang="en-US" dirty="0" smtClean="0"/>
              <a:t>imaging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/>
              <a:t>Large volume production capability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36623" y="1711078"/>
            <a:ext cx="3034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dirty="0"/>
              <a:t>Potential development of 2k² MWIR detection </a:t>
            </a:r>
            <a:r>
              <a:rPr lang="en-US" dirty="0" smtClean="0"/>
              <a:t>circuit </a:t>
            </a:r>
            <a:r>
              <a:rPr lang="en-US" dirty="0" smtClean="0"/>
              <a:t>(5.3µm </a:t>
            </a:r>
            <a:r>
              <a:rPr lang="en-US" dirty="0" smtClean="0"/>
              <a:t>cut-off)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 smtClean="0"/>
              <a:t>ESA </a:t>
            </a:r>
            <a:r>
              <a:rPr lang="en-US" dirty="0"/>
              <a:t>development of a FPA controller (ASIC) in order to have a full </a:t>
            </a:r>
            <a:r>
              <a:rPr lang="en-US" dirty="0" smtClean="0"/>
              <a:t>European-made system (FPA </a:t>
            </a:r>
            <a:r>
              <a:rPr lang="en-US" dirty="0"/>
              <a:t>+ controller</a:t>
            </a:r>
            <a:r>
              <a:rPr lang="en-US" dirty="0" smtClean="0"/>
              <a:t>)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3021281" y="1711078"/>
            <a:ext cx="0" cy="3015301"/>
          </a:xfrm>
          <a:prstGeom prst="line">
            <a:avLst/>
          </a:prstGeom>
          <a:ln w="31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030686" y="1721014"/>
            <a:ext cx="0" cy="3005365"/>
          </a:xfrm>
          <a:prstGeom prst="line">
            <a:avLst/>
          </a:prstGeom>
          <a:ln w="31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20635" y="1711078"/>
            <a:ext cx="0" cy="3015301"/>
          </a:xfrm>
          <a:prstGeom prst="line">
            <a:avLst/>
          </a:prstGeom>
          <a:ln w="31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526030" y="6757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2016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589864" y="6757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2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 animBg="1"/>
      <p:bldP spid="7" grpId="0"/>
      <p:bldP spid="8" grpId="0"/>
      <p:bldP spid="14" grpId="0"/>
      <p:bldP spid="5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6"/>
          <p:cNvSpPr>
            <a:spLocks noGrp="1"/>
          </p:cNvSpPr>
          <p:nvPr>
            <p:ph idx="1"/>
          </p:nvPr>
        </p:nvSpPr>
        <p:spPr>
          <a:xfrm>
            <a:off x="0" y="880929"/>
            <a:ext cx="9037122" cy="3930846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buSzPct val="100000"/>
            </a:pPr>
            <a:r>
              <a:rPr lang="en-US" sz="2000" dirty="0" err="1" smtClean="0">
                <a:solidFill>
                  <a:srgbClr val="003399"/>
                </a:solidFill>
              </a:rPr>
              <a:t>Sofradir</a:t>
            </a:r>
            <a:r>
              <a:rPr lang="en-US" sz="2000" dirty="0" smtClean="0">
                <a:solidFill>
                  <a:srgbClr val="003399"/>
                </a:solidFill>
              </a:rPr>
              <a:t> / CEA technologies are </a:t>
            </a:r>
            <a:r>
              <a:rPr lang="en-US" sz="2000" b="1" dirty="0" smtClean="0">
                <a:solidFill>
                  <a:srgbClr val="003399"/>
                </a:solidFill>
              </a:rPr>
              <a:t>meeting astronomy requirements</a:t>
            </a:r>
            <a:endParaRPr lang="en-US" sz="2000" b="1" dirty="0">
              <a:solidFill>
                <a:srgbClr val="003399"/>
              </a:solidFill>
            </a:endParaRPr>
          </a:p>
          <a:p>
            <a:pPr lvl="1">
              <a:lnSpc>
                <a:spcPct val="80000"/>
              </a:lnSpc>
              <a:buSzPct val="100000"/>
            </a:pPr>
            <a:endParaRPr lang="en-US" sz="2000" dirty="0">
              <a:solidFill>
                <a:srgbClr val="003399"/>
              </a:solidFill>
            </a:endParaRPr>
          </a:p>
          <a:p>
            <a:pPr lvl="1">
              <a:lnSpc>
                <a:spcPct val="80000"/>
              </a:lnSpc>
              <a:buSzPct val="100000"/>
            </a:pPr>
            <a:r>
              <a:rPr lang="en-US" sz="2000" dirty="0" smtClean="0">
                <a:solidFill>
                  <a:srgbClr val="003399"/>
                </a:solidFill>
              </a:rPr>
              <a:t>The </a:t>
            </a:r>
            <a:r>
              <a:rPr lang="en-US" sz="2000" dirty="0" smtClean="0">
                <a:solidFill>
                  <a:srgbClr val="003399"/>
                </a:solidFill>
              </a:rPr>
              <a:t>device scale </a:t>
            </a:r>
            <a:r>
              <a:rPr lang="en-US" sz="2000" dirty="0" smtClean="0">
                <a:solidFill>
                  <a:srgbClr val="003399"/>
                </a:solidFill>
              </a:rPr>
              <a:t>up is on-going, using existing </a:t>
            </a:r>
            <a:r>
              <a:rPr lang="en-US" sz="2000" b="1" dirty="0" smtClean="0">
                <a:solidFill>
                  <a:srgbClr val="003399"/>
                </a:solidFill>
              </a:rPr>
              <a:t>validated technologies</a:t>
            </a:r>
            <a:endParaRPr lang="en-US" sz="2000" b="1" dirty="0">
              <a:solidFill>
                <a:srgbClr val="003399"/>
              </a:solidFill>
            </a:endParaRPr>
          </a:p>
          <a:p>
            <a:pPr marL="0" lvl="1" indent="0">
              <a:buNone/>
            </a:pPr>
            <a:endParaRPr lang="en-US" sz="1800" dirty="0"/>
          </a:p>
          <a:p>
            <a:pPr lvl="1">
              <a:lnSpc>
                <a:spcPct val="80000"/>
              </a:lnSpc>
              <a:buSzPct val="100000"/>
            </a:pPr>
            <a:r>
              <a:rPr lang="en-US" sz="2000" dirty="0" smtClean="0">
                <a:solidFill>
                  <a:srgbClr val="003399"/>
                </a:solidFill>
              </a:rPr>
              <a:t>The new European-made 2Kx2K </a:t>
            </a:r>
            <a:r>
              <a:rPr lang="en-US" sz="2000" dirty="0">
                <a:solidFill>
                  <a:srgbClr val="003399"/>
                </a:solidFill>
              </a:rPr>
              <a:t>15µm pitch </a:t>
            </a:r>
            <a:r>
              <a:rPr lang="en-US" sz="2000" dirty="0" smtClean="0">
                <a:solidFill>
                  <a:srgbClr val="003399"/>
                </a:solidFill>
              </a:rPr>
              <a:t>detector (ALFA) will </a:t>
            </a:r>
            <a:r>
              <a:rPr lang="en-US" sz="2000" dirty="0" smtClean="0">
                <a:solidFill>
                  <a:srgbClr val="003399"/>
                </a:solidFill>
              </a:rPr>
              <a:t>be </a:t>
            </a:r>
            <a:r>
              <a:rPr lang="en-US" sz="2000" b="1" dirty="0" smtClean="0">
                <a:solidFill>
                  <a:srgbClr val="003399"/>
                </a:solidFill>
              </a:rPr>
              <a:t>available in </a:t>
            </a:r>
            <a:r>
              <a:rPr lang="en-US" sz="2000" b="1" dirty="0" smtClean="0">
                <a:solidFill>
                  <a:srgbClr val="003399"/>
                </a:solidFill>
              </a:rPr>
              <a:t>Q1/2019</a:t>
            </a:r>
          </a:p>
          <a:p>
            <a:pPr lvl="1">
              <a:lnSpc>
                <a:spcPct val="80000"/>
              </a:lnSpc>
              <a:buSzPct val="100000"/>
            </a:pPr>
            <a:endParaRPr lang="en-US" sz="2000" b="1" dirty="0" smtClean="0">
              <a:solidFill>
                <a:srgbClr val="003399"/>
              </a:solidFill>
            </a:endParaRPr>
          </a:p>
          <a:p>
            <a:pPr lvl="1">
              <a:lnSpc>
                <a:spcPct val="80000"/>
              </a:lnSpc>
              <a:buSzPct val="100000"/>
            </a:pPr>
            <a:r>
              <a:rPr lang="en-US" sz="2000" b="1" dirty="0"/>
              <a:t>L</a:t>
            </a:r>
            <a:r>
              <a:rPr lang="en-US" sz="2000" b="1" dirty="0" smtClean="0"/>
              <a:t>arge </a:t>
            </a:r>
            <a:r>
              <a:rPr lang="en-US" sz="2000" b="1" dirty="0"/>
              <a:t>volume </a:t>
            </a:r>
            <a:r>
              <a:rPr lang="en-US" sz="2000" b="1" dirty="0" smtClean="0"/>
              <a:t>production </a:t>
            </a:r>
            <a:r>
              <a:rPr lang="en-US" sz="2000" dirty="0" smtClean="0"/>
              <a:t>capability is addressed through Asteroid program</a:t>
            </a:r>
            <a:endParaRPr lang="en-US" sz="2000" b="1" dirty="0">
              <a:solidFill>
                <a:srgbClr val="003399"/>
              </a:solidFill>
            </a:endParaRPr>
          </a:p>
          <a:p>
            <a:pPr lvl="1">
              <a:lnSpc>
                <a:spcPct val="80000"/>
              </a:lnSpc>
              <a:buSzPct val="100000"/>
            </a:pPr>
            <a:endParaRPr lang="fr-FR" sz="2000" b="1" dirty="0">
              <a:solidFill>
                <a:srgbClr val="003399"/>
              </a:solidFill>
            </a:endParaRPr>
          </a:p>
        </p:txBody>
      </p:sp>
      <p:sp>
        <p:nvSpPr>
          <p:cNvPr id="9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September 27th,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2AA239-4D85-47D8-9B47-DF4BBCAFE0F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SDW 2017 </a:t>
            </a:r>
            <a:r>
              <a:rPr lang="en-GB" sz="1200" dirty="0" smtClean="0">
                <a:solidFill>
                  <a:schemeClr val="bg1"/>
                </a:solidFill>
              </a:rPr>
              <a:t>- </a:t>
            </a:r>
            <a:r>
              <a:rPr lang="en-GB" sz="1200" dirty="0" smtClean="0">
                <a:solidFill>
                  <a:schemeClr val="bg1"/>
                </a:solidFill>
              </a:rPr>
              <a:t>Adrien Lamoure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1078698" y="-8906"/>
            <a:ext cx="8065302" cy="880929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082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27th, 2017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04819-B249-4FF8-A959-9D95CE183309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!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35295" y="4874865"/>
            <a:ext cx="6359236" cy="273844"/>
          </a:xfrm>
        </p:spPr>
        <p:txBody>
          <a:bodyPr/>
          <a:lstStyle/>
          <a:p>
            <a:r>
              <a:rPr lang="en-GB" dirty="0"/>
              <a:t>SDW 2017 - 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9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2000" dirty="0" smtClean="0"/>
              <a:t>The objective of the studies is to answer European Space Agency (ESA) needs for their Cosmic </a:t>
            </a:r>
            <a:r>
              <a:rPr lang="en-US" sz="2000" dirty="0" smtClean="0"/>
              <a:t>Vision program (2015-2025) including science and astronomy applications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What ESA needs :</a:t>
            </a:r>
          </a:p>
          <a:p>
            <a:pPr lvl="2"/>
            <a:r>
              <a:rPr lang="en-US" sz="1600" dirty="0" smtClean="0"/>
              <a:t>SWIR </a:t>
            </a:r>
            <a:r>
              <a:rPr lang="en-US" sz="1600" dirty="0"/>
              <a:t>Large Format </a:t>
            </a:r>
            <a:r>
              <a:rPr lang="en-US" sz="1600" dirty="0" smtClean="0"/>
              <a:t>Arrays (LFA)</a:t>
            </a:r>
          </a:p>
          <a:p>
            <a:pPr lvl="2"/>
            <a:r>
              <a:rPr lang="en-US" sz="1600" dirty="0" smtClean="0"/>
              <a:t>Products made by an European manufacturer</a:t>
            </a:r>
          </a:p>
          <a:p>
            <a:pPr lvl="2"/>
            <a:r>
              <a:rPr lang="en-US" sz="1600" dirty="0" smtClean="0"/>
              <a:t>Components </a:t>
            </a:r>
            <a:r>
              <a:rPr lang="en-US" sz="1600" dirty="0"/>
              <a:t>capable </a:t>
            </a:r>
            <a:r>
              <a:rPr lang="en-US" sz="1600" dirty="0" smtClean="0"/>
              <a:t>of working in low fluxes environments</a:t>
            </a:r>
          </a:p>
          <a:p>
            <a:pPr lvl="1"/>
            <a:endParaRPr lang="en-US" sz="1400" dirty="0"/>
          </a:p>
          <a:p>
            <a:pPr lvl="1"/>
            <a:r>
              <a:rPr lang="en-US" sz="2000" dirty="0" smtClean="0"/>
              <a:t>These activities were initially competitive </a:t>
            </a:r>
            <a:r>
              <a:rPr lang="en-US" sz="2000" dirty="0"/>
              <a:t>between </a:t>
            </a:r>
            <a:r>
              <a:rPr lang="en-US" sz="2000" dirty="0" smtClean="0"/>
              <a:t>Leonardo/UKATC </a:t>
            </a:r>
            <a:r>
              <a:rPr lang="en-US" sz="2000" dirty="0"/>
              <a:t>and </a:t>
            </a:r>
            <a:r>
              <a:rPr lang="en-US" sz="2000" dirty="0" smtClean="0"/>
              <a:t>CEA-LETI/CEA-IRFU/</a:t>
            </a:r>
            <a:r>
              <a:rPr lang="en-US" sz="2000" dirty="0" err="1" smtClean="0"/>
              <a:t>Sofradir</a:t>
            </a:r>
            <a:r>
              <a:rPr lang="en-US" sz="2000" dirty="0" smtClean="0"/>
              <a:t> (technologies development)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The current phase has been contracted </a:t>
            </a:r>
            <a:r>
              <a:rPr lang="en-US" sz="2000" dirty="0"/>
              <a:t>with </a:t>
            </a:r>
            <a:r>
              <a:rPr lang="en-US" sz="2000" dirty="0" err="1" smtClean="0"/>
              <a:t>Sofradir</a:t>
            </a:r>
            <a:r>
              <a:rPr lang="en-US" sz="2000" dirty="0" smtClean="0"/>
              <a:t> only </a:t>
            </a:r>
            <a:endParaRPr lang="en-US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 smtClean="0"/>
              <a:t>Context of </a:t>
            </a:r>
            <a:r>
              <a:rPr lang="en-US" sz="3200" dirty="0"/>
              <a:t>the </a:t>
            </a:r>
            <a:r>
              <a:rPr lang="en-US" sz="3200" dirty="0" smtClean="0"/>
              <a:t>studies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04819-B249-4FF8-A959-9D95CE183309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SDW 2017 - 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6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September 27th, 2017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2AA239-4D85-47D8-9B47-DF4BBCAFE0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SDW 2017 </a:t>
            </a:r>
            <a:r>
              <a:rPr lang="en-GB" sz="1200" dirty="0" smtClean="0">
                <a:solidFill>
                  <a:schemeClr val="bg1"/>
                </a:solidFill>
              </a:rPr>
              <a:t>- </a:t>
            </a:r>
            <a:r>
              <a:rPr lang="en-GB" sz="1200" dirty="0" smtClean="0">
                <a:solidFill>
                  <a:schemeClr val="bg1"/>
                </a:solidFill>
              </a:rPr>
              <a:t>Adrien Lamoure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>
          <a:xfrm>
            <a:off x="-4370" y="845187"/>
            <a:ext cx="9138845" cy="4090988"/>
          </a:xfrm>
          <a:prstGeom prst="rect">
            <a:avLst/>
          </a:prstGeom>
        </p:spPr>
        <p:txBody>
          <a:bodyPr vert="horz" lIns="72000" tIns="36000" rIns="72000" bIns="36000" rtlCol="0">
            <a:normAutofit fontScale="85000" lnSpcReduction="10000"/>
          </a:bodyPr>
          <a:lstStyle>
            <a:lvl1pPr marL="360000" indent="-360000" algn="l" defTabSz="914400" rtl="0" eaLnBrk="1" latinLnBrk="0" hangingPunct="1">
              <a:spcBef>
                <a:spcPct val="20000"/>
              </a:spcBef>
              <a:buClr>
                <a:srgbClr val="B72F86"/>
              </a:buClr>
              <a:buFont typeface="Wingdings 3" panose="05040102010807070707" pitchFamily="18" charset="2"/>
              <a:buChar char="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Clr>
                <a:srgbClr val="B72F86"/>
              </a:buClr>
              <a:buSzPct val="100000"/>
              <a:buFont typeface="Webdings" pitchFamily="18" charset="2"/>
              <a:buChar char="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0000" indent="-360000" algn="l" defTabSz="914400" rtl="0" eaLnBrk="1" latinLnBrk="0" hangingPunct="1">
              <a:spcBef>
                <a:spcPct val="20000"/>
              </a:spcBef>
              <a:buClr>
                <a:srgbClr val="B72F86"/>
              </a:buClr>
              <a:buSzPct val="90000"/>
              <a:buFont typeface="Wingdings" pitchFamily="2" charset="2"/>
              <a:buChar char="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0000" indent="-360000" algn="l" defTabSz="914400" rtl="0" eaLnBrk="1" latinLnBrk="0" hangingPunct="1">
              <a:spcBef>
                <a:spcPct val="20000"/>
              </a:spcBef>
              <a:buClr>
                <a:srgbClr val="B72F86"/>
              </a:buClr>
              <a:buSzPct val="90000"/>
              <a:buFont typeface="Wingdings" pitchFamily="2" charset="2"/>
              <a:buChar char=""/>
              <a:defRPr lang="fr-FR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00000" indent="-360000" algn="l" defTabSz="914400" rtl="0" eaLnBrk="1" latinLnBrk="0" hangingPunct="1">
              <a:spcBef>
                <a:spcPct val="20000"/>
              </a:spcBef>
              <a:buClr>
                <a:srgbClr val="B72F86"/>
              </a:buClr>
              <a:buSzPct val="80000"/>
              <a:buFont typeface="Wingdings 2" pitchFamily="18" charset="2"/>
              <a:buChar char="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tx2"/>
              </a:buClr>
              <a:buFont typeface="Arial" panose="020B0604020202020204" pitchFamily="34" charset="0"/>
              <a:buChar char="■"/>
            </a:pPr>
            <a:r>
              <a:rPr lang="en-GB" sz="2200" dirty="0">
                <a:solidFill>
                  <a:srgbClr val="003399"/>
                </a:solidFill>
              </a:rPr>
              <a:t>ESA </a:t>
            </a:r>
            <a:r>
              <a:rPr lang="en-GB" sz="2200" dirty="0" smtClean="0">
                <a:solidFill>
                  <a:srgbClr val="003399"/>
                </a:solidFill>
              </a:rPr>
              <a:t>expected missions</a:t>
            </a:r>
            <a:endParaRPr lang="en-GB" sz="2200" dirty="0">
              <a:solidFill>
                <a:srgbClr val="003399"/>
              </a:solidFill>
            </a:endParaRPr>
          </a:p>
          <a:p>
            <a:pPr lvl="2">
              <a:buClr>
                <a:schemeClr val="tx2"/>
              </a:buClr>
              <a:buSzPct val="100000"/>
              <a:buFont typeface="Arial" panose="020B0604020202020204" pitchFamily="34" charset="0"/>
              <a:buChar char="□"/>
            </a:pPr>
            <a:r>
              <a:rPr lang="fr-FR" sz="1700" b="1" dirty="0">
                <a:solidFill>
                  <a:srgbClr val="003399"/>
                </a:solidFill>
              </a:rPr>
              <a:t>ARIEL</a:t>
            </a:r>
            <a:r>
              <a:rPr lang="fr-FR" sz="1700" dirty="0">
                <a:solidFill>
                  <a:srgbClr val="003399"/>
                </a:solidFill>
              </a:rPr>
              <a:t> : </a:t>
            </a:r>
            <a:r>
              <a:rPr lang="fr-FR" sz="1700" dirty="0" err="1">
                <a:solidFill>
                  <a:srgbClr val="003399"/>
                </a:solidFill>
              </a:rPr>
              <a:t>detection</a:t>
            </a:r>
            <a:r>
              <a:rPr lang="fr-FR" sz="1700" dirty="0">
                <a:solidFill>
                  <a:srgbClr val="003399"/>
                </a:solidFill>
              </a:rPr>
              <a:t> of </a:t>
            </a:r>
            <a:r>
              <a:rPr lang="fr-FR" sz="1700" dirty="0" err="1">
                <a:solidFill>
                  <a:srgbClr val="003399"/>
                </a:solidFill>
              </a:rPr>
              <a:t>exoplanetary</a:t>
            </a:r>
            <a:r>
              <a:rPr lang="fr-FR" sz="1700" dirty="0">
                <a:solidFill>
                  <a:srgbClr val="003399"/>
                </a:solidFill>
              </a:rPr>
              <a:t> </a:t>
            </a:r>
            <a:r>
              <a:rPr lang="fr-FR" sz="1700" dirty="0" err="1">
                <a:solidFill>
                  <a:srgbClr val="003399"/>
                </a:solidFill>
              </a:rPr>
              <a:t>systems</a:t>
            </a:r>
            <a:r>
              <a:rPr lang="fr-FR" sz="1700" dirty="0">
                <a:solidFill>
                  <a:srgbClr val="003399"/>
                </a:solidFill>
              </a:rPr>
              <a:t> ; large FPA </a:t>
            </a:r>
            <a:r>
              <a:rPr lang="fr-FR" sz="1700" dirty="0" err="1">
                <a:solidFill>
                  <a:srgbClr val="003399"/>
                </a:solidFill>
              </a:rPr>
              <a:t>imaging</a:t>
            </a:r>
            <a:r>
              <a:rPr lang="fr-FR" sz="1700" dirty="0">
                <a:solidFill>
                  <a:srgbClr val="003399"/>
                </a:solidFill>
              </a:rPr>
              <a:t> detector, </a:t>
            </a:r>
            <a:r>
              <a:rPr lang="en-GB" sz="1700" dirty="0">
                <a:solidFill>
                  <a:srgbClr val="003399"/>
                </a:solidFill>
              </a:rPr>
              <a:t>pitch ≥ 15µm, 2 channels in MWIR and LWIR wavelengths</a:t>
            </a:r>
            <a:endParaRPr lang="fr-FR" sz="1700" dirty="0">
              <a:solidFill>
                <a:srgbClr val="003399"/>
              </a:solidFill>
            </a:endParaRPr>
          </a:p>
          <a:p>
            <a:pPr lvl="2">
              <a:buClr>
                <a:schemeClr val="tx2"/>
              </a:buClr>
              <a:buSzPct val="100000"/>
              <a:buFont typeface="Arial" panose="020B0604020202020204" pitchFamily="34" charset="0"/>
              <a:buChar char="□"/>
            </a:pPr>
            <a:r>
              <a:rPr lang="fr-FR" sz="1700" b="1" dirty="0">
                <a:solidFill>
                  <a:srgbClr val="003399"/>
                </a:solidFill>
              </a:rPr>
              <a:t>THESEUS</a:t>
            </a:r>
            <a:r>
              <a:rPr lang="fr-FR" sz="1700" dirty="0">
                <a:solidFill>
                  <a:srgbClr val="003399"/>
                </a:solidFill>
              </a:rPr>
              <a:t> : </a:t>
            </a:r>
            <a:r>
              <a:rPr lang="en-GB" sz="1700" dirty="0">
                <a:solidFill>
                  <a:srgbClr val="003399"/>
                </a:solidFill>
              </a:rPr>
              <a:t>exploration of the Early Universe by unveiling the faintest GRBs population ; NIR spectrometer</a:t>
            </a:r>
            <a:endParaRPr lang="fr-FR" sz="1700" dirty="0">
              <a:solidFill>
                <a:srgbClr val="003399"/>
              </a:solidFill>
            </a:endParaRPr>
          </a:p>
          <a:p>
            <a:pPr lvl="2">
              <a:buClr>
                <a:schemeClr val="tx2"/>
              </a:buClr>
              <a:buSzPct val="100000"/>
              <a:buFont typeface="Arial" panose="020B0604020202020204" pitchFamily="34" charset="0"/>
              <a:buChar char="□"/>
            </a:pPr>
            <a:r>
              <a:rPr lang="fr-FR" sz="1700" dirty="0">
                <a:solidFill>
                  <a:srgbClr val="003399"/>
                </a:solidFill>
              </a:rPr>
              <a:t>Future missions to come</a:t>
            </a:r>
            <a:r>
              <a:rPr lang="fr-FR" sz="1700" dirty="0" smtClean="0">
                <a:solidFill>
                  <a:srgbClr val="003399"/>
                </a:solidFill>
              </a:rPr>
              <a:t>…</a:t>
            </a:r>
          </a:p>
          <a:p>
            <a:pPr marL="720000" lvl="2" indent="0">
              <a:buClr>
                <a:schemeClr val="tx2"/>
              </a:buClr>
              <a:buSzPct val="100000"/>
              <a:buNone/>
            </a:pPr>
            <a:endParaRPr lang="fr-FR" sz="1700" dirty="0"/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■"/>
            </a:pPr>
            <a:r>
              <a:rPr lang="fr-FR" sz="2200" dirty="0" smtClean="0">
                <a:solidFill>
                  <a:srgbClr val="003399"/>
                </a:solidFill>
              </a:rPr>
              <a:t>ESO </a:t>
            </a:r>
            <a:r>
              <a:rPr lang="fr-FR" sz="2200" dirty="0">
                <a:solidFill>
                  <a:srgbClr val="003399"/>
                </a:solidFill>
              </a:rPr>
              <a:t>ELT instruments</a:t>
            </a:r>
          </a:p>
          <a:p>
            <a:pPr lvl="2">
              <a:buClr>
                <a:schemeClr val="tx2"/>
              </a:buClr>
              <a:buSzPct val="100000"/>
              <a:buFont typeface="Arial" panose="020B0604020202020204" pitchFamily="34" charset="0"/>
              <a:buChar char="□"/>
            </a:pPr>
            <a:r>
              <a:rPr lang="en-GB" sz="1700" b="1" dirty="0">
                <a:solidFill>
                  <a:srgbClr val="003399"/>
                </a:solidFill>
              </a:rPr>
              <a:t>HARMONI</a:t>
            </a:r>
            <a:r>
              <a:rPr lang="en-GB" sz="1700" dirty="0">
                <a:solidFill>
                  <a:srgbClr val="003399"/>
                </a:solidFill>
              </a:rPr>
              <a:t> : spectrograph made of 4 channels of 8k x 4k pixels, pitch ≥ 15µm, Visible / SWIR wavelengths</a:t>
            </a:r>
          </a:p>
          <a:p>
            <a:pPr lvl="2">
              <a:buClr>
                <a:schemeClr val="tx2"/>
              </a:buClr>
              <a:buSzPct val="100000"/>
              <a:buFont typeface="Arial" panose="020B0604020202020204" pitchFamily="34" charset="0"/>
              <a:buChar char="□"/>
            </a:pPr>
            <a:r>
              <a:rPr lang="en-GB" sz="1700" b="1" dirty="0">
                <a:solidFill>
                  <a:srgbClr val="003399"/>
                </a:solidFill>
              </a:rPr>
              <a:t>MICADO</a:t>
            </a:r>
            <a:r>
              <a:rPr lang="en-GB" sz="1700" dirty="0">
                <a:solidFill>
                  <a:srgbClr val="003399"/>
                </a:solidFill>
              </a:rPr>
              <a:t> : diffraction limited imager, </a:t>
            </a:r>
            <a:r>
              <a:rPr lang="en-GB" sz="1700" dirty="0" smtClean="0">
                <a:solidFill>
                  <a:srgbClr val="003399"/>
                </a:solidFill>
              </a:rPr>
              <a:t>mosaic of 12k </a:t>
            </a:r>
            <a:r>
              <a:rPr lang="en-GB" sz="1700" dirty="0">
                <a:solidFill>
                  <a:srgbClr val="003399"/>
                </a:solidFill>
              </a:rPr>
              <a:t>x </a:t>
            </a:r>
            <a:r>
              <a:rPr lang="en-GB" sz="1700" dirty="0" smtClean="0">
                <a:solidFill>
                  <a:srgbClr val="003399"/>
                </a:solidFill>
              </a:rPr>
              <a:t>12k, </a:t>
            </a:r>
            <a:r>
              <a:rPr lang="en-GB" sz="1700" dirty="0">
                <a:solidFill>
                  <a:srgbClr val="003399"/>
                </a:solidFill>
              </a:rPr>
              <a:t>pitch ≥ 15µm, SWIR wavelengths</a:t>
            </a:r>
          </a:p>
          <a:p>
            <a:pPr lvl="2">
              <a:buClr>
                <a:schemeClr val="tx2"/>
              </a:buClr>
              <a:buSzPct val="100000"/>
              <a:buFont typeface="Arial" panose="020B0604020202020204" pitchFamily="34" charset="0"/>
              <a:buChar char="□"/>
            </a:pPr>
            <a:r>
              <a:rPr lang="fr-FR" sz="1700" b="1" dirty="0">
                <a:solidFill>
                  <a:srgbClr val="003399"/>
                </a:solidFill>
              </a:rPr>
              <a:t>METIS</a:t>
            </a:r>
            <a:r>
              <a:rPr lang="fr-FR" sz="1700" dirty="0">
                <a:solidFill>
                  <a:srgbClr val="003399"/>
                </a:solidFill>
              </a:rPr>
              <a:t> : </a:t>
            </a:r>
            <a:r>
              <a:rPr lang="en-GB" sz="1700" dirty="0" smtClean="0">
                <a:solidFill>
                  <a:srgbClr val="003399"/>
                </a:solidFill>
              </a:rPr>
              <a:t>4k x 4k </a:t>
            </a:r>
            <a:r>
              <a:rPr lang="en-GB" sz="1700" dirty="0">
                <a:solidFill>
                  <a:srgbClr val="003399"/>
                </a:solidFill>
              </a:rPr>
              <a:t>spectrograph mosaic + 2kx2k imaging detector, pitch ≥ 15µm, MWIR wavelengths</a:t>
            </a:r>
          </a:p>
          <a:p>
            <a:pPr lvl="2">
              <a:buClr>
                <a:schemeClr val="tx2"/>
              </a:buClr>
              <a:buSzPct val="100000"/>
              <a:buFont typeface="Arial" panose="020B0604020202020204" pitchFamily="34" charset="0"/>
              <a:buChar char="□"/>
            </a:pPr>
            <a:r>
              <a:rPr lang="fr-FR" sz="1700" dirty="0">
                <a:solidFill>
                  <a:srgbClr val="003399"/>
                </a:solidFill>
              </a:rPr>
              <a:t>Future instruments to come…</a:t>
            </a:r>
          </a:p>
          <a:p>
            <a:pPr marL="0" lvl="1" indent="0">
              <a:buSzTx/>
              <a:buNone/>
            </a:pPr>
            <a:endParaRPr lang="fr-FR" sz="1700" dirty="0" smtClean="0">
              <a:solidFill>
                <a:srgbClr val="FF0000"/>
              </a:solidFill>
            </a:endParaRP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■"/>
            </a:pPr>
            <a:r>
              <a:rPr lang="fr-FR" sz="2200" dirty="0" err="1">
                <a:solidFill>
                  <a:srgbClr val="003399"/>
                </a:solidFill>
              </a:rPr>
              <a:t>Others</a:t>
            </a:r>
            <a:r>
              <a:rPr lang="fr-FR" sz="2200" dirty="0">
                <a:solidFill>
                  <a:srgbClr val="003399"/>
                </a:solidFill>
              </a:rPr>
              <a:t> </a:t>
            </a:r>
            <a:r>
              <a:rPr lang="fr-FR" sz="2200" dirty="0" smtClean="0">
                <a:solidFill>
                  <a:srgbClr val="003399"/>
                </a:solidFill>
              </a:rPr>
              <a:t>? Contact us !</a:t>
            </a:r>
            <a:endParaRPr lang="en-GB" sz="2200" dirty="0">
              <a:solidFill>
                <a:srgbClr val="003399"/>
              </a:solidFill>
            </a:endParaRP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1078698" y="-8906"/>
            <a:ext cx="8065302" cy="880929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Potential </a:t>
            </a:r>
            <a:r>
              <a:rPr lang="en-US" sz="3200" dirty="0" smtClean="0">
                <a:solidFill>
                  <a:schemeClr val="tx1"/>
                </a:solidFill>
              </a:rPr>
              <a:t>Applications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2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000" b="1" dirty="0" smtClean="0"/>
              <a:t>Capability of our technologies to meet </a:t>
            </a:r>
            <a:r>
              <a:rPr lang="en-US" sz="2000" b="1" dirty="0" smtClean="0"/>
              <a:t>the </a:t>
            </a:r>
            <a:r>
              <a:rPr lang="en-US" sz="2000" b="1" dirty="0" smtClean="0"/>
              <a:t>specifications</a:t>
            </a:r>
            <a:endParaRPr lang="en-US" sz="2000" b="1" dirty="0"/>
          </a:p>
          <a:p>
            <a:pPr marL="931500" lvl="1" indent="-571500">
              <a:buFont typeface="+mj-lt"/>
              <a:buAutoNum type="arabicPeriod"/>
            </a:pPr>
            <a:r>
              <a:rPr lang="en-US" sz="1600" dirty="0" smtClean="0"/>
              <a:t>Specifications</a:t>
            </a:r>
          </a:p>
          <a:p>
            <a:pPr marL="931500" lvl="1" indent="-571500">
              <a:buFont typeface="+mj-lt"/>
              <a:buAutoNum type="arabicPeriod"/>
            </a:pPr>
            <a:r>
              <a:rPr lang="en-US" sz="1600" dirty="0" smtClean="0"/>
              <a:t>Detector under test </a:t>
            </a:r>
            <a:r>
              <a:rPr lang="en-US" sz="1600" dirty="0" smtClean="0"/>
              <a:t>definition</a:t>
            </a:r>
          </a:p>
          <a:p>
            <a:pPr marL="1291500" lvl="2" indent="-571500">
              <a:buFont typeface="+mj-lt"/>
              <a:buAutoNum type="arabicPeriod"/>
            </a:pPr>
            <a:r>
              <a:rPr lang="en-US" sz="1200" dirty="0"/>
              <a:t>Detection Circuit main characteristics</a:t>
            </a:r>
            <a:endParaRPr lang="en-US" sz="1200" dirty="0" smtClean="0"/>
          </a:p>
          <a:p>
            <a:pPr marL="1291500" lvl="2" indent="-571500">
              <a:buFont typeface="+mj-lt"/>
              <a:buAutoNum type="arabicPeriod"/>
            </a:pPr>
            <a:r>
              <a:rPr lang="en-US" sz="1200" dirty="0" smtClean="0"/>
              <a:t>Readout Circuit design</a:t>
            </a:r>
            <a:endParaRPr lang="en-US" sz="1200" dirty="0"/>
          </a:p>
          <a:p>
            <a:pPr marL="931500" lvl="1" indent="-571500">
              <a:buFont typeface="+mj-lt"/>
              <a:buAutoNum type="arabicPeriod"/>
            </a:pPr>
            <a:r>
              <a:rPr lang="en-US" sz="1600" dirty="0" smtClean="0"/>
              <a:t>Detector under test performances</a:t>
            </a:r>
          </a:p>
          <a:p>
            <a:pPr marL="360000" lvl="1" indent="0">
              <a:buNone/>
            </a:pPr>
            <a:endParaRPr lang="en-US" sz="1600" dirty="0"/>
          </a:p>
          <a:p>
            <a:pPr marL="571500" indent="-571500">
              <a:buFont typeface="+mj-lt"/>
              <a:buAutoNum type="romanUcPeriod"/>
            </a:pPr>
            <a:r>
              <a:rPr lang="en-US" sz="2000" b="1" dirty="0" smtClean="0"/>
              <a:t>Detector size scale up</a:t>
            </a:r>
            <a:endParaRPr lang="en-US" sz="2000" b="1" dirty="0"/>
          </a:p>
          <a:p>
            <a:pPr marL="931500" lvl="1" indent="-571500">
              <a:buFont typeface="+mj-lt"/>
              <a:buAutoNum type="arabicPeriod"/>
            </a:pPr>
            <a:r>
              <a:rPr lang="en-US" sz="1600" dirty="0" smtClean="0"/>
              <a:t>ALFA </a:t>
            </a:r>
            <a:r>
              <a:rPr lang="en-US" sz="1600" dirty="0" smtClean="0"/>
              <a:t>detector </a:t>
            </a:r>
            <a:r>
              <a:rPr lang="en-US" sz="1600" dirty="0"/>
              <a:t>requirements</a:t>
            </a:r>
          </a:p>
          <a:p>
            <a:pPr marL="931500" lvl="1" indent="-571500">
              <a:buFont typeface="+mj-lt"/>
              <a:buAutoNum type="arabicPeriod"/>
            </a:pPr>
            <a:r>
              <a:rPr lang="en-US" sz="1600" dirty="0" smtClean="0"/>
              <a:t>Scale up capability</a:t>
            </a:r>
          </a:p>
          <a:p>
            <a:pPr marL="931500" lvl="1" indent="-571500">
              <a:buFont typeface="+mj-lt"/>
              <a:buAutoNum type="arabicPeriod"/>
            </a:pPr>
            <a:r>
              <a:rPr lang="en-US" sz="1600" dirty="0" smtClean="0"/>
              <a:t>Development </a:t>
            </a:r>
            <a:r>
              <a:rPr lang="en-US" sz="1600" dirty="0" smtClean="0"/>
              <a:t>schedule</a:t>
            </a:r>
          </a:p>
          <a:p>
            <a:pPr marL="931500" lvl="1" indent="-571500">
              <a:buFont typeface="+mj-lt"/>
              <a:buAutoNum type="arabicPeriod"/>
            </a:pPr>
            <a:r>
              <a:rPr lang="en-US" sz="1600" dirty="0" smtClean="0"/>
              <a:t>Astronomy </a:t>
            </a:r>
            <a:r>
              <a:rPr lang="en-US" sz="1600" dirty="0"/>
              <a:t>projects roadmap</a:t>
            </a:r>
          </a:p>
          <a:p>
            <a:pPr marL="931500" lvl="1" indent="-571500">
              <a:buFont typeface="+mj-lt"/>
              <a:buAutoNum type="arabicPeriod"/>
            </a:pPr>
            <a:endParaRPr lang="en-US" sz="1600" dirty="0"/>
          </a:p>
          <a:p>
            <a:pPr marL="931500" lvl="1" indent="-5715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3200" dirty="0" smtClean="0"/>
              <a:t>Scope of the </a:t>
            </a:r>
            <a:r>
              <a:rPr lang="fr-FR" sz="3200" dirty="0" err="1" smtClean="0"/>
              <a:t>presentation</a:t>
            </a:r>
            <a:endParaRPr lang="fr-FR" sz="32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04819-B249-4FF8-A959-9D95CE18330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SDW 2017 - 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11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04819-B249-4FF8-A959-9D95CE18330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Capability of our technologies to meet </a:t>
            </a:r>
            <a:r>
              <a:rPr lang="en-US" sz="2800" dirty="0" smtClean="0"/>
              <a:t>the </a:t>
            </a:r>
            <a:r>
              <a:rPr lang="en-US" sz="2800" dirty="0"/>
              <a:t>specifications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SDW 2017 - </a:t>
            </a:r>
            <a:r>
              <a:rPr lang="en-GB" dirty="0" smtClean="0"/>
              <a:t>Adrien Lamoure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" y="0"/>
            <a:ext cx="9149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000" b="1" dirty="0">
                <a:solidFill>
                  <a:schemeClr val="bg1"/>
                </a:solidFill>
              </a:rPr>
              <a:t>Capability of our technologies to meet </a:t>
            </a:r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specifications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Detector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size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scale up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 smtClean="0"/>
              <a:t>Specifications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04819-B249-4FF8-A959-9D95CE18330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SDW 2017 - 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  <p:graphicFrame>
        <p:nvGraphicFramePr>
          <p:cNvPr id="33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409010"/>
              </p:ext>
            </p:extLst>
          </p:nvPr>
        </p:nvGraphicFramePr>
        <p:xfrm>
          <a:off x="1354280" y="967020"/>
          <a:ext cx="6024625" cy="3521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983"/>
                <a:gridCol w="2797642"/>
              </a:tblGrid>
              <a:tr h="5143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Parameter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Requirement</a:t>
                      </a:r>
                      <a:endParaRPr lang="en-US" sz="1800" dirty="0"/>
                    </a:p>
                  </a:txBody>
                  <a:tcPr anchor="ctr"/>
                </a:tc>
              </a:tr>
              <a:tr h="323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Cut-on wavelength</a:t>
                      </a:r>
                      <a:endParaRPr lang="fr-F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≤ 0.8 µm</a:t>
                      </a:r>
                      <a:endParaRPr lang="fr-F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Cut-off </a:t>
                      </a:r>
                      <a:r>
                        <a:rPr lang="en-US" sz="1200" b="1" dirty="0" smtClean="0">
                          <a:effectLst/>
                        </a:rPr>
                        <a:t>wavelength</a:t>
                      </a:r>
                      <a:endParaRPr lang="fr-F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&lt; 2.3 µm</a:t>
                      </a:r>
                      <a:endParaRPr lang="fr-F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Quantum efficiency</a:t>
                      </a:r>
                      <a:endParaRPr lang="fr-F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≥ 70</a:t>
                      </a:r>
                      <a:r>
                        <a:rPr lang="en-US" sz="1200" b="1" dirty="0">
                          <a:effectLst/>
                        </a:rPr>
                        <a:t>%</a:t>
                      </a:r>
                      <a:endParaRPr lang="fr-F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Operating temperature</a:t>
                      </a:r>
                      <a:endParaRPr lang="fr-F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≥ 100K</a:t>
                      </a:r>
                      <a:endParaRPr lang="fr-F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8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Dark current (at 100K)</a:t>
                      </a:r>
                      <a:endParaRPr lang="fr-F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≤ 0.1 </a:t>
                      </a:r>
                      <a:r>
                        <a:rPr lang="en-US" sz="1200" b="1" dirty="0">
                          <a:effectLst/>
                        </a:rPr>
                        <a:t>e-/pix/s</a:t>
                      </a:r>
                      <a:endParaRPr lang="fr-F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3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Linear</a:t>
                      </a:r>
                      <a:r>
                        <a:rPr lang="en-US" sz="1200" b="1" dirty="0" smtClean="0">
                          <a:effectLst/>
                        </a:rPr>
                        <a:t> well capacity</a:t>
                      </a:r>
                      <a:endParaRPr lang="fr-F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≥ 60 </a:t>
                      </a:r>
                      <a:r>
                        <a:rPr lang="en-US" sz="1200" b="1" dirty="0" err="1" smtClean="0">
                          <a:effectLst/>
                        </a:rPr>
                        <a:t>ke</a:t>
                      </a:r>
                      <a:r>
                        <a:rPr lang="en-US" sz="1200" b="1" dirty="0" smtClean="0">
                          <a:effectLst/>
                        </a:rPr>
                        <a:t>-</a:t>
                      </a:r>
                      <a:endParaRPr lang="fr-F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</a:t>
                      </a:r>
                      <a:r>
                        <a:rPr lang="fr-FR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Linearity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≤ 3%</a:t>
                      </a:r>
                      <a:endParaRPr lang="fr-F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5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Cross-talk</a:t>
                      </a:r>
                      <a:endParaRPr lang="fr-F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≤ 2</a:t>
                      </a:r>
                      <a:r>
                        <a:rPr lang="en-US" sz="1200" b="1" dirty="0">
                          <a:effectLst/>
                        </a:rPr>
                        <a:t>%</a:t>
                      </a:r>
                      <a:endParaRPr lang="fr-F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4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Readout noise (single CDS)</a:t>
                      </a:r>
                      <a:endParaRPr lang="fr-F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≤ 18 e- </a:t>
                      </a:r>
                      <a:r>
                        <a:rPr lang="en-US" sz="1200" b="1" dirty="0" err="1">
                          <a:effectLst/>
                        </a:rPr>
                        <a:t>rms</a:t>
                      </a:r>
                      <a:endParaRPr lang="fr-F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Readout speed</a:t>
                      </a:r>
                      <a:endParaRPr lang="fr-F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≥ 100 kHz</a:t>
                      </a:r>
                      <a:endParaRPr lang="fr-FR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2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 smtClean="0"/>
              <a:t>Component tested in the previous LFA development studies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err="1" smtClean="0"/>
              <a:t>HgCdTe</a:t>
            </a:r>
            <a:r>
              <a:rPr lang="en-US" sz="2000" dirty="0" smtClean="0"/>
              <a:t> </a:t>
            </a:r>
            <a:r>
              <a:rPr lang="en-US" sz="2000" dirty="0"/>
              <a:t>material hybridized </a:t>
            </a:r>
            <a:r>
              <a:rPr lang="en-US" sz="2000" dirty="0" smtClean="0"/>
              <a:t>component</a:t>
            </a:r>
            <a:endParaRPr lang="en-US" sz="2000" dirty="0"/>
          </a:p>
          <a:p>
            <a:pPr marL="720000" lvl="2" indent="0">
              <a:buNone/>
            </a:pPr>
            <a:endParaRPr lang="en-US" sz="1800" dirty="0"/>
          </a:p>
          <a:p>
            <a:pPr lvl="1"/>
            <a:r>
              <a:rPr lang="en-US" sz="2000" dirty="0"/>
              <a:t>Format : </a:t>
            </a:r>
          </a:p>
          <a:p>
            <a:pPr lvl="2"/>
            <a:r>
              <a:rPr lang="en-US" sz="1600" dirty="0" smtClean="0"/>
              <a:t>640x512 pixels</a:t>
            </a:r>
            <a:endParaRPr lang="en-US" sz="1600" dirty="0"/>
          </a:p>
          <a:p>
            <a:pPr lvl="2"/>
            <a:r>
              <a:rPr lang="en-US" sz="1600" dirty="0" smtClean="0"/>
              <a:t>15 µm </a:t>
            </a:r>
            <a:r>
              <a:rPr lang="en-US" sz="1600" dirty="0"/>
              <a:t>pitch</a:t>
            </a:r>
          </a:p>
          <a:p>
            <a:pPr marL="720000" lvl="2" indent="0">
              <a:buNone/>
            </a:pPr>
            <a:endParaRPr lang="en-US" sz="1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3200" dirty="0" smtClean="0"/>
              <a:t>SWIR </a:t>
            </a:r>
            <a:r>
              <a:rPr lang="en-GB" sz="3200" dirty="0"/>
              <a:t>LFA </a:t>
            </a:r>
            <a:r>
              <a:rPr lang="en-GB" sz="3200" dirty="0" smtClean="0"/>
              <a:t>detector under test definition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04819-B249-4FF8-A959-9D95CE18330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SDW 2017 - 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79" y="2125683"/>
            <a:ext cx="4107256" cy="2505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10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 err="1" smtClean="0"/>
              <a:t>Epitaxy</a:t>
            </a:r>
            <a:r>
              <a:rPr lang="en-US" sz="2000" dirty="0" smtClean="0"/>
              <a:t> </a:t>
            </a:r>
            <a:r>
              <a:rPr lang="en-US" sz="2000" dirty="0"/>
              <a:t>type </a:t>
            </a:r>
            <a:r>
              <a:rPr lang="en-US" sz="2000" dirty="0" smtClean="0"/>
              <a:t>: both MBE </a:t>
            </a:r>
            <a:r>
              <a:rPr lang="en-US" sz="2000" dirty="0"/>
              <a:t>and LPE have been studied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Diodes technology :</a:t>
            </a:r>
          </a:p>
          <a:p>
            <a:pPr lvl="2"/>
            <a:r>
              <a:rPr lang="en-US" sz="1600" dirty="0" smtClean="0"/>
              <a:t>p </a:t>
            </a:r>
            <a:r>
              <a:rPr lang="en-US" sz="1600" dirty="0"/>
              <a:t>on n technology (more than 10 years of </a:t>
            </a:r>
            <a:r>
              <a:rPr lang="en-US" sz="1600" dirty="0" smtClean="0"/>
              <a:t>experience for CEA-LETI </a:t>
            </a:r>
            <a:r>
              <a:rPr lang="en-US" sz="1600" dirty="0"/>
              <a:t>and </a:t>
            </a:r>
            <a:r>
              <a:rPr lang="en-US" sz="1600" dirty="0" err="1"/>
              <a:t>Sofradir</a:t>
            </a:r>
            <a:r>
              <a:rPr lang="en-US" sz="1600" dirty="0"/>
              <a:t> teams</a:t>
            </a:r>
            <a:r>
              <a:rPr lang="en-US" sz="1600" dirty="0" smtClean="0"/>
              <a:t>) </a:t>
            </a:r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sz="1600" b="1" dirty="0" smtClean="0"/>
              <a:t>better </a:t>
            </a:r>
            <a:r>
              <a:rPr lang="en-US" sz="1600" b="1" dirty="0"/>
              <a:t>QE </a:t>
            </a:r>
            <a:r>
              <a:rPr lang="en-US" sz="1600" dirty="0"/>
              <a:t>is expected compared to n on p </a:t>
            </a:r>
            <a:r>
              <a:rPr lang="en-US" sz="1600" dirty="0" smtClean="0"/>
              <a:t>technology</a:t>
            </a:r>
            <a:endParaRPr lang="en-US" sz="1600" dirty="0"/>
          </a:p>
          <a:p>
            <a:pPr lvl="1"/>
            <a:endParaRPr lang="en-US" sz="1800" dirty="0"/>
          </a:p>
          <a:p>
            <a:pPr lvl="1"/>
            <a:r>
              <a:rPr lang="en-US" sz="2000" dirty="0"/>
              <a:t>Wavelength range:</a:t>
            </a:r>
          </a:p>
          <a:p>
            <a:pPr lvl="2"/>
            <a:r>
              <a:rPr lang="en-US" sz="1600" dirty="0"/>
              <a:t>0.8µm cut-on (non removed </a:t>
            </a:r>
            <a:r>
              <a:rPr lang="en-US" sz="1600" dirty="0" err="1"/>
              <a:t>CdZnTe</a:t>
            </a:r>
            <a:r>
              <a:rPr lang="en-US" sz="1600" dirty="0"/>
              <a:t> substrate)</a:t>
            </a:r>
          </a:p>
          <a:p>
            <a:pPr lvl="2"/>
            <a:r>
              <a:rPr lang="en-US" sz="1600" dirty="0"/>
              <a:t>2.1µm / 2.3µm cut-off</a:t>
            </a:r>
          </a:p>
          <a:p>
            <a:pPr lvl="1"/>
            <a:endParaRPr lang="en-US" sz="1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 smtClean="0"/>
              <a:t>Detection Circuit main characteristics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27th, 2017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04819-B249-4FF8-A959-9D95CE18330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SDW 2017 - </a:t>
            </a:r>
            <a:r>
              <a:rPr lang="en-GB" dirty="0" err="1" smtClean="0"/>
              <a:t>Adrien</a:t>
            </a:r>
            <a:r>
              <a:rPr lang="en-GB" dirty="0" smtClean="0"/>
              <a:t> Lamoure</a:t>
            </a:r>
            <a:endParaRPr lang="fr-FR" dirty="0"/>
          </a:p>
        </p:txBody>
      </p:sp>
      <p:pic>
        <p:nvPicPr>
          <p:cNvPr id="8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79" y="2636322"/>
            <a:ext cx="3429497" cy="218469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884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Blank">
  <a:themeElements>
    <a:clrScheme name="SofradirCharte2017">
      <a:dk1>
        <a:srgbClr val="15388D"/>
      </a:dk1>
      <a:lt1>
        <a:srgbClr val="FFFFFF"/>
      </a:lt1>
      <a:dk2>
        <a:srgbClr val="15388D"/>
      </a:dk2>
      <a:lt2>
        <a:srgbClr val="FFFFFF"/>
      </a:lt2>
      <a:accent1>
        <a:srgbClr val="1F497D"/>
      </a:accent1>
      <a:accent2>
        <a:srgbClr val="4F81BD"/>
      </a:accent2>
      <a:accent3>
        <a:srgbClr val="4BACC6"/>
      </a:accent3>
      <a:accent4>
        <a:srgbClr val="31D597"/>
      </a:accent4>
      <a:accent5>
        <a:srgbClr val="66AC82"/>
      </a:accent5>
      <a:accent6>
        <a:srgbClr val="FE19FF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36000" tIns="36000" rIns="36000" bIns="36000" rtlCol="0" anchor="ctr">
        <a:normAutofit fontScale="92500" lnSpcReduction="20000"/>
      </a:bodyPr>
      <a:lstStyle>
        <a:defPPr algn="ctr">
          <a:defRPr sz="3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978</TotalTime>
  <Words>1589</Words>
  <Application>Microsoft Office PowerPoint</Application>
  <PresentationFormat>Affichage à l'écran (16:9)</PresentationFormat>
  <Paragraphs>380</Paragraphs>
  <Slides>23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Blank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Groupe Sofradir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 Lamoure</dc:creator>
  <cp:lastModifiedBy>libre</cp:lastModifiedBy>
  <cp:revision>130</cp:revision>
  <dcterms:created xsi:type="dcterms:W3CDTF">2017-09-04T15:55:31Z</dcterms:created>
  <dcterms:modified xsi:type="dcterms:W3CDTF">2017-09-27T03:45:33Z</dcterms:modified>
</cp:coreProperties>
</file>