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78" r:id="rId4"/>
    <p:sldId id="257" r:id="rId5"/>
    <p:sldId id="267" r:id="rId6"/>
    <p:sldId id="277" r:id="rId7"/>
    <p:sldId id="279" r:id="rId8"/>
    <p:sldId id="274" r:id="rId9"/>
    <p:sldId id="270" r:id="rId10"/>
    <p:sldId id="271" r:id="rId11"/>
    <p:sldId id="259" r:id="rId12"/>
    <p:sldId id="272" r:id="rId13"/>
    <p:sldId id="265" r:id="rId14"/>
    <p:sldId id="264" r:id="rId15"/>
    <p:sldId id="263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5884A-D49D-4E80-9935-C75F058F790C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30D71-1396-452F-87B3-7A94D1B10A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2380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0D71-1396-452F-87B3-7A94D1B10AF1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9465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0D71-1396-452F-87B3-7A94D1B10AF1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7828-91C9-40A1-B455-127876F56254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6B4E-7B99-4B1A-AF8E-A95C3CFA2AD6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A367-B47F-4715-941D-BE43A748072D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09ED-6C7E-4322-8B87-B7A70339ADE2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1099-140F-4DBD-A0FF-25DFB92440B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C371-8ED5-4F0F-AEBD-A9F95F80ACD5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586F-BC9E-4C37-8256-E6E10A0D22BC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800C-9823-401A-9604-91D6709556FE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1DE6-A88B-4FCE-B6C1-52FB8A372171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1582-5A79-4C46-A840-4498DF4A4703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7714-32F7-4BCB-8A35-2E5DCFCB2813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AB5F5-387F-4FD6-83EF-4A92E899AC6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372-BD57-432F-A622-F5C6AA76E21F}" type="datetime1">
              <a:rPr lang="en-IN" sz="1200"/>
              <a:pPr/>
              <a:t>27-09-2017</a:t>
            </a:fld>
            <a:endParaRPr lang="en-IN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200" b="1" dirty="0"/>
              <a:t>MAHESH BURSE, IUCAA, PUNE, INDIA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z="1200"/>
              <a:pPr/>
              <a:t>1</a:t>
            </a:fld>
            <a:endParaRPr lang="en-IN" sz="1200" dirty="0"/>
          </a:p>
        </p:txBody>
      </p:sp>
      <p:pic>
        <p:nvPicPr>
          <p:cNvPr id="6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72001" y="1371541"/>
            <a:ext cx="10562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dirty="0"/>
              <a:t>IUCAA SIDECAR ASIC DRIVE ELECTRONICS CONTROLLERS (</a:t>
            </a:r>
            <a:r>
              <a:rPr lang="en-IN" sz="5400" dirty="0" smtClean="0"/>
              <a:t>ISDEC) </a:t>
            </a:r>
            <a:r>
              <a:rPr lang="en-IN" sz="5400" dirty="0"/>
              <a:t>FOR </a:t>
            </a:r>
          </a:p>
          <a:p>
            <a:pPr algn="ctr"/>
            <a:r>
              <a:rPr lang="en-IN" sz="5400" dirty="0" smtClean="0"/>
              <a:t>HxRG </a:t>
            </a:r>
            <a:r>
              <a:rPr lang="en-IN" sz="5400" dirty="0"/>
              <a:t>TYPE DETECTORS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526960" cy="72008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IN" sz="3200" dirty="0" smtClean="0"/>
              <a:t>ISDEC-3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24016"/>
            <a:ext cx="5935054" cy="45259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7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64172" y="1296787"/>
            <a:ext cx="4824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H2RG fast mode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Dual ASIC Control for H2RG slow mode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USB 3.0 (5 Gbps) as main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Gigabit Ethernet interface for H2RG slow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On board fast DDR3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Expansion through SFP to control FOUR 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Fully compatible with SIDECAR Cryo kit, JADE2 and SAM interface flex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Fully backward compatible with ISDEC-2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67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5CF4-52AF-4F76-862D-9887A7873568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31" r="4478" b="5683"/>
          <a:stretch/>
        </p:blipFill>
        <p:spPr>
          <a:xfrm>
            <a:off x="2783632" y="1505745"/>
            <a:ext cx="6228000" cy="4443535"/>
          </a:xfrm>
        </p:spPr>
      </p:pic>
      <p:pic>
        <p:nvPicPr>
          <p:cNvPr id="10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1003087" y="781819"/>
            <a:ext cx="9737624" cy="5527501"/>
            <a:chOff x="859071" y="529791"/>
            <a:chExt cx="9737624" cy="5527501"/>
          </a:xfrm>
        </p:grpSpPr>
        <p:grpSp>
          <p:nvGrpSpPr>
            <p:cNvPr id="22" name="Group 21"/>
            <p:cNvGrpSpPr/>
            <p:nvPr/>
          </p:nvGrpSpPr>
          <p:grpSpPr>
            <a:xfrm>
              <a:off x="859071" y="529791"/>
              <a:ext cx="9737624" cy="5527501"/>
              <a:chOff x="767408" y="780746"/>
              <a:chExt cx="9737624" cy="552750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140241" y="4138715"/>
                <a:ext cx="1381968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/>
                  <a:t>ARTIX FPGA</a:t>
                </a:r>
                <a:endParaRPr lang="en-IN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767408" y="780746"/>
                <a:ext cx="9737624" cy="5527501"/>
                <a:chOff x="715055" y="817823"/>
                <a:chExt cx="9737624" cy="5527501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8724487" y="2860193"/>
                  <a:ext cx="1728192" cy="120032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smtClean="0"/>
                    <a:t>Voltage regulators for  all on board chips.</a:t>
                  </a:r>
                  <a:endParaRPr lang="en-IN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15055" y="3148421"/>
                  <a:ext cx="1728192" cy="120032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smtClean="0"/>
                    <a:t>ASIC voltage regulators and power sequencing HW</a:t>
                  </a:r>
                  <a:endParaRPr lang="en-IN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424311" y="1148899"/>
                  <a:ext cx="1381968" cy="3693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smtClean="0"/>
                    <a:t>USB 3.0 HW</a:t>
                  </a:r>
                  <a:endParaRPr lang="en-IN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407149" y="817823"/>
                  <a:ext cx="1381968" cy="92333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smtClean="0"/>
                    <a:t>1 GB ETH. Through SFP Modules</a:t>
                  </a:r>
                  <a:endParaRPr lang="en-IN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806279" y="1216326"/>
                  <a:ext cx="1381968" cy="3693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smtClean="0"/>
                    <a:t>DC 5V DIG.</a:t>
                  </a:r>
                  <a:endParaRPr lang="en-IN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585852" y="1216326"/>
                  <a:ext cx="1381968" cy="3693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smtClean="0"/>
                    <a:t>DC 5V ANA.</a:t>
                  </a:r>
                  <a:endParaRPr lang="en-IN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567608" y="5975992"/>
                  <a:ext cx="6100152" cy="3693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smtClean="0"/>
                    <a:t>SAM compatible 200 pin MOLEX connector for ASIC interface</a:t>
                  </a:r>
                  <a:endParaRPr lang="en-IN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162304" y="5227077"/>
                  <a:ext cx="1728192" cy="64633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smtClean="0"/>
                    <a:t>SMA FOR EXT. CLK I/F</a:t>
                  </a:r>
                  <a:endParaRPr lang="en-IN" dirty="0"/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4909201" y="2802994"/>
              <a:ext cx="759674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IN" dirty="0" smtClean="0"/>
                <a:t>DDR3</a:t>
              </a:r>
              <a:endParaRPr lang="en-IN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405216" y="160286"/>
            <a:ext cx="90010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/>
              <a:t>ISDEC-3 BOARD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435" y="61289"/>
            <a:ext cx="10153128" cy="77471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IN" sz="3200" dirty="0" smtClean="0"/>
              <a:t>ISDEC-3 with SAM cable and Cryo Kit</a:t>
            </a:r>
            <a:endParaRPr lang="en-IN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68" y="946653"/>
            <a:ext cx="7237061" cy="54265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7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03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12" y="274639"/>
            <a:ext cx="10303619" cy="778097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IN" sz="3200" dirty="0" smtClean="0"/>
              <a:t>ISDEC-3 ROIC images in fast mode </a:t>
            </a:r>
            <a:endParaRPr lang="en-IN" sz="32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703125"/>
            <a:ext cx="4680520" cy="46668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7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69" y="1700808"/>
            <a:ext cx="4666862" cy="4653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674" y="1196752"/>
            <a:ext cx="46805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32 o/p mode at 1 MSPS (fast mode)</a:t>
            </a:r>
            <a:endParaRPr lang="en-I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90511" y="1196752"/>
            <a:ext cx="46805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32 o/p mode at 5 MSPS (fast mode)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14983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13" y="274639"/>
            <a:ext cx="10441156" cy="77470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IN" sz="3200" dirty="0" smtClean="0"/>
              <a:t>ISDEC-3 Current status and </a:t>
            </a:r>
            <a:r>
              <a:rPr lang="en-IN" sz="3200" dirty="0" smtClean="0">
                <a:solidFill>
                  <a:srgbClr val="0070C0"/>
                </a:solidFill>
              </a:rPr>
              <a:t>future plans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9"/>
          </a:xfrm>
        </p:spPr>
        <p:txBody>
          <a:bodyPr/>
          <a:lstStyle/>
          <a:p>
            <a:r>
              <a:rPr lang="en-IN" dirty="0" smtClean="0"/>
              <a:t>SIDECAR and ISDEC board and firmware ready for H2RG fast mode operations</a:t>
            </a:r>
          </a:p>
          <a:p>
            <a:r>
              <a:rPr lang="en-IN" dirty="0" smtClean="0"/>
              <a:t>Checked for 36 Hz frame rate operation, higher frame rates may be possible with strip mode operations </a:t>
            </a:r>
          </a:p>
          <a:p>
            <a:r>
              <a:rPr lang="en-IN" dirty="0" smtClean="0"/>
              <a:t>320 MBPS sustained data rate with USB 3.0</a:t>
            </a:r>
          </a:p>
          <a:p>
            <a:r>
              <a:rPr lang="en-IN" dirty="0" smtClean="0"/>
              <a:t>ISDEC-3 characterisation to start in Nov. 2017 (expected to receive new H2RG ROIC by end of Oct. 2017)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Dual SIDECAR operation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1 </a:t>
            </a:r>
            <a:r>
              <a:rPr lang="en-US" dirty="0" err="1" smtClean="0">
                <a:solidFill>
                  <a:srgbClr val="0070C0"/>
                </a:solidFill>
              </a:rPr>
              <a:t>Gb</a:t>
            </a:r>
            <a:r>
              <a:rPr lang="en-US" dirty="0" smtClean="0">
                <a:solidFill>
                  <a:srgbClr val="0070C0"/>
                </a:solidFill>
              </a:rPr>
              <a:t> Ethernet interface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On board (chip) data processing</a:t>
            </a:r>
            <a:endParaRPr lang="en-IN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H4RG in 64 output mode</a:t>
            </a:r>
          </a:p>
          <a:p>
            <a:endParaRPr lang="en-US" dirty="0" smtClean="0"/>
          </a:p>
          <a:p>
            <a:endParaRPr lang="en-I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7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38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13" y="274639"/>
            <a:ext cx="10297140" cy="77471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IN" sz="3200" dirty="0" smtClean="0"/>
              <a:t>ISDEC instruments </a:t>
            </a:r>
            <a:endParaRPr lang="en-IN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7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55543" y="1681959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/>
              <a:t>Robert Strobie Spectrograph Near Infrared RSS-NIR at South African Large Telescope (SALT)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/>
              <a:t>Infrared Camera Experiment (CIRCE) at Gran Telescopio Canarias (GTC)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/>
              <a:t>MIRADAS, a third generation Infrared spectrograph at GTC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 smtClean="0"/>
              <a:t>LMIRcam at Large Binocular Telescope (LBT)</a:t>
            </a:r>
          </a:p>
        </p:txBody>
      </p:sp>
    </p:spTree>
    <p:extLst>
      <p:ext uri="{BB962C8B-B14F-4D97-AF65-F5344CB8AC3E}">
        <p14:creationId xmlns="" xmlns:p14="http://schemas.microsoft.com/office/powerpoint/2010/main" val="34994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506" y="1124744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N" sz="8000" dirty="0" smtClean="0"/>
          </a:p>
          <a:p>
            <a:pPr marL="0" indent="0" algn="ctr">
              <a:buNone/>
            </a:pPr>
            <a:r>
              <a:rPr lang="en-IN" sz="8000" dirty="0" smtClean="0"/>
              <a:t>THANK YOU</a:t>
            </a:r>
          </a:p>
          <a:p>
            <a:pPr marL="0" indent="0" algn="ctr">
              <a:buNone/>
            </a:pPr>
            <a:endParaRPr lang="en-IN" sz="8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7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13" y="274639"/>
            <a:ext cx="10441156" cy="71663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IN" sz="3200" dirty="0" smtClean="0"/>
              <a:t>ISDEC-2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7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3526" y="1988840"/>
            <a:ext cx="3889585" cy="351769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526472" y="1484785"/>
            <a:ext cx="5258160" cy="4202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Designed to operate at -40 Deg. </a:t>
            </a:r>
          </a:p>
          <a:p>
            <a:r>
              <a:rPr lang="en-US" sz="3200" dirty="0" smtClean="0"/>
              <a:t>Compatible with 15” JADE2 flex cable  </a:t>
            </a:r>
          </a:p>
          <a:p>
            <a:r>
              <a:rPr lang="en-US" sz="3200" dirty="0" smtClean="0"/>
              <a:t>Fully compatible with the Teledyne </a:t>
            </a:r>
            <a:r>
              <a:rPr lang="en-US" sz="3200" dirty="0" err="1" smtClean="0"/>
              <a:t>HxRG</a:t>
            </a:r>
            <a:r>
              <a:rPr lang="en-US" sz="3200" dirty="0" smtClean="0"/>
              <a:t> code</a:t>
            </a:r>
          </a:p>
          <a:p>
            <a:r>
              <a:rPr lang="en-US" sz="3200" dirty="0" smtClean="0"/>
              <a:t>Linux based host software (Standalone as well as API mode)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834580" y="2823259"/>
            <a:ext cx="155573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Xilinx Spartan-3 based board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61471" y="5506537"/>
            <a:ext cx="183838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USB 2.0 interface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041749" y="3493855"/>
            <a:ext cx="123237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 GB Flash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856935" y="1665674"/>
            <a:ext cx="155573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SMA for Ext clock Sync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9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ISDEC New Readout modes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7"/>
            <a:ext cx="10972800" cy="1108713"/>
          </a:xfrm>
        </p:spPr>
        <p:txBody>
          <a:bodyPr/>
          <a:lstStyle/>
          <a:p>
            <a:r>
              <a:rPr lang="en-US" dirty="0" smtClean="0"/>
              <a:t>Differential  Multi accumulate Readouts</a:t>
            </a:r>
          </a:p>
          <a:p>
            <a:r>
              <a:rPr lang="en-US" dirty="0" smtClean="0"/>
              <a:t>Implemented on Keck (TRICK camera), using Leach controller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7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83432" y="2906361"/>
            <a:ext cx="91450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Read noise for a 2.5µm cutoff Teledyne H2RG at 1-1000Hz frame rates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Roger M. Smith</a:t>
            </a:r>
            <a:r>
              <a:rPr kumimoji="0" lang="en-US" sz="1400" b="0" i="0" u="sng" strike="noStrike" cap="none" normalizeH="0" baseline="3000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</a:t>
            </a:r>
            <a:r>
              <a:rPr kumimoji="0" lang="en-US" sz="1400" b="0" i="0" u="sng" strike="noStrike" cap="none" normalizeH="0" baseline="30000" dirty="0" smtClean="0" bmk="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1]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David Hale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California Institute of Technology, 1200 East California Blvd, Pasadena CA 91125, USA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SPIE_8453-35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408" y="4869160"/>
            <a:ext cx="94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ISDEC for TMT IRIS On Instrument Wave-front  Sensing application ??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2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89" y="49414"/>
            <a:ext cx="10458279" cy="91397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ISDEC-2 – Guide and LO AO / tip tilt sensing application  </a:t>
            </a:r>
            <a:endParaRPr lang="en-IN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07E6-7735-407C-8A5A-61BB7EFB60C9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07" y="3111789"/>
            <a:ext cx="5420481" cy="23339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01114" y="2072514"/>
            <a:ext cx="435736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Guide star acquisition using 32 output FF / Strip followed by small window with single output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3037" y="1657015"/>
            <a:ext cx="534221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Multiple region of interest readouts with programmable cadence per </a:t>
            </a:r>
            <a:r>
              <a:rPr lang="en-IN" sz="2400" dirty="0" smtClean="0"/>
              <a:t>window</a:t>
            </a:r>
            <a:endParaRPr lang="en-IN" dirty="0"/>
          </a:p>
        </p:txBody>
      </p:sp>
      <p:pic>
        <p:nvPicPr>
          <p:cNvPr id="14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4748" y="922776"/>
            <a:ext cx="104438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Special readout modes implemented in SIDECAR and FPGA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83432" y="4195497"/>
            <a:ext cx="399273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prstClr val="black"/>
                </a:solidFill>
              </a:rPr>
              <a:t>Two </a:t>
            </a:r>
            <a:r>
              <a:rPr lang="en-IN" sz="2400" dirty="0">
                <a:solidFill>
                  <a:prstClr val="black"/>
                </a:solidFill>
              </a:rPr>
              <a:t>window mode to adjust window location in real time to follow telescope </a:t>
            </a:r>
            <a:r>
              <a:rPr lang="en-IN" sz="2400" dirty="0" smtClean="0">
                <a:solidFill>
                  <a:prstClr val="black"/>
                </a:solidFill>
              </a:rPr>
              <a:t>dither</a:t>
            </a:r>
            <a:endParaRPr lang="en-IN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35774"/>
            <a:ext cx="10729192" cy="6359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IN" sz="3200" dirty="0" smtClean="0"/>
              <a:t>Noise graphs for synthesized frame rates</a:t>
            </a:r>
            <a:endParaRPr lang="en-IN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9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767408" y="1124744"/>
            <a:ext cx="11187116" cy="4480560"/>
            <a:chOff x="609600" y="1355160"/>
            <a:chExt cx="11187116" cy="44805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355160"/>
              <a:ext cx="5984748" cy="448056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16080" y="1517948"/>
              <a:ext cx="4980636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 smtClean="0"/>
                <a:t>Noise graph of 4x4 window RESET frames taken at 4.1 KHz frame rates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 smtClean="0"/>
                <a:t>Large number of frames acquired and co-added offline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 smtClean="0"/>
                <a:t>SIDECAR used in eight channel averaging mode to minimise the ADC noise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 smtClean="0"/>
                <a:t>Pre Amp, ADC and MUX biases tuned.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 smtClean="0"/>
                <a:t>Single ended mode operation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2400" dirty="0" smtClean="0"/>
                <a:t>Noise drops to 5 e at 100 Hz</a:t>
              </a:r>
              <a:endParaRPr lang="en-IN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1167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54952" cy="63408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IN" dirty="0" smtClean="0"/>
              <a:t>Cold end board for Bias Loop Back, Bias Filter 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5411" y="908720"/>
            <a:ext cx="7441178" cy="5495166"/>
          </a:xfrm>
          <a:prstGeom prst="rect">
            <a:avLst/>
          </a:prstGeom>
        </p:spPr>
      </p:pic>
      <p:pic>
        <p:nvPicPr>
          <p:cNvPr id="8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71464" y="2348880"/>
            <a:ext cx="165618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SIDECAR  Cryogenic</a:t>
            </a:r>
          </a:p>
          <a:p>
            <a:r>
              <a:rPr lang="en-US" sz="2400" dirty="0" smtClean="0"/>
              <a:t>Kit</a:t>
            </a:r>
            <a:endParaRPr lang="en-I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976320" y="2636912"/>
            <a:ext cx="165618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Small Flex  cable to interface with H2RG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0216" y="4869160"/>
            <a:ext cx="165618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Cold end HIROSE to interface with ISDEC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4112" y="980728"/>
            <a:ext cx="165618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Capacitors for filtering biases</a:t>
            </a:r>
          </a:p>
        </p:txBody>
      </p:sp>
    </p:spTree>
    <p:extLst>
      <p:ext uri="{BB962C8B-B14F-4D97-AF65-F5344CB8AC3E}">
        <p14:creationId xmlns="" xmlns:p14="http://schemas.microsoft.com/office/powerpoint/2010/main" val="11366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47" y="1124730"/>
            <a:ext cx="6566924" cy="49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60096" y="1916832"/>
            <a:ext cx="417646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Software controlled Analog Switches to switch between normal and loop back mode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400" y="2564904"/>
            <a:ext cx="25922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Clean stable voltage source</a:t>
            </a:r>
          </a:p>
        </p:txBody>
      </p:sp>
      <p:pic>
        <p:nvPicPr>
          <p:cNvPr id="11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/>
          <a:p>
            <a:r>
              <a:rPr lang="en-IN" dirty="0" smtClean="0"/>
              <a:t>Noise improvements with Filter Board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8</a:t>
            </a:fld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479376" y="1196752"/>
            <a:ext cx="5343525" cy="4000500"/>
            <a:chOff x="782637" y="1355160"/>
            <a:chExt cx="5343525" cy="4000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37" y="1355160"/>
              <a:ext cx="5343525" cy="4000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80764" y="2201485"/>
              <a:ext cx="3747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/>
                <a:t>Noise drops further to 3.5 e at 100 Hz after filtering MUX biases</a:t>
              </a:r>
              <a:endParaRPr lang="en-IN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196752"/>
            <a:ext cx="5343525" cy="4000500"/>
          </a:xfrm>
          <a:prstGeom prst="rect">
            <a:avLst/>
          </a:prstGeom>
        </p:spPr>
      </p:pic>
      <p:pic>
        <p:nvPicPr>
          <p:cNvPr id="11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79376" y="5301208"/>
            <a:ext cx="11377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Evaluating noise performance of the IUCAA SIDECAR DRIVE ELECTRONICS CONTROLLER (ISDEC) based system for TMT </a:t>
            </a:r>
          </a:p>
          <a:p>
            <a:r>
              <a:rPr lang="en-IN" b="1" dirty="0" smtClean="0"/>
              <a:t>On-Instrument Wave-front Sensing (OIWFS) application</a:t>
            </a:r>
          </a:p>
          <a:p>
            <a:r>
              <a:rPr lang="en-US" b="1" dirty="0" smtClean="0"/>
              <a:t>SPIE  Vol. 9915 991520-1</a:t>
            </a:r>
            <a:endParaRPr lang="en-IN" b="1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9048328" y="4437112"/>
            <a:ext cx="64807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2000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670976" cy="77809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IN" sz="3200" dirty="0" smtClean="0"/>
              <a:t>ISDEC2 – for </a:t>
            </a:r>
            <a:r>
              <a:rPr lang="en-IN" sz="3200" dirty="0" err="1" smtClean="0"/>
              <a:t>LMIRCam</a:t>
            </a:r>
            <a:endParaRPr lang="en-IN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5344" y="1387584"/>
            <a:ext cx="7821846" cy="9144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1CA6-B85F-4DDC-A6CA-700C65653BE7}" type="datetime1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MAHESH BURSE, IUCAA, PUNE, INDIA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B5F5-387F-4FD6-83EF-4A92E899AC6A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1919536" y="2636912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Strip readouts in 1,4 and 32 output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26 Hz Frame rate for 2048 x 256 frame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Adjustable 50 KSPS to 500 KSPS pixel clock rates in slow (16 bit ADC)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Option to switch between fast (few </a:t>
            </a:r>
            <a:r>
              <a:rPr lang="en-IN" sz="2400" dirty="0" err="1" smtClean="0"/>
              <a:t>ms</a:t>
            </a:r>
            <a:r>
              <a:rPr lang="en-IN" sz="2400" dirty="0" smtClean="0"/>
              <a:t>) to normal (one frame time)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Multi extension FITS file output with detail and accurate header information  / API to transfer raw plus meta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Currently in use in this mode at LBT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</p:txBody>
      </p:sp>
      <p:pic>
        <p:nvPicPr>
          <p:cNvPr id="11" name="Picture 12" descr="http://www.iucaa.ernet.in/Images/logo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1429" y="5"/>
            <a:ext cx="790575" cy="81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64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4631</TotalTime>
  <Words>846</Words>
  <Application>Microsoft Office PowerPoint</Application>
  <PresentationFormat>Custom</PresentationFormat>
  <Paragraphs>142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ISDEC-2 </vt:lpstr>
      <vt:lpstr>ISDEC New Readout modes </vt:lpstr>
      <vt:lpstr>ISDEC-2 – Guide and LO AO / tip tilt sensing application  </vt:lpstr>
      <vt:lpstr>Noise graphs for synthesized frame rates</vt:lpstr>
      <vt:lpstr>Cold end board for Bias Loop Back, Bias Filter </vt:lpstr>
      <vt:lpstr>Slide 7</vt:lpstr>
      <vt:lpstr>Noise improvements with Filter Board</vt:lpstr>
      <vt:lpstr>ISDEC2 – for LMIRCam</vt:lpstr>
      <vt:lpstr>ISDEC-3 </vt:lpstr>
      <vt:lpstr>Slide 11</vt:lpstr>
      <vt:lpstr>ISDEC-3 with SAM cable and Cryo Kit</vt:lpstr>
      <vt:lpstr>ISDEC-3 ROIC images in fast mode </vt:lpstr>
      <vt:lpstr>ISDEC-3 Current status and future plans</vt:lpstr>
      <vt:lpstr>ISDEC instruments </vt:lpstr>
      <vt:lpstr>Slide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IUCAA SIDECARD ASIC BASED CONTROLLERS FOR H2RG DETECTOR </dc:title>
  <dc:creator>MaheshBurse</dc:creator>
  <cp:lastModifiedBy>MaheshBurse</cp:lastModifiedBy>
  <cp:revision>62</cp:revision>
  <dcterms:created xsi:type="dcterms:W3CDTF">2017-09-19T09:06:47Z</dcterms:created>
  <dcterms:modified xsi:type="dcterms:W3CDTF">2017-09-27T15:48:51Z</dcterms:modified>
</cp:coreProperties>
</file>