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6" r:id="rId2"/>
    <p:sldId id="457" r:id="rId3"/>
    <p:sldId id="479" r:id="rId4"/>
    <p:sldId id="462" r:id="rId5"/>
    <p:sldId id="481" r:id="rId6"/>
    <p:sldId id="436" r:id="rId7"/>
    <p:sldId id="480" r:id="rId8"/>
    <p:sldId id="463" r:id="rId9"/>
    <p:sldId id="450" r:id="rId10"/>
    <p:sldId id="483" r:id="rId11"/>
    <p:sldId id="438" r:id="rId12"/>
    <p:sldId id="469" r:id="rId13"/>
    <p:sldId id="478" r:id="rId14"/>
    <p:sldId id="442" r:id="rId15"/>
    <p:sldId id="467" r:id="rId16"/>
    <p:sldId id="429" r:id="rId17"/>
    <p:sldId id="431" r:id="rId18"/>
    <p:sldId id="440" r:id="rId19"/>
    <p:sldId id="434" r:id="rId20"/>
    <p:sldId id="433" r:id="rId21"/>
    <p:sldId id="482" r:id="rId22"/>
    <p:sldId id="473" r:id="rId23"/>
    <p:sldId id="444" r:id="rId24"/>
    <p:sldId id="470" r:id="rId25"/>
    <p:sldId id="422" r:id="rId2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00"/>
    <a:srgbClr val="FFFFCC"/>
    <a:srgbClr val="00B0F0"/>
    <a:srgbClr val="0066FF"/>
    <a:srgbClr val="33CC33"/>
    <a:srgbClr val="99FF99"/>
    <a:srgbClr val="008000"/>
    <a:srgbClr val="F8F9DB"/>
    <a:srgbClr val="0192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preferSingleView="1">
    <p:restoredLeft sz="25770" autoAdjust="0"/>
    <p:restoredTop sz="94640" autoAdjust="0"/>
  </p:normalViewPr>
  <p:slideViewPr>
    <p:cSldViewPr>
      <p:cViewPr>
        <p:scale>
          <a:sx n="66" d="100"/>
          <a:sy n="66" d="100"/>
        </p:scale>
        <p:origin x="-2160" y="-3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8" d="100"/>
        <a:sy n="6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D184A2-A6E6-4848-AFD2-7AB8AA17B220}" type="datetimeFigureOut">
              <a:rPr lang="en-US" smtClean="0"/>
              <a:pPr/>
              <a:t>10/11/2013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477A4F-C933-4EC5-8456-950F570E15BD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643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CC13DFA9-0643-49D1-83A5-157657E7483F}" type="slidenum">
              <a:rPr lang="en-US" smtClean="0">
                <a:cs typeface="Arial" pitchFamily="34" charset="0"/>
              </a:rPr>
              <a:pPr>
                <a:buFont typeface="Times New Roman" pitchFamily="18" charset="0"/>
                <a:buNone/>
              </a:pPr>
              <a:t>5</a:t>
            </a:fld>
            <a:endParaRPr lang="en-US" smtClean="0">
              <a:cs typeface="Arial" pitchFamily="34" charset="0"/>
            </a:endParaRPr>
          </a:p>
        </p:txBody>
      </p:sp>
      <p:sp>
        <p:nvSpPr>
          <p:cNvPr id="460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460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208463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Eliminating</a:t>
            </a:r>
            <a:r>
              <a:rPr lang="en-US" baseline="0" dirty="0" smtClean="0"/>
              <a:t> the traps is not enough – still have to stabilize the surface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77A4F-C933-4EC5-8456-950F570E15B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977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C48DEB-8D6C-4193-B714-C030EDABC341}" type="slidenum">
              <a:rPr lang="en-US"/>
              <a:pPr/>
              <a:t>9</a:t>
            </a:fld>
            <a:endParaRPr lang="en-US"/>
          </a:p>
        </p:txBody>
      </p:sp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Delta-doping = Single 2D doped layer  </a:t>
            </a:r>
            <a:endParaRPr lang="en-US" sz="1200" dirty="0" smtClean="0">
              <a:solidFill>
                <a:srgbClr val="0000FF"/>
              </a:solidFill>
            </a:endParaRPr>
          </a:p>
          <a:p>
            <a:r>
              <a:rPr lang="en-US" sz="1200" dirty="0" err="1" smtClean="0"/>
              <a:t>Superlattice</a:t>
            </a:r>
            <a:r>
              <a:rPr lang="en-US" sz="1200" dirty="0" smtClean="0"/>
              <a:t>   = Multilayer 2D doping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77A4F-C933-4EC5-8456-950F570E15B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752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EBD08E5A-AE81-4F4F-905C-8442B195D370}" type="slidenum">
              <a:rPr lang="en-US" smtClean="0">
                <a:cs typeface="Arial" pitchFamily="34" charset="0"/>
              </a:rPr>
              <a:pPr>
                <a:buFont typeface="Times New Roman" pitchFamily="18" charset="0"/>
                <a:buNone/>
              </a:pPr>
              <a:t>22</a:t>
            </a:fld>
            <a:endParaRPr lang="en-US" smtClean="0">
              <a:cs typeface="Arial" pitchFamily="34" charset="0"/>
            </a:endParaRPr>
          </a:p>
        </p:txBody>
      </p:sp>
      <p:sp>
        <p:nvSpPr>
          <p:cNvPr id="40963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332811CD-AADF-42B3-A700-26ECC9AA1930}" type="slidenum">
              <a:rPr lang="en-US" sz="1200">
                <a:solidFill>
                  <a:srgbClr val="000000"/>
                </a:solidFill>
                <a:cs typeface="Times New Roman" pitchFamily="18" charset="0"/>
              </a:rPr>
              <a:pPr algn="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22</a:t>
            </a:fld>
            <a:endParaRPr lang="en-US" sz="120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40964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40965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17988"/>
          </a:xfrm>
          <a:noFill/>
          <a:ln w="9360">
            <a:solidFill>
              <a:srgbClr val="000000"/>
            </a:solidFill>
          </a:ln>
        </p:spPr>
        <p:txBody>
          <a:bodyPr wrap="none" anchor="ctr"/>
          <a:lstStyle/>
          <a:p>
            <a:r>
              <a:rPr lang="en-US" smtClean="0">
                <a:latin typeface="Times New Roman" pitchFamily="18" charset="0"/>
              </a:rPr>
              <a:t>Delta-doping is equally applicable to back-illuminated CCDs and CMOS imaging arrays.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24D873-5195-41E8-AB49-39239C458BE4}" type="datetimeFigureOut">
              <a:rPr lang="en-US"/>
              <a:pPr>
                <a:defRPr/>
              </a:pPr>
              <a:t>10/11/2013</a:t>
            </a:fld>
            <a:endParaRPr 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Michael E. Hoenk, Jet Propulsion Laboratory</a:t>
            </a:r>
            <a:endParaRPr lang="en-US" dirty="0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5B555F-F0EE-49A3-9CEE-45E0EF1501CB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0A00C-BFD2-4173-894B-B50D654DC028}" type="datetimeFigureOut">
              <a:rPr lang="en-US"/>
              <a:pPr>
                <a:defRPr/>
              </a:pPr>
              <a:t>10/11/2013</a:t>
            </a:fld>
            <a:endParaRPr lang="en-US" dirty="0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Michael E. Hoenk, Jet Propulsion Laboratory</a:t>
            </a:r>
            <a:endParaRPr lang="en-US" dirty="0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32990-0D8D-4313-B1F3-E0980712BB0F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56590-466C-4DE4-A02C-97D9D07A2514}" type="datetimeFigureOut">
              <a:rPr lang="en-US"/>
              <a:pPr>
                <a:defRPr/>
              </a:pPr>
              <a:t>10/11/2013</a:t>
            </a:fld>
            <a:endParaRPr lang="en-US" dirty="0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Michael E. Hoenk, Jet Propulsion Laboratory</a:t>
            </a:r>
            <a:endParaRPr lang="en-US" dirty="0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25781F-29B4-4E55-AA86-F03E09ABDD8B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946021-E0C0-4C96-9C1B-B4041289AB21}" type="datetimeFigureOut">
              <a:rPr lang="en-US"/>
              <a:pPr>
                <a:defRPr/>
              </a:pPr>
              <a:t>10/11/2013</a:t>
            </a:fld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BFAFF-105C-4252-A600-501F97E91975}" type="slidenum">
              <a:rPr lang="en-US"/>
              <a:pPr>
                <a:defRPr/>
              </a:pPr>
              <a:t>‹N›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l" eaLnBrk="1" latinLnBrk="0" hangingPunct="1">
              <a:defRPr kumimoji="0" sz="1200" baseline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Michael E. Hoenk, Jet Propulsion Laboratory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9E878-B9B8-4E24-8D42-F33EA29F3D53}" type="datetimeFigureOut">
              <a:rPr lang="en-US"/>
              <a:pPr>
                <a:defRPr/>
              </a:pPr>
              <a:t>10/11/2013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Michael E. Hoenk, Jet Propulsion Laboratory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53F96-E6E3-4C21-B724-939AF169C4B0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9BB8F-5662-437B-A56F-65CFCA1371A3}" type="datetimeFigureOut">
              <a:rPr lang="en-US"/>
              <a:pPr>
                <a:defRPr/>
              </a:pPr>
              <a:t>10/11/2013</a:t>
            </a:fld>
            <a:endParaRPr lang="en-US" dirty="0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/>
            </a:lvl1pPr>
          </a:lstStyle>
          <a:p>
            <a:pPr>
              <a:defRPr/>
            </a:pPr>
            <a:r>
              <a:rPr lang="en-US" dirty="0" smtClean="0"/>
              <a:t>Michael E. Hoenk, Jet Propulsion Laboratory</a:t>
            </a:r>
            <a:endParaRPr lang="en-US" dirty="0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2C8E40-260A-4CC6-8B93-38E6239A0E9E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4AC8D1-4B98-4AD2-BCA0-803EDF933036}" type="datetimeFigureOut">
              <a:rPr lang="en-US"/>
              <a:pPr>
                <a:defRPr/>
              </a:pPr>
              <a:t>10/11/2013</a:t>
            </a:fld>
            <a:endParaRPr lang="en-US" dirty="0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Michael E. Hoenk, Jet Propulsion Laboratory</a:t>
            </a:r>
            <a:endParaRPr lang="en-US" dirty="0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F8F4D2-2E05-41CC-A83C-A0E2534FD78B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1FFE72-FB22-4E84-AF89-CA6017EFBA06}" type="datetimeFigureOut">
              <a:rPr lang="en-US"/>
              <a:pPr>
                <a:defRPr/>
              </a:pPr>
              <a:t>10/11/2013</a:t>
            </a:fld>
            <a:endParaRPr lang="en-US" dirty="0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Michael E. Hoenk, Jet Propulsion Laboratory</a:t>
            </a:r>
            <a:endParaRPr lang="en-US" dirty="0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658D18-A55A-4F71-B351-AB68AFF598CD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0AE5C-BBF1-4095-A8A7-C316EAE60C0B}" type="datetimeFigureOut">
              <a:rPr lang="en-US"/>
              <a:pPr>
                <a:defRPr/>
              </a:pPr>
              <a:t>10/11/2013</a:t>
            </a:fld>
            <a:endParaRPr lang="en-US" dirty="0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Michael E. Hoenk, Jet Propulsion Laboratory</a:t>
            </a:r>
            <a:endParaRPr lang="en-US" dirty="0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7A379-05F6-4B92-A232-A7C5483197B0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D0B095-1F28-432D-AD1E-88C01BE1F572}" type="datetimeFigureOut">
              <a:rPr lang="en-US"/>
              <a:pPr>
                <a:defRPr/>
              </a:pPr>
              <a:t>10/11/2013</a:t>
            </a:fld>
            <a:endParaRPr lang="en-US" dirty="0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JPL/Caltech PROPRIETARY—Not for Public Release or Redistribution</a:t>
            </a: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20E7FC-13B6-4AD0-822E-9EC32DE13257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6F2616-72C8-4019-BEC8-48EFA0979DF5}" type="datetimeFigureOut">
              <a:rPr lang="en-US"/>
              <a:pPr>
                <a:defRPr/>
              </a:pPr>
              <a:t>10/11/2013</a:t>
            </a:fld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D206F2-7F0B-4A79-9C8B-B8C30341EA6B}" type="slidenum">
              <a:rPr lang="en-US"/>
              <a:pPr>
                <a:defRPr/>
              </a:pPr>
              <a:t>‹N›</a:t>
            </a:fld>
            <a:endParaRPr lang="en-US"/>
          </a:p>
        </p:txBody>
      </p:sp>
      <p:sp>
        <p:nvSpPr>
          <p:cNvPr id="11" name="Footer Placeholder 2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Michael E. Hoenk, Jet Propulsion Laboratory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9EF1229-3981-44FB-AD20-03E3EE4B25B3}" type="datetimeFigureOut">
              <a:rPr lang="en-US"/>
              <a:pPr>
                <a:defRPr/>
              </a:pPr>
              <a:t>10/11/2013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 smtClean="0"/>
              <a:t>Michael E. Hoenk, Jet Propulsion Laboratory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1EDD560-CDC6-4A18-BCD1-2E31D64B0B2E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701" r:id="rId9"/>
    <p:sldLayoutId id="2147483696" r:id="rId10"/>
    <p:sldLayoutId id="214748369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wmf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wmf"/><Relationship Id="rId5" Type="http://schemas.openxmlformats.org/officeDocument/2006/relationships/oleObject" Target="../embeddings/Microsoft_Word_97_-_2003_Document1.doc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1052736"/>
            <a:ext cx="7236296" cy="1080120"/>
          </a:xfrm>
        </p:spPr>
        <p:txBody>
          <a:bodyPr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600" dirty="0" err="1"/>
              <a:t>Superlattice</a:t>
            </a:r>
            <a:r>
              <a:rPr lang="en-US" sz="3600" dirty="0"/>
              <a:t>-doped Imaging </a:t>
            </a:r>
            <a:r>
              <a:rPr lang="en-US" sz="3600" dirty="0" smtClean="0"/>
              <a:t>Detectors </a:t>
            </a:r>
            <a:br>
              <a:rPr lang="en-US" sz="3600" dirty="0" smtClean="0"/>
            </a:br>
            <a:r>
              <a:rPr lang="en-US" sz="3600" dirty="0" smtClean="0"/>
              <a:t>Structure</a:t>
            </a:r>
            <a:r>
              <a:rPr lang="en-US" sz="3600" dirty="0"/>
              <a:t>, Physics, and Performance</a:t>
            </a:r>
          </a:p>
        </p:txBody>
      </p:sp>
      <p:sp>
        <p:nvSpPr>
          <p:cNvPr id="6147" name="Subtitle 2"/>
          <p:cNvSpPr>
            <a:spLocks noGrp="1"/>
          </p:cNvSpPr>
          <p:nvPr>
            <p:ph type="subTitle" idx="1"/>
          </p:nvPr>
        </p:nvSpPr>
        <p:spPr>
          <a:xfrm>
            <a:off x="1979712" y="2492896"/>
            <a:ext cx="7164288" cy="2880321"/>
          </a:xfrm>
        </p:spPr>
        <p:txBody>
          <a:bodyPr>
            <a:scene3d>
              <a:camera prst="orthographicFront"/>
              <a:lightRig rig="threePt" dir="t"/>
            </a:scene3d>
            <a:sp3d extrusionH="101600">
              <a:bevelT w="38100" h="38100" prst="convex"/>
            </a:sp3d>
          </a:bodyPr>
          <a:lstStyle/>
          <a:p>
            <a:pPr marR="0" algn="ctr" eaLnBrk="1" hangingPunct="1">
              <a:lnSpc>
                <a:spcPct val="90000"/>
              </a:lnSpc>
            </a:pPr>
            <a:r>
              <a:rPr lang="en-US" sz="2000" dirty="0"/>
              <a:t>M. E. Hoenk, A. Carver, T. Jones, M. Dickie, </a:t>
            </a:r>
            <a:r>
              <a:rPr lang="en-US" sz="2000" dirty="0" smtClean="0"/>
              <a:t>and </a:t>
            </a:r>
            <a:r>
              <a:rPr lang="en-US" sz="2000" dirty="0"/>
              <a:t>S. </a:t>
            </a:r>
            <a:r>
              <a:rPr lang="en-US" sz="2000" dirty="0" smtClean="0"/>
              <a:t>Nikzad</a:t>
            </a:r>
          </a:p>
          <a:p>
            <a:pPr marR="0" algn="ctr" eaLnBrk="1" hangingPunct="1">
              <a:lnSpc>
                <a:spcPct val="90000"/>
              </a:lnSpc>
            </a:pPr>
            <a:r>
              <a:rPr lang="en-US" sz="2000" dirty="0" smtClean="0">
                <a:solidFill>
                  <a:srgbClr val="FFFFCC"/>
                </a:solidFill>
              </a:rPr>
              <a:t>Jet Propulsion Laboratory</a:t>
            </a:r>
          </a:p>
          <a:p>
            <a:pPr marR="0" algn="ctr" eaLnBrk="1" hangingPunct="1">
              <a:lnSpc>
                <a:spcPct val="90000"/>
              </a:lnSpc>
            </a:pPr>
            <a:r>
              <a:rPr lang="en-US" sz="2000" dirty="0" smtClean="0">
                <a:solidFill>
                  <a:srgbClr val="FFFFCC"/>
                </a:solidFill>
              </a:rPr>
              <a:t>California Institute of Technology</a:t>
            </a:r>
          </a:p>
          <a:p>
            <a:pPr marR="0" algn="ctr" eaLnBrk="1" hangingPunct="1">
              <a:lnSpc>
                <a:spcPct val="90000"/>
              </a:lnSpc>
            </a:pPr>
            <a:endParaRPr lang="en-US" sz="800" dirty="0" smtClean="0"/>
          </a:p>
          <a:p>
            <a:pPr marR="0" algn="ctr" eaLnBrk="1" hangingPunct="1">
              <a:lnSpc>
                <a:spcPct val="90000"/>
              </a:lnSpc>
            </a:pPr>
            <a:r>
              <a:rPr lang="en-US" sz="2000" dirty="0" smtClean="0"/>
              <a:t>J. </a:t>
            </a:r>
            <a:r>
              <a:rPr lang="en-US" sz="2000" dirty="0" err="1" smtClean="0"/>
              <a:t>Sgro</a:t>
            </a:r>
            <a:endParaRPr lang="en-US" sz="2000" dirty="0" smtClean="0"/>
          </a:p>
          <a:p>
            <a:pPr marR="0" algn="ctr" eaLnBrk="1" hangingPunct="1">
              <a:lnSpc>
                <a:spcPct val="90000"/>
              </a:lnSpc>
            </a:pPr>
            <a:r>
              <a:rPr lang="en-US" sz="2000" dirty="0" err="1" smtClean="0">
                <a:solidFill>
                  <a:srgbClr val="FFFFCC"/>
                </a:solidFill>
              </a:rPr>
              <a:t>Alacron</a:t>
            </a:r>
            <a:r>
              <a:rPr lang="en-US" sz="2000" dirty="0" smtClean="0">
                <a:solidFill>
                  <a:srgbClr val="FFFFCC"/>
                </a:solidFill>
              </a:rPr>
              <a:t>, Inc.</a:t>
            </a:r>
          </a:p>
          <a:p>
            <a:pPr marR="0" algn="ctr" eaLnBrk="1" hangingPunct="1">
              <a:lnSpc>
                <a:spcPct val="90000"/>
              </a:lnSpc>
            </a:pPr>
            <a:endParaRPr lang="en-US" sz="800" dirty="0"/>
          </a:p>
          <a:p>
            <a:pPr algn="ctr"/>
            <a:r>
              <a:rPr lang="en-US" sz="2000" dirty="0"/>
              <a:t>S. </a:t>
            </a:r>
            <a:r>
              <a:rPr lang="en-US" sz="2000" dirty="0" err="1"/>
              <a:t>Tsur</a:t>
            </a:r>
            <a:endParaRPr lang="en-US" sz="2000" dirty="0"/>
          </a:p>
          <a:p>
            <a:pPr algn="ctr"/>
            <a:r>
              <a:rPr lang="en-US" sz="2000" i="1" dirty="0">
                <a:solidFill>
                  <a:srgbClr val="FFFFCC"/>
                </a:solidFill>
              </a:rPr>
              <a:t>Applied Materials </a:t>
            </a:r>
            <a:r>
              <a:rPr lang="en-US" sz="2000" i="1" dirty="0" smtClean="0">
                <a:solidFill>
                  <a:srgbClr val="FFFFCC"/>
                </a:solidFill>
              </a:rPr>
              <a:t>Inc., Product Development Division, Israel</a:t>
            </a:r>
            <a:endParaRPr lang="en-US" sz="2000" dirty="0" smtClean="0">
              <a:solidFill>
                <a:srgbClr val="FFFFCC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905000" y="2514600"/>
            <a:ext cx="7239000" cy="36576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defRPr/>
            </a:pPr>
            <a:endParaRPr lang="en-US" dirty="0">
              <a:solidFill>
                <a:srgbClr val="777777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defRPr/>
            </a:pPr>
            <a:endParaRPr lang="en-US" sz="1200" dirty="0">
              <a:solidFill>
                <a:srgbClr val="777777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pic>
        <p:nvPicPr>
          <p:cNvPr id="6149" name="Picture 7" descr="nas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31188" y="0"/>
            <a:ext cx="912812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Rectangle 8"/>
          <p:cNvSpPr>
            <a:spLocks noChangeArrowheads="1"/>
          </p:cNvSpPr>
          <p:nvPr/>
        </p:nvSpPr>
        <p:spPr bwMode="auto">
          <a:xfrm>
            <a:off x="6659563" y="0"/>
            <a:ext cx="19589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000">
                <a:solidFill>
                  <a:schemeClr val="bg1"/>
                </a:solidFill>
                <a:latin typeface="Helvetica" pitchFamily="34" charset="0"/>
              </a:rPr>
              <a:t>National Aeronautics and Space Administration</a:t>
            </a:r>
          </a:p>
        </p:txBody>
      </p:sp>
      <p:pic>
        <p:nvPicPr>
          <p:cNvPr id="6151" name="Picture 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8764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2" name="Text Box 3"/>
          <p:cNvSpPr txBox="1">
            <a:spLocks noChangeArrowheads="1"/>
          </p:cNvSpPr>
          <p:nvPr/>
        </p:nvSpPr>
        <p:spPr bwMode="auto">
          <a:xfrm>
            <a:off x="1907704" y="6093296"/>
            <a:ext cx="7162800" cy="74084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400" b="1" dirty="0">
                <a:solidFill>
                  <a:srgbClr val="000000"/>
                </a:solidFill>
                <a:latin typeface="Calibri" pitchFamily="34" charset="0"/>
              </a:rPr>
              <a:t>The work described here was carried out by the Jet Propulsion Laboratory, California Institute of Technology, under a contract with the National Aeronautics and Space Administration</a:t>
            </a:r>
            <a:r>
              <a:rPr lang="en-US" sz="1400" b="1" dirty="0" smtClean="0">
                <a:solidFill>
                  <a:srgbClr val="000000"/>
                </a:solidFill>
                <a:latin typeface="Calibri" pitchFamily="34" charset="0"/>
              </a:rPr>
              <a:t>.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400" dirty="0"/>
              <a:t>© 2013. All rights reserved.</a:t>
            </a:r>
            <a:endParaRPr lang="en-US" sz="14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153" name="TextBox 10"/>
          <p:cNvSpPr txBox="1">
            <a:spLocks noChangeArrowheads="1"/>
          </p:cNvSpPr>
          <p:nvPr/>
        </p:nvSpPr>
        <p:spPr bwMode="auto">
          <a:xfrm>
            <a:off x="1876425" y="5517232"/>
            <a:ext cx="7194079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114300">
              <a:bevelT w="38100" h="38100" prst="convex"/>
            </a:sp3d>
          </a:bodyPr>
          <a:lstStyle/>
          <a:p>
            <a:pPr algn="ctr"/>
            <a:r>
              <a:rPr lang="en-US" sz="1600" dirty="0" smtClean="0"/>
              <a:t>Scientific Detectors Workshop</a:t>
            </a:r>
          </a:p>
          <a:p>
            <a:pPr algn="ctr"/>
            <a:r>
              <a:rPr lang="en-US" sz="1600" dirty="0" smtClean="0"/>
              <a:t>Florence Italy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4427984" y="5174963"/>
            <a:ext cx="1951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October 11, 2013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9762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Photometric Stability of Delta-doped CCDs</a:t>
            </a:r>
            <a:endParaRPr lang="en-US" sz="3200" b="1" dirty="0">
              <a:solidFill>
                <a:srgbClr val="0000FF"/>
              </a:solidFill>
            </a:endParaRPr>
          </a:p>
        </p:txBody>
      </p:sp>
      <p:grpSp>
        <p:nvGrpSpPr>
          <p:cNvPr id="3" name="Group 10"/>
          <p:cNvGrpSpPr/>
          <p:nvPr/>
        </p:nvGrpSpPr>
        <p:grpSpPr>
          <a:xfrm>
            <a:off x="304800" y="914400"/>
            <a:ext cx="8221614" cy="3886200"/>
            <a:chOff x="304800" y="1828800"/>
            <a:chExt cx="8221614" cy="3886200"/>
          </a:xfrm>
        </p:grpSpPr>
        <p:grpSp>
          <p:nvGrpSpPr>
            <p:cNvPr id="4" name="Group 8"/>
            <p:cNvGrpSpPr/>
            <p:nvPr/>
          </p:nvGrpSpPr>
          <p:grpSpPr>
            <a:xfrm>
              <a:off x="533400" y="1828800"/>
              <a:ext cx="7993014" cy="3886200"/>
              <a:chOff x="533400" y="1828800"/>
              <a:chExt cx="7993014" cy="3886200"/>
            </a:xfrm>
          </p:grpSpPr>
          <p:pic>
            <p:nvPicPr>
              <p:cNvPr id="313346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533400" y="1828800"/>
                <a:ext cx="7993014" cy="3886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" name="Rectangle 4"/>
              <p:cNvSpPr/>
              <p:nvPr/>
            </p:nvSpPr>
            <p:spPr>
              <a:xfrm>
                <a:off x="4114800" y="2283542"/>
                <a:ext cx="349045" cy="106925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4124631" y="3593690"/>
                <a:ext cx="314633" cy="7782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4191000" y="3352800"/>
                <a:ext cx="228600" cy="7865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4114800" y="4452939"/>
                <a:ext cx="314633" cy="4381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304800" y="2128406"/>
              <a:ext cx="461665" cy="2900794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b="1" dirty="0" smtClean="0">
                  <a:solidFill>
                    <a:schemeClr val="tx1"/>
                  </a:solidFill>
                </a:rPr>
                <a:t>Standard Deviation (</a:t>
              </a:r>
              <a:r>
                <a:rPr lang="en-US" b="1" dirty="0" err="1" smtClean="0">
                  <a:solidFill>
                    <a:schemeClr val="tx1"/>
                  </a:solidFill>
                </a:rPr>
                <a:t>ppm</a:t>
              </a:r>
              <a:r>
                <a:rPr lang="en-US" b="1" dirty="0" smtClean="0">
                  <a:solidFill>
                    <a:schemeClr val="tx1"/>
                  </a:solidFill>
                </a:rPr>
                <a:t>)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295400" y="4876800"/>
            <a:ext cx="670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J. M. Jenkins, W. J. </a:t>
            </a:r>
            <a:r>
              <a:rPr lang="en-US" dirty="0" err="1" smtClean="0">
                <a:solidFill>
                  <a:schemeClr val="tx1"/>
                </a:solidFill>
              </a:rPr>
              <a:t>Borucki</a:t>
            </a:r>
            <a:r>
              <a:rPr lang="en-US" dirty="0" smtClean="0">
                <a:solidFill>
                  <a:schemeClr val="tx1"/>
                </a:solidFill>
              </a:rPr>
              <a:t>, E. W. Dunham, J. S. McDonald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“High Precision Photometry with Back-Illuminated CCDs,”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ASP Conf Ser ,16-18 Oct. 1996 </a:t>
            </a:r>
            <a:r>
              <a:rPr lang="en-US" dirty="0" err="1" smtClean="0">
                <a:solidFill>
                  <a:schemeClr val="tx1"/>
                </a:solidFill>
              </a:rPr>
              <a:t>STScI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5830669"/>
            <a:ext cx="86868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…the [delta-doped] CCD performed as a </a:t>
            </a:r>
            <a:r>
              <a:rPr lang="en-US" i="1" dirty="0" smtClean="0">
                <a:solidFill>
                  <a:srgbClr val="FFFF00"/>
                </a:solidFill>
              </a:rPr>
              <a:t>nearly shot-limited photometer </a:t>
            </a:r>
            <a:br>
              <a:rPr lang="en-US" i="1" dirty="0" smtClean="0">
                <a:solidFill>
                  <a:srgbClr val="FFFF00"/>
                </a:solidFill>
              </a:rPr>
            </a:br>
            <a:r>
              <a:rPr lang="en-US" i="1" dirty="0" smtClean="0">
                <a:solidFill>
                  <a:srgbClr val="FFFF00"/>
                </a:solidFill>
              </a:rPr>
              <a:t>with only a few </a:t>
            </a:r>
            <a:r>
              <a:rPr lang="en-US" i="1" dirty="0" err="1" smtClean="0">
                <a:solidFill>
                  <a:srgbClr val="FFFF00"/>
                </a:solidFill>
              </a:rPr>
              <a:t>ppm</a:t>
            </a:r>
            <a:r>
              <a:rPr lang="en-US" i="1" dirty="0" smtClean="0">
                <a:solidFill>
                  <a:srgbClr val="FFFF00"/>
                </a:solidFill>
              </a:rPr>
              <a:t> of error</a:t>
            </a:r>
            <a:r>
              <a:rPr lang="en-US" dirty="0" smtClean="0">
                <a:solidFill>
                  <a:srgbClr val="FFFF00"/>
                </a:solidFill>
              </a:rPr>
              <a:t> at a flux level of 10</a:t>
            </a:r>
            <a:r>
              <a:rPr lang="en-US" baseline="30000" dirty="0" smtClean="0">
                <a:solidFill>
                  <a:srgbClr val="FFFF00"/>
                </a:solidFill>
              </a:rPr>
              <a:t>10</a:t>
            </a:r>
            <a:r>
              <a:rPr lang="en-US" dirty="0" smtClean="0">
                <a:solidFill>
                  <a:srgbClr val="FFFF00"/>
                </a:solidFill>
              </a:rPr>
              <a:t>e</a:t>
            </a:r>
            <a:r>
              <a:rPr lang="en-US" baseline="30000" dirty="0" smtClean="0">
                <a:solidFill>
                  <a:srgbClr val="FFFF00"/>
                </a:solidFill>
              </a:rPr>
              <a:t>-</a:t>
            </a:r>
            <a:r>
              <a:rPr lang="en-US" dirty="0" smtClean="0">
                <a:solidFill>
                  <a:srgbClr val="FFFF00"/>
                </a:solidFill>
              </a:rPr>
              <a:t> per sample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811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04850"/>
            <a:ext cx="9108504" cy="707926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sp3d extrusionH="57150">
              <a:bevelT w="38100" h="38100" prst="angle"/>
            </a:sp3d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Damage Ultraviolet Damage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4" r="26118" b="13661"/>
          <a:stretch/>
        </p:blipFill>
        <p:spPr>
          <a:xfrm>
            <a:off x="6769364" y="1628800"/>
            <a:ext cx="1619060" cy="2451964"/>
          </a:xfr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79512" y="1700808"/>
            <a:ext cx="5760640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Very high interface trap densities are possible</a:t>
            </a:r>
            <a:endParaRPr lang="en-US" sz="2000" dirty="0"/>
          </a:p>
          <a:p>
            <a:pPr lvl="1">
              <a:tabLst>
                <a:tab pos="3289300" algn="l"/>
              </a:tabLst>
            </a:pPr>
            <a:r>
              <a:rPr lang="en-US" sz="1600" dirty="0" err="1">
                <a:solidFill>
                  <a:srgbClr val="0066FF"/>
                </a:solidFill>
              </a:rPr>
              <a:t>Passivated</a:t>
            </a:r>
            <a:r>
              <a:rPr lang="en-US" sz="1600" dirty="0">
                <a:solidFill>
                  <a:srgbClr val="0066FF"/>
                </a:solidFill>
              </a:rPr>
              <a:t> thermal oxide:  	n</a:t>
            </a:r>
            <a:r>
              <a:rPr lang="en-US" sz="1600" baseline="-25000" dirty="0">
                <a:solidFill>
                  <a:srgbClr val="0066FF"/>
                </a:solidFill>
              </a:rPr>
              <a:t>2D</a:t>
            </a:r>
            <a:r>
              <a:rPr lang="en-US" sz="1600" dirty="0">
                <a:solidFill>
                  <a:srgbClr val="0066FF"/>
                </a:solidFill>
              </a:rPr>
              <a:t> ~ 10</a:t>
            </a:r>
            <a:r>
              <a:rPr lang="en-US" sz="1600" baseline="30000" dirty="0">
                <a:solidFill>
                  <a:srgbClr val="0066FF"/>
                </a:solidFill>
              </a:rPr>
              <a:t>10 </a:t>
            </a:r>
            <a:r>
              <a:rPr lang="en-US" sz="1600" dirty="0">
                <a:solidFill>
                  <a:srgbClr val="0066FF"/>
                </a:solidFill>
              </a:rPr>
              <a:t>cm</a:t>
            </a:r>
            <a:r>
              <a:rPr lang="en-US" sz="1600" baseline="30000" dirty="0">
                <a:solidFill>
                  <a:srgbClr val="0066FF"/>
                </a:solidFill>
              </a:rPr>
              <a:t>-2</a:t>
            </a:r>
            <a:r>
              <a:rPr lang="en-US" sz="1600" dirty="0">
                <a:solidFill>
                  <a:srgbClr val="0066FF"/>
                </a:solidFill>
              </a:rPr>
              <a:t>eV</a:t>
            </a:r>
            <a:r>
              <a:rPr lang="en-US" sz="1600" baseline="30000" dirty="0">
                <a:solidFill>
                  <a:srgbClr val="0066FF"/>
                </a:solidFill>
              </a:rPr>
              <a:t>-1</a:t>
            </a:r>
          </a:p>
          <a:p>
            <a:pPr lvl="1">
              <a:tabLst>
                <a:tab pos="3289300" algn="l"/>
              </a:tabLst>
            </a:pPr>
            <a:r>
              <a:rPr lang="en-US" sz="1600" dirty="0">
                <a:solidFill>
                  <a:srgbClr val="0066FF"/>
                </a:solidFill>
              </a:rPr>
              <a:t>Thermal oxide “as-grown”: 	n</a:t>
            </a:r>
            <a:r>
              <a:rPr lang="en-US" sz="1600" baseline="-25000" dirty="0">
                <a:solidFill>
                  <a:srgbClr val="0066FF"/>
                </a:solidFill>
              </a:rPr>
              <a:t>2D</a:t>
            </a:r>
            <a:r>
              <a:rPr lang="en-US" sz="1600" dirty="0">
                <a:solidFill>
                  <a:srgbClr val="0066FF"/>
                </a:solidFill>
              </a:rPr>
              <a:t> ~ 10</a:t>
            </a:r>
            <a:r>
              <a:rPr lang="en-US" sz="1600" baseline="30000" dirty="0">
                <a:solidFill>
                  <a:srgbClr val="0066FF"/>
                </a:solidFill>
              </a:rPr>
              <a:t>12 </a:t>
            </a:r>
            <a:r>
              <a:rPr lang="en-US" sz="1600" dirty="0">
                <a:solidFill>
                  <a:srgbClr val="0066FF"/>
                </a:solidFill>
              </a:rPr>
              <a:t>cm</a:t>
            </a:r>
            <a:r>
              <a:rPr lang="en-US" sz="1600" baseline="30000" dirty="0">
                <a:solidFill>
                  <a:srgbClr val="0066FF"/>
                </a:solidFill>
              </a:rPr>
              <a:t>-2</a:t>
            </a:r>
            <a:r>
              <a:rPr lang="en-US" sz="1600" dirty="0">
                <a:solidFill>
                  <a:srgbClr val="0066FF"/>
                </a:solidFill>
              </a:rPr>
              <a:t>eV</a:t>
            </a:r>
            <a:r>
              <a:rPr lang="en-US" sz="1600" baseline="30000" dirty="0">
                <a:solidFill>
                  <a:srgbClr val="0066FF"/>
                </a:solidFill>
              </a:rPr>
              <a:t>-1</a:t>
            </a:r>
          </a:p>
          <a:p>
            <a:pPr lvl="1">
              <a:tabLst>
                <a:tab pos="3289300" algn="l"/>
              </a:tabLst>
            </a:pPr>
            <a:r>
              <a:rPr lang="en-US" sz="1600" dirty="0" smtClean="0">
                <a:solidFill>
                  <a:srgbClr val="FF0000"/>
                </a:solidFill>
              </a:rPr>
              <a:t>Damaged </a:t>
            </a:r>
            <a:r>
              <a:rPr lang="en-US" sz="1600" dirty="0">
                <a:solidFill>
                  <a:srgbClr val="FF0000"/>
                </a:solidFill>
              </a:rPr>
              <a:t>oxide:</a:t>
            </a:r>
            <a:r>
              <a:rPr lang="en-US" sz="1600" dirty="0">
                <a:solidFill>
                  <a:srgbClr val="0066FF"/>
                </a:solidFill>
              </a:rPr>
              <a:t>	</a:t>
            </a:r>
            <a:r>
              <a:rPr lang="en-US" sz="1600" dirty="0">
                <a:solidFill>
                  <a:srgbClr val="C00000"/>
                </a:solidFill>
              </a:rPr>
              <a:t>n</a:t>
            </a:r>
            <a:r>
              <a:rPr lang="en-US" sz="1600" baseline="-25000" dirty="0">
                <a:solidFill>
                  <a:srgbClr val="C00000"/>
                </a:solidFill>
              </a:rPr>
              <a:t>2D</a:t>
            </a:r>
            <a:r>
              <a:rPr lang="en-US" sz="1600" dirty="0">
                <a:solidFill>
                  <a:srgbClr val="C00000"/>
                </a:solidFill>
              </a:rPr>
              <a:t> ~ 10</a:t>
            </a:r>
            <a:r>
              <a:rPr lang="en-US" sz="1600" baseline="30000" dirty="0">
                <a:solidFill>
                  <a:srgbClr val="C00000"/>
                </a:solidFill>
              </a:rPr>
              <a:t>14</a:t>
            </a:r>
            <a:r>
              <a:rPr lang="en-US" sz="1600" dirty="0">
                <a:solidFill>
                  <a:srgbClr val="C00000"/>
                </a:solidFill>
              </a:rPr>
              <a:t> cm</a:t>
            </a:r>
            <a:r>
              <a:rPr lang="en-US" sz="1600" baseline="30000" dirty="0">
                <a:solidFill>
                  <a:srgbClr val="C00000"/>
                </a:solidFill>
              </a:rPr>
              <a:t>-2</a:t>
            </a:r>
            <a:r>
              <a:rPr lang="en-US" sz="1600" dirty="0">
                <a:solidFill>
                  <a:srgbClr val="C00000"/>
                </a:solidFill>
              </a:rPr>
              <a:t>eV</a:t>
            </a:r>
            <a:r>
              <a:rPr lang="en-US" sz="1600" baseline="30000" dirty="0">
                <a:solidFill>
                  <a:srgbClr val="C00000"/>
                </a:solidFill>
              </a:rPr>
              <a:t>-1</a:t>
            </a:r>
            <a:endParaRPr lang="en-US" sz="1600" dirty="0">
              <a:solidFill>
                <a:srgbClr val="C00000"/>
              </a:solidFill>
            </a:endParaRPr>
          </a:p>
          <a:p>
            <a:endParaRPr lang="en-US" sz="2000" dirty="0" smtClean="0"/>
          </a:p>
          <a:p>
            <a:r>
              <a:rPr lang="en-US" sz="2000" dirty="0" smtClean="0"/>
              <a:t>References:</a:t>
            </a:r>
          </a:p>
          <a:p>
            <a:pPr lvl="1"/>
            <a:r>
              <a:rPr lang="en-US" sz="1400" dirty="0" err="1"/>
              <a:t>Afanas’ev</a:t>
            </a:r>
            <a:r>
              <a:rPr lang="en-US" sz="1400" dirty="0"/>
              <a:t>, V.V., de </a:t>
            </a:r>
            <a:r>
              <a:rPr lang="en-US" sz="1400" dirty="0" err="1"/>
              <a:t>Nijs</a:t>
            </a:r>
            <a:r>
              <a:rPr lang="en-US" sz="1400" dirty="0"/>
              <a:t>, J. M. M., and Balk, P., </a:t>
            </a:r>
            <a:r>
              <a:rPr lang="en-US" sz="1400" dirty="0">
                <a:solidFill>
                  <a:srgbClr val="0000FF"/>
                </a:solidFill>
              </a:rPr>
              <a:t>“Degradation of the thermal oxide of the Si/SiO2/Al system due to vacuum ultraviolet radiation,”</a:t>
            </a:r>
            <a:r>
              <a:rPr lang="en-US" sz="1400" dirty="0"/>
              <a:t> </a:t>
            </a:r>
            <a:r>
              <a:rPr lang="en-US" sz="1400" i="1" dirty="0"/>
              <a:t>J. Appl. Phys.</a:t>
            </a:r>
            <a:r>
              <a:rPr lang="en-US" sz="1400" dirty="0"/>
              <a:t>, </a:t>
            </a:r>
            <a:r>
              <a:rPr lang="en-US" sz="1400" b="1" dirty="0"/>
              <a:t>78</a:t>
            </a:r>
            <a:r>
              <a:rPr lang="en-US" sz="1400" dirty="0"/>
              <a:t>(11): 6481-6490, 1995.</a:t>
            </a:r>
          </a:p>
          <a:p>
            <a:pPr lvl="1"/>
            <a:r>
              <a:rPr lang="en-US" sz="1400" dirty="0"/>
              <a:t>Arp, U., Shaw, P.S., Gupta, R. and </a:t>
            </a:r>
            <a:r>
              <a:rPr lang="en-US" sz="1400" dirty="0" err="1"/>
              <a:t>Lykke</a:t>
            </a:r>
            <a:r>
              <a:rPr lang="en-US" sz="1400" dirty="0"/>
              <a:t>, K.R., </a:t>
            </a:r>
            <a:r>
              <a:rPr lang="en-US" sz="1400" dirty="0">
                <a:solidFill>
                  <a:srgbClr val="0000FF"/>
                </a:solidFill>
              </a:rPr>
              <a:t>“Damage to solid-state photodiodes by vacuum ultraviolet radiation,” 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en-US" sz="1400" i="1" dirty="0"/>
              <a:t>J. Electron Spectroscopy and Related Phenomena</a:t>
            </a:r>
            <a:r>
              <a:rPr lang="en-US" sz="1400" dirty="0"/>
              <a:t>, </a:t>
            </a:r>
            <a:r>
              <a:rPr lang="en-US" sz="1400" b="1" dirty="0"/>
              <a:t>144-147</a:t>
            </a:r>
            <a:r>
              <a:rPr lang="en-US" sz="1400" dirty="0"/>
              <a:t>: 1039-1042, 2005. </a:t>
            </a:r>
          </a:p>
          <a:p>
            <a:pPr lvl="1"/>
            <a:r>
              <a:rPr lang="en-US" sz="1400" dirty="0" smtClean="0"/>
              <a:t>Li, FM &amp; Nathan, A, </a:t>
            </a:r>
            <a:r>
              <a:rPr lang="en-US" sz="1400" dirty="0" smtClean="0">
                <a:solidFill>
                  <a:srgbClr val="0000FF"/>
                </a:solidFill>
              </a:rPr>
              <a:t>“CCD image sensors in deep-ultraviolet: degradation behavior and damage mechanisms,”</a:t>
            </a:r>
            <a:r>
              <a:rPr lang="en-US" sz="1400" dirty="0" smtClean="0"/>
              <a:t> </a:t>
            </a:r>
            <a:br>
              <a:rPr lang="en-US" sz="1400" dirty="0" smtClean="0"/>
            </a:br>
            <a:r>
              <a:rPr lang="en-US" sz="1400" i="1" dirty="0" smtClean="0"/>
              <a:t>Springer, Berlin,</a:t>
            </a:r>
            <a:r>
              <a:rPr lang="en-US" sz="1400" dirty="0" smtClean="0"/>
              <a:t> 2005.</a:t>
            </a:r>
          </a:p>
        </p:txBody>
      </p:sp>
      <p:pic>
        <p:nvPicPr>
          <p:cNvPr id="7" name="Picture 6" descr="Shaw_2005_figure-2_UV-damage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5673" y="4293096"/>
            <a:ext cx="2796168" cy="252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040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" r="17446"/>
          <a:stretch/>
        </p:blipFill>
        <p:spPr>
          <a:xfrm>
            <a:off x="4139952" y="1383517"/>
            <a:ext cx="4983591" cy="47817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624265"/>
            <a:ext cx="9108504" cy="759252"/>
          </a:xfrm>
        </p:spPr>
        <p:txBody>
          <a:bodyPr/>
          <a:lstStyle/>
          <a:p>
            <a:pPr algn="ctr"/>
            <a:r>
              <a:rPr lang="en-US" sz="4000" b="1" dirty="0" smtClean="0"/>
              <a:t>Surface Passivation by Quantum Exclusion</a:t>
            </a:r>
            <a:endParaRPr lang="en-US" sz="4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105490"/>
            <a:ext cx="88661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“Surface Passivation by Quantum Exclusion Using Multiple Layers,”</a:t>
            </a:r>
            <a:r>
              <a:rPr lang="en-US" sz="2000" dirty="0"/>
              <a:t> </a:t>
            </a:r>
            <a:endParaRPr lang="en-US" sz="2000" dirty="0" smtClean="0"/>
          </a:p>
          <a:p>
            <a:r>
              <a:rPr lang="en-US" sz="2000" dirty="0" smtClean="0"/>
              <a:t>Michael </a:t>
            </a:r>
            <a:r>
              <a:rPr lang="en-US" sz="2000" dirty="0"/>
              <a:t>E. </a:t>
            </a:r>
            <a:r>
              <a:rPr lang="en-US" sz="2000" dirty="0" err="1"/>
              <a:t>Hoenk</a:t>
            </a:r>
            <a:r>
              <a:rPr lang="en-US" sz="2000" dirty="0"/>
              <a:t>, U.S. Patent 8,395,243, issued March 12, 2013.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5496" y="1465614"/>
            <a:ext cx="4680520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extrusionH="76200" contourW="12700">
            <a:bevelT/>
            <a:extrusionClr>
              <a:schemeClr val="tx1"/>
            </a:extrusionClr>
            <a:contourClr>
              <a:schemeClr val="bg1"/>
            </a:contourClr>
          </a:sp3d>
        </p:spPr>
        <p:txBody>
          <a:bodyPr wrap="square" lIns="0" rIns="0">
            <a:spAutoFit/>
            <a:sp3d>
              <a:extrusionClr>
                <a:schemeClr val="tx1"/>
              </a:extrusionClr>
              <a:contourClr>
                <a:schemeClr val="bg1"/>
              </a:contourClr>
            </a:sp3d>
          </a:bodyPr>
          <a:lstStyle/>
          <a:p>
            <a:r>
              <a:rPr lang="en-US" sz="2400" dirty="0" smtClean="0">
                <a:latin typeface="Times" pitchFamily="18" charset="0"/>
              </a:rPr>
              <a:t>Structure</a:t>
            </a:r>
            <a:endParaRPr lang="en-US" sz="2400" dirty="0">
              <a:latin typeface="Times" pitchFamily="18" charset="0"/>
            </a:endParaRP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000" dirty="0">
                <a:solidFill>
                  <a:srgbClr val="0000FF"/>
                </a:solidFill>
                <a:latin typeface="Times" pitchFamily="18" charset="0"/>
              </a:rPr>
              <a:t>2D-doping </a:t>
            </a:r>
            <a:r>
              <a:rPr lang="en-US" sz="2000" dirty="0" err="1" smtClean="0">
                <a:solidFill>
                  <a:srgbClr val="0000FF"/>
                </a:solidFill>
                <a:latin typeface="Times" pitchFamily="18" charset="0"/>
              </a:rPr>
              <a:t>Superlattice</a:t>
            </a:r>
            <a:endParaRPr lang="en-US" sz="2000" dirty="0" smtClean="0">
              <a:solidFill>
                <a:srgbClr val="0000FF"/>
              </a:solidFill>
              <a:latin typeface="Times" pitchFamily="18" charset="0"/>
            </a:endParaRP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FF"/>
                </a:solidFill>
                <a:latin typeface="Times" pitchFamily="18" charset="0"/>
              </a:rPr>
              <a:t>Self-organized boron surface phases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FF"/>
                </a:solidFill>
                <a:latin typeface="Times" pitchFamily="18" charset="0"/>
              </a:rPr>
              <a:t>Equivalent density &gt; 10</a:t>
            </a:r>
            <a:r>
              <a:rPr lang="en-US" sz="2000" baseline="30000" dirty="0" smtClean="0">
                <a:solidFill>
                  <a:srgbClr val="0000FF"/>
                </a:solidFill>
                <a:latin typeface="Times" pitchFamily="18" charset="0"/>
              </a:rPr>
              <a:t>21</a:t>
            </a:r>
            <a:r>
              <a:rPr lang="en-US" sz="2000" dirty="0" smtClean="0">
                <a:solidFill>
                  <a:srgbClr val="0000FF"/>
                </a:solidFill>
                <a:latin typeface="Times" pitchFamily="18" charset="0"/>
              </a:rPr>
              <a:t>cm</a:t>
            </a:r>
            <a:r>
              <a:rPr lang="en-US" sz="2000" baseline="30000" dirty="0" smtClean="0">
                <a:solidFill>
                  <a:srgbClr val="0000FF"/>
                </a:solidFill>
                <a:latin typeface="Times" pitchFamily="18" charset="0"/>
              </a:rPr>
              <a:t>-3</a:t>
            </a:r>
          </a:p>
          <a:p>
            <a:pPr marL="800100" lvl="1" indent="-342900">
              <a:buFont typeface="Arial" pitchFamily="34" charset="0"/>
              <a:buChar char="•"/>
            </a:pPr>
            <a:endParaRPr lang="en-US" sz="2400" dirty="0">
              <a:latin typeface="Times" pitchFamily="18" charset="0"/>
            </a:endParaRPr>
          </a:p>
          <a:p>
            <a:r>
              <a:rPr lang="en-US" sz="2400" dirty="0" smtClean="0">
                <a:latin typeface="Times" pitchFamily="18" charset="0"/>
              </a:rPr>
              <a:t>Physics</a:t>
            </a:r>
            <a:endParaRPr lang="en-US" sz="2400" dirty="0">
              <a:latin typeface="Times" pitchFamily="18" charset="0"/>
            </a:endParaRP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FF"/>
                </a:solidFill>
                <a:latin typeface="Times" pitchFamily="18" charset="0"/>
              </a:rPr>
              <a:t>Quantum confinement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FF"/>
                </a:solidFill>
                <a:latin typeface="Times" pitchFamily="18" charset="0"/>
              </a:rPr>
              <a:t>Quantum transport</a:t>
            </a:r>
          </a:p>
          <a:p>
            <a:pPr marL="800100" lvl="1" indent="-342900">
              <a:buFont typeface="Arial" pitchFamily="34" charset="0"/>
              <a:buChar char="•"/>
            </a:pPr>
            <a:endParaRPr lang="en-US" sz="2000" dirty="0">
              <a:latin typeface="Times" pitchFamily="18" charset="0"/>
            </a:endParaRPr>
          </a:p>
          <a:p>
            <a:r>
              <a:rPr lang="en-US" sz="2400" dirty="0" smtClean="0">
                <a:latin typeface="Times" pitchFamily="18" charset="0"/>
              </a:rPr>
              <a:t>Performance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FF"/>
                </a:solidFill>
                <a:latin typeface="Times" pitchFamily="18" charset="0"/>
              </a:rPr>
              <a:t>Near 100% internal QE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  <a:latin typeface="Times" pitchFamily="18" charset="0"/>
              </a:rPr>
              <a:t>Stable against several billion pulses of high intensity DUV laser radiation</a:t>
            </a:r>
            <a:endParaRPr lang="en-US" sz="2000" dirty="0">
              <a:solidFill>
                <a:srgbClr val="FF0000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952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uperlattice-double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018845"/>
            <a:ext cx="5486400" cy="4123944"/>
          </a:xfrm>
          <a:prstGeom prst="rect">
            <a:avLst/>
          </a:prstGeom>
        </p:spPr>
      </p:pic>
      <p:pic>
        <p:nvPicPr>
          <p:cNvPr id="8" name="Picture 7" descr="Superlattice-quad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018845"/>
            <a:ext cx="5486400" cy="4123944"/>
          </a:xfrm>
          <a:prstGeom prst="rect">
            <a:avLst/>
          </a:prstGeom>
        </p:spPr>
      </p:pic>
      <p:pic>
        <p:nvPicPr>
          <p:cNvPr id="6" name="Picture 5" descr="Delta-doped-surface.t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018845"/>
            <a:ext cx="5486400" cy="41239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692696"/>
            <a:ext cx="9108504" cy="648072"/>
          </a:xfrm>
        </p:spPr>
        <p:txBody>
          <a:bodyPr/>
          <a:lstStyle/>
          <a:p>
            <a:pPr algn="ctr"/>
            <a:r>
              <a:rPr lang="en-US" sz="4000" dirty="0" smtClean="0"/>
              <a:t>Surface Passivation by Quantum Exclusion</a:t>
            </a:r>
            <a:endParaRPr lang="en-US" sz="2800" dirty="0">
              <a:solidFill>
                <a:srgbClr val="FF0000"/>
              </a:solidFill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6588224" y="4090181"/>
            <a:ext cx="2218143" cy="1032382"/>
            <a:chOff x="6588224" y="4276200"/>
            <a:chExt cx="2218143" cy="1032382"/>
          </a:xfrm>
        </p:grpSpPr>
        <p:sp>
          <p:nvSpPr>
            <p:cNvPr id="9" name="TextBox 8"/>
            <p:cNvSpPr txBox="1"/>
            <p:nvPr/>
          </p:nvSpPr>
          <p:spPr>
            <a:xfrm>
              <a:off x="6876256" y="4276200"/>
              <a:ext cx="19301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Conduction band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948264" y="4939250"/>
              <a:ext cx="15921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Valence band</a:t>
              </a:r>
              <a:endParaRPr lang="en-US" dirty="0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 flipV="1">
              <a:off x="6588224" y="4463496"/>
              <a:ext cx="288032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H="1" flipV="1">
              <a:off x="6588224" y="5122974"/>
              <a:ext cx="36004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3203848" y="2873649"/>
            <a:ext cx="2197306" cy="432048"/>
            <a:chOff x="3203848" y="3059668"/>
            <a:chExt cx="2197306" cy="432048"/>
          </a:xfrm>
        </p:grpSpPr>
        <p:sp>
          <p:nvSpPr>
            <p:cNvPr id="22" name="TextBox 21"/>
            <p:cNvSpPr txBox="1"/>
            <p:nvPr/>
          </p:nvSpPr>
          <p:spPr>
            <a:xfrm>
              <a:off x="3419872" y="3059668"/>
              <a:ext cx="19812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Electron </a:t>
              </a:r>
              <a:r>
                <a:rPr lang="en-US" dirty="0" err="1" smtClean="0"/>
                <a:t>subband</a:t>
              </a:r>
              <a:endParaRPr lang="en-US" dirty="0"/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H="1">
              <a:off x="3203848" y="3356992"/>
              <a:ext cx="288032" cy="13472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3491880" y="3531013"/>
            <a:ext cx="2588734" cy="792088"/>
            <a:chOff x="3491880" y="3717032"/>
            <a:chExt cx="2588734" cy="792088"/>
          </a:xfrm>
        </p:grpSpPr>
        <p:sp>
          <p:nvSpPr>
            <p:cNvPr id="23" name="TextBox 22"/>
            <p:cNvSpPr txBox="1"/>
            <p:nvPr/>
          </p:nvSpPr>
          <p:spPr>
            <a:xfrm>
              <a:off x="4355976" y="3717032"/>
              <a:ext cx="17246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Hole </a:t>
              </a:r>
              <a:r>
                <a:rPr lang="en-US" dirty="0" err="1" smtClean="0"/>
                <a:t>subbands</a:t>
              </a:r>
              <a:endParaRPr lang="en-US" dirty="0"/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H="1">
              <a:off x="3491880" y="4005064"/>
              <a:ext cx="936104" cy="50405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52"/>
          <p:cNvGrpSpPr/>
          <p:nvPr/>
        </p:nvGrpSpPr>
        <p:grpSpPr>
          <a:xfrm>
            <a:off x="2267744" y="1917493"/>
            <a:ext cx="1752600" cy="533400"/>
            <a:chOff x="2209800" y="1371600"/>
            <a:chExt cx="1752600" cy="533400"/>
          </a:xfrm>
        </p:grpSpPr>
        <p:sp>
          <p:nvSpPr>
            <p:cNvPr id="18" name="TextBox 17"/>
            <p:cNvSpPr txBox="1"/>
            <p:nvPr/>
          </p:nvSpPr>
          <p:spPr>
            <a:xfrm>
              <a:off x="3276600" y="1371600"/>
              <a:ext cx="684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tx1"/>
                  </a:solidFill>
                </a:rPr>
                <a:t>Bulk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>
            <a:xfrm rot="5400000" flipH="1" flipV="1">
              <a:off x="3086100" y="1714500"/>
              <a:ext cx="381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3276600" y="1752600"/>
              <a:ext cx="6858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rot="10800000">
              <a:off x="2667000" y="1752600"/>
              <a:ext cx="6096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2209800" y="1371600"/>
              <a:ext cx="10310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tx1"/>
                  </a:solidFill>
                </a:rPr>
                <a:t>Surface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2267744" y="1916832"/>
            <a:ext cx="3312368" cy="646331"/>
            <a:chOff x="4067944" y="2102851"/>
            <a:chExt cx="3312368" cy="646331"/>
          </a:xfrm>
        </p:grpSpPr>
        <p:sp>
          <p:nvSpPr>
            <p:cNvPr id="38" name="TextBox 37"/>
            <p:cNvSpPr txBox="1"/>
            <p:nvPr/>
          </p:nvSpPr>
          <p:spPr>
            <a:xfrm>
              <a:off x="6623501" y="2103512"/>
              <a:ext cx="684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tx1"/>
                  </a:solidFill>
                </a:rPr>
                <a:t>Bulk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cxnSp>
          <p:nvCxnSpPr>
            <p:cNvPr id="39" name="Straight Connector 38"/>
            <p:cNvCxnSpPr/>
            <p:nvPr/>
          </p:nvCxnSpPr>
          <p:spPr>
            <a:xfrm rot="5400000" flipH="1" flipV="1">
              <a:off x="4944244" y="2446412"/>
              <a:ext cx="381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5134744" y="2486244"/>
              <a:ext cx="2245568" cy="665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rot="10800000">
              <a:off x="4525144" y="2484512"/>
              <a:ext cx="6096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4067944" y="2103512"/>
              <a:ext cx="10310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tx1"/>
                  </a:solidFill>
                </a:rPr>
                <a:t>Surface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cxnSp>
          <p:nvCxnSpPr>
            <p:cNvPr id="43" name="Straight Connector 42"/>
            <p:cNvCxnSpPr/>
            <p:nvPr/>
          </p:nvCxnSpPr>
          <p:spPr>
            <a:xfrm rot="5400000" flipH="1" flipV="1">
              <a:off x="5965676" y="2438028"/>
              <a:ext cx="381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5148064" y="2102851"/>
              <a:ext cx="91571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tx1"/>
                  </a:solidFill>
                </a:rPr>
                <a:t>Super-</a:t>
              </a:r>
              <a:br>
                <a:rPr lang="en-US" b="1" dirty="0" smtClean="0">
                  <a:solidFill>
                    <a:schemeClr val="tx1"/>
                  </a:solidFill>
                </a:rPr>
              </a:br>
              <a:r>
                <a:rPr lang="en-US" b="1" dirty="0" smtClean="0">
                  <a:solidFill>
                    <a:schemeClr val="tx1"/>
                  </a:solidFill>
                </a:rPr>
                <a:t>lattice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267744" y="1917493"/>
            <a:ext cx="2160240" cy="533400"/>
            <a:chOff x="4067944" y="404664"/>
            <a:chExt cx="2160240" cy="533400"/>
          </a:xfrm>
        </p:grpSpPr>
        <p:grpSp>
          <p:nvGrpSpPr>
            <p:cNvPr id="15" name="Group 14"/>
            <p:cNvGrpSpPr/>
            <p:nvPr/>
          </p:nvGrpSpPr>
          <p:grpSpPr>
            <a:xfrm>
              <a:off x="4067944" y="404664"/>
              <a:ext cx="2160240" cy="533400"/>
              <a:chOff x="4067944" y="404664"/>
              <a:chExt cx="2160240" cy="533400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5543381" y="404664"/>
                <a:ext cx="6848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tx1"/>
                    </a:solidFill>
                  </a:rPr>
                  <a:t>Bulk</a:t>
                </a:r>
                <a:endParaRPr lang="en-US" b="1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9" name="Straight Connector 28"/>
              <p:cNvCxnSpPr/>
              <p:nvPr/>
            </p:nvCxnSpPr>
            <p:spPr>
              <a:xfrm rot="5400000" flipH="1" flipV="1">
                <a:off x="4944244" y="747564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/>
              <p:cNvCxnSpPr/>
              <p:nvPr/>
            </p:nvCxnSpPr>
            <p:spPr>
              <a:xfrm flipV="1">
                <a:off x="5134744" y="787396"/>
                <a:ext cx="1093440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/>
              <p:cNvCxnSpPr/>
              <p:nvPr/>
            </p:nvCxnSpPr>
            <p:spPr>
              <a:xfrm rot="10800000">
                <a:off x="4525144" y="785664"/>
                <a:ext cx="6096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Box 34"/>
              <p:cNvSpPr txBox="1"/>
              <p:nvPr/>
            </p:nvSpPr>
            <p:spPr>
              <a:xfrm>
                <a:off x="4067944" y="404664"/>
                <a:ext cx="10310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tx1"/>
                    </a:solidFill>
                  </a:rPr>
                  <a:t>Surface</a:t>
                </a:r>
                <a:endParaRPr lang="en-US" b="1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6" name="Straight Connector 35"/>
              <p:cNvCxnSpPr/>
              <p:nvPr/>
            </p:nvCxnSpPr>
            <p:spPr>
              <a:xfrm rot="5400000" flipH="1" flipV="1">
                <a:off x="5317604" y="739180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TextBox 44"/>
            <p:cNvSpPr txBox="1"/>
            <p:nvPr/>
          </p:nvSpPr>
          <p:spPr>
            <a:xfrm>
              <a:off x="5092700" y="404664"/>
              <a:ext cx="4754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tx1"/>
                  </a:solidFill>
                </a:rPr>
                <a:t>SL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0" y="6313945"/>
            <a:ext cx="9144000" cy="834074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marL="91440" lvl="1" indent="-284163" algn="ctr">
              <a:lnSpc>
                <a:spcPct val="90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400" dirty="0">
                <a:solidFill>
                  <a:srgbClr val="FFFF00"/>
                </a:solidFill>
              </a:rPr>
              <a:t>Quantum confinement eliminates dead layer</a:t>
            </a:r>
          </a:p>
          <a:p>
            <a:pPr marL="91440" lvl="1" indent="-284163" algn="ctr">
              <a:lnSpc>
                <a:spcPct val="90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400" dirty="0" smtClean="0">
                <a:solidFill>
                  <a:srgbClr val="FFFF00"/>
                </a:solidFill>
              </a:rPr>
              <a:t>Ballistic transport suppresses recombination of hot carriers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2051720" y="1628800"/>
            <a:ext cx="5459796" cy="4415589"/>
            <a:chOff x="2051720" y="1628800"/>
            <a:chExt cx="5459796" cy="4415589"/>
          </a:xfrm>
        </p:grpSpPr>
        <p:pic>
          <p:nvPicPr>
            <p:cNvPr id="49" name="Picture 48" descr="Superlattice-quad-quantum-exclusion.tif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46" t="8490" r="12274" b="4811"/>
            <a:stretch/>
          </p:blipFill>
          <p:spPr>
            <a:xfrm>
              <a:off x="2051720" y="1628800"/>
              <a:ext cx="5459796" cy="4415589"/>
            </a:xfrm>
            <a:prstGeom prst="rect">
              <a:avLst/>
            </a:prstGeom>
          </p:spPr>
        </p:pic>
        <p:sp>
          <p:nvSpPr>
            <p:cNvPr id="50" name="Freeform 49"/>
            <p:cNvSpPr/>
            <p:nvPr/>
          </p:nvSpPr>
          <p:spPr>
            <a:xfrm>
              <a:off x="3030987" y="2162150"/>
              <a:ext cx="1370601" cy="146469"/>
            </a:xfrm>
            <a:custGeom>
              <a:avLst/>
              <a:gdLst>
                <a:gd name="connsiteX0" fmla="*/ 0 w 1352811"/>
                <a:gd name="connsiteY0" fmla="*/ 137961 h 163432"/>
                <a:gd name="connsiteX1" fmla="*/ 125260 w 1352811"/>
                <a:gd name="connsiteY1" fmla="*/ 175 h 163432"/>
                <a:gd name="connsiteX2" fmla="*/ 275573 w 1352811"/>
                <a:gd name="connsiteY2" fmla="*/ 163013 h 163432"/>
                <a:gd name="connsiteX3" fmla="*/ 388307 w 1352811"/>
                <a:gd name="connsiteY3" fmla="*/ 50279 h 163432"/>
                <a:gd name="connsiteX4" fmla="*/ 538619 w 1352811"/>
                <a:gd name="connsiteY4" fmla="*/ 150487 h 163432"/>
                <a:gd name="connsiteX5" fmla="*/ 663879 w 1352811"/>
                <a:gd name="connsiteY5" fmla="*/ 175 h 163432"/>
                <a:gd name="connsiteX6" fmla="*/ 814192 w 1352811"/>
                <a:gd name="connsiteY6" fmla="*/ 163013 h 163432"/>
                <a:gd name="connsiteX7" fmla="*/ 926926 w 1352811"/>
                <a:gd name="connsiteY7" fmla="*/ 25227 h 163432"/>
                <a:gd name="connsiteX8" fmla="*/ 1077238 w 1352811"/>
                <a:gd name="connsiteY8" fmla="*/ 150487 h 163432"/>
                <a:gd name="connsiteX9" fmla="*/ 1127342 w 1352811"/>
                <a:gd name="connsiteY9" fmla="*/ 100383 h 163432"/>
                <a:gd name="connsiteX10" fmla="*/ 1352811 w 1352811"/>
                <a:gd name="connsiteY10" fmla="*/ 100383 h 163432"/>
                <a:gd name="connsiteX0" fmla="*/ 0 w 1352811"/>
                <a:gd name="connsiteY0" fmla="*/ 137961 h 163104"/>
                <a:gd name="connsiteX1" fmla="*/ 125260 w 1352811"/>
                <a:gd name="connsiteY1" fmla="*/ 175 h 163104"/>
                <a:gd name="connsiteX2" fmla="*/ 275573 w 1352811"/>
                <a:gd name="connsiteY2" fmla="*/ 163013 h 163104"/>
                <a:gd name="connsiteX3" fmla="*/ 409655 w 1352811"/>
                <a:gd name="connsiteY3" fmla="*/ 18257 h 163104"/>
                <a:gd name="connsiteX4" fmla="*/ 538619 w 1352811"/>
                <a:gd name="connsiteY4" fmla="*/ 150487 h 163104"/>
                <a:gd name="connsiteX5" fmla="*/ 663879 w 1352811"/>
                <a:gd name="connsiteY5" fmla="*/ 175 h 163104"/>
                <a:gd name="connsiteX6" fmla="*/ 814192 w 1352811"/>
                <a:gd name="connsiteY6" fmla="*/ 163013 h 163104"/>
                <a:gd name="connsiteX7" fmla="*/ 926926 w 1352811"/>
                <a:gd name="connsiteY7" fmla="*/ 25227 h 163104"/>
                <a:gd name="connsiteX8" fmla="*/ 1077238 w 1352811"/>
                <a:gd name="connsiteY8" fmla="*/ 150487 h 163104"/>
                <a:gd name="connsiteX9" fmla="*/ 1127342 w 1352811"/>
                <a:gd name="connsiteY9" fmla="*/ 100383 h 163104"/>
                <a:gd name="connsiteX10" fmla="*/ 1352811 w 1352811"/>
                <a:gd name="connsiteY10" fmla="*/ 100383 h 163104"/>
                <a:gd name="connsiteX0" fmla="*/ 0 w 1352811"/>
                <a:gd name="connsiteY0" fmla="*/ 137961 h 163060"/>
                <a:gd name="connsiteX1" fmla="*/ 125260 w 1352811"/>
                <a:gd name="connsiteY1" fmla="*/ 175 h 163060"/>
                <a:gd name="connsiteX2" fmla="*/ 275573 w 1352811"/>
                <a:gd name="connsiteY2" fmla="*/ 163013 h 163060"/>
                <a:gd name="connsiteX3" fmla="*/ 409655 w 1352811"/>
                <a:gd name="connsiteY3" fmla="*/ 18257 h 163060"/>
                <a:gd name="connsiteX4" fmla="*/ 538619 w 1352811"/>
                <a:gd name="connsiteY4" fmla="*/ 150487 h 163060"/>
                <a:gd name="connsiteX5" fmla="*/ 681669 w 1352811"/>
                <a:gd name="connsiteY5" fmla="*/ 7291 h 163060"/>
                <a:gd name="connsiteX6" fmla="*/ 814192 w 1352811"/>
                <a:gd name="connsiteY6" fmla="*/ 163013 h 163060"/>
                <a:gd name="connsiteX7" fmla="*/ 926926 w 1352811"/>
                <a:gd name="connsiteY7" fmla="*/ 25227 h 163060"/>
                <a:gd name="connsiteX8" fmla="*/ 1077238 w 1352811"/>
                <a:gd name="connsiteY8" fmla="*/ 150487 h 163060"/>
                <a:gd name="connsiteX9" fmla="*/ 1127342 w 1352811"/>
                <a:gd name="connsiteY9" fmla="*/ 100383 h 163060"/>
                <a:gd name="connsiteX10" fmla="*/ 1352811 w 1352811"/>
                <a:gd name="connsiteY10" fmla="*/ 100383 h 163060"/>
                <a:gd name="connsiteX0" fmla="*/ 0 w 1352811"/>
                <a:gd name="connsiteY0" fmla="*/ 137961 h 163059"/>
                <a:gd name="connsiteX1" fmla="*/ 125260 w 1352811"/>
                <a:gd name="connsiteY1" fmla="*/ 175 h 163059"/>
                <a:gd name="connsiteX2" fmla="*/ 275573 w 1352811"/>
                <a:gd name="connsiteY2" fmla="*/ 163013 h 163059"/>
                <a:gd name="connsiteX3" fmla="*/ 409655 w 1352811"/>
                <a:gd name="connsiteY3" fmla="*/ 18257 h 163059"/>
                <a:gd name="connsiteX4" fmla="*/ 538619 w 1352811"/>
                <a:gd name="connsiteY4" fmla="*/ 150487 h 163059"/>
                <a:gd name="connsiteX5" fmla="*/ 681669 w 1352811"/>
                <a:gd name="connsiteY5" fmla="*/ 7291 h 163059"/>
                <a:gd name="connsiteX6" fmla="*/ 814192 w 1352811"/>
                <a:gd name="connsiteY6" fmla="*/ 163013 h 163059"/>
                <a:gd name="connsiteX7" fmla="*/ 951832 w 1352811"/>
                <a:gd name="connsiteY7" fmla="*/ 21669 h 163059"/>
                <a:gd name="connsiteX8" fmla="*/ 1077238 w 1352811"/>
                <a:gd name="connsiteY8" fmla="*/ 150487 h 163059"/>
                <a:gd name="connsiteX9" fmla="*/ 1127342 w 1352811"/>
                <a:gd name="connsiteY9" fmla="*/ 100383 h 163059"/>
                <a:gd name="connsiteX10" fmla="*/ 1352811 w 1352811"/>
                <a:gd name="connsiteY10" fmla="*/ 100383 h 163059"/>
                <a:gd name="connsiteX0" fmla="*/ 0 w 1352811"/>
                <a:gd name="connsiteY0" fmla="*/ 137961 h 163059"/>
                <a:gd name="connsiteX1" fmla="*/ 125260 w 1352811"/>
                <a:gd name="connsiteY1" fmla="*/ 175 h 163059"/>
                <a:gd name="connsiteX2" fmla="*/ 275573 w 1352811"/>
                <a:gd name="connsiteY2" fmla="*/ 163013 h 163059"/>
                <a:gd name="connsiteX3" fmla="*/ 409655 w 1352811"/>
                <a:gd name="connsiteY3" fmla="*/ 18257 h 163059"/>
                <a:gd name="connsiteX4" fmla="*/ 538619 w 1352811"/>
                <a:gd name="connsiteY4" fmla="*/ 150487 h 163059"/>
                <a:gd name="connsiteX5" fmla="*/ 681669 w 1352811"/>
                <a:gd name="connsiteY5" fmla="*/ 7291 h 163059"/>
                <a:gd name="connsiteX6" fmla="*/ 814192 w 1352811"/>
                <a:gd name="connsiteY6" fmla="*/ 163013 h 163059"/>
                <a:gd name="connsiteX7" fmla="*/ 951832 w 1352811"/>
                <a:gd name="connsiteY7" fmla="*/ 21669 h 163059"/>
                <a:gd name="connsiteX8" fmla="*/ 1077238 w 1352811"/>
                <a:gd name="connsiteY8" fmla="*/ 150487 h 163059"/>
                <a:gd name="connsiteX9" fmla="*/ 1155806 w 1352811"/>
                <a:gd name="connsiteY9" fmla="*/ 89709 h 163059"/>
                <a:gd name="connsiteX10" fmla="*/ 1352811 w 1352811"/>
                <a:gd name="connsiteY10" fmla="*/ 100383 h 163059"/>
                <a:gd name="connsiteX0" fmla="*/ 0 w 1370601"/>
                <a:gd name="connsiteY0" fmla="*/ 137961 h 163059"/>
                <a:gd name="connsiteX1" fmla="*/ 125260 w 1370601"/>
                <a:gd name="connsiteY1" fmla="*/ 175 h 163059"/>
                <a:gd name="connsiteX2" fmla="*/ 275573 w 1370601"/>
                <a:gd name="connsiteY2" fmla="*/ 163013 h 163059"/>
                <a:gd name="connsiteX3" fmla="*/ 409655 w 1370601"/>
                <a:gd name="connsiteY3" fmla="*/ 18257 h 163059"/>
                <a:gd name="connsiteX4" fmla="*/ 538619 w 1370601"/>
                <a:gd name="connsiteY4" fmla="*/ 150487 h 163059"/>
                <a:gd name="connsiteX5" fmla="*/ 681669 w 1370601"/>
                <a:gd name="connsiteY5" fmla="*/ 7291 h 163059"/>
                <a:gd name="connsiteX6" fmla="*/ 814192 w 1370601"/>
                <a:gd name="connsiteY6" fmla="*/ 163013 h 163059"/>
                <a:gd name="connsiteX7" fmla="*/ 951832 w 1370601"/>
                <a:gd name="connsiteY7" fmla="*/ 21669 h 163059"/>
                <a:gd name="connsiteX8" fmla="*/ 1077238 w 1370601"/>
                <a:gd name="connsiteY8" fmla="*/ 150487 h 163059"/>
                <a:gd name="connsiteX9" fmla="*/ 1155806 w 1370601"/>
                <a:gd name="connsiteY9" fmla="*/ 89709 h 163059"/>
                <a:gd name="connsiteX10" fmla="*/ 1370601 w 1370601"/>
                <a:gd name="connsiteY10" fmla="*/ 86151 h 163059"/>
                <a:gd name="connsiteX0" fmla="*/ 0 w 1370601"/>
                <a:gd name="connsiteY0" fmla="*/ 137961 h 163059"/>
                <a:gd name="connsiteX1" fmla="*/ 125260 w 1370601"/>
                <a:gd name="connsiteY1" fmla="*/ 175 h 163059"/>
                <a:gd name="connsiteX2" fmla="*/ 275573 w 1370601"/>
                <a:gd name="connsiteY2" fmla="*/ 163013 h 163059"/>
                <a:gd name="connsiteX3" fmla="*/ 409655 w 1370601"/>
                <a:gd name="connsiteY3" fmla="*/ 18257 h 163059"/>
                <a:gd name="connsiteX4" fmla="*/ 538619 w 1370601"/>
                <a:gd name="connsiteY4" fmla="*/ 150487 h 163059"/>
                <a:gd name="connsiteX5" fmla="*/ 681669 w 1370601"/>
                <a:gd name="connsiteY5" fmla="*/ 7291 h 163059"/>
                <a:gd name="connsiteX6" fmla="*/ 824866 w 1370601"/>
                <a:gd name="connsiteY6" fmla="*/ 163013 h 163059"/>
                <a:gd name="connsiteX7" fmla="*/ 951832 w 1370601"/>
                <a:gd name="connsiteY7" fmla="*/ 21669 h 163059"/>
                <a:gd name="connsiteX8" fmla="*/ 1077238 w 1370601"/>
                <a:gd name="connsiteY8" fmla="*/ 150487 h 163059"/>
                <a:gd name="connsiteX9" fmla="*/ 1155806 w 1370601"/>
                <a:gd name="connsiteY9" fmla="*/ 89709 h 163059"/>
                <a:gd name="connsiteX10" fmla="*/ 1370601 w 1370601"/>
                <a:gd name="connsiteY10" fmla="*/ 86151 h 163059"/>
                <a:gd name="connsiteX0" fmla="*/ 0 w 1370601"/>
                <a:gd name="connsiteY0" fmla="*/ 137961 h 164735"/>
                <a:gd name="connsiteX1" fmla="*/ 125260 w 1370601"/>
                <a:gd name="connsiteY1" fmla="*/ 175 h 164735"/>
                <a:gd name="connsiteX2" fmla="*/ 275573 w 1370601"/>
                <a:gd name="connsiteY2" fmla="*/ 163013 h 164735"/>
                <a:gd name="connsiteX3" fmla="*/ 409655 w 1370601"/>
                <a:gd name="connsiteY3" fmla="*/ 18257 h 164735"/>
                <a:gd name="connsiteX4" fmla="*/ 552851 w 1370601"/>
                <a:gd name="connsiteY4" fmla="*/ 164719 h 164735"/>
                <a:gd name="connsiteX5" fmla="*/ 681669 w 1370601"/>
                <a:gd name="connsiteY5" fmla="*/ 7291 h 164735"/>
                <a:gd name="connsiteX6" fmla="*/ 824866 w 1370601"/>
                <a:gd name="connsiteY6" fmla="*/ 163013 h 164735"/>
                <a:gd name="connsiteX7" fmla="*/ 951832 w 1370601"/>
                <a:gd name="connsiteY7" fmla="*/ 21669 h 164735"/>
                <a:gd name="connsiteX8" fmla="*/ 1077238 w 1370601"/>
                <a:gd name="connsiteY8" fmla="*/ 150487 h 164735"/>
                <a:gd name="connsiteX9" fmla="*/ 1155806 w 1370601"/>
                <a:gd name="connsiteY9" fmla="*/ 89709 h 164735"/>
                <a:gd name="connsiteX10" fmla="*/ 1370601 w 1370601"/>
                <a:gd name="connsiteY10" fmla="*/ 86151 h 164735"/>
                <a:gd name="connsiteX0" fmla="*/ 0 w 1370601"/>
                <a:gd name="connsiteY0" fmla="*/ 137961 h 164726"/>
                <a:gd name="connsiteX1" fmla="*/ 125260 w 1370601"/>
                <a:gd name="connsiteY1" fmla="*/ 175 h 164726"/>
                <a:gd name="connsiteX2" fmla="*/ 275573 w 1370601"/>
                <a:gd name="connsiteY2" fmla="*/ 163013 h 164726"/>
                <a:gd name="connsiteX3" fmla="*/ 409655 w 1370601"/>
                <a:gd name="connsiteY3" fmla="*/ 18257 h 164726"/>
                <a:gd name="connsiteX4" fmla="*/ 552851 w 1370601"/>
                <a:gd name="connsiteY4" fmla="*/ 164719 h 164726"/>
                <a:gd name="connsiteX5" fmla="*/ 703017 w 1370601"/>
                <a:gd name="connsiteY5" fmla="*/ 10849 h 164726"/>
                <a:gd name="connsiteX6" fmla="*/ 824866 w 1370601"/>
                <a:gd name="connsiteY6" fmla="*/ 163013 h 164726"/>
                <a:gd name="connsiteX7" fmla="*/ 951832 w 1370601"/>
                <a:gd name="connsiteY7" fmla="*/ 21669 h 164726"/>
                <a:gd name="connsiteX8" fmla="*/ 1077238 w 1370601"/>
                <a:gd name="connsiteY8" fmla="*/ 150487 h 164726"/>
                <a:gd name="connsiteX9" fmla="*/ 1155806 w 1370601"/>
                <a:gd name="connsiteY9" fmla="*/ 89709 h 164726"/>
                <a:gd name="connsiteX10" fmla="*/ 1370601 w 1370601"/>
                <a:gd name="connsiteY10" fmla="*/ 86151 h 164726"/>
                <a:gd name="connsiteX0" fmla="*/ 0 w 1370601"/>
                <a:gd name="connsiteY0" fmla="*/ 137961 h 164725"/>
                <a:gd name="connsiteX1" fmla="*/ 125260 w 1370601"/>
                <a:gd name="connsiteY1" fmla="*/ 175 h 164725"/>
                <a:gd name="connsiteX2" fmla="*/ 275573 w 1370601"/>
                <a:gd name="connsiteY2" fmla="*/ 163013 h 164725"/>
                <a:gd name="connsiteX3" fmla="*/ 409655 w 1370601"/>
                <a:gd name="connsiteY3" fmla="*/ 18257 h 164725"/>
                <a:gd name="connsiteX4" fmla="*/ 552851 w 1370601"/>
                <a:gd name="connsiteY4" fmla="*/ 164719 h 164725"/>
                <a:gd name="connsiteX5" fmla="*/ 695901 w 1370601"/>
                <a:gd name="connsiteY5" fmla="*/ 25081 h 164725"/>
                <a:gd name="connsiteX6" fmla="*/ 824866 w 1370601"/>
                <a:gd name="connsiteY6" fmla="*/ 163013 h 164725"/>
                <a:gd name="connsiteX7" fmla="*/ 951832 w 1370601"/>
                <a:gd name="connsiteY7" fmla="*/ 21669 h 164725"/>
                <a:gd name="connsiteX8" fmla="*/ 1077238 w 1370601"/>
                <a:gd name="connsiteY8" fmla="*/ 150487 h 164725"/>
                <a:gd name="connsiteX9" fmla="*/ 1155806 w 1370601"/>
                <a:gd name="connsiteY9" fmla="*/ 89709 h 164725"/>
                <a:gd name="connsiteX10" fmla="*/ 1370601 w 1370601"/>
                <a:gd name="connsiteY10" fmla="*/ 86151 h 164725"/>
                <a:gd name="connsiteX0" fmla="*/ 0 w 1370601"/>
                <a:gd name="connsiteY0" fmla="*/ 119705 h 146469"/>
                <a:gd name="connsiteX1" fmla="*/ 125260 w 1370601"/>
                <a:gd name="connsiteY1" fmla="*/ 3267 h 146469"/>
                <a:gd name="connsiteX2" fmla="*/ 275573 w 1370601"/>
                <a:gd name="connsiteY2" fmla="*/ 144757 h 146469"/>
                <a:gd name="connsiteX3" fmla="*/ 409655 w 1370601"/>
                <a:gd name="connsiteY3" fmla="*/ 1 h 146469"/>
                <a:gd name="connsiteX4" fmla="*/ 552851 w 1370601"/>
                <a:gd name="connsiteY4" fmla="*/ 146463 h 146469"/>
                <a:gd name="connsiteX5" fmla="*/ 695901 w 1370601"/>
                <a:gd name="connsiteY5" fmla="*/ 6825 h 146469"/>
                <a:gd name="connsiteX6" fmla="*/ 824866 w 1370601"/>
                <a:gd name="connsiteY6" fmla="*/ 144757 h 146469"/>
                <a:gd name="connsiteX7" fmla="*/ 951832 w 1370601"/>
                <a:gd name="connsiteY7" fmla="*/ 3413 h 146469"/>
                <a:gd name="connsiteX8" fmla="*/ 1077238 w 1370601"/>
                <a:gd name="connsiteY8" fmla="*/ 132231 h 146469"/>
                <a:gd name="connsiteX9" fmla="*/ 1155806 w 1370601"/>
                <a:gd name="connsiteY9" fmla="*/ 71453 h 146469"/>
                <a:gd name="connsiteX10" fmla="*/ 1370601 w 1370601"/>
                <a:gd name="connsiteY10" fmla="*/ 67895 h 146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70601" h="146469">
                  <a:moveTo>
                    <a:pt x="0" y="119705"/>
                  </a:moveTo>
                  <a:cubicBezTo>
                    <a:pt x="39665" y="48724"/>
                    <a:pt x="79331" y="-908"/>
                    <a:pt x="125260" y="3267"/>
                  </a:cubicBezTo>
                  <a:cubicBezTo>
                    <a:pt x="171189" y="7442"/>
                    <a:pt x="228174" y="145301"/>
                    <a:pt x="275573" y="144757"/>
                  </a:cubicBezTo>
                  <a:cubicBezTo>
                    <a:pt x="322972" y="144213"/>
                    <a:pt x="363442" y="-283"/>
                    <a:pt x="409655" y="1"/>
                  </a:cubicBezTo>
                  <a:cubicBezTo>
                    <a:pt x="455868" y="285"/>
                    <a:pt x="505143" y="145326"/>
                    <a:pt x="552851" y="146463"/>
                  </a:cubicBezTo>
                  <a:cubicBezTo>
                    <a:pt x="600559" y="147600"/>
                    <a:pt x="650565" y="7109"/>
                    <a:pt x="695901" y="6825"/>
                  </a:cubicBezTo>
                  <a:cubicBezTo>
                    <a:pt x="741237" y="6541"/>
                    <a:pt x="782211" y="145326"/>
                    <a:pt x="824866" y="144757"/>
                  </a:cubicBezTo>
                  <a:cubicBezTo>
                    <a:pt x="867521" y="144188"/>
                    <a:pt x="909770" y="5501"/>
                    <a:pt x="951832" y="3413"/>
                  </a:cubicBezTo>
                  <a:cubicBezTo>
                    <a:pt x="993894" y="1325"/>
                    <a:pt x="1043242" y="120891"/>
                    <a:pt x="1077238" y="132231"/>
                  </a:cubicBezTo>
                  <a:cubicBezTo>
                    <a:pt x="1111234" y="143571"/>
                    <a:pt x="1106912" y="82176"/>
                    <a:pt x="1155806" y="71453"/>
                  </a:cubicBezTo>
                  <a:cubicBezTo>
                    <a:pt x="1204700" y="60730"/>
                    <a:pt x="1280831" y="63719"/>
                    <a:pt x="1370601" y="67895"/>
                  </a:cubicBezTo>
                </a:path>
              </a:pathLst>
            </a:custGeom>
            <a:noFill/>
            <a:ln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3581954" y="2162150"/>
              <a:ext cx="152400" cy="1524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>
                  <a:alpha val="25000"/>
                </a:srgb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45720" rtlCol="0" anchor="ctr"/>
            <a:lstStyle/>
            <a:p>
              <a:pPr algn="ctr"/>
              <a:r>
                <a:rPr lang="en-US" dirty="0" smtClean="0"/>
                <a:t>-</a:t>
              </a:r>
              <a:endParaRPr lang="en-US" dirty="0"/>
            </a:p>
          </p:txBody>
        </p:sp>
        <p:sp>
          <p:nvSpPr>
            <p:cNvPr id="52" name="Oval 51"/>
            <p:cNvSpPr/>
            <p:nvPr/>
          </p:nvSpPr>
          <p:spPr>
            <a:xfrm>
              <a:off x="3555504" y="4653136"/>
              <a:ext cx="152400" cy="15240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rtlCol="0" anchor="ctr"/>
            <a:lstStyle/>
            <a:p>
              <a:pPr algn="ctr"/>
              <a:r>
                <a:rPr lang="en-US" sz="1200" dirty="0" smtClean="0"/>
                <a:t>+</a:t>
              </a:r>
              <a:endParaRPr lang="en-US" sz="1200" dirty="0"/>
            </a:p>
          </p:txBody>
        </p:sp>
        <p:cxnSp>
          <p:nvCxnSpPr>
            <p:cNvPr id="53" name="Straight Arrow Connector 52"/>
            <p:cNvCxnSpPr>
              <a:stCxn id="52" idx="0"/>
            </p:cNvCxnSpPr>
            <p:nvPr/>
          </p:nvCxnSpPr>
          <p:spPr>
            <a:xfrm flipV="1">
              <a:off x="3631704" y="2314550"/>
              <a:ext cx="0" cy="233858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16342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864096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Dead layer vs. Trap density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3" r="11129"/>
          <a:stretch/>
        </p:blipFill>
        <p:spPr>
          <a:xfrm>
            <a:off x="35496" y="2204864"/>
            <a:ext cx="4335517" cy="4018366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1" r="10633"/>
          <a:stretch/>
        </p:blipFill>
        <p:spPr>
          <a:xfrm>
            <a:off x="4571469" y="2276872"/>
            <a:ext cx="4254266" cy="396044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547664" y="6021288"/>
            <a:ext cx="6142188" cy="523220"/>
            <a:chOff x="1547664" y="6021288"/>
            <a:chExt cx="6142188" cy="523220"/>
          </a:xfrm>
        </p:grpSpPr>
        <p:sp>
          <p:nvSpPr>
            <p:cNvPr id="7" name="TextBox 6"/>
            <p:cNvSpPr txBox="1"/>
            <p:nvPr/>
          </p:nvSpPr>
          <p:spPr>
            <a:xfrm>
              <a:off x="1547664" y="6021288"/>
              <a:ext cx="18217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3D doping</a:t>
              </a:r>
              <a:endParaRPr lang="en-US" sz="28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868144" y="6021288"/>
              <a:ext cx="18217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2D </a:t>
              </a:r>
              <a:r>
                <a:rPr lang="en-US" sz="28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doping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822317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7664" y="1700808"/>
            <a:ext cx="7196336" cy="3384376"/>
          </a:xfrm>
        </p:spPr>
        <p:txBody>
          <a:bodyPr/>
          <a:lstStyle/>
          <a:p>
            <a:pPr algn="ctr"/>
            <a:r>
              <a:rPr lang="en-US" dirty="0" smtClean="0"/>
              <a:t>DUV Lifetime Tests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5400" dirty="0" err="1" smtClean="0">
                <a:solidFill>
                  <a:schemeClr val="tx1"/>
                </a:solidFill>
              </a:rPr>
              <a:t>Superlattice</a:t>
            </a:r>
            <a:r>
              <a:rPr lang="en-US" sz="5400" dirty="0" smtClean="0"/>
              <a:t> vs. </a:t>
            </a:r>
            <a:r>
              <a:rPr lang="en-US" sz="5400" dirty="0" smtClean="0">
                <a:solidFill>
                  <a:srgbClr val="FFFF00"/>
                </a:solidFill>
              </a:rPr>
              <a:t>Laser</a:t>
            </a:r>
            <a:endParaRPr lang="en-US" sz="5400" dirty="0">
              <a:solidFill>
                <a:srgbClr val="FFFF00"/>
              </a:solidFill>
            </a:endParaRPr>
          </a:p>
        </p:txBody>
      </p:sp>
      <p:pic>
        <p:nvPicPr>
          <p:cNvPr id="4" name="Picture 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8764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244408" y="6381328"/>
            <a:ext cx="762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r">
              <a:defRPr/>
            </a:pPr>
            <a:fld id="{49253F96-E6E3-4C21-B724-939AF169C4B0}" type="slidenum">
              <a:rPr lang="en-US"/>
              <a:pPr algn="r"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851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298051" y="567132"/>
            <a:ext cx="8845948" cy="629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  <a:normAutofit fontScale="82500" lnSpcReduction="100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r>
              <a:rPr lang="en-US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Aerial Imaging Mask Inspection System</a:t>
            </a:r>
            <a:endParaRPr lang="en-US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3300" y="1192132"/>
            <a:ext cx="4150699" cy="4263169"/>
          </a:xfrm>
          <a:prstGeom prst="rect">
            <a:avLst/>
          </a:prstGeom>
        </p:spPr>
      </p:pic>
      <p:pic>
        <p:nvPicPr>
          <p:cNvPr id="6" name="Picture 5" descr="Screen Shot 2013-06-09 at 3.10.34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95" y="2241727"/>
            <a:ext cx="3721800" cy="12383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1731" y="3615270"/>
            <a:ext cx="985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Mask defect</a:t>
            </a:r>
          </a:p>
          <a:p>
            <a:r>
              <a:rPr lang="en-US" dirty="0" smtClean="0"/>
              <a:t>(SEM)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86927" y="3615270"/>
            <a:ext cx="985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Wafer defect</a:t>
            </a:r>
          </a:p>
          <a:p>
            <a:r>
              <a:rPr lang="en-US" dirty="0" smtClean="0"/>
              <a:t>(SEM)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438897" y="3628386"/>
            <a:ext cx="985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Wafer defect</a:t>
            </a:r>
          </a:p>
          <a:p>
            <a:r>
              <a:rPr lang="en-US" dirty="0" smtClean="0"/>
              <a:t>(Aerial)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319322" y="5557397"/>
            <a:ext cx="3573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Applied Aera2</a:t>
            </a:r>
            <a:r>
              <a:rPr lang="en-US" dirty="0"/>
              <a:t>™ </a:t>
            </a:r>
            <a:endParaRPr lang="en-US" dirty="0" smtClean="0"/>
          </a:p>
          <a:p>
            <a:pPr algn="ctr"/>
            <a:r>
              <a:rPr lang="en-US" dirty="0" smtClean="0"/>
              <a:t>Mask </a:t>
            </a:r>
            <a:r>
              <a:rPr lang="en-US" dirty="0"/>
              <a:t>i</a:t>
            </a:r>
            <a:r>
              <a:rPr lang="en-US" dirty="0" smtClean="0"/>
              <a:t>nspection </a:t>
            </a:r>
            <a:r>
              <a:rPr lang="en-US" dirty="0"/>
              <a:t>imaging </a:t>
            </a:r>
            <a:r>
              <a:rPr lang="en-US" dirty="0" smtClean="0"/>
              <a:t>optics.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77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6" y="1052737"/>
            <a:ext cx="8853861" cy="506291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04058" y="476672"/>
            <a:ext cx="8172398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32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Lifetime Testing with Pulsed DUV Lasers</a:t>
            </a:r>
            <a:endParaRPr lang="en-US" sz="32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448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8" t="8687" r="8667" b="4927"/>
          <a:stretch/>
        </p:blipFill>
        <p:spPr>
          <a:xfrm>
            <a:off x="611560" y="723331"/>
            <a:ext cx="7861111" cy="61005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143" y="0"/>
            <a:ext cx="8686800" cy="648072"/>
          </a:xfrm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sp3d extrusionH="57150">
              <a:bevelT w="38100" h="38100" prst="angle"/>
            </a:sp3d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Calibrating DUV </a:t>
            </a:r>
            <a:r>
              <a:rPr lang="en-US" sz="3200" b="1" dirty="0">
                <a:solidFill>
                  <a:srgbClr val="FF0000"/>
                </a:solidFill>
              </a:rPr>
              <a:t>l</a:t>
            </a:r>
            <a:r>
              <a:rPr lang="en-US" sz="3200" b="1" dirty="0" smtClean="0">
                <a:solidFill>
                  <a:srgbClr val="FF0000"/>
                </a:solidFill>
              </a:rPr>
              <a:t>aser </a:t>
            </a:r>
            <a:r>
              <a:rPr lang="en-US" sz="3200" b="1" dirty="0">
                <a:solidFill>
                  <a:srgbClr val="FF0000"/>
                </a:solidFill>
              </a:rPr>
              <a:t>d</a:t>
            </a:r>
            <a:r>
              <a:rPr lang="en-US" sz="3200" b="1" dirty="0" smtClean="0">
                <a:solidFill>
                  <a:srgbClr val="FF0000"/>
                </a:solidFill>
              </a:rPr>
              <a:t>amage with test wafers</a:t>
            </a:r>
            <a:endParaRPr lang="en-US" sz="3200" b="1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924354" y="1196752"/>
            <a:ext cx="2935678" cy="648072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rgbClr val="FFFF00"/>
                </a:solidFill>
              </a:rPr>
              <a:t>Traps decrease conductivity</a:t>
            </a:r>
          </a:p>
          <a:p>
            <a:r>
              <a:rPr lang="en-US" sz="1600" dirty="0" smtClean="0">
                <a:solidFill>
                  <a:srgbClr val="FFFF00"/>
                </a:solidFill>
              </a:rPr>
              <a:t>Trap density ~ 10</a:t>
            </a:r>
            <a:r>
              <a:rPr lang="en-US" sz="1600" baseline="30000" dirty="0" smtClean="0">
                <a:solidFill>
                  <a:srgbClr val="FFFF00"/>
                </a:solidFill>
              </a:rPr>
              <a:t>14 </a:t>
            </a:r>
            <a:r>
              <a:rPr lang="en-US" sz="1600" dirty="0" smtClean="0">
                <a:solidFill>
                  <a:srgbClr val="FFFF00"/>
                </a:solidFill>
              </a:rPr>
              <a:t>cm</a:t>
            </a:r>
            <a:r>
              <a:rPr lang="en-US" sz="1600" baseline="30000" dirty="0" smtClean="0">
                <a:solidFill>
                  <a:srgbClr val="FFFF00"/>
                </a:solidFill>
              </a:rPr>
              <a:t>-2</a:t>
            </a:r>
            <a:r>
              <a:rPr lang="en-US" sz="1600" dirty="0" smtClean="0">
                <a:solidFill>
                  <a:srgbClr val="FFFF00"/>
                </a:solidFill>
              </a:rPr>
              <a:t>eV</a:t>
            </a:r>
            <a:r>
              <a:rPr lang="en-US" sz="1600" baseline="30000" dirty="0" smtClean="0">
                <a:solidFill>
                  <a:srgbClr val="FFFF00"/>
                </a:solidFill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3224219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2079179"/>
            <a:ext cx="4320480" cy="4230141"/>
          </a:xfrm>
        </p:spPr>
        <p:txBody>
          <a:bodyPr/>
          <a:lstStyle/>
          <a:p>
            <a:r>
              <a:rPr lang="en-US" sz="1800" dirty="0"/>
              <a:t>Pulsed 263 nm laser up to x257 camera </a:t>
            </a:r>
            <a:r>
              <a:rPr lang="en-US" sz="1800" dirty="0" smtClean="0"/>
              <a:t>saturations</a:t>
            </a:r>
          </a:p>
          <a:p>
            <a:r>
              <a:rPr lang="en-US" sz="1800" b="1" dirty="0">
                <a:solidFill>
                  <a:srgbClr val="0000FF"/>
                </a:solidFill>
              </a:rPr>
              <a:t>QE = </a:t>
            </a:r>
            <a:r>
              <a:rPr lang="en-US" sz="1800" b="1" dirty="0" smtClean="0">
                <a:solidFill>
                  <a:srgbClr val="0000FF"/>
                </a:solidFill>
              </a:rPr>
              <a:t>64% </a:t>
            </a:r>
            <a:r>
              <a:rPr lang="en-US" sz="1800" dirty="0" smtClean="0"/>
              <a:t>with AR-coated sensor – 28nm Al2O3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QE and dark current stable</a:t>
            </a:r>
            <a:r>
              <a:rPr lang="en-US" sz="2000" dirty="0" smtClean="0"/>
              <a:t> to maximum tested dose (</a:t>
            </a:r>
            <a:r>
              <a:rPr lang="en-US" sz="2000" dirty="0" smtClean="0">
                <a:solidFill>
                  <a:srgbClr val="FF0000"/>
                </a:solidFill>
              </a:rPr>
              <a:t>3.1 kJ/cm</a:t>
            </a:r>
            <a:r>
              <a:rPr lang="en-US" sz="2000" baseline="30000" dirty="0" smtClean="0">
                <a:solidFill>
                  <a:srgbClr val="FF0000"/>
                </a:solidFill>
              </a:rPr>
              <a:t>2</a:t>
            </a:r>
            <a:r>
              <a:rPr lang="en-US" sz="2000" dirty="0" smtClean="0">
                <a:solidFill>
                  <a:srgbClr val="FF0000"/>
                </a:solidFill>
              </a:rPr>
              <a:t>)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No </a:t>
            </a:r>
            <a:r>
              <a:rPr lang="en-US" sz="2000" dirty="0">
                <a:solidFill>
                  <a:srgbClr val="0000FF"/>
                </a:solidFill>
              </a:rPr>
              <a:t>blooming and no image memory</a:t>
            </a:r>
            <a:r>
              <a:rPr lang="en-US" sz="2000" dirty="0"/>
              <a:t> were present even at the high saturation levels. </a:t>
            </a:r>
            <a:endParaRPr lang="en-US" sz="2000" dirty="0" smtClean="0"/>
          </a:p>
          <a:p>
            <a:r>
              <a:rPr lang="en-US" sz="2000" dirty="0" smtClean="0">
                <a:solidFill>
                  <a:srgbClr val="0000FF"/>
                </a:solidFill>
              </a:rPr>
              <a:t>High modulation transfer function </a:t>
            </a:r>
            <a:r>
              <a:rPr lang="en-US" sz="2000" dirty="0" smtClean="0"/>
              <a:t>(MTF)</a:t>
            </a:r>
            <a:endParaRPr lang="en-US" sz="2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23195"/>
            <a:ext cx="4281642" cy="2572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99592" y="1287091"/>
            <a:ext cx="3760988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32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263nm Results</a:t>
            </a:r>
            <a:endParaRPr lang="en-US" sz="32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51520" y="0"/>
            <a:ext cx="8711014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Superlattice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-doped detector stability</a:t>
            </a:r>
            <a:endParaRPr lang="en-US" sz="4000" b="1" dirty="0">
              <a:solidFill>
                <a:srgbClr val="0066FF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22833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7704" y="116632"/>
            <a:ext cx="3749152" cy="1362456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12168" y="1700808"/>
            <a:ext cx="7231832" cy="4248472"/>
          </a:xfrm>
        </p:spPr>
        <p:txBody>
          <a:bodyPr/>
          <a:lstStyle/>
          <a:p>
            <a:pPr marL="457200" indent="-457200" eaLnBrk="1" hangingPunct="1">
              <a:spcAft>
                <a:spcPts val="1800"/>
              </a:spcAft>
              <a:buFont typeface="+mj-lt"/>
              <a:buAutoNum type="arabicPeriod"/>
              <a:defRPr/>
            </a:pPr>
            <a:r>
              <a:rPr lang="en-US" dirty="0" smtClean="0"/>
              <a:t>Instability of 3D doped detectors</a:t>
            </a:r>
          </a:p>
          <a:p>
            <a:pPr marL="457200" lvl="0" indent="-457200" eaLnBrk="1" hangingPunct="1">
              <a:spcAft>
                <a:spcPts val="1800"/>
              </a:spcAft>
              <a:buFont typeface="+mj-lt"/>
              <a:buAutoNum type="arabicPeriod"/>
              <a:defRPr/>
            </a:pPr>
            <a:r>
              <a:rPr lang="en-US" dirty="0" smtClean="0"/>
              <a:t>Stability of 2D doped detectors</a:t>
            </a:r>
          </a:p>
          <a:p>
            <a:pPr marL="457200" indent="-457200" eaLnBrk="1" hangingPunct="1">
              <a:spcAft>
                <a:spcPts val="1800"/>
              </a:spcAft>
              <a:buFont typeface="+mj-lt"/>
              <a:buAutoNum type="arabicPeriod"/>
              <a:defRPr/>
            </a:pPr>
            <a:r>
              <a:rPr lang="en-US" dirty="0" smtClean="0"/>
              <a:t>DUV lifetime test with pulsed laser irradiation</a:t>
            </a:r>
            <a:endParaRPr lang="en-US" dirty="0"/>
          </a:p>
          <a:p>
            <a:pPr marL="457200" lvl="0" indent="-457200" eaLnBrk="1" hangingPunct="1">
              <a:spcAft>
                <a:spcPts val="1800"/>
              </a:spcAft>
              <a:buFont typeface="+mj-lt"/>
              <a:buAutoNum type="arabicPeriod"/>
              <a:defRPr/>
            </a:pPr>
            <a:r>
              <a:rPr lang="en-US" dirty="0" smtClean="0"/>
              <a:t>Practical Issues</a:t>
            </a:r>
          </a:p>
        </p:txBody>
      </p:sp>
      <p:pic>
        <p:nvPicPr>
          <p:cNvPr id="6" name="Picture 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8764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253F96-E6E3-4C21-B724-939AF169C4B0}" type="slidenum">
              <a:rPr lang="en-US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713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764704"/>
            <a:ext cx="3733800" cy="280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789040"/>
            <a:ext cx="4373880" cy="280831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>
            <a:spLocks/>
          </p:cNvSpPr>
          <p:nvPr/>
        </p:nvSpPr>
        <p:spPr>
          <a:xfrm>
            <a:off x="5724128" y="4797152"/>
            <a:ext cx="327198" cy="1119386"/>
          </a:xfrm>
          <a:prstGeom prst="rect">
            <a:avLst/>
          </a:prstGeom>
          <a:noFill/>
          <a:ln w="12700" cap="flat" cmpd="sng" algn="ctr">
            <a:solidFill>
              <a:srgbClr val="4F81BD">
                <a:shade val="50000"/>
              </a:srgbClr>
            </a:solidFill>
            <a:prstDash val="dash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788024" y="6577607"/>
            <a:ext cx="43268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Normalized Spatial Response following 2.1 B pulses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92080" y="3501008"/>
            <a:ext cx="27126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Exposure slit position on sensor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5536" y="1340768"/>
            <a:ext cx="3760988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32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193nm Results</a:t>
            </a:r>
            <a:endParaRPr lang="en-US" sz="32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1450" y="2477732"/>
            <a:ext cx="4714566" cy="246343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800" dirty="0" smtClean="0"/>
              <a:t>&gt;</a:t>
            </a:r>
            <a:r>
              <a:rPr lang="en-US" sz="1800" dirty="0"/>
              <a:t>2 Billion laser pulses at full </a:t>
            </a:r>
            <a:r>
              <a:rPr lang="en-US" sz="1800" dirty="0" smtClean="0"/>
              <a:t>saturation</a:t>
            </a:r>
          </a:p>
          <a:p>
            <a:pPr>
              <a:lnSpc>
                <a:spcPct val="150000"/>
              </a:lnSpc>
            </a:pPr>
            <a:r>
              <a:rPr lang="en-US" sz="1800" dirty="0" smtClean="0"/>
              <a:t>No </a:t>
            </a:r>
            <a:r>
              <a:rPr lang="en-US" sz="1800" dirty="0"/>
              <a:t>measureable change (within +1</a:t>
            </a:r>
            <a:r>
              <a:rPr lang="en-US" sz="1800" dirty="0" smtClean="0"/>
              <a:t>%)</a:t>
            </a:r>
          </a:p>
          <a:p>
            <a:pPr>
              <a:lnSpc>
                <a:spcPct val="150000"/>
              </a:lnSpc>
            </a:pPr>
            <a:r>
              <a:rPr lang="en-US" sz="1800" dirty="0" smtClean="0"/>
              <a:t>Estimated Lifetime &gt; </a:t>
            </a:r>
            <a:r>
              <a:rPr lang="en-US" sz="1800" dirty="0"/>
              <a:t>10B laser pulses. </a:t>
            </a:r>
            <a:endParaRPr lang="en-US" sz="1800" dirty="0" smtClean="0"/>
          </a:p>
          <a:p>
            <a:pPr>
              <a:lnSpc>
                <a:spcPct val="150000"/>
              </a:lnSpc>
            </a:pPr>
            <a:r>
              <a:rPr lang="en-US" sz="1800" dirty="0" smtClean="0"/>
              <a:t>Internal </a:t>
            </a:r>
            <a:r>
              <a:rPr lang="en-US" sz="1800" dirty="0"/>
              <a:t>QE </a:t>
            </a:r>
            <a:r>
              <a:rPr lang="en-US" sz="1800" dirty="0" smtClean="0"/>
              <a:t>~</a:t>
            </a:r>
            <a:r>
              <a:rPr lang="en-US" sz="1800" dirty="0"/>
              <a:t>100% (excluding Quantum Yield</a:t>
            </a:r>
            <a:r>
              <a:rPr lang="en-US" sz="1800" dirty="0" smtClean="0"/>
              <a:t>)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N</a:t>
            </a:r>
            <a:r>
              <a:rPr lang="en-US" sz="1800" dirty="0" smtClean="0"/>
              <a:t>o </a:t>
            </a:r>
            <a:r>
              <a:rPr lang="en-US" sz="1800" dirty="0"/>
              <a:t>blooming and no image memory </a:t>
            </a:r>
            <a:r>
              <a:rPr lang="en-US" sz="1800" dirty="0" smtClean="0"/>
              <a:t>at </a:t>
            </a:r>
            <a:r>
              <a:rPr lang="en-US" sz="1800" dirty="0"/>
              <a:t>1000 fps.</a:t>
            </a:r>
            <a:endParaRPr lang="en-US" sz="1800" dirty="0" smtClean="0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51520" y="8044"/>
            <a:ext cx="8711014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Superlattice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-doped detector stability</a:t>
            </a:r>
            <a:endParaRPr lang="en-US" sz="4000" b="1" dirty="0">
              <a:solidFill>
                <a:srgbClr val="0066FF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44414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7664" y="1268760"/>
            <a:ext cx="7196336" cy="2736304"/>
          </a:xfrm>
        </p:spPr>
        <p:txBody>
          <a:bodyPr/>
          <a:lstStyle/>
          <a:p>
            <a:r>
              <a:rPr lang="en-US" dirty="0" smtClean="0"/>
              <a:t>Practical issues</a:t>
            </a:r>
            <a:endParaRPr lang="en-US" dirty="0"/>
          </a:p>
        </p:txBody>
      </p:sp>
      <p:pic>
        <p:nvPicPr>
          <p:cNvPr id="4" name="Picture 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8764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244408" y="6381328"/>
            <a:ext cx="762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r">
              <a:defRPr/>
            </a:pPr>
            <a:fld id="{49253F96-E6E3-4C21-B724-939AF169C4B0}" type="slidenum">
              <a:rPr lang="en-US"/>
              <a:pPr algn="r"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694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3875" y="2895600"/>
            <a:ext cx="3141663" cy="37258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9219" name="Text Box 2"/>
          <p:cNvSpPr txBox="1">
            <a:spLocks noChangeArrowheads="1"/>
          </p:cNvSpPr>
          <p:nvPr/>
        </p:nvSpPr>
        <p:spPr bwMode="auto">
          <a:xfrm>
            <a:off x="152400" y="782638"/>
            <a:ext cx="4343400" cy="917575"/>
          </a:xfrm>
          <a:prstGeom prst="rect">
            <a:avLst/>
          </a:prstGeom>
          <a:solidFill>
            <a:srgbClr val="FFCC00"/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Charge-coupled Device (CCD)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Serial readout device with charge transfer and one (or few) readout amplifiers.</a:t>
            </a:r>
          </a:p>
        </p:txBody>
      </p:sp>
      <p:sp>
        <p:nvSpPr>
          <p:cNvPr id="9220" name="Text Box 3"/>
          <p:cNvSpPr txBox="1">
            <a:spLocks noChangeArrowheads="1"/>
          </p:cNvSpPr>
          <p:nvPr/>
        </p:nvSpPr>
        <p:spPr bwMode="auto">
          <a:xfrm>
            <a:off x="4594225" y="782638"/>
            <a:ext cx="4321175" cy="917575"/>
          </a:xfrm>
          <a:prstGeom prst="rect">
            <a:avLst/>
          </a:prstGeom>
          <a:solidFill>
            <a:srgbClr val="FFCC00"/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CMOS APS 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Imaging Array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Parallel readout with few charge transfers and one readout amplifier per pixel.</a:t>
            </a:r>
          </a:p>
        </p:txBody>
      </p:sp>
      <p:sp>
        <p:nvSpPr>
          <p:cNvPr id="9221" name="Text Box 4"/>
          <p:cNvSpPr txBox="1">
            <a:spLocks noChangeArrowheads="1"/>
          </p:cNvSpPr>
          <p:nvPr/>
        </p:nvSpPr>
        <p:spPr bwMode="auto">
          <a:xfrm>
            <a:off x="930375" y="33731"/>
            <a:ext cx="7532489" cy="71006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 eaLnBrk="0" hangingPunct="0">
              <a:buClr>
                <a:srgbClr val="000000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dirty="0" smtClean="0">
                <a:solidFill>
                  <a:srgbClr val="0066FF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Versatility of 2D Passivation</a:t>
            </a:r>
            <a:endParaRPr lang="en-US" sz="4000" b="1" dirty="0">
              <a:solidFill>
                <a:srgbClr val="0066FF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363663" y="1649413"/>
            <a:ext cx="1479550" cy="1250950"/>
            <a:chOff x="859" y="1039"/>
            <a:chExt cx="932" cy="788"/>
          </a:xfrm>
        </p:grpSpPr>
        <p:sp>
          <p:nvSpPr>
            <p:cNvPr id="9231" name="Rectangle 6"/>
            <p:cNvSpPr>
              <a:spLocks noChangeArrowheads="1"/>
            </p:cNvSpPr>
            <p:nvPr/>
          </p:nvSpPr>
          <p:spPr bwMode="auto">
            <a:xfrm>
              <a:off x="859" y="1245"/>
              <a:ext cx="830" cy="584"/>
            </a:xfrm>
            <a:prstGeom prst="rect">
              <a:avLst/>
            </a:prstGeom>
            <a:blipFill dpi="0" rotWithShape="0">
              <a:blip r:embed="rId4" cstate="print"/>
              <a:srcRect/>
              <a:tile tx="0" ty="0" sx="100000" sy="100000" flip="none" algn="tl"/>
            </a:blip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n-US"/>
            </a:p>
          </p:txBody>
        </p:sp>
        <p:sp>
          <p:nvSpPr>
            <p:cNvPr id="9232" name="Rectangle 7"/>
            <p:cNvSpPr>
              <a:spLocks noChangeArrowheads="1"/>
            </p:cNvSpPr>
            <p:nvPr/>
          </p:nvSpPr>
          <p:spPr bwMode="auto">
            <a:xfrm>
              <a:off x="859" y="1172"/>
              <a:ext cx="830" cy="38"/>
            </a:xfrm>
            <a:prstGeom prst="rect">
              <a:avLst/>
            </a:prstGeom>
            <a:blipFill dpi="0" rotWithShape="0">
              <a:blip r:embed="rId4" cstate="print"/>
              <a:srcRect/>
              <a:tile tx="0" ty="0" sx="100000" sy="100000" flip="none" algn="tl"/>
            </a:blip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n-US"/>
            </a:p>
          </p:txBody>
        </p:sp>
        <p:sp>
          <p:nvSpPr>
            <p:cNvPr id="9233" name="Line 8"/>
            <p:cNvSpPr>
              <a:spLocks noChangeShapeType="1"/>
            </p:cNvSpPr>
            <p:nvPr/>
          </p:nvSpPr>
          <p:spPr bwMode="auto">
            <a:xfrm>
              <a:off x="1635" y="1116"/>
              <a:ext cx="1" cy="44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34" name="Line 9"/>
            <p:cNvSpPr>
              <a:spLocks noChangeShapeType="1"/>
            </p:cNvSpPr>
            <p:nvPr/>
          </p:nvSpPr>
          <p:spPr bwMode="auto">
            <a:xfrm>
              <a:off x="1635" y="1111"/>
              <a:ext cx="60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35" name="AutoShape 10"/>
            <p:cNvSpPr>
              <a:spLocks noChangeArrowheads="1"/>
            </p:cNvSpPr>
            <p:nvPr/>
          </p:nvSpPr>
          <p:spPr bwMode="auto">
            <a:xfrm rot="-8280000">
              <a:off x="1647" y="1066"/>
              <a:ext cx="121" cy="119"/>
            </a:xfrm>
            <a:prstGeom prst="triangle">
              <a:avLst>
                <a:gd name="adj" fmla="val 0"/>
              </a:avLst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n-US"/>
            </a:p>
          </p:txBody>
        </p:sp>
      </p:grpSp>
      <p:sp>
        <p:nvSpPr>
          <p:cNvPr id="9223" name="Text Box 11"/>
          <p:cNvSpPr txBox="1">
            <a:spLocks noChangeArrowheads="1"/>
          </p:cNvSpPr>
          <p:nvPr/>
        </p:nvSpPr>
        <p:spPr bwMode="auto">
          <a:xfrm>
            <a:off x="501650" y="2247900"/>
            <a:ext cx="731838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CCD </a:t>
            </a:r>
          </a:p>
        </p:txBody>
      </p:sp>
      <p:sp>
        <p:nvSpPr>
          <p:cNvPr id="9224" name="Text Box 12"/>
          <p:cNvSpPr txBox="1">
            <a:spLocks noChangeArrowheads="1"/>
          </p:cNvSpPr>
          <p:nvPr/>
        </p:nvSpPr>
        <p:spPr bwMode="auto">
          <a:xfrm>
            <a:off x="4578350" y="3724275"/>
            <a:ext cx="1271588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CMOS APS </a:t>
            </a:r>
          </a:p>
        </p:txBody>
      </p:sp>
      <p:sp>
        <p:nvSpPr>
          <p:cNvPr id="9225" name="Text Box 13"/>
          <p:cNvSpPr txBox="1">
            <a:spLocks noChangeArrowheads="1"/>
          </p:cNvSpPr>
          <p:nvPr/>
        </p:nvSpPr>
        <p:spPr bwMode="auto">
          <a:xfrm>
            <a:off x="3707904" y="5013176"/>
            <a:ext cx="5436096" cy="157184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dirty="0" err="1" smtClean="0">
                <a:solidFill>
                  <a:srgbClr val="C0504D"/>
                </a:solidFill>
                <a:latin typeface="Times New Roman" pitchFamily="18" charset="0"/>
                <a:cs typeface="Times New Roman" pitchFamily="18" charset="0"/>
              </a:rPr>
              <a:t>Superlattice</a:t>
            </a:r>
            <a:r>
              <a:rPr lang="en-US" sz="2400" b="1" dirty="0" smtClean="0">
                <a:solidFill>
                  <a:srgbClr val="C0504D"/>
                </a:solidFill>
                <a:latin typeface="Times New Roman" pitchFamily="18" charset="0"/>
                <a:cs typeface="Times New Roman" pitchFamily="18" charset="0"/>
              </a:rPr>
              <a:t> doping has been demonstrated on CCDs (multiple types), CMOS APS imaging arrays, photodiode arrays, and fully-depleted photodiodes.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26" name="Rectangle 14"/>
          <p:cNvSpPr>
            <a:spLocks noChangeArrowheads="1"/>
          </p:cNvSpPr>
          <p:nvPr/>
        </p:nvSpPr>
        <p:spPr bwMode="auto">
          <a:xfrm>
            <a:off x="3633788" y="2657475"/>
            <a:ext cx="9144000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pic>
        <p:nvPicPr>
          <p:cNvPr id="9227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1828800"/>
            <a:ext cx="1876425" cy="154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7086600" y="1828800"/>
            <a:ext cx="1903413" cy="3122613"/>
            <a:chOff x="4464" y="1152"/>
            <a:chExt cx="1199" cy="1967"/>
          </a:xfrm>
        </p:grpSpPr>
        <p:pic>
          <p:nvPicPr>
            <p:cNvPr id="9229" name="Picture 17"/>
            <p:cNvPicPr>
              <a:picLocks noChangeAspect="1" noChangeArrowheads="1"/>
            </p:cNvPicPr>
            <p:nvPr/>
          </p:nvPicPr>
          <p:blipFill>
            <a:blip r:embed="rId6" cstate="print"/>
            <a:srcRect l="54735"/>
            <a:stretch>
              <a:fillRect/>
            </a:stretch>
          </p:blipFill>
          <p:spPr bwMode="auto">
            <a:xfrm>
              <a:off x="4464" y="2147"/>
              <a:ext cx="1200" cy="97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9230" name="Picture 18"/>
            <p:cNvPicPr>
              <a:picLocks noChangeAspect="1" noChangeArrowheads="1"/>
            </p:cNvPicPr>
            <p:nvPr/>
          </p:nvPicPr>
          <p:blipFill>
            <a:blip r:embed="rId6" cstate="print"/>
            <a:srcRect r="54735"/>
            <a:stretch>
              <a:fillRect/>
            </a:stretch>
          </p:blipFill>
          <p:spPr bwMode="auto">
            <a:xfrm>
              <a:off x="4464" y="1152"/>
              <a:ext cx="1200" cy="97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4985001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836712"/>
            <a:ext cx="8964488" cy="590550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Wafer-scale </a:t>
            </a:r>
            <a:r>
              <a:rPr lang="en-US" dirty="0" err="1" smtClean="0">
                <a:solidFill>
                  <a:srgbClr val="00B0F0"/>
                </a:solidFill>
              </a:rPr>
              <a:t>Superlattice</a:t>
            </a:r>
            <a:r>
              <a:rPr lang="en-US" dirty="0" smtClean="0">
                <a:solidFill>
                  <a:srgbClr val="00B0F0"/>
                </a:solidFill>
              </a:rPr>
              <a:t> Doping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4" name="Content Placeholder 3" descr="AlacronWafer0060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115744" y="1546430"/>
            <a:ext cx="3921213" cy="2701280"/>
          </a:xfrm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74" y="1532601"/>
            <a:ext cx="4617538" cy="4128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0174" y="5343971"/>
            <a:ext cx="4617538" cy="307777"/>
          </a:xfrm>
          <a:prstGeom prst="rect">
            <a:avLst/>
          </a:prstGeom>
          <a:solidFill>
            <a:srgbClr val="0000FF">
              <a:alpha val="5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</a:rPr>
              <a:t>Veeco</a:t>
            </a:r>
            <a:r>
              <a:rPr lang="en-US" sz="1400" dirty="0" smtClean="0">
                <a:solidFill>
                  <a:schemeClr val="bg1"/>
                </a:solidFill>
              </a:rPr>
              <a:t> 8-inch Silicon MBE at JPL’s </a:t>
            </a:r>
            <a:r>
              <a:rPr lang="en-US" sz="1400" dirty="0" err="1" smtClean="0">
                <a:solidFill>
                  <a:schemeClr val="bg1"/>
                </a:solidFill>
              </a:rPr>
              <a:t>Microdevices</a:t>
            </a:r>
            <a:r>
              <a:rPr lang="en-US" sz="1400" dirty="0" smtClean="0">
                <a:solidFill>
                  <a:schemeClr val="bg1"/>
                </a:solidFill>
              </a:rPr>
              <a:t> Lab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06718" y="4354742"/>
            <a:ext cx="3897458" cy="523220"/>
          </a:xfrm>
          <a:prstGeom prst="rect">
            <a:avLst/>
          </a:prstGeom>
          <a:solidFill>
            <a:srgbClr val="0000FF">
              <a:alpha val="5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8-inch </a:t>
            </a:r>
            <a:r>
              <a:rPr lang="en-US" sz="1400" dirty="0" smtClean="0">
                <a:solidFill>
                  <a:schemeClr val="bg1"/>
                </a:solidFill>
              </a:rPr>
              <a:t>CMOS wafer during MBE growth at JPL’s </a:t>
            </a:r>
            <a:r>
              <a:rPr lang="en-US" sz="1400" dirty="0" err="1" smtClean="0">
                <a:solidFill>
                  <a:schemeClr val="bg1"/>
                </a:solidFill>
              </a:rPr>
              <a:t>Microdevices</a:t>
            </a:r>
            <a:r>
              <a:rPr lang="en-US" sz="1400" dirty="0" smtClean="0">
                <a:solidFill>
                  <a:schemeClr val="bg1"/>
                </a:solidFill>
              </a:rPr>
              <a:t> Lab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6453336"/>
            <a:ext cx="8712968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High throughput production of </a:t>
            </a:r>
            <a:r>
              <a:rPr lang="en-US" b="1" i="1" dirty="0" err="1" smtClean="0">
                <a:solidFill>
                  <a:srgbClr val="FFFF00"/>
                </a:solidFill>
              </a:rPr>
              <a:t>superlattice</a:t>
            </a:r>
            <a:r>
              <a:rPr lang="en-US" b="1" i="1" dirty="0" smtClean="0">
                <a:solidFill>
                  <a:srgbClr val="FFFF00"/>
                </a:solidFill>
              </a:rPr>
              <a:t>-doped, 200 mm wafers</a:t>
            </a:r>
            <a:endParaRPr lang="en-US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001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" r="17446"/>
          <a:stretch/>
        </p:blipFill>
        <p:spPr>
          <a:xfrm>
            <a:off x="296910" y="1268760"/>
            <a:ext cx="4983591" cy="4781787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" t="6097" r="10688" b="2820"/>
          <a:stretch/>
        </p:blipFill>
        <p:spPr bwMode="auto">
          <a:xfrm>
            <a:off x="6300192" y="1844824"/>
            <a:ext cx="2157730" cy="2743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296910" y="764704"/>
            <a:ext cx="8845948" cy="629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  <a:normAutofit fontScale="90000" lnSpcReduction="200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r>
              <a:rPr lang="en-US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Technology Transfer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6021289"/>
            <a:ext cx="824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“Surface Passivation by Quantum Exclusion Using Multiple Layers,”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Michael </a:t>
            </a:r>
            <a:r>
              <a:rPr lang="en-US" dirty="0"/>
              <a:t>E. </a:t>
            </a:r>
            <a:r>
              <a:rPr lang="en-US" dirty="0" err="1"/>
              <a:t>Hoenk</a:t>
            </a:r>
            <a:r>
              <a:rPr lang="en-US" dirty="0"/>
              <a:t>, U.S. Patent 8,395,243, issued March 12, 2013.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52120" y="4797152"/>
            <a:ext cx="34296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00FF"/>
                </a:solidFill>
              </a:rPr>
              <a:t>Alacron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Inc. </a:t>
            </a:r>
            <a:r>
              <a:rPr lang="en-US" dirty="0" smtClean="0"/>
              <a:t>BSI DUV </a:t>
            </a:r>
            <a:r>
              <a:rPr lang="en-US" dirty="0"/>
              <a:t>camera with </a:t>
            </a:r>
            <a:r>
              <a:rPr lang="en-US" dirty="0" err="1" smtClean="0"/>
              <a:t>superlattice</a:t>
            </a:r>
            <a:r>
              <a:rPr lang="en-US" dirty="0" smtClean="0"/>
              <a:t>-doped, </a:t>
            </a:r>
            <a:r>
              <a:rPr lang="en-US" dirty="0"/>
              <a:t>AR-coated CMOS imaging array.</a:t>
            </a:r>
          </a:p>
        </p:txBody>
      </p:sp>
    </p:spTree>
    <p:extLst>
      <p:ext uri="{BB962C8B-B14F-4D97-AF65-F5344CB8AC3E}">
        <p14:creationId xmlns:p14="http://schemas.microsoft.com/office/powerpoint/2010/main" val="2767467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064896" cy="648072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dirty="0" smtClean="0"/>
              <a:t>Conclusions</a:t>
            </a:r>
            <a:endParaRPr lang="en-US" sz="4000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5589240"/>
          </a:xfr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3d extrusionH="57150">
              <a:bevelT w="38100" h="38100"/>
            </a:sp3d>
          </a:bodyPr>
          <a:lstStyle/>
          <a:p>
            <a:pPr lvl="1"/>
            <a:r>
              <a:rPr lang="en-US" dirty="0" smtClean="0">
                <a:solidFill>
                  <a:srgbClr val="FF0000"/>
                </a:solidFill>
              </a:rPr>
              <a:t>Instabilities of 3D doping</a:t>
            </a:r>
          </a:p>
          <a:p>
            <a:pPr lvl="2"/>
            <a:r>
              <a:rPr lang="en-US" sz="1800" dirty="0" smtClean="0">
                <a:solidFill>
                  <a:srgbClr val="0000FF"/>
                </a:solidFill>
              </a:rPr>
              <a:t>Quantum efficiency hysteresis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smtClean="0">
                <a:solidFill>
                  <a:srgbClr val="0000FF"/>
                </a:solidFill>
              </a:rPr>
              <a:t>and the “mostly dead” layer</a:t>
            </a:r>
          </a:p>
          <a:p>
            <a:pPr lvl="2"/>
            <a:r>
              <a:rPr lang="en-US" sz="1800" dirty="0" smtClean="0">
                <a:solidFill>
                  <a:srgbClr val="0000FF"/>
                </a:solidFill>
              </a:rPr>
              <a:t>Radiation-induced interface traps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Stability of 2D doping</a:t>
            </a:r>
          </a:p>
          <a:p>
            <a:pPr lvl="2"/>
            <a:r>
              <a:rPr lang="en-US" sz="1800" dirty="0" smtClean="0">
                <a:solidFill>
                  <a:srgbClr val="0000FF"/>
                </a:solidFill>
              </a:rPr>
              <a:t>Near 100% internal QE, no QE hysteresis</a:t>
            </a:r>
          </a:p>
          <a:p>
            <a:pPr lvl="2"/>
            <a:r>
              <a:rPr lang="en-US" sz="1800" dirty="0" smtClean="0">
                <a:solidFill>
                  <a:srgbClr val="0000FF"/>
                </a:solidFill>
              </a:rPr>
              <a:t>Quantum exclusion eliminates trapping and surface recombination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DUV lifetime tests </a:t>
            </a:r>
            <a:r>
              <a:rPr lang="en-US" dirty="0" err="1" smtClean="0">
                <a:solidFill>
                  <a:srgbClr val="FF0000"/>
                </a:solidFill>
              </a:rPr>
              <a:t>superlattice</a:t>
            </a:r>
            <a:r>
              <a:rPr lang="en-US" dirty="0" smtClean="0">
                <a:solidFill>
                  <a:srgbClr val="FF0000"/>
                </a:solidFill>
              </a:rPr>
              <a:t>-doped CMOS</a:t>
            </a:r>
          </a:p>
          <a:p>
            <a:pPr lvl="2"/>
            <a:r>
              <a:rPr lang="en-US" sz="1800" dirty="0" smtClean="0">
                <a:solidFill>
                  <a:srgbClr val="0000FF"/>
                </a:solidFill>
              </a:rPr>
              <a:t>Insensitive to surface traps and DUV damage ~ 10</a:t>
            </a:r>
            <a:r>
              <a:rPr lang="en-US" sz="1800" baseline="30000" dirty="0" smtClean="0">
                <a:solidFill>
                  <a:srgbClr val="0000FF"/>
                </a:solidFill>
              </a:rPr>
              <a:t>14</a:t>
            </a:r>
            <a:r>
              <a:rPr lang="en-US" sz="1800" dirty="0" smtClean="0">
                <a:solidFill>
                  <a:srgbClr val="0000FF"/>
                </a:solidFill>
              </a:rPr>
              <a:t>cm</a:t>
            </a:r>
            <a:r>
              <a:rPr lang="en-US" sz="1800" baseline="30000" dirty="0" smtClean="0">
                <a:solidFill>
                  <a:srgbClr val="0000FF"/>
                </a:solidFill>
              </a:rPr>
              <a:t>-2</a:t>
            </a:r>
            <a:r>
              <a:rPr lang="en-US" sz="1800" dirty="0" smtClean="0">
                <a:solidFill>
                  <a:srgbClr val="0000FF"/>
                </a:solidFill>
              </a:rPr>
              <a:t>eV</a:t>
            </a:r>
            <a:r>
              <a:rPr lang="en-US" sz="1800" baseline="30000" dirty="0" smtClean="0">
                <a:solidFill>
                  <a:srgbClr val="0000FF"/>
                </a:solidFill>
              </a:rPr>
              <a:t>-1</a:t>
            </a:r>
          </a:p>
          <a:p>
            <a:pPr lvl="2"/>
            <a:r>
              <a:rPr lang="en-US" sz="1800" dirty="0" smtClean="0">
                <a:solidFill>
                  <a:srgbClr val="0000FF"/>
                </a:solidFill>
              </a:rPr>
              <a:t>193nm:  STABLE  at &gt;</a:t>
            </a:r>
            <a:r>
              <a:rPr lang="en-US" sz="1800" dirty="0">
                <a:solidFill>
                  <a:srgbClr val="0000FF"/>
                </a:solidFill>
              </a:rPr>
              <a:t>2 Billion laser pulses at full saturation</a:t>
            </a:r>
          </a:p>
          <a:p>
            <a:pPr lvl="2"/>
            <a:r>
              <a:rPr lang="en-US" sz="1800" dirty="0" smtClean="0">
                <a:solidFill>
                  <a:srgbClr val="0000FF"/>
                </a:solidFill>
              </a:rPr>
              <a:t>263nm: STABLE at &gt;</a:t>
            </a:r>
            <a:r>
              <a:rPr lang="en-US" sz="1800" dirty="0">
                <a:solidFill>
                  <a:srgbClr val="0000FF"/>
                </a:solidFill>
              </a:rPr>
              <a:t>2 Billion laser pulses at </a:t>
            </a:r>
            <a:r>
              <a:rPr lang="en-US" sz="1800" dirty="0" smtClean="0">
                <a:solidFill>
                  <a:srgbClr val="0000FF"/>
                </a:solidFill>
              </a:rPr>
              <a:t>257x saturation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Practical matters</a:t>
            </a:r>
            <a:endParaRPr lang="en-US" dirty="0">
              <a:solidFill>
                <a:srgbClr val="FF0000"/>
              </a:solidFill>
            </a:endParaRPr>
          </a:p>
          <a:p>
            <a:pPr lvl="2"/>
            <a:r>
              <a:rPr lang="en-US" sz="1800" dirty="0" smtClean="0">
                <a:solidFill>
                  <a:srgbClr val="0000FF"/>
                </a:solidFill>
              </a:rPr>
              <a:t>Versatile</a:t>
            </a:r>
          </a:p>
          <a:p>
            <a:pPr lvl="2"/>
            <a:r>
              <a:rPr lang="en-US" sz="1800" dirty="0" err="1" smtClean="0">
                <a:solidFill>
                  <a:srgbClr val="0000FF"/>
                </a:solidFill>
              </a:rPr>
              <a:t>Manufacturable</a:t>
            </a:r>
            <a:endParaRPr lang="en-US" sz="1800" dirty="0" smtClean="0">
              <a:solidFill>
                <a:srgbClr val="0000FF"/>
              </a:solidFill>
            </a:endParaRPr>
          </a:p>
          <a:p>
            <a:pPr lvl="2"/>
            <a:r>
              <a:rPr lang="en-US" sz="1800" dirty="0" smtClean="0">
                <a:solidFill>
                  <a:srgbClr val="0000FF"/>
                </a:solidFill>
              </a:rPr>
              <a:t>Technology transfer</a:t>
            </a:r>
          </a:p>
          <a:p>
            <a:pPr lvl="2"/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6239053"/>
            <a:ext cx="8712968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We are very interested in partnerships for development, delivery, and deployment of high performance detectors.</a:t>
            </a:r>
            <a:endParaRPr lang="en-US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871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7664" y="1268760"/>
            <a:ext cx="7196336" cy="2736304"/>
          </a:xfrm>
        </p:spPr>
        <p:txBody>
          <a:bodyPr/>
          <a:lstStyle/>
          <a:p>
            <a:r>
              <a:rPr lang="en-US" dirty="0" smtClean="0"/>
              <a:t>Instability of 3D-doped detectors</a:t>
            </a:r>
            <a:endParaRPr lang="en-US" dirty="0"/>
          </a:p>
        </p:txBody>
      </p:sp>
      <p:pic>
        <p:nvPicPr>
          <p:cNvPr id="4" name="Picture 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8764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244408" y="6381328"/>
            <a:ext cx="762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r">
              <a:defRPr/>
            </a:pPr>
            <a:fld id="{49253F96-E6E3-4C21-B724-939AF169C4B0}" type="slidenum">
              <a:rPr lang="en-US"/>
              <a:pPr algn="r"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694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795114"/>
          </a:xfrm>
        </p:spPr>
        <p:txBody>
          <a:bodyPr/>
          <a:lstStyle/>
          <a:p>
            <a:r>
              <a:rPr lang="en-US" dirty="0" smtClean="0"/>
              <a:t>Damage to EUV CCD on SOHO</a:t>
            </a:r>
            <a:endParaRPr lang="en-US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82" t="15064" r="22090" b="7344"/>
          <a:stretch/>
        </p:blipFill>
        <p:spPr bwMode="auto">
          <a:xfrm>
            <a:off x="107504" y="1916832"/>
            <a:ext cx="3456384" cy="3987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4" y="6093296"/>
            <a:ext cx="90364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J. M. </a:t>
            </a:r>
            <a:r>
              <a:rPr lang="en-US" sz="1400" dirty="0" err="1"/>
              <a:t>Defise</a:t>
            </a:r>
            <a:r>
              <a:rPr lang="en-US" sz="1400" dirty="0"/>
              <a:t>, J. D. Moses, </a:t>
            </a:r>
            <a:r>
              <a:rPr lang="en-US" sz="1400" dirty="0" err="1"/>
              <a:t>Frédéric</a:t>
            </a:r>
            <a:r>
              <a:rPr lang="en-US" sz="1400" dirty="0"/>
              <a:t> </a:t>
            </a:r>
            <a:r>
              <a:rPr lang="en-US" sz="1400" dirty="0" err="1"/>
              <a:t>Clettec,and</a:t>
            </a:r>
            <a:r>
              <a:rPr lang="en-US" sz="1400" dirty="0"/>
              <a:t> the EIT </a:t>
            </a:r>
            <a:r>
              <a:rPr lang="en-US" sz="1400" dirty="0" smtClean="0"/>
              <a:t>Consortium, </a:t>
            </a:r>
            <a:r>
              <a:rPr lang="en-US" sz="1400" dirty="0" smtClean="0">
                <a:solidFill>
                  <a:srgbClr val="0000FF"/>
                </a:solidFill>
              </a:rPr>
              <a:t>“In-orbit </a:t>
            </a:r>
            <a:r>
              <a:rPr lang="en-US" sz="1400" dirty="0">
                <a:solidFill>
                  <a:srgbClr val="0000FF"/>
                </a:solidFill>
              </a:rPr>
              <a:t>performances of the EIT instrument on-board SOHO </a:t>
            </a:r>
            <a:r>
              <a:rPr lang="en-US" sz="1400" dirty="0" smtClean="0">
                <a:solidFill>
                  <a:srgbClr val="0000FF"/>
                </a:solidFill>
              </a:rPr>
              <a:t>and </a:t>
            </a:r>
            <a:r>
              <a:rPr lang="en-US" sz="1400" dirty="0" err="1" smtClean="0">
                <a:solidFill>
                  <a:srgbClr val="0000FF"/>
                </a:solidFill>
              </a:rPr>
              <a:t>intercalibration</a:t>
            </a:r>
            <a:r>
              <a:rPr lang="en-US" sz="1400" dirty="0" smtClean="0">
                <a:solidFill>
                  <a:srgbClr val="0000FF"/>
                </a:solidFill>
              </a:rPr>
              <a:t> </a:t>
            </a:r>
            <a:r>
              <a:rPr lang="en-US" sz="1400" dirty="0">
                <a:solidFill>
                  <a:srgbClr val="0000FF"/>
                </a:solidFill>
              </a:rPr>
              <a:t>with the EIT </a:t>
            </a:r>
            <a:r>
              <a:rPr lang="en-US" sz="1400" dirty="0" err="1">
                <a:solidFill>
                  <a:srgbClr val="0000FF"/>
                </a:solidFill>
              </a:rPr>
              <a:t>Calroc</a:t>
            </a:r>
            <a:r>
              <a:rPr lang="en-US" sz="1400" dirty="0">
                <a:solidFill>
                  <a:srgbClr val="0000FF"/>
                </a:solidFill>
              </a:rPr>
              <a:t> Sounding rocket </a:t>
            </a:r>
            <a:r>
              <a:rPr lang="en-US" sz="1400" dirty="0" smtClean="0">
                <a:solidFill>
                  <a:srgbClr val="0000FF"/>
                </a:solidFill>
              </a:rPr>
              <a:t>program,”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i="1" dirty="0" smtClean="0"/>
              <a:t>Proc</a:t>
            </a:r>
            <a:r>
              <a:rPr lang="en-US" sz="1400" i="1" dirty="0"/>
              <a:t>. SPIE 3442</a:t>
            </a:r>
            <a:r>
              <a:rPr lang="en-US" sz="1400" dirty="0"/>
              <a:t>, Missions to the Sun II, 126 (November 2, 1998)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4" t="19698" r="25000" b="6613"/>
          <a:stretch/>
        </p:blipFill>
        <p:spPr bwMode="auto">
          <a:xfrm>
            <a:off x="3262424" y="1772816"/>
            <a:ext cx="5851076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9534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"/>
          <p:cNvSpPr txBox="1">
            <a:spLocks noChangeArrowheads="1"/>
          </p:cNvSpPr>
          <p:nvPr/>
        </p:nvSpPr>
        <p:spPr bwMode="auto">
          <a:xfrm>
            <a:off x="0" y="0"/>
            <a:ext cx="7494984" cy="47667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dirty="0">
                <a:solidFill>
                  <a:srgbClr val="0066FF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Quantum Efficiency Hysteresis on Hubble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95536" y="1340768"/>
            <a:ext cx="8316416" cy="4032448"/>
            <a:chOff x="683568" y="764704"/>
            <a:chExt cx="8316416" cy="4032448"/>
          </a:xfrm>
        </p:grpSpPr>
        <p:pic>
          <p:nvPicPr>
            <p:cNvPr id="14341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3568" y="764704"/>
              <a:ext cx="6048672" cy="403244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cxnSp>
          <p:nvCxnSpPr>
            <p:cNvPr id="7" name="Straight Arrow Connector 6"/>
            <p:cNvCxnSpPr/>
            <p:nvPr/>
          </p:nvCxnSpPr>
          <p:spPr>
            <a:xfrm rot="10800000" flipV="1">
              <a:off x="3851920" y="1268760"/>
              <a:ext cx="2952328" cy="1584176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6732240" y="980728"/>
              <a:ext cx="22677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Light pipe added to WF/PC instrument to expose detectors to UV from sunlight</a:t>
              </a:r>
              <a:endParaRPr lang="en-US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85710" y="5557882"/>
            <a:ext cx="6032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QEH mitigation:  WF/PC 1 retrofitted for on-orbit UV flood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107504" y="980728"/>
            <a:ext cx="8784976" cy="5743833"/>
            <a:chOff x="107504" y="980728"/>
            <a:chExt cx="8784976" cy="5743833"/>
          </a:xfrm>
        </p:grpSpPr>
        <p:sp>
          <p:nvSpPr>
            <p:cNvPr id="9" name="Rectangle 8"/>
            <p:cNvSpPr/>
            <p:nvPr/>
          </p:nvSpPr>
          <p:spPr>
            <a:xfrm>
              <a:off x="205182" y="1179534"/>
              <a:ext cx="8506770" cy="5256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107504" y="980728"/>
              <a:ext cx="8784976" cy="5743833"/>
              <a:chOff x="-5365104" y="1340768"/>
              <a:chExt cx="8784976" cy="5743833"/>
            </a:xfrm>
          </p:grpSpPr>
          <p:pic>
            <p:nvPicPr>
              <p:cNvPr id="3" name="Picture 2" descr="Screen Shot 2013-10-10 at 7.34.47 AM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365104" y="1340768"/>
                <a:ext cx="4896544" cy="5743833"/>
              </a:xfrm>
              <a:prstGeom prst="rect">
                <a:avLst/>
              </a:prstGeom>
            </p:spPr>
          </p:pic>
          <p:sp>
            <p:nvSpPr>
              <p:cNvPr id="4" name="TextBox 3"/>
              <p:cNvSpPr txBox="1"/>
              <p:nvPr/>
            </p:nvSpPr>
            <p:spPr>
              <a:xfrm>
                <a:off x="-684584" y="1340768"/>
                <a:ext cx="410445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 smtClean="0"/>
                  <a:t>Janesick</a:t>
                </a:r>
                <a:r>
                  <a:rPr lang="en-US" dirty="0" smtClean="0"/>
                  <a:t> </a:t>
                </a:r>
                <a:r>
                  <a:rPr lang="en-US" i="1" dirty="0" smtClean="0"/>
                  <a:t>et al.</a:t>
                </a:r>
                <a:r>
                  <a:rPr lang="en-US" dirty="0" smtClean="0"/>
                  <a:t>, “Scientific Charge Coupled Devices,” Optical </a:t>
                </a:r>
                <a:r>
                  <a:rPr lang="en-US" dirty="0" err="1" smtClean="0"/>
                  <a:t>Engeering</a:t>
                </a:r>
                <a:r>
                  <a:rPr lang="en-US" dirty="0" smtClean="0"/>
                  <a:t>, 26(8): 692-714, August1987. </a:t>
                </a:r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353334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epletion_1e13_on_5e18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8" y="2413573"/>
            <a:ext cx="5597776" cy="3823739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3800872" y="3637709"/>
            <a:ext cx="152400" cy="152400"/>
          </a:xfrm>
          <a:prstGeom prst="ellipse">
            <a:avLst/>
          </a:prstGeom>
          <a:solidFill>
            <a:srgbClr val="00B0F0">
              <a:alpha val="5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63500" rtlCol="0" anchor="ctr"/>
          <a:lstStyle/>
          <a:p>
            <a:pPr algn="ctr"/>
            <a:r>
              <a:rPr lang="en-US" dirty="0" smtClean="0"/>
              <a:t>-</a:t>
            </a:r>
            <a:endParaRPr lang="en-US" dirty="0"/>
          </a:p>
        </p:txBody>
      </p:sp>
      <p:cxnSp>
        <p:nvCxnSpPr>
          <p:cNvPr id="43" name="Straight Arrow Connector 42"/>
          <p:cNvCxnSpPr/>
          <p:nvPr/>
        </p:nvCxnSpPr>
        <p:spPr>
          <a:xfrm flipH="1">
            <a:off x="3419872" y="3743457"/>
            <a:ext cx="381000" cy="1822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229600" cy="576064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buClr>
                <a:srgbClr val="000000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dirty="0" smtClean="0">
                <a:solidFill>
                  <a:srgbClr val="0066FF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3D Doping and The Dead Layer</a:t>
            </a:r>
            <a:endParaRPr lang="en-US" sz="4000" b="1" dirty="0">
              <a:solidFill>
                <a:srgbClr val="0066FF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6444044"/>
            <a:ext cx="8712968" cy="369332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Radiation damage causes instability and failure</a:t>
            </a:r>
            <a:endParaRPr lang="en-US" b="1" dirty="0" smtClean="0">
              <a:solidFill>
                <a:srgbClr val="FFFF00"/>
              </a:solidFill>
              <a:sym typeface="Wingdings" pitchFamily="2" charset="2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2540000" y="4717829"/>
            <a:ext cx="4464496" cy="0"/>
          </a:xfrm>
          <a:prstGeom prst="line">
            <a:avLst/>
          </a:prstGeom>
          <a:ln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572000" y="4357789"/>
            <a:ext cx="1313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Fermi level</a:t>
            </a:r>
            <a:endParaRPr lang="en-US" dirty="0"/>
          </a:p>
        </p:txBody>
      </p:sp>
      <p:sp>
        <p:nvSpPr>
          <p:cNvPr id="50" name="Oval 49"/>
          <p:cNvSpPr/>
          <p:nvPr/>
        </p:nvSpPr>
        <p:spPr>
          <a:xfrm>
            <a:off x="2771800" y="4734597"/>
            <a:ext cx="152400" cy="15240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700" tIns="0" rIns="0" rtlCol="0" anchor="ctr"/>
          <a:lstStyle/>
          <a:p>
            <a:pPr algn="ctr"/>
            <a:endParaRPr lang="en-US" dirty="0"/>
          </a:p>
        </p:txBody>
      </p:sp>
      <p:sp>
        <p:nvSpPr>
          <p:cNvPr id="51" name="Oval 50"/>
          <p:cNvSpPr/>
          <p:nvPr/>
        </p:nvSpPr>
        <p:spPr>
          <a:xfrm>
            <a:off x="2771800" y="4886997"/>
            <a:ext cx="152400" cy="15240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700" tIns="0" rIns="0" rtlCol="0" anchor="ctr"/>
          <a:lstStyle/>
          <a:p>
            <a:pPr algn="ctr"/>
            <a:endParaRPr lang="en-US" dirty="0"/>
          </a:p>
        </p:txBody>
      </p:sp>
      <p:sp>
        <p:nvSpPr>
          <p:cNvPr id="52" name="Oval 51"/>
          <p:cNvSpPr/>
          <p:nvPr/>
        </p:nvSpPr>
        <p:spPr>
          <a:xfrm>
            <a:off x="2771800" y="5039397"/>
            <a:ext cx="152400" cy="15240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700" tIns="0" rIns="0" rtlCol="0" anchor="ctr"/>
          <a:lstStyle/>
          <a:p>
            <a:pPr algn="ctr"/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2771800" y="5191797"/>
            <a:ext cx="152400" cy="15240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700" tIns="0" rIns="0" rtlCol="0" anchor="ctr"/>
          <a:lstStyle/>
          <a:p>
            <a:pPr algn="ctr"/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2771800" y="5344197"/>
            <a:ext cx="152400" cy="15240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700" tIns="0" rIns="0" rtlCol="0" anchor="ctr"/>
          <a:lstStyle/>
          <a:p>
            <a:pPr algn="ctr"/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2771800" y="4573813"/>
            <a:ext cx="152400" cy="152400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baseline="10000" dirty="0" smtClean="0"/>
              <a:t>+</a:t>
            </a:r>
            <a:endParaRPr lang="en-US" sz="1600" baseline="10000" dirty="0"/>
          </a:p>
        </p:txBody>
      </p:sp>
      <p:sp>
        <p:nvSpPr>
          <p:cNvPr id="16" name="Oval 15"/>
          <p:cNvSpPr/>
          <p:nvPr/>
        </p:nvSpPr>
        <p:spPr>
          <a:xfrm>
            <a:off x="2771800" y="4401873"/>
            <a:ext cx="152400" cy="152400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baseline="10000" dirty="0" smtClean="0"/>
              <a:t>+</a:t>
            </a:r>
            <a:endParaRPr lang="en-US" sz="1600" baseline="10000" dirty="0"/>
          </a:p>
        </p:txBody>
      </p:sp>
      <p:sp>
        <p:nvSpPr>
          <p:cNvPr id="3" name="TextBox 2"/>
          <p:cNvSpPr txBox="1"/>
          <p:nvPr/>
        </p:nvSpPr>
        <p:spPr>
          <a:xfrm>
            <a:off x="3553988" y="2836329"/>
            <a:ext cx="1378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Dead Layer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788024" y="3007204"/>
            <a:ext cx="93610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2843810" y="3007204"/>
            <a:ext cx="79208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2627784" y="4357789"/>
            <a:ext cx="432048" cy="1224136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>
            <a:stCxn id="5" idx="2"/>
          </p:cNvCxnSpPr>
          <p:nvPr/>
        </p:nvCxnSpPr>
        <p:spPr>
          <a:xfrm flipH="1">
            <a:off x="1619672" y="4969857"/>
            <a:ext cx="1008112" cy="252028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67544" y="5005861"/>
            <a:ext cx="11593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Interface </a:t>
            </a:r>
            <a:br>
              <a:rPr lang="en-US" dirty="0" smtClean="0"/>
            </a:br>
            <a:r>
              <a:rPr lang="en-US" dirty="0" smtClean="0"/>
              <a:t>traps</a:t>
            </a:r>
            <a:r>
              <a:rPr lang="en-US" dirty="0"/>
              <a:t> (</a:t>
            </a:r>
            <a:r>
              <a:rPr lang="en-US" dirty="0" err="1" smtClean="0"/>
              <a:t>D</a:t>
            </a:r>
            <a:r>
              <a:rPr lang="en-US" baseline="-25000" dirty="0" err="1" smtClean="0"/>
              <a:t>it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3286340" y="1837509"/>
            <a:ext cx="2005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Depletion region</a:t>
            </a: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rot="5400000" flipH="1" flipV="1">
            <a:off x="2667000" y="2180409"/>
            <a:ext cx="381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2830488" y="2197549"/>
            <a:ext cx="3973760" cy="226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10800000">
            <a:off x="2220888" y="2218509"/>
            <a:ext cx="609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763688" y="1837509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Surface</a:t>
            </a: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 rot="5400000" flipH="1" flipV="1">
            <a:off x="5533628" y="2172025"/>
            <a:ext cx="381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806620" y="1837509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Detector bulk</a:t>
            </a:r>
            <a:endParaRPr lang="en-US" b="1" dirty="0">
              <a:solidFill>
                <a:schemeClr val="tx1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4283968" y="836712"/>
            <a:ext cx="2291773" cy="985465"/>
            <a:chOff x="4283968" y="836712"/>
            <a:chExt cx="2291773" cy="985465"/>
          </a:xfrm>
        </p:grpSpPr>
        <p:sp>
          <p:nvSpPr>
            <p:cNvPr id="11" name="Freeform 10"/>
            <p:cNvSpPr/>
            <p:nvPr/>
          </p:nvSpPr>
          <p:spPr>
            <a:xfrm>
              <a:off x="5076055" y="836712"/>
              <a:ext cx="432049" cy="288032"/>
            </a:xfrm>
            <a:custGeom>
              <a:avLst/>
              <a:gdLst>
                <a:gd name="connsiteX0" fmla="*/ 0 w 545658"/>
                <a:gd name="connsiteY0" fmla="*/ 342851 h 413434"/>
                <a:gd name="connsiteX1" fmla="*/ 207640 w 545658"/>
                <a:gd name="connsiteY1" fmla="*/ 11 h 413434"/>
                <a:gd name="connsiteX2" fmla="*/ 424938 w 545658"/>
                <a:gd name="connsiteY2" fmla="*/ 352508 h 413434"/>
                <a:gd name="connsiteX3" fmla="*/ 502199 w 545658"/>
                <a:gd name="connsiteY3" fmla="*/ 410453 h 413434"/>
                <a:gd name="connsiteX4" fmla="*/ 545658 w 545658"/>
                <a:gd name="connsiteY4" fmla="*/ 405624 h 413434"/>
                <a:gd name="connsiteX0" fmla="*/ 0 w 579460"/>
                <a:gd name="connsiteY0" fmla="*/ 449695 h 449695"/>
                <a:gd name="connsiteX1" fmla="*/ 241442 w 579460"/>
                <a:gd name="connsiteY1" fmla="*/ 623 h 449695"/>
                <a:gd name="connsiteX2" fmla="*/ 458740 w 579460"/>
                <a:gd name="connsiteY2" fmla="*/ 353120 h 449695"/>
                <a:gd name="connsiteX3" fmla="*/ 536001 w 579460"/>
                <a:gd name="connsiteY3" fmla="*/ 411065 h 449695"/>
                <a:gd name="connsiteX4" fmla="*/ 579460 w 579460"/>
                <a:gd name="connsiteY4" fmla="*/ 406236 h 449695"/>
                <a:gd name="connsiteX0" fmla="*/ 0 w 579460"/>
                <a:gd name="connsiteY0" fmla="*/ 449695 h 449695"/>
                <a:gd name="connsiteX1" fmla="*/ 241442 w 579460"/>
                <a:gd name="connsiteY1" fmla="*/ 623 h 449695"/>
                <a:gd name="connsiteX2" fmla="*/ 458740 w 579460"/>
                <a:gd name="connsiteY2" fmla="*/ 353120 h 449695"/>
                <a:gd name="connsiteX3" fmla="*/ 536001 w 579460"/>
                <a:gd name="connsiteY3" fmla="*/ 411065 h 449695"/>
                <a:gd name="connsiteX4" fmla="*/ 579460 w 579460"/>
                <a:gd name="connsiteY4" fmla="*/ 406236 h 449695"/>
                <a:gd name="connsiteX0" fmla="*/ 0 w 579460"/>
                <a:gd name="connsiteY0" fmla="*/ 449695 h 449695"/>
                <a:gd name="connsiteX1" fmla="*/ 241442 w 579460"/>
                <a:gd name="connsiteY1" fmla="*/ 623 h 449695"/>
                <a:gd name="connsiteX2" fmla="*/ 458740 w 579460"/>
                <a:gd name="connsiteY2" fmla="*/ 353120 h 449695"/>
                <a:gd name="connsiteX3" fmla="*/ 536001 w 579460"/>
                <a:gd name="connsiteY3" fmla="*/ 411065 h 449695"/>
                <a:gd name="connsiteX4" fmla="*/ 579460 w 579460"/>
                <a:gd name="connsiteY4" fmla="*/ 406236 h 449695"/>
                <a:gd name="connsiteX0" fmla="*/ 0 w 579460"/>
                <a:gd name="connsiteY0" fmla="*/ 449695 h 449695"/>
                <a:gd name="connsiteX1" fmla="*/ 241442 w 579460"/>
                <a:gd name="connsiteY1" fmla="*/ 623 h 449695"/>
                <a:gd name="connsiteX2" fmla="*/ 458740 w 579460"/>
                <a:gd name="connsiteY2" fmla="*/ 353120 h 449695"/>
                <a:gd name="connsiteX3" fmla="*/ 536001 w 579460"/>
                <a:gd name="connsiteY3" fmla="*/ 411065 h 449695"/>
                <a:gd name="connsiteX4" fmla="*/ 579460 w 579460"/>
                <a:gd name="connsiteY4" fmla="*/ 406236 h 449695"/>
                <a:gd name="connsiteX0" fmla="*/ 0 w 579460"/>
                <a:gd name="connsiteY0" fmla="*/ 455567 h 455567"/>
                <a:gd name="connsiteX1" fmla="*/ 241442 w 579460"/>
                <a:gd name="connsiteY1" fmla="*/ 6495 h 455567"/>
                <a:gd name="connsiteX2" fmla="*/ 381479 w 579460"/>
                <a:gd name="connsiteY2" fmla="*/ 204473 h 455567"/>
                <a:gd name="connsiteX3" fmla="*/ 536001 w 579460"/>
                <a:gd name="connsiteY3" fmla="*/ 416937 h 455567"/>
                <a:gd name="connsiteX4" fmla="*/ 579460 w 579460"/>
                <a:gd name="connsiteY4" fmla="*/ 412108 h 455567"/>
                <a:gd name="connsiteX0" fmla="*/ 0 w 579460"/>
                <a:gd name="connsiteY0" fmla="*/ 268283 h 268283"/>
                <a:gd name="connsiteX1" fmla="*/ 154523 w 579460"/>
                <a:gd name="connsiteY1" fmla="*/ 41333 h 268283"/>
                <a:gd name="connsiteX2" fmla="*/ 381479 w 579460"/>
                <a:gd name="connsiteY2" fmla="*/ 17189 h 268283"/>
                <a:gd name="connsiteX3" fmla="*/ 536001 w 579460"/>
                <a:gd name="connsiteY3" fmla="*/ 229653 h 268283"/>
                <a:gd name="connsiteX4" fmla="*/ 579460 w 579460"/>
                <a:gd name="connsiteY4" fmla="*/ 224824 h 268283"/>
                <a:gd name="connsiteX0" fmla="*/ 0 w 579730"/>
                <a:gd name="connsiteY0" fmla="*/ 438478 h 438478"/>
                <a:gd name="connsiteX1" fmla="*/ 154523 w 579730"/>
                <a:gd name="connsiteY1" fmla="*/ 211528 h 438478"/>
                <a:gd name="connsiteX2" fmla="*/ 280073 w 579730"/>
                <a:gd name="connsiteY2" fmla="*/ 3892 h 438478"/>
                <a:gd name="connsiteX3" fmla="*/ 536001 w 579730"/>
                <a:gd name="connsiteY3" fmla="*/ 399848 h 438478"/>
                <a:gd name="connsiteX4" fmla="*/ 579460 w 579730"/>
                <a:gd name="connsiteY4" fmla="*/ 395019 h 438478"/>
                <a:gd name="connsiteX0" fmla="*/ 0 w 579730"/>
                <a:gd name="connsiteY0" fmla="*/ 436916 h 436916"/>
                <a:gd name="connsiteX1" fmla="*/ 140036 w 579730"/>
                <a:gd name="connsiteY1" fmla="*/ 243767 h 436916"/>
                <a:gd name="connsiteX2" fmla="*/ 280073 w 579730"/>
                <a:gd name="connsiteY2" fmla="*/ 2330 h 436916"/>
                <a:gd name="connsiteX3" fmla="*/ 536001 w 579730"/>
                <a:gd name="connsiteY3" fmla="*/ 398286 h 436916"/>
                <a:gd name="connsiteX4" fmla="*/ 579460 w 579730"/>
                <a:gd name="connsiteY4" fmla="*/ 393457 h 436916"/>
                <a:gd name="connsiteX0" fmla="*/ 0 w 579460"/>
                <a:gd name="connsiteY0" fmla="*/ 434612 h 434612"/>
                <a:gd name="connsiteX1" fmla="*/ 140036 w 579460"/>
                <a:gd name="connsiteY1" fmla="*/ 241463 h 434612"/>
                <a:gd name="connsiteX2" fmla="*/ 280073 w 579460"/>
                <a:gd name="connsiteY2" fmla="*/ 26 h 434612"/>
                <a:gd name="connsiteX3" fmla="*/ 444253 w 579460"/>
                <a:gd name="connsiteY3" fmla="*/ 255949 h 434612"/>
                <a:gd name="connsiteX4" fmla="*/ 579460 w 579460"/>
                <a:gd name="connsiteY4" fmla="*/ 391153 h 434612"/>
                <a:gd name="connsiteX0" fmla="*/ 0 w 579460"/>
                <a:gd name="connsiteY0" fmla="*/ 434698 h 434698"/>
                <a:gd name="connsiteX1" fmla="*/ 140036 w 579460"/>
                <a:gd name="connsiteY1" fmla="*/ 241549 h 434698"/>
                <a:gd name="connsiteX2" fmla="*/ 280073 w 579460"/>
                <a:gd name="connsiteY2" fmla="*/ 112 h 434698"/>
                <a:gd name="connsiteX3" fmla="*/ 410452 w 579460"/>
                <a:gd name="connsiteY3" fmla="*/ 212576 h 434698"/>
                <a:gd name="connsiteX4" fmla="*/ 579460 w 579460"/>
                <a:gd name="connsiteY4" fmla="*/ 391239 h 434698"/>
                <a:gd name="connsiteX0" fmla="*/ 0 w 579460"/>
                <a:gd name="connsiteY0" fmla="*/ 434698 h 434698"/>
                <a:gd name="connsiteX1" fmla="*/ 164181 w 579460"/>
                <a:gd name="connsiteY1" fmla="*/ 222233 h 434698"/>
                <a:gd name="connsiteX2" fmla="*/ 140036 w 579460"/>
                <a:gd name="connsiteY2" fmla="*/ 241549 h 434698"/>
                <a:gd name="connsiteX3" fmla="*/ 280073 w 579460"/>
                <a:gd name="connsiteY3" fmla="*/ 112 h 434698"/>
                <a:gd name="connsiteX4" fmla="*/ 410452 w 579460"/>
                <a:gd name="connsiteY4" fmla="*/ 212576 h 434698"/>
                <a:gd name="connsiteX5" fmla="*/ 579460 w 579460"/>
                <a:gd name="connsiteY5" fmla="*/ 391239 h 434698"/>
                <a:gd name="connsiteX0" fmla="*/ 0 w 579460"/>
                <a:gd name="connsiteY0" fmla="*/ 434698 h 434698"/>
                <a:gd name="connsiteX1" fmla="*/ 164181 w 579460"/>
                <a:gd name="connsiteY1" fmla="*/ 222233 h 434698"/>
                <a:gd name="connsiteX2" fmla="*/ 140036 w 579460"/>
                <a:gd name="connsiteY2" fmla="*/ 241549 h 434698"/>
                <a:gd name="connsiteX3" fmla="*/ 280073 w 579460"/>
                <a:gd name="connsiteY3" fmla="*/ 112 h 434698"/>
                <a:gd name="connsiteX4" fmla="*/ 410452 w 579460"/>
                <a:gd name="connsiteY4" fmla="*/ 212576 h 434698"/>
                <a:gd name="connsiteX5" fmla="*/ 579460 w 579460"/>
                <a:gd name="connsiteY5" fmla="*/ 391239 h 434698"/>
                <a:gd name="connsiteX0" fmla="*/ 0 w 579460"/>
                <a:gd name="connsiteY0" fmla="*/ 437621 h 437621"/>
                <a:gd name="connsiteX1" fmla="*/ 164181 w 579460"/>
                <a:gd name="connsiteY1" fmla="*/ 225156 h 437621"/>
                <a:gd name="connsiteX2" fmla="*/ 62774 w 579460"/>
                <a:gd name="connsiteY2" fmla="*/ 384505 h 437621"/>
                <a:gd name="connsiteX3" fmla="*/ 280073 w 579460"/>
                <a:gd name="connsiteY3" fmla="*/ 3035 h 437621"/>
                <a:gd name="connsiteX4" fmla="*/ 410452 w 579460"/>
                <a:gd name="connsiteY4" fmla="*/ 215499 h 437621"/>
                <a:gd name="connsiteX5" fmla="*/ 579460 w 579460"/>
                <a:gd name="connsiteY5" fmla="*/ 394162 h 437621"/>
                <a:gd name="connsiteX0" fmla="*/ 0 w 579460"/>
                <a:gd name="connsiteY0" fmla="*/ 437621 h 461316"/>
                <a:gd name="connsiteX1" fmla="*/ 246271 w 579460"/>
                <a:gd name="connsiteY1" fmla="*/ 394162 h 461316"/>
                <a:gd name="connsiteX2" fmla="*/ 62774 w 579460"/>
                <a:gd name="connsiteY2" fmla="*/ 384505 h 461316"/>
                <a:gd name="connsiteX3" fmla="*/ 280073 w 579460"/>
                <a:gd name="connsiteY3" fmla="*/ 3035 h 461316"/>
                <a:gd name="connsiteX4" fmla="*/ 410452 w 579460"/>
                <a:gd name="connsiteY4" fmla="*/ 215499 h 461316"/>
                <a:gd name="connsiteX5" fmla="*/ 579460 w 579460"/>
                <a:gd name="connsiteY5" fmla="*/ 394162 h 461316"/>
                <a:gd name="connsiteX0" fmla="*/ 0 w 579460"/>
                <a:gd name="connsiteY0" fmla="*/ 434680 h 458375"/>
                <a:gd name="connsiteX1" fmla="*/ 246271 w 579460"/>
                <a:gd name="connsiteY1" fmla="*/ 391221 h 458375"/>
                <a:gd name="connsiteX2" fmla="*/ 149693 w 579460"/>
                <a:gd name="connsiteY2" fmla="*/ 188415 h 458375"/>
                <a:gd name="connsiteX3" fmla="*/ 280073 w 579460"/>
                <a:gd name="connsiteY3" fmla="*/ 94 h 458375"/>
                <a:gd name="connsiteX4" fmla="*/ 410452 w 579460"/>
                <a:gd name="connsiteY4" fmla="*/ 212558 h 458375"/>
                <a:gd name="connsiteX5" fmla="*/ 579460 w 579460"/>
                <a:gd name="connsiteY5" fmla="*/ 391221 h 458375"/>
                <a:gd name="connsiteX0" fmla="*/ 0 w 579460"/>
                <a:gd name="connsiteY0" fmla="*/ 434674 h 458369"/>
                <a:gd name="connsiteX1" fmla="*/ 246271 w 579460"/>
                <a:gd name="connsiteY1" fmla="*/ 391215 h 458369"/>
                <a:gd name="connsiteX2" fmla="*/ 62775 w 579460"/>
                <a:gd name="connsiteY2" fmla="*/ 338099 h 458369"/>
                <a:gd name="connsiteX3" fmla="*/ 149693 w 579460"/>
                <a:gd name="connsiteY3" fmla="*/ 188409 h 458369"/>
                <a:gd name="connsiteX4" fmla="*/ 280073 w 579460"/>
                <a:gd name="connsiteY4" fmla="*/ 88 h 458369"/>
                <a:gd name="connsiteX5" fmla="*/ 410452 w 579460"/>
                <a:gd name="connsiteY5" fmla="*/ 212552 h 458369"/>
                <a:gd name="connsiteX6" fmla="*/ 579460 w 579460"/>
                <a:gd name="connsiteY6" fmla="*/ 391215 h 458369"/>
                <a:gd name="connsiteX0" fmla="*/ 0 w 579460"/>
                <a:gd name="connsiteY0" fmla="*/ 434674 h 434674"/>
                <a:gd name="connsiteX1" fmla="*/ 62775 w 579460"/>
                <a:gd name="connsiteY1" fmla="*/ 338099 h 434674"/>
                <a:gd name="connsiteX2" fmla="*/ 149693 w 579460"/>
                <a:gd name="connsiteY2" fmla="*/ 188409 h 434674"/>
                <a:gd name="connsiteX3" fmla="*/ 280073 w 579460"/>
                <a:gd name="connsiteY3" fmla="*/ 88 h 434674"/>
                <a:gd name="connsiteX4" fmla="*/ 410452 w 579460"/>
                <a:gd name="connsiteY4" fmla="*/ 212552 h 434674"/>
                <a:gd name="connsiteX5" fmla="*/ 579460 w 579460"/>
                <a:gd name="connsiteY5" fmla="*/ 391215 h 434674"/>
                <a:gd name="connsiteX0" fmla="*/ 0 w 516685"/>
                <a:gd name="connsiteY0" fmla="*/ 338099 h 391215"/>
                <a:gd name="connsiteX1" fmla="*/ 86918 w 516685"/>
                <a:gd name="connsiteY1" fmla="*/ 188409 h 391215"/>
                <a:gd name="connsiteX2" fmla="*/ 217298 w 516685"/>
                <a:gd name="connsiteY2" fmla="*/ 88 h 391215"/>
                <a:gd name="connsiteX3" fmla="*/ 347677 w 516685"/>
                <a:gd name="connsiteY3" fmla="*/ 212552 h 391215"/>
                <a:gd name="connsiteX4" fmla="*/ 516685 w 516685"/>
                <a:gd name="connsiteY4" fmla="*/ 391215 h 391215"/>
                <a:gd name="connsiteX0" fmla="*/ 0 w 564973"/>
                <a:gd name="connsiteY0" fmla="*/ 400878 h 400878"/>
                <a:gd name="connsiteX1" fmla="*/ 135206 w 564973"/>
                <a:gd name="connsiteY1" fmla="*/ 188415 h 400878"/>
                <a:gd name="connsiteX2" fmla="*/ 265586 w 564973"/>
                <a:gd name="connsiteY2" fmla="*/ 94 h 400878"/>
                <a:gd name="connsiteX3" fmla="*/ 395965 w 564973"/>
                <a:gd name="connsiteY3" fmla="*/ 212558 h 400878"/>
                <a:gd name="connsiteX4" fmla="*/ 564973 w 564973"/>
                <a:gd name="connsiteY4" fmla="*/ 391221 h 400878"/>
                <a:gd name="connsiteX0" fmla="*/ 0 w 564973"/>
                <a:gd name="connsiteY0" fmla="*/ 400878 h 400878"/>
                <a:gd name="connsiteX1" fmla="*/ 135206 w 564973"/>
                <a:gd name="connsiteY1" fmla="*/ 188415 h 400878"/>
                <a:gd name="connsiteX2" fmla="*/ 265586 w 564973"/>
                <a:gd name="connsiteY2" fmla="*/ 94 h 400878"/>
                <a:gd name="connsiteX3" fmla="*/ 395965 w 564973"/>
                <a:gd name="connsiteY3" fmla="*/ 212558 h 400878"/>
                <a:gd name="connsiteX4" fmla="*/ 564973 w 564973"/>
                <a:gd name="connsiteY4" fmla="*/ 391221 h 400878"/>
                <a:gd name="connsiteX0" fmla="*/ 0 w 564973"/>
                <a:gd name="connsiteY0" fmla="*/ 400878 h 400878"/>
                <a:gd name="connsiteX1" fmla="*/ 164179 w 564973"/>
                <a:gd name="connsiteY1" fmla="*/ 188415 h 400878"/>
                <a:gd name="connsiteX2" fmla="*/ 265586 w 564973"/>
                <a:gd name="connsiteY2" fmla="*/ 94 h 400878"/>
                <a:gd name="connsiteX3" fmla="*/ 395965 w 564973"/>
                <a:gd name="connsiteY3" fmla="*/ 212558 h 400878"/>
                <a:gd name="connsiteX4" fmla="*/ 564973 w 564973"/>
                <a:gd name="connsiteY4" fmla="*/ 391221 h 400878"/>
                <a:gd name="connsiteX0" fmla="*/ 0 w 564973"/>
                <a:gd name="connsiteY0" fmla="*/ 400788 h 400788"/>
                <a:gd name="connsiteX1" fmla="*/ 164179 w 564973"/>
                <a:gd name="connsiteY1" fmla="*/ 188325 h 400788"/>
                <a:gd name="connsiteX2" fmla="*/ 265586 w 564973"/>
                <a:gd name="connsiteY2" fmla="*/ 4 h 400788"/>
                <a:gd name="connsiteX3" fmla="*/ 376650 w 564973"/>
                <a:gd name="connsiteY3" fmla="*/ 193153 h 400788"/>
                <a:gd name="connsiteX4" fmla="*/ 564973 w 564973"/>
                <a:gd name="connsiteY4" fmla="*/ 391131 h 40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4973" h="400788">
                  <a:moveTo>
                    <a:pt x="0" y="400788"/>
                  </a:moveTo>
                  <a:cubicBezTo>
                    <a:pt x="78066" y="340429"/>
                    <a:pt x="119915" y="255122"/>
                    <a:pt x="164179" y="188325"/>
                  </a:cubicBezTo>
                  <a:cubicBezTo>
                    <a:pt x="208443" y="121528"/>
                    <a:pt x="230174" y="-801"/>
                    <a:pt x="265586" y="4"/>
                  </a:cubicBezTo>
                  <a:cubicBezTo>
                    <a:pt x="300998" y="809"/>
                    <a:pt x="326752" y="127965"/>
                    <a:pt x="376650" y="193153"/>
                  </a:cubicBezTo>
                  <a:cubicBezTo>
                    <a:pt x="426548" y="258341"/>
                    <a:pt x="564973" y="391131"/>
                    <a:pt x="564973" y="391131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283968" y="1052736"/>
              <a:ext cx="229177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rgbClr val="FF0000"/>
                  </a:solidFill>
                  <a:latin typeface="Lucida Handwriting"/>
                  <a:cs typeface="Lucida Handwriting"/>
                </a:rPr>
                <a:t>Mostly</a:t>
              </a:r>
              <a:endParaRPr lang="en-US" sz="4400" dirty="0">
                <a:solidFill>
                  <a:srgbClr val="FF0000"/>
                </a:solidFill>
                <a:latin typeface="Lucida Handwriting"/>
                <a:cs typeface="Lucida Handwriting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58536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44"/>
          <p:cNvGrpSpPr/>
          <p:nvPr/>
        </p:nvGrpSpPr>
        <p:grpSpPr>
          <a:xfrm>
            <a:off x="1763688" y="2397060"/>
            <a:ext cx="5597776" cy="3823739"/>
            <a:chOff x="1773112" y="4253461"/>
            <a:chExt cx="5597776" cy="3823739"/>
          </a:xfrm>
        </p:grpSpPr>
        <p:pic>
          <p:nvPicPr>
            <p:cNvPr id="4" name="Picture 3" descr="Depletion_1e13_on_5e18.em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73112" y="4253461"/>
              <a:ext cx="5597776" cy="3823739"/>
            </a:xfrm>
            <a:prstGeom prst="rect">
              <a:avLst/>
            </a:prstGeom>
          </p:spPr>
        </p:pic>
        <p:sp>
          <p:nvSpPr>
            <p:cNvPr id="9" name="Oval 8"/>
            <p:cNvSpPr/>
            <p:nvPr/>
          </p:nvSpPr>
          <p:spPr>
            <a:xfrm>
              <a:off x="3429000" y="5403331"/>
              <a:ext cx="152400" cy="152400"/>
            </a:xfrm>
            <a:prstGeom prst="ellipse">
              <a:avLst/>
            </a:prstGeom>
            <a:solidFill>
              <a:srgbClr val="00B0F0">
                <a:alpha val="50000"/>
              </a:srgbClr>
            </a:solidFill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-</a:t>
              </a:r>
              <a:endParaRPr lang="en-US" dirty="0"/>
            </a:p>
          </p:txBody>
        </p:sp>
        <p:cxnSp>
          <p:nvCxnSpPr>
            <p:cNvPr id="43" name="Straight Arrow Connector 42"/>
            <p:cNvCxnSpPr>
              <a:stCxn id="9" idx="3"/>
            </p:cNvCxnSpPr>
            <p:nvPr/>
          </p:nvCxnSpPr>
          <p:spPr>
            <a:xfrm rot="5400000">
              <a:off x="3124200" y="5457213"/>
              <a:ext cx="250918" cy="40331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400472"/>
          </a:xfrm>
        </p:spPr>
        <p:txBody>
          <a:bodyPr>
            <a:normAutofit fontScale="90000"/>
          </a:bodyPr>
          <a:lstStyle/>
          <a:p>
            <a:pPr>
              <a:buClr>
                <a:srgbClr val="000000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dirty="0" smtClean="0">
                <a:solidFill>
                  <a:srgbClr val="0066FF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Quantum Efficiency Hysteresis and Backside Charging</a:t>
            </a:r>
            <a:endParaRPr lang="en-US" sz="3200" b="1" dirty="0">
              <a:solidFill>
                <a:srgbClr val="0066FF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grpSp>
        <p:nvGrpSpPr>
          <p:cNvPr id="3" name="Group 22"/>
          <p:cNvGrpSpPr/>
          <p:nvPr/>
        </p:nvGrpSpPr>
        <p:grpSpPr>
          <a:xfrm>
            <a:off x="2474344" y="2599020"/>
            <a:ext cx="152400" cy="2895600"/>
            <a:chOff x="8153400" y="2362200"/>
            <a:chExt cx="152400" cy="2895600"/>
          </a:xfrm>
          <a:solidFill>
            <a:srgbClr val="00B0F0">
              <a:alpha val="51000"/>
            </a:srgbClr>
          </a:solidFill>
        </p:grpSpPr>
        <p:sp>
          <p:nvSpPr>
            <p:cNvPr id="10" name="Oval 9"/>
            <p:cNvSpPr/>
            <p:nvPr/>
          </p:nvSpPr>
          <p:spPr>
            <a:xfrm>
              <a:off x="8153400" y="2362200"/>
              <a:ext cx="152400" cy="152400"/>
            </a:xfrm>
            <a:prstGeom prst="ellipse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rtlCol="0" anchor="ctr"/>
            <a:lstStyle/>
            <a:p>
              <a:pPr algn="ctr"/>
              <a:r>
                <a:rPr lang="en-US" sz="1200" dirty="0" smtClean="0"/>
                <a:t>-</a:t>
              </a:r>
              <a:endParaRPr lang="en-US" sz="1200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8153400" y="2590800"/>
              <a:ext cx="152400" cy="152400"/>
            </a:xfrm>
            <a:prstGeom prst="ellipse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rtlCol="0" anchor="ctr"/>
            <a:lstStyle/>
            <a:p>
              <a:pPr algn="ctr"/>
              <a:r>
                <a:rPr lang="en-US" sz="1200" dirty="0" smtClean="0"/>
                <a:t>-</a:t>
              </a:r>
              <a:endParaRPr lang="en-US" sz="1200" dirty="0"/>
            </a:p>
          </p:txBody>
        </p:sp>
        <p:sp>
          <p:nvSpPr>
            <p:cNvPr id="12" name="Oval 11"/>
            <p:cNvSpPr/>
            <p:nvPr/>
          </p:nvSpPr>
          <p:spPr>
            <a:xfrm>
              <a:off x="8153400" y="2819400"/>
              <a:ext cx="152400" cy="152400"/>
            </a:xfrm>
            <a:prstGeom prst="ellipse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rtlCol="0" anchor="ctr"/>
            <a:lstStyle/>
            <a:p>
              <a:pPr algn="ctr"/>
              <a:r>
                <a:rPr lang="en-US" sz="1200" dirty="0" smtClean="0"/>
                <a:t>-</a:t>
              </a:r>
              <a:endParaRPr lang="en-US" sz="1200" dirty="0"/>
            </a:p>
          </p:txBody>
        </p:sp>
        <p:sp>
          <p:nvSpPr>
            <p:cNvPr id="13" name="Oval 12"/>
            <p:cNvSpPr/>
            <p:nvPr/>
          </p:nvSpPr>
          <p:spPr>
            <a:xfrm>
              <a:off x="8153400" y="3048000"/>
              <a:ext cx="152400" cy="152400"/>
            </a:xfrm>
            <a:prstGeom prst="ellipse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rtlCol="0" anchor="ctr"/>
            <a:lstStyle/>
            <a:p>
              <a:pPr algn="ctr"/>
              <a:r>
                <a:rPr lang="en-US" sz="1200" dirty="0" smtClean="0"/>
                <a:t>-</a:t>
              </a:r>
              <a:endParaRPr lang="en-US" sz="1200" dirty="0"/>
            </a:p>
          </p:txBody>
        </p:sp>
        <p:sp>
          <p:nvSpPr>
            <p:cNvPr id="14" name="Oval 13"/>
            <p:cNvSpPr/>
            <p:nvPr/>
          </p:nvSpPr>
          <p:spPr>
            <a:xfrm>
              <a:off x="8153400" y="3276600"/>
              <a:ext cx="152400" cy="152400"/>
            </a:xfrm>
            <a:prstGeom prst="ellipse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rtlCol="0" anchor="ctr"/>
            <a:lstStyle/>
            <a:p>
              <a:pPr algn="ctr"/>
              <a:r>
                <a:rPr lang="en-US" sz="1200" dirty="0" smtClean="0"/>
                <a:t>-</a:t>
              </a:r>
              <a:endParaRPr lang="en-US" sz="1200" dirty="0"/>
            </a:p>
          </p:txBody>
        </p:sp>
        <p:sp>
          <p:nvSpPr>
            <p:cNvPr id="15" name="Oval 14"/>
            <p:cNvSpPr/>
            <p:nvPr/>
          </p:nvSpPr>
          <p:spPr>
            <a:xfrm>
              <a:off x="8153400" y="3505200"/>
              <a:ext cx="152400" cy="152400"/>
            </a:xfrm>
            <a:prstGeom prst="ellipse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rtlCol="0" anchor="ctr"/>
            <a:lstStyle/>
            <a:p>
              <a:pPr algn="ctr"/>
              <a:r>
                <a:rPr lang="en-US" sz="1200" dirty="0" smtClean="0"/>
                <a:t>-</a:t>
              </a:r>
              <a:endParaRPr lang="en-US" sz="1200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8153400" y="3733800"/>
              <a:ext cx="152400" cy="152400"/>
            </a:xfrm>
            <a:prstGeom prst="ellipse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rtlCol="0" anchor="ctr"/>
            <a:lstStyle/>
            <a:p>
              <a:pPr algn="ctr"/>
              <a:r>
                <a:rPr lang="en-US" sz="1200" dirty="0" smtClean="0"/>
                <a:t>-</a:t>
              </a:r>
              <a:endParaRPr lang="en-US" sz="1200" dirty="0"/>
            </a:p>
          </p:txBody>
        </p:sp>
        <p:sp>
          <p:nvSpPr>
            <p:cNvPr id="17" name="Oval 16"/>
            <p:cNvSpPr/>
            <p:nvPr/>
          </p:nvSpPr>
          <p:spPr>
            <a:xfrm>
              <a:off x="8153400" y="3962400"/>
              <a:ext cx="152400" cy="152400"/>
            </a:xfrm>
            <a:prstGeom prst="ellipse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rtlCol="0" anchor="ctr"/>
            <a:lstStyle/>
            <a:p>
              <a:pPr algn="ctr"/>
              <a:r>
                <a:rPr lang="en-US" sz="1200" dirty="0" smtClean="0"/>
                <a:t>-</a:t>
              </a:r>
              <a:endParaRPr lang="en-US" sz="1200" dirty="0"/>
            </a:p>
          </p:txBody>
        </p:sp>
        <p:sp>
          <p:nvSpPr>
            <p:cNvPr id="18" name="Oval 17"/>
            <p:cNvSpPr/>
            <p:nvPr/>
          </p:nvSpPr>
          <p:spPr>
            <a:xfrm>
              <a:off x="8153400" y="4191000"/>
              <a:ext cx="152400" cy="152400"/>
            </a:xfrm>
            <a:prstGeom prst="ellipse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rtlCol="0" anchor="ctr"/>
            <a:lstStyle/>
            <a:p>
              <a:pPr algn="ctr"/>
              <a:r>
                <a:rPr lang="en-US" sz="1200" dirty="0" smtClean="0"/>
                <a:t>-</a:t>
              </a:r>
              <a:endParaRPr lang="en-US" sz="1200" dirty="0"/>
            </a:p>
          </p:txBody>
        </p:sp>
        <p:sp>
          <p:nvSpPr>
            <p:cNvPr id="19" name="Oval 18"/>
            <p:cNvSpPr/>
            <p:nvPr/>
          </p:nvSpPr>
          <p:spPr>
            <a:xfrm>
              <a:off x="8153400" y="4419600"/>
              <a:ext cx="152400" cy="152400"/>
            </a:xfrm>
            <a:prstGeom prst="ellipse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rtlCol="0" anchor="ctr"/>
            <a:lstStyle/>
            <a:p>
              <a:pPr algn="ctr"/>
              <a:r>
                <a:rPr lang="en-US" sz="1200" dirty="0" smtClean="0"/>
                <a:t>-</a:t>
              </a:r>
              <a:endParaRPr lang="en-US" sz="1200" dirty="0"/>
            </a:p>
          </p:txBody>
        </p:sp>
        <p:sp>
          <p:nvSpPr>
            <p:cNvPr id="20" name="Oval 19"/>
            <p:cNvSpPr/>
            <p:nvPr/>
          </p:nvSpPr>
          <p:spPr>
            <a:xfrm>
              <a:off x="8153400" y="4648200"/>
              <a:ext cx="152400" cy="152400"/>
            </a:xfrm>
            <a:prstGeom prst="ellipse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rtlCol="0" anchor="ctr"/>
            <a:lstStyle/>
            <a:p>
              <a:pPr algn="ctr"/>
              <a:r>
                <a:rPr lang="en-US" sz="1200" dirty="0" smtClean="0"/>
                <a:t>-</a:t>
              </a:r>
              <a:endParaRPr lang="en-US" sz="1200" dirty="0"/>
            </a:p>
          </p:txBody>
        </p:sp>
        <p:sp>
          <p:nvSpPr>
            <p:cNvPr id="21" name="Oval 20"/>
            <p:cNvSpPr/>
            <p:nvPr/>
          </p:nvSpPr>
          <p:spPr>
            <a:xfrm>
              <a:off x="8153400" y="4876800"/>
              <a:ext cx="152400" cy="152400"/>
            </a:xfrm>
            <a:prstGeom prst="ellipse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rtlCol="0" anchor="ctr"/>
            <a:lstStyle/>
            <a:p>
              <a:pPr algn="ctr"/>
              <a:r>
                <a:rPr lang="en-US" sz="1200" dirty="0" smtClean="0"/>
                <a:t>-</a:t>
              </a:r>
              <a:endParaRPr lang="en-US" sz="1200" dirty="0"/>
            </a:p>
          </p:txBody>
        </p:sp>
        <p:sp>
          <p:nvSpPr>
            <p:cNvPr id="22" name="Oval 21"/>
            <p:cNvSpPr/>
            <p:nvPr/>
          </p:nvSpPr>
          <p:spPr>
            <a:xfrm>
              <a:off x="8153400" y="5105400"/>
              <a:ext cx="152400" cy="152400"/>
            </a:xfrm>
            <a:prstGeom prst="ellipse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rtlCol="0" anchor="ctr"/>
            <a:lstStyle/>
            <a:p>
              <a:pPr algn="ctr"/>
              <a:r>
                <a:rPr lang="en-US" sz="1200" dirty="0" smtClean="0"/>
                <a:t>-</a:t>
              </a:r>
              <a:endParaRPr lang="en-US" sz="1200" dirty="0"/>
            </a:p>
          </p:txBody>
        </p:sp>
      </p:grpSp>
      <p:grpSp>
        <p:nvGrpSpPr>
          <p:cNvPr id="5" name="Group 43"/>
          <p:cNvGrpSpPr/>
          <p:nvPr/>
        </p:nvGrpSpPr>
        <p:grpSpPr>
          <a:xfrm>
            <a:off x="1763688" y="2403930"/>
            <a:ext cx="5597776" cy="3823739"/>
            <a:chOff x="1773112" y="1073670"/>
            <a:chExt cx="5597776" cy="3823739"/>
          </a:xfrm>
        </p:grpSpPr>
        <p:pic>
          <p:nvPicPr>
            <p:cNvPr id="6" name="Picture 5" descr="Accumulation_1e13_on_5e18.emf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73112" y="1073670"/>
              <a:ext cx="5597776" cy="3823739"/>
            </a:xfrm>
            <a:prstGeom prst="rect">
              <a:avLst/>
            </a:prstGeom>
          </p:spPr>
        </p:pic>
        <p:grpSp>
          <p:nvGrpSpPr>
            <p:cNvPr id="23" name="Group 25"/>
            <p:cNvGrpSpPr/>
            <p:nvPr/>
          </p:nvGrpSpPr>
          <p:grpSpPr>
            <a:xfrm>
              <a:off x="3429000" y="1842540"/>
              <a:ext cx="991394" cy="152400"/>
              <a:chOff x="3429000" y="2286000"/>
              <a:chExt cx="991394" cy="152400"/>
            </a:xfrm>
            <a:solidFill>
              <a:srgbClr val="00B0F0">
                <a:alpha val="50000"/>
              </a:srgbClr>
            </a:solidFill>
          </p:grpSpPr>
          <p:sp>
            <p:nvSpPr>
              <p:cNvPr id="8" name="Oval 7"/>
              <p:cNvSpPr/>
              <p:nvPr/>
            </p:nvSpPr>
            <p:spPr>
              <a:xfrm>
                <a:off x="3429000" y="2286000"/>
                <a:ext cx="152400" cy="152400"/>
              </a:xfrm>
              <a:prstGeom prst="ellipse">
                <a:avLst/>
              </a:prstGeom>
              <a:grpFill/>
              <a:ln>
                <a:solidFill>
                  <a:srgbClr val="0070C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200" dirty="0" smtClean="0"/>
                  <a:t>-</a:t>
                </a:r>
                <a:endParaRPr lang="en-US" sz="1200" dirty="0"/>
              </a:p>
            </p:txBody>
          </p:sp>
          <p:cxnSp>
            <p:nvCxnSpPr>
              <p:cNvPr id="25" name="Straight Arrow Connector 24"/>
              <p:cNvCxnSpPr/>
              <p:nvPr/>
            </p:nvCxnSpPr>
            <p:spPr>
              <a:xfrm rot="5400000" flipH="1" flipV="1">
                <a:off x="3962400" y="1904206"/>
                <a:ext cx="1588" cy="914400"/>
              </a:xfrm>
              <a:prstGeom prst="straightConnector1">
                <a:avLst/>
              </a:prstGeom>
              <a:grpFill/>
              <a:ln>
                <a:solidFill>
                  <a:srgbClr val="0070C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1" name="TextBox 40"/>
          <p:cNvSpPr txBox="1"/>
          <p:nvPr/>
        </p:nvSpPr>
        <p:spPr>
          <a:xfrm>
            <a:off x="3038576" y="6381328"/>
            <a:ext cx="3296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Positive charge </a:t>
            </a:r>
            <a:r>
              <a:rPr lang="en-US" b="1" dirty="0" smtClean="0">
                <a:solidFill>
                  <a:srgbClr val="FF0000"/>
                </a:solidFill>
                <a:sym typeface="Wingdings" pitchFamily="2" charset="2"/>
              </a:rPr>
              <a:t> Depletion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933440" y="6381328"/>
            <a:ext cx="383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  <a:sym typeface="Wingdings" pitchFamily="2" charset="2"/>
              </a:rPr>
              <a:t>Negative charge  Accumulation</a:t>
            </a:r>
            <a:endParaRPr lang="en-US" b="1" dirty="0" smtClean="0">
              <a:solidFill>
                <a:srgbClr val="0070C0"/>
              </a:solidFill>
            </a:endParaRPr>
          </a:p>
        </p:txBody>
      </p:sp>
      <p:grpSp>
        <p:nvGrpSpPr>
          <p:cNvPr id="24" name="Group 39"/>
          <p:cNvGrpSpPr/>
          <p:nvPr/>
        </p:nvGrpSpPr>
        <p:grpSpPr>
          <a:xfrm>
            <a:off x="2690368" y="2599020"/>
            <a:ext cx="152400" cy="2895600"/>
            <a:chOff x="8001000" y="1905000"/>
            <a:chExt cx="152400" cy="2895600"/>
          </a:xfrm>
          <a:solidFill>
            <a:srgbClr val="FF0000">
              <a:alpha val="50000"/>
            </a:srgbClr>
          </a:solidFill>
        </p:grpSpPr>
        <p:sp>
          <p:nvSpPr>
            <p:cNvPr id="27" name="Oval 26"/>
            <p:cNvSpPr/>
            <p:nvPr/>
          </p:nvSpPr>
          <p:spPr>
            <a:xfrm>
              <a:off x="8001000" y="1905000"/>
              <a:ext cx="152400" cy="152400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rtlCol="0" anchor="ctr"/>
            <a:lstStyle/>
            <a:p>
              <a:pPr algn="ctr"/>
              <a:r>
                <a:rPr lang="en-US" sz="1200" dirty="0" smtClean="0"/>
                <a:t>+</a:t>
              </a:r>
              <a:endParaRPr lang="en-US" sz="1200" dirty="0"/>
            </a:p>
          </p:txBody>
        </p:sp>
        <p:sp>
          <p:nvSpPr>
            <p:cNvPr id="28" name="Oval 27"/>
            <p:cNvSpPr/>
            <p:nvPr/>
          </p:nvSpPr>
          <p:spPr>
            <a:xfrm>
              <a:off x="8001000" y="2133600"/>
              <a:ext cx="152400" cy="152400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45720" rtlCol="0" anchor="ctr"/>
            <a:lstStyle/>
            <a:p>
              <a:pPr algn="ctr"/>
              <a:r>
                <a:rPr lang="en-US" sz="1200" dirty="0" smtClean="0"/>
                <a:t>+</a:t>
              </a:r>
              <a:endParaRPr lang="en-US" sz="1200" dirty="0"/>
            </a:p>
          </p:txBody>
        </p:sp>
        <p:sp>
          <p:nvSpPr>
            <p:cNvPr id="29" name="Oval 28"/>
            <p:cNvSpPr/>
            <p:nvPr/>
          </p:nvSpPr>
          <p:spPr>
            <a:xfrm>
              <a:off x="8001000" y="2362200"/>
              <a:ext cx="152400" cy="152400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45720" rtlCol="0" anchor="ctr"/>
            <a:lstStyle/>
            <a:p>
              <a:pPr algn="ctr"/>
              <a:r>
                <a:rPr lang="en-US" sz="1200" dirty="0" smtClean="0"/>
                <a:t>+</a:t>
              </a:r>
              <a:endParaRPr lang="en-US" sz="1200" dirty="0"/>
            </a:p>
          </p:txBody>
        </p:sp>
        <p:sp>
          <p:nvSpPr>
            <p:cNvPr id="30" name="Oval 29"/>
            <p:cNvSpPr/>
            <p:nvPr/>
          </p:nvSpPr>
          <p:spPr>
            <a:xfrm>
              <a:off x="8001000" y="2590800"/>
              <a:ext cx="152400" cy="152400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rtlCol="0" anchor="ctr"/>
            <a:lstStyle/>
            <a:p>
              <a:pPr algn="ctr"/>
              <a:r>
                <a:rPr lang="en-US" sz="1200" dirty="0" smtClean="0"/>
                <a:t>+</a:t>
              </a:r>
              <a:endParaRPr lang="en-US" sz="1200" dirty="0"/>
            </a:p>
          </p:txBody>
        </p:sp>
        <p:sp>
          <p:nvSpPr>
            <p:cNvPr id="31" name="Oval 30"/>
            <p:cNvSpPr/>
            <p:nvPr/>
          </p:nvSpPr>
          <p:spPr>
            <a:xfrm>
              <a:off x="8001000" y="2819400"/>
              <a:ext cx="152400" cy="152400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rtlCol="0" anchor="ctr"/>
            <a:lstStyle/>
            <a:p>
              <a:pPr algn="ctr"/>
              <a:r>
                <a:rPr lang="en-US" sz="1200" dirty="0" smtClean="0"/>
                <a:t>+</a:t>
              </a:r>
              <a:endParaRPr lang="en-US" sz="1200" dirty="0"/>
            </a:p>
          </p:txBody>
        </p:sp>
        <p:sp>
          <p:nvSpPr>
            <p:cNvPr id="32" name="Oval 31"/>
            <p:cNvSpPr/>
            <p:nvPr/>
          </p:nvSpPr>
          <p:spPr>
            <a:xfrm>
              <a:off x="8001000" y="3048000"/>
              <a:ext cx="152400" cy="152400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rtlCol="0" anchor="ctr"/>
            <a:lstStyle/>
            <a:p>
              <a:pPr algn="ctr"/>
              <a:r>
                <a:rPr lang="en-US" sz="1200" dirty="0" smtClean="0"/>
                <a:t>+</a:t>
              </a:r>
              <a:endParaRPr lang="en-US" sz="1200" dirty="0"/>
            </a:p>
          </p:txBody>
        </p:sp>
        <p:sp>
          <p:nvSpPr>
            <p:cNvPr id="33" name="Oval 32"/>
            <p:cNvSpPr/>
            <p:nvPr/>
          </p:nvSpPr>
          <p:spPr>
            <a:xfrm>
              <a:off x="8001000" y="3276600"/>
              <a:ext cx="152400" cy="152400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rtlCol="0" anchor="ctr"/>
            <a:lstStyle/>
            <a:p>
              <a:pPr algn="ctr"/>
              <a:r>
                <a:rPr lang="en-US" sz="1200" dirty="0" smtClean="0"/>
                <a:t>+</a:t>
              </a:r>
              <a:endParaRPr lang="en-US" sz="1200" dirty="0"/>
            </a:p>
          </p:txBody>
        </p:sp>
        <p:sp>
          <p:nvSpPr>
            <p:cNvPr id="34" name="Oval 33"/>
            <p:cNvSpPr/>
            <p:nvPr/>
          </p:nvSpPr>
          <p:spPr>
            <a:xfrm>
              <a:off x="8001000" y="3505200"/>
              <a:ext cx="152400" cy="152400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rtlCol="0" anchor="ctr"/>
            <a:lstStyle/>
            <a:p>
              <a:pPr algn="ctr"/>
              <a:r>
                <a:rPr lang="en-US" sz="1200" dirty="0" smtClean="0"/>
                <a:t>+</a:t>
              </a:r>
              <a:endParaRPr lang="en-US" sz="1200" dirty="0"/>
            </a:p>
          </p:txBody>
        </p:sp>
        <p:sp>
          <p:nvSpPr>
            <p:cNvPr id="35" name="Oval 34"/>
            <p:cNvSpPr/>
            <p:nvPr/>
          </p:nvSpPr>
          <p:spPr>
            <a:xfrm>
              <a:off x="8001000" y="3733800"/>
              <a:ext cx="152400" cy="152400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rtlCol="0" anchor="ctr"/>
            <a:lstStyle/>
            <a:p>
              <a:pPr algn="ctr"/>
              <a:r>
                <a:rPr lang="en-US" sz="1200" dirty="0" smtClean="0"/>
                <a:t>+</a:t>
              </a:r>
              <a:endParaRPr lang="en-US" sz="1200" dirty="0"/>
            </a:p>
          </p:txBody>
        </p:sp>
        <p:sp>
          <p:nvSpPr>
            <p:cNvPr id="36" name="Oval 35"/>
            <p:cNvSpPr/>
            <p:nvPr/>
          </p:nvSpPr>
          <p:spPr>
            <a:xfrm>
              <a:off x="8001000" y="3962400"/>
              <a:ext cx="152400" cy="152400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rtlCol="0" anchor="ctr"/>
            <a:lstStyle/>
            <a:p>
              <a:pPr algn="ctr"/>
              <a:r>
                <a:rPr lang="en-US" sz="1200" dirty="0" smtClean="0"/>
                <a:t>+</a:t>
              </a:r>
              <a:endParaRPr lang="en-US" sz="1200" dirty="0"/>
            </a:p>
          </p:txBody>
        </p:sp>
        <p:sp>
          <p:nvSpPr>
            <p:cNvPr id="37" name="Oval 36"/>
            <p:cNvSpPr/>
            <p:nvPr/>
          </p:nvSpPr>
          <p:spPr>
            <a:xfrm>
              <a:off x="8001000" y="4191000"/>
              <a:ext cx="152400" cy="152400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rtlCol="0" anchor="ctr"/>
            <a:lstStyle/>
            <a:p>
              <a:pPr algn="ctr"/>
              <a:r>
                <a:rPr lang="en-US" sz="1200" dirty="0" smtClean="0"/>
                <a:t>+</a:t>
              </a:r>
              <a:endParaRPr lang="en-US" sz="1200" dirty="0"/>
            </a:p>
          </p:txBody>
        </p:sp>
        <p:sp>
          <p:nvSpPr>
            <p:cNvPr id="38" name="Oval 37"/>
            <p:cNvSpPr/>
            <p:nvPr/>
          </p:nvSpPr>
          <p:spPr>
            <a:xfrm>
              <a:off x="8001000" y="4419600"/>
              <a:ext cx="152400" cy="152400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rtlCol="0" anchor="ctr"/>
            <a:lstStyle/>
            <a:p>
              <a:pPr algn="ctr"/>
              <a:r>
                <a:rPr lang="en-US" sz="1200" dirty="0" smtClean="0"/>
                <a:t>+</a:t>
              </a:r>
              <a:endParaRPr lang="en-US" sz="1200" dirty="0"/>
            </a:p>
          </p:txBody>
        </p:sp>
        <p:sp>
          <p:nvSpPr>
            <p:cNvPr id="39" name="Oval 38"/>
            <p:cNvSpPr/>
            <p:nvPr/>
          </p:nvSpPr>
          <p:spPr>
            <a:xfrm>
              <a:off x="8001000" y="4648200"/>
              <a:ext cx="152400" cy="152400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rtlCol="0" anchor="ctr"/>
            <a:lstStyle/>
            <a:p>
              <a:pPr algn="ctr"/>
              <a:r>
                <a:rPr lang="en-US" sz="1200" dirty="0" smtClean="0"/>
                <a:t>+</a:t>
              </a:r>
              <a:endParaRPr lang="en-US" sz="1200" dirty="0"/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179512" y="1196752"/>
            <a:ext cx="8712968" cy="461665"/>
          </a:xfrm>
          <a:prstGeom prst="rect">
            <a:avLst/>
          </a:prstGeom>
          <a:solidFill>
            <a:srgbClr val="0000FF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3D doping forces a tradeoff between efficiency and stability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286340" y="1837509"/>
            <a:ext cx="2005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Depletion region</a:t>
            </a: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46" name="Straight Connector 45"/>
          <p:cNvCxnSpPr/>
          <p:nvPr/>
        </p:nvCxnSpPr>
        <p:spPr>
          <a:xfrm rot="5400000" flipH="1" flipV="1">
            <a:off x="2667000" y="2180409"/>
            <a:ext cx="381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2830488" y="2197549"/>
            <a:ext cx="3973760" cy="226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10800000">
            <a:off x="2220888" y="2218509"/>
            <a:ext cx="609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1763688" y="1837509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Surface</a:t>
            </a: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 rot="5400000" flipH="1" flipV="1">
            <a:off x="5533628" y="2172025"/>
            <a:ext cx="381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5806620" y="1837509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Detector bulk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6335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2" grpId="1"/>
      <p:bldP spid="4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7664" y="2636912"/>
            <a:ext cx="7196336" cy="1800200"/>
          </a:xfrm>
        </p:spPr>
        <p:txBody>
          <a:bodyPr/>
          <a:lstStyle/>
          <a:p>
            <a:r>
              <a:rPr lang="en-US" dirty="0" smtClean="0"/>
              <a:t>Stability and High QE of 2D doped detectors</a:t>
            </a:r>
            <a:endParaRPr lang="en-US" dirty="0"/>
          </a:p>
        </p:txBody>
      </p:sp>
      <p:pic>
        <p:nvPicPr>
          <p:cNvPr id="4" name="Picture 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8764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244408" y="6381328"/>
            <a:ext cx="762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r">
              <a:defRPr/>
            </a:pPr>
            <a:fld id="{49253F96-E6E3-4C21-B724-939AF169C4B0}" type="slidenum">
              <a:rPr lang="en-US"/>
              <a:pPr algn="r"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875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9" name="Rectangle 3"/>
          <p:cNvSpPr>
            <a:spLocks noChangeArrowheads="1"/>
          </p:cNvSpPr>
          <p:nvPr/>
        </p:nvSpPr>
        <p:spPr bwMode="auto">
          <a:xfrm>
            <a:off x="755576" y="116632"/>
            <a:ext cx="792088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dirty="0">
                <a:solidFill>
                  <a:srgbClr val="0066FF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Delta </a:t>
            </a:r>
            <a:r>
              <a:rPr lang="en-US" sz="4000" b="1" dirty="0" smtClean="0">
                <a:solidFill>
                  <a:srgbClr val="0066FF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doping for Surface Passivation</a:t>
            </a:r>
            <a:endParaRPr lang="en-US" sz="4000" b="1" dirty="0">
              <a:solidFill>
                <a:srgbClr val="0066FF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37220" name="Text Box 4"/>
          <p:cNvSpPr txBox="1">
            <a:spLocks noChangeArrowheads="1"/>
          </p:cNvSpPr>
          <p:nvPr/>
        </p:nvSpPr>
        <p:spPr bwMode="auto">
          <a:xfrm>
            <a:off x="219497" y="1176715"/>
            <a:ext cx="4900266" cy="156966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extrusionH="76200" contourW="12700">
            <a:bevelT/>
            <a:extrusionClr>
              <a:schemeClr val="tx1"/>
            </a:extrusionClr>
            <a:contourClr>
              <a:schemeClr val="bg1"/>
            </a:contourClr>
          </a:sp3d>
        </p:spPr>
        <p:txBody>
          <a:bodyPr wrap="square" lIns="0" rIns="0">
            <a:spAutoFit/>
            <a:sp3d>
              <a:extrusionClr>
                <a:schemeClr val="tx1"/>
              </a:extrusionClr>
              <a:contourClr>
                <a:schemeClr val="bg1"/>
              </a:contourClr>
            </a:sp3d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Times" pitchFamily="18" charset="0"/>
              </a:rPr>
              <a:t>Self-ordered surface phase:</a:t>
            </a:r>
          </a:p>
          <a:p>
            <a:r>
              <a:rPr lang="en-US" sz="2400" b="1" dirty="0" smtClean="0">
                <a:solidFill>
                  <a:srgbClr val="FFFF00"/>
                </a:solidFill>
                <a:latin typeface="Times" pitchFamily="18" charset="0"/>
              </a:rPr>
              <a:t>Boron on Silicon &lt;100&gt;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FFFF00"/>
                </a:solidFill>
                <a:latin typeface="Times" pitchFamily="18" charset="0"/>
              </a:rPr>
              <a:t>2D doping </a:t>
            </a:r>
            <a:r>
              <a:rPr lang="en-US" sz="2400" b="1" dirty="0" smtClean="0">
                <a:solidFill>
                  <a:srgbClr val="FFFF00"/>
                </a:solidFill>
                <a:latin typeface="Times" pitchFamily="18" charset="0"/>
                <a:sym typeface="Wingdings" pitchFamily="2" charset="2"/>
              </a:rPr>
              <a:t> Delta-doping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FFFF00"/>
                </a:solidFill>
                <a:latin typeface="Times" pitchFamily="18" charset="0"/>
                <a:sym typeface="Wingdings" pitchFamily="2" charset="2"/>
              </a:rPr>
              <a:t>Dopant density as high as 10</a:t>
            </a:r>
            <a:r>
              <a:rPr lang="en-US" sz="2400" b="1" baseline="30000" dirty="0" smtClean="0">
                <a:solidFill>
                  <a:srgbClr val="FFFF00"/>
                </a:solidFill>
                <a:latin typeface="Times" pitchFamily="18" charset="0"/>
                <a:sym typeface="Wingdings" pitchFamily="2" charset="2"/>
              </a:rPr>
              <a:t>22</a:t>
            </a:r>
            <a:r>
              <a:rPr lang="en-US" sz="2400" b="1" dirty="0" smtClean="0">
                <a:solidFill>
                  <a:srgbClr val="FFFF00"/>
                </a:solidFill>
                <a:latin typeface="Times" pitchFamily="18" charset="0"/>
                <a:sym typeface="Wingdings" pitchFamily="2" charset="2"/>
              </a:rPr>
              <a:t>cm</a:t>
            </a:r>
            <a:r>
              <a:rPr lang="en-US" sz="2400" b="1" baseline="30000" dirty="0" smtClean="0">
                <a:solidFill>
                  <a:srgbClr val="FFFF00"/>
                </a:solidFill>
                <a:latin typeface="Times" pitchFamily="18" charset="0"/>
                <a:sym typeface="Wingdings" pitchFamily="2" charset="2"/>
              </a:rPr>
              <a:t>-3</a:t>
            </a:r>
            <a:r>
              <a:rPr lang="en-US" sz="2400" b="1" dirty="0" smtClean="0">
                <a:solidFill>
                  <a:srgbClr val="FFFF00"/>
                </a:solidFill>
                <a:latin typeface="Times" pitchFamily="18" charset="0"/>
              </a:rPr>
              <a:t> </a:t>
            </a:r>
            <a:endParaRPr lang="en-US" sz="2400" b="0" dirty="0">
              <a:solidFill>
                <a:srgbClr val="FFFF00"/>
              </a:solidFill>
              <a:latin typeface="Times" pitchFamily="18" charset="0"/>
            </a:endParaRPr>
          </a:p>
        </p:txBody>
      </p:sp>
      <p:sp>
        <p:nvSpPr>
          <p:cNvPr id="137221" name="Freeform 5"/>
          <p:cNvSpPr>
            <a:spLocks/>
          </p:cNvSpPr>
          <p:nvPr/>
        </p:nvSpPr>
        <p:spPr bwMode="auto">
          <a:xfrm>
            <a:off x="5432425" y="2867025"/>
            <a:ext cx="685800" cy="4127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8" y="2"/>
              </a:cxn>
              <a:cxn ang="0">
                <a:pos x="48" y="62"/>
              </a:cxn>
              <a:cxn ang="0">
                <a:pos x="70" y="104"/>
              </a:cxn>
              <a:cxn ang="0">
                <a:pos x="84" y="130"/>
              </a:cxn>
              <a:cxn ang="0">
                <a:pos x="104" y="156"/>
              </a:cxn>
              <a:cxn ang="0">
                <a:pos x="130" y="176"/>
              </a:cxn>
              <a:cxn ang="0">
                <a:pos x="150" y="188"/>
              </a:cxn>
              <a:cxn ang="0">
                <a:pos x="176" y="204"/>
              </a:cxn>
              <a:cxn ang="0">
                <a:pos x="196" y="214"/>
              </a:cxn>
              <a:cxn ang="0">
                <a:pos x="212" y="218"/>
              </a:cxn>
              <a:cxn ang="0">
                <a:pos x="238" y="218"/>
              </a:cxn>
              <a:cxn ang="0">
                <a:pos x="284" y="206"/>
              </a:cxn>
              <a:cxn ang="0">
                <a:pos x="302" y="190"/>
              </a:cxn>
              <a:cxn ang="0">
                <a:pos x="324" y="170"/>
              </a:cxn>
              <a:cxn ang="0">
                <a:pos x="356" y="126"/>
              </a:cxn>
              <a:cxn ang="0">
                <a:pos x="372" y="102"/>
              </a:cxn>
              <a:cxn ang="0">
                <a:pos x="386" y="80"/>
              </a:cxn>
              <a:cxn ang="0">
                <a:pos x="398" y="44"/>
              </a:cxn>
              <a:cxn ang="0">
                <a:pos x="406" y="28"/>
              </a:cxn>
              <a:cxn ang="0">
                <a:pos x="432" y="26"/>
              </a:cxn>
              <a:cxn ang="0">
                <a:pos x="432" y="260"/>
              </a:cxn>
              <a:cxn ang="0">
                <a:pos x="2" y="260"/>
              </a:cxn>
              <a:cxn ang="0">
                <a:pos x="0" y="0"/>
              </a:cxn>
            </a:cxnLst>
            <a:rect l="0" t="0" r="r" b="b"/>
            <a:pathLst>
              <a:path w="432" h="260">
                <a:moveTo>
                  <a:pt x="0" y="0"/>
                </a:moveTo>
                <a:lnTo>
                  <a:pt x="28" y="2"/>
                </a:lnTo>
                <a:lnTo>
                  <a:pt x="48" y="62"/>
                </a:lnTo>
                <a:lnTo>
                  <a:pt x="70" y="104"/>
                </a:lnTo>
                <a:lnTo>
                  <a:pt x="84" y="130"/>
                </a:lnTo>
                <a:lnTo>
                  <a:pt x="104" y="156"/>
                </a:lnTo>
                <a:lnTo>
                  <a:pt x="130" y="176"/>
                </a:lnTo>
                <a:lnTo>
                  <a:pt x="150" y="188"/>
                </a:lnTo>
                <a:lnTo>
                  <a:pt x="176" y="204"/>
                </a:lnTo>
                <a:lnTo>
                  <a:pt x="196" y="214"/>
                </a:lnTo>
                <a:lnTo>
                  <a:pt x="212" y="218"/>
                </a:lnTo>
                <a:lnTo>
                  <a:pt x="238" y="218"/>
                </a:lnTo>
                <a:lnTo>
                  <a:pt x="284" y="206"/>
                </a:lnTo>
                <a:lnTo>
                  <a:pt x="302" y="190"/>
                </a:lnTo>
                <a:lnTo>
                  <a:pt x="324" y="170"/>
                </a:lnTo>
                <a:lnTo>
                  <a:pt x="356" y="126"/>
                </a:lnTo>
                <a:lnTo>
                  <a:pt x="372" y="102"/>
                </a:lnTo>
                <a:lnTo>
                  <a:pt x="386" y="80"/>
                </a:lnTo>
                <a:lnTo>
                  <a:pt x="398" y="44"/>
                </a:lnTo>
                <a:lnTo>
                  <a:pt x="406" y="28"/>
                </a:lnTo>
                <a:lnTo>
                  <a:pt x="432" y="26"/>
                </a:lnTo>
                <a:lnTo>
                  <a:pt x="432" y="260"/>
                </a:lnTo>
                <a:lnTo>
                  <a:pt x="2" y="26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7296" name="Text Box 80"/>
          <p:cNvSpPr txBox="1">
            <a:spLocks noChangeArrowheads="1"/>
          </p:cNvSpPr>
          <p:nvPr/>
        </p:nvSpPr>
        <p:spPr bwMode="auto">
          <a:xfrm>
            <a:off x="3881021" y="5949280"/>
            <a:ext cx="5262979" cy="36933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b="0" dirty="0" err="1">
                <a:solidFill>
                  <a:schemeClr val="bg1"/>
                </a:solidFill>
                <a:latin typeface="Times New Roman" pitchFamily="18" charset="0"/>
              </a:rPr>
              <a:t>Hoenk</a:t>
            </a:r>
            <a:r>
              <a:rPr lang="en-US" b="0" dirty="0">
                <a:solidFill>
                  <a:schemeClr val="bg1"/>
                </a:solidFill>
                <a:latin typeface="Times New Roman" pitchFamily="18" charset="0"/>
              </a:rPr>
              <a:t> et al., </a:t>
            </a:r>
            <a:r>
              <a:rPr lang="en-US" b="0" i="1" dirty="0">
                <a:solidFill>
                  <a:schemeClr val="bg1"/>
                </a:solidFill>
                <a:latin typeface="Times New Roman" pitchFamily="18" charset="0"/>
              </a:rPr>
              <a:t>Applied Physics Letters</a:t>
            </a:r>
            <a:r>
              <a:rPr lang="en-US" b="0" dirty="0">
                <a:solidFill>
                  <a:schemeClr val="bg1"/>
                </a:solidFill>
                <a:latin typeface="Times New Roman" pitchFamily="18" charset="0"/>
              </a:rPr>
              <a:t>,  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</a:rPr>
              <a:t>61</a:t>
            </a:r>
            <a:r>
              <a:rPr lang="en-US" b="0" dirty="0">
                <a:solidFill>
                  <a:schemeClr val="bg1"/>
                </a:solidFill>
                <a:latin typeface="Times New Roman" pitchFamily="18" charset="0"/>
              </a:rPr>
              <a:t>: 1084 (1992)</a:t>
            </a:r>
          </a:p>
        </p:txBody>
      </p:sp>
      <p:sp>
        <p:nvSpPr>
          <p:cNvPr id="137297" name="Text Box 81"/>
          <p:cNvSpPr txBox="1">
            <a:spLocks noChangeArrowheads="1"/>
          </p:cNvSpPr>
          <p:nvPr/>
        </p:nvSpPr>
        <p:spPr bwMode="auto">
          <a:xfrm>
            <a:off x="251520" y="6461125"/>
            <a:ext cx="8610600" cy="396875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14300" indent="-114300"/>
            <a:r>
              <a:rPr lang="en-US" sz="2000" b="0" dirty="0">
                <a:solidFill>
                  <a:schemeClr val="tx1"/>
                </a:solidFill>
                <a:latin typeface="Times New Roman" pitchFamily="18" charset="0"/>
              </a:rPr>
              <a:t>Fully-processed devices are modified using Molecular Beam </a:t>
            </a:r>
            <a:r>
              <a:rPr lang="en-US" sz="2000" b="0" dirty="0" err="1">
                <a:solidFill>
                  <a:schemeClr val="tx1"/>
                </a:solidFill>
                <a:latin typeface="Times New Roman" pitchFamily="18" charset="0"/>
              </a:rPr>
              <a:t>Epitaxy</a:t>
            </a:r>
            <a:r>
              <a:rPr lang="en-US" sz="2000" b="0" dirty="0">
                <a:solidFill>
                  <a:schemeClr val="tx1"/>
                </a:solidFill>
                <a:latin typeface="Times New Roman" pitchFamily="18" charset="0"/>
              </a:rPr>
              <a:t> (MBE)</a:t>
            </a:r>
          </a:p>
        </p:txBody>
      </p:sp>
      <p:grpSp>
        <p:nvGrpSpPr>
          <p:cNvPr id="2" name="Group 87"/>
          <p:cNvGrpSpPr/>
          <p:nvPr/>
        </p:nvGrpSpPr>
        <p:grpSpPr>
          <a:xfrm>
            <a:off x="1025525" y="1219200"/>
            <a:ext cx="7966075" cy="5029200"/>
            <a:chOff x="990600" y="1066800"/>
            <a:chExt cx="7966075" cy="5029200"/>
          </a:xfrm>
        </p:grpSpPr>
        <p:graphicFrame>
          <p:nvGraphicFramePr>
            <p:cNvPr id="137222" name="Object 6"/>
            <p:cNvGraphicFramePr>
              <a:graphicFrameLocks noChangeAspect="1"/>
            </p:cNvGraphicFramePr>
            <p:nvPr/>
          </p:nvGraphicFramePr>
          <p:xfrm>
            <a:off x="1416050" y="3314700"/>
            <a:ext cx="2959100" cy="2438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97" name="Document" r:id="rId5" imgW="2959608" imgH="2438400" progId="Word.Document.8">
                    <p:embed/>
                  </p:oleObj>
                </mc:Choice>
                <mc:Fallback>
                  <p:oleObj name="Document" r:id="rId5" imgW="2959608" imgH="2438400" progId="Word.Documen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16050" y="3314700"/>
                          <a:ext cx="2959100" cy="2438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" name="Group 81"/>
            <p:cNvGrpSpPr/>
            <p:nvPr/>
          </p:nvGrpSpPr>
          <p:grpSpPr>
            <a:xfrm>
              <a:off x="990600" y="1066800"/>
              <a:ext cx="7966075" cy="5029200"/>
              <a:chOff x="1079500" y="1066800"/>
              <a:chExt cx="7966075" cy="5029200"/>
            </a:xfrm>
          </p:grpSpPr>
          <p:sp>
            <p:nvSpPr>
              <p:cNvPr id="137223" name="Line 7"/>
              <p:cNvSpPr>
                <a:spLocks noChangeShapeType="1"/>
              </p:cNvSpPr>
              <p:nvPr/>
            </p:nvSpPr>
            <p:spPr bwMode="auto">
              <a:xfrm flipH="1">
                <a:off x="4165600" y="4038600"/>
                <a:ext cx="2616200" cy="170180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224" name="Oval 8"/>
              <p:cNvSpPr>
                <a:spLocks noChangeArrowheads="1"/>
              </p:cNvSpPr>
              <p:nvPr/>
            </p:nvSpPr>
            <p:spPr bwMode="auto">
              <a:xfrm>
                <a:off x="1079500" y="2870200"/>
                <a:ext cx="3746500" cy="3225800"/>
              </a:xfrm>
              <a:prstGeom prst="ellips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225" name="Line 9"/>
              <p:cNvSpPr>
                <a:spLocks noChangeShapeType="1"/>
              </p:cNvSpPr>
              <p:nvPr/>
            </p:nvSpPr>
            <p:spPr bwMode="auto">
              <a:xfrm flipH="1" flipV="1">
                <a:off x="3238500" y="2870200"/>
                <a:ext cx="3556000" cy="114300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4" name="Group 84"/>
              <p:cNvGrpSpPr>
                <a:grpSpLocks/>
              </p:cNvGrpSpPr>
              <p:nvPr/>
            </p:nvGrpSpPr>
            <p:grpSpPr bwMode="auto">
              <a:xfrm>
                <a:off x="5010150" y="1066800"/>
                <a:ext cx="4035425" cy="3763963"/>
                <a:chOff x="3156" y="768"/>
                <a:chExt cx="2542" cy="2371"/>
              </a:xfrm>
            </p:grpSpPr>
            <p:sp>
              <p:nvSpPr>
                <p:cNvPr id="83" name="Freeform 5"/>
                <p:cNvSpPr>
                  <a:spLocks/>
                </p:cNvSpPr>
                <p:nvPr/>
              </p:nvSpPr>
              <p:spPr bwMode="auto">
                <a:xfrm>
                  <a:off x="3422" y="1806"/>
                  <a:ext cx="432" cy="260"/>
                </a:xfrm>
                <a:custGeom>
                  <a:avLst/>
                  <a:gdLst>
                    <a:gd name="T0" fmla="*/ 0 w 432"/>
                    <a:gd name="T1" fmla="*/ 0 h 260"/>
                    <a:gd name="T2" fmla="*/ 2147480481 w 432"/>
                    <a:gd name="T3" fmla="*/ 2147480080 h 260"/>
                    <a:gd name="T4" fmla="*/ 2147480481 w 432"/>
                    <a:gd name="T5" fmla="*/ 2147480080 h 260"/>
                    <a:gd name="T6" fmla="*/ 2147480481 w 432"/>
                    <a:gd name="T7" fmla="*/ 2147480080 h 260"/>
                    <a:gd name="T8" fmla="*/ 2147480481 w 432"/>
                    <a:gd name="T9" fmla="*/ 2147480080 h 260"/>
                    <a:gd name="T10" fmla="*/ 2147480481 w 432"/>
                    <a:gd name="T11" fmla="*/ 2147480080 h 260"/>
                    <a:gd name="T12" fmla="*/ 2147480481 w 432"/>
                    <a:gd name="T13" fmla="*/ 2147480080 h 260"/>
                    <a:gd name="T14" fmla="*/ 2147480481 w 432"/>
                    <a:gd name="T15" fmla="*/ 2147480080 h 260"/>
                    <a:gd name="T16" fmla="*/ 2147480481 w 432"/>
                    <a:gd name="T17" fmla="*/ 2147480080 h 260"/>
                    <a:gd name="T18" fmla="*/ 2147480481 w 432"/>
                    <a:gd name="T19" fmla="*/ 2147480080 h 260"/>
                    <a:gd name="T20" fmla="*/ 2147480481 w 432"/>
                    <a:gd name="T21" fmla="*/ 2147480080 h 260"/>
                    <a:gd name="T22" fmla="*/ 2147480481 w 432"/>
                    <a:gd name="T23" fmla="*/ 2147480080 h 260"/>
                    <a:gd name="T24" fmla="*/ 2147480481 w 432"/>
                    <a:gd name="T25" fmla="*/ 2147480080 h 260"/>
                    <a:gd name="T26" fmla="*/ 2147480481 w 432"/>
                    <a:gd name="T27" fmla="*/ 2147480080 h 260"/>
                    <a:gd name="T28" fmla="*/ 2147480481 w 432"/>
                    <a:gd name="T29" fmla="*/ 2147480080 h 260"/>
                    <a:gd name="T30" fmla="*/ 2147480481 w 432"/>
                    <a:gd name="T31" fmla="*/ 2147480080 h 260"/>
                    <a:gd name="T32" fmla="*/ 2147480481 w 432"/>
                    <a:gd name="T33" fmla="*/ 2147480080 h 260"/>
                    <a:gd name="T34" fmla="*/ 2147480481 w 432"/>
                    <a:gd name="T35" fmla="*/ 2147480080 h 260"/>
                    <a:gd name="T36" fmla="*/ 2147480481 w 432"/>
                    <a:gd name="T37" fmla="*/ 2147480080 h 260"/>
                    <a:gd name="T38" fmla="*/ 2147480481 w 432"/>
                    <a:gd name="T39" fmla="*/ 2147480080 h 260"/>
                    <a:gd name="T40" fmla="*/ 2147480481 w 432"/>
                    <a:gd name="T41" fmla="*/ 2147480080 h 260"/>
                    <a:gd name="T42" fmla="*/ 2147480481 w 432"/>
                    <a:gd name="T43" fmla="*/ 2147480080 h 260"/>
                    <a:gd name="T44" fmla="*/ 2147480481 w 432"/>
                    <a:gd name="T45" fmla="*/ 2147480080 h 260"/>
                    <a:gd name="T46" fmla="*/ 0 w 432"/>
                    <a:gd name="T47" fmla="*/ 0 h 26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432"/>
                    <a:gd name="T73" fmla="*/ 0 h 260"/>
                    <a:gd name="T74" fmla="*/ 432 w 432"/>
                    <a:gd name="T75" fmla="*/ 260 h 26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432" h="260">
                      <a:moveTo>
                        <a:pt x="0" y="0"/>
                      </a:moveTo>
                      <a:lnTo>
                        <a:pt x="28" y="2"/>
                      </a:lnTo>
                      <a:lnTo>
                        <a:pt x="48" y="62"/>
                      </a:lnTo>
                      <a:lnTo>
                        <a:pt x="70" y="104"/>
                      </a:lnTo>
                      <a:lnTo>
                        <a:pt x="84" y="130"/>
                      </a:lnTo>
                      <a:lnTo>
                        <a:pt x="104" y="156"/>
                      </a:lnTo>
                      <a:lnTo>
                        <a:pt x="130" y="176"/>
                      </a:lnTo>
                      <a:lnTo>
                        <a:pt x="150" y="188"/>
                      </a:lnTo>
                      <a:lnTo>
                        <a:pt x="176" y="204"/>
                      </a:lnTo>
                      <a:lnTo>
                        <a:pt x="196" y="214"/>
                      </a:lnTo>
                      <a:lnTo>
                        <a:pt x="212" y="218"/>
                      </a:lnTo>
                      <a:lnTo>
                        <a:pt x="238" y="218"/>
                      </a:lnTo>
                      <a:lnTo>
                        <a:pt x="284" y="206"/>
                      </a:lnTo>
                      <a:lnTo>
                        <a:pt x="302" y="190"/>
                      </a:lnTo>
                      <a:lnTo>
                        <a:pt x="324" y="170"/>
                      </a:lnTo>
                      <a:lnTo>
                        <a:pt x="356" y="126"/>
                      </a:lnTo>
                      <a:lnTo>
                        <a:pt x="372" y="102"/>
                      </a:lnTo>
                      <a:lnTo>
                        <a:pt x="386" y="80"/>
                      </a:lnTo>
                      <a:lnTo>
                        <a:pt x="398" y="44"/>
                      </a:lnTo>
                      <a:lnTo>
                        <a:pt x="406" y="28"/>
                      </a:lnTo>
                      <a:lnTo>
                        <a:pt x="432" y="26"/>
                      </a:lnTo>
                      <a:lnTo>
                        <a:pt x="432" y="260"/>
                      </a:lnTo>
                      <a:lnTo>
                        <a:pt x="2" y="26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4" name="Rectangle 8"/>
                <p:cNvSpPr>
                  <a:spLocks noChangeArrowheads="1"/>
                </p:cNvSpPr>
                <p:nvPr/>
              </p:nvSpPr>
              <p:spPr bwMode="auto">
                <a:xfrm>
                  <a:off x="3360" y="2853"/>
                  <a:ext cx="960" cy="286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lIns="90487" tIns="44450" rIns="90487" bIns="44450">
                  <a:spAutoFit/>
                </a:bodyPr>
                <a:lstStyle/>
                <a:p>
                  <a:pPr algn="ctr"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</a:pPr>
                  <a:r>
                    <a:rPr lang="en-US" sz="1200">
                      <a:solidFill>
                        <a:srgbClr val="000000"/>
                      </a:solidFill>
                    </a:rPr>
                    <a:t>MBE growth</a:t>
                  </a:r>
                  <a:endParaRPr lang="en-US" sz="1200">
                    <a:solidFill>
                      <a:srgbClr val="000000"/>
                    </a:solidFill>
                    <a:cs typeface="Times New Roman" pitchFamily="18" charset="0"/>
                  </a:endParaRPr>
                </a:p>
                <a:p>
                  <a:pPr algn="ctr"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</a:pPr>
                  <a:r>
                    <a:rPr lang="en-US" sz="1200">
                      <a:solidFill>
                        <a:srgbClr val="000000"/>
                      </a:solidFill>
                      <a:cs typeface="Times New Roman" pitchFamily="18" charset="0"/>
                    </a:rPr>
                    <a:t>3 nm</a:t>
                  </a:r>
                </a:p>
              </p:txBody>
            </p:sp>
            <p:sp>
              <p:nvSpPr>
                <p:cNvPr id="85" name="Rectangle 9"/>
                <p:cNvSpPr>
                  <a:spLocks noChangeArrowheads="1"/>
                </p:cNvSpPr>
                <p:nvPr/>
              </p:nvSpPr>
              <p:spPr bwMode="auto">
                <a:xfrm>
                  <a:off x="3840" y="768"/>
                  <a:ext cx="1390" cy="28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spAutoFit/>
                </a:bodyPr>
                <a:lstStyle/>
                <a:p>
                  <a:pPr algn="ctr">
                    <a:lnSpc>
                      <a:spcPct val="90000"/>
                    </a:lnSpc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</a:pPr>
                  <a:r>
                    <a:rPr lang="en-US" sz="1300">
                      <a:solidFill>
                        <a:srgbClr val="000000"/>
                      </a:solidFill>
                      <a:cs typeface="Times New Roman" pitchFamily="18" charset="0"/>
                    </a:rPr>
                    <a:t>Delta-doped layer</a:t>
                  </a:r>
                </a:p>
                <a:p>
                  <a:pPr algn="ctr">
                    <a:lnSpc>
                      <a:spcPct val="90000"/>
                    </a:lnSpc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</a:pPr>
                  <a:r>
                    <a:rPr lang="en-US" sz="1300">
                      <a:solidFill>
                        <a:srgbClr val="000000"/>
                      </a:solidFill>
                      <a:cs typeface="Times New Roman" pitchFamily="18" charset="0"/>
                    </a:rPr>
                    <a:t>(dopant in single atomic layer)</a:t>
                  </a:r>
                </a:p>
              </p:txBody>
            </p:sp>
            <p:sp>
              <p:nvSpPr>
                <p:cNvPr id="86" name="Rectangle 11"/>
                <p:cNvSpPr>
                  <a:spLocks noChangeArrowheads="1"/>
                </p:cNvSpPr>
                <p:nvPr/>
              </p:nvSpPr>
              <p:spPr bwMode="auto">
                <a:xfrm>
                  <a:off x="3724" y="1151"/>
                  <a:ext cx="200" cy="1280"/>
                </a:xfrm>
                <a:prstGeom prst="rect">
                  <a:avLst/>
                </a:prstGeom>
                <a:noFill/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</a:pPr>
                  <a:endParaRPr 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87" name="Rectangle 12" descr="Light upward diagonal"/>
                <p:cNvSpPr>
                  <a:spLocks noChangeArrowheads="1"/>
                </p:cNvSpPr>
                <p:nvPr/>
              </p:nvSpPr>
              <p:spPr bwMode="auto">
                <a:xfrm>
                  <a:off x="3545" y="1151"/>
                  <a:ext cx="180" cy="1280"/>
                </a:xfrm>
                <a:prstGeom prst="rect">
                  <a:avLst/>
                </a:prstGeom>
                <a:pattFill prst="ltUpDiag">
                  <a:fgClr>
                    <a:srgbClr val="FC0128"/>
                  </a:fgClr>
                  <a:bgClr>
                    <a:srgbClr val="FFFFFF"/>
                  </a:bgClr>
                </a:patt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</a:pPr>
                  <a:endParaRPr 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grpSp>
              <p:nvGrpSpPr>
                <p:cNvPr id="5" name="Group 13"/>
                <p:cNvGrpSpPr>
                  <a:grpSpLocks/>
                </p:cNvGrpSpPr>
                <p:nvPr/>
              </p:nvGrpSpPr>
              <p:grpSpPr bwMode="auto">
                <a:xfrm>
                  <a:off x="3756" y="1170"/>
                  <a:ext cx="25" cy="1204"/>
                  <a:chOff x="844" y="1002"/>
                  <a:chExt cx="25" cy="1204"/>
                </a:xfrm>
              </p:grpSpPr>
              <p:sp>
                <p:nvSpPr>
                  <p:cNvPr id="109" name="Line 14"/>
                  <p:cNvSpPr>
                    <a:spLocks noChangeShapeType="1"/>
                  </p:cNvSpPr>
                  <p:nvPr/>
                </p:nvSpPr>
                <p:spPr bwMode="auto">
                  <a:xfrm>
                    <a:off x="844" y="1086"/>
                    <a:ext cx="2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63DE8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0" name="Line 15"/>
                  <p:cNvSpPr>
                    <a:spLocks noChangeShapeType="1"/>
                  </p:cNvSpPr>
                  <p:nvPr/>
                </p:nvSpPr>
                <p:spPr bwMode="auto">
                  <a:xfrm>
                    <a:off x="844" y="1114"/>
                    <a:ext cx="2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63DE8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1" name="Line 16"/>
                  <p:cNvSpPr>
                    <a:spLocks noChangeShapeType="1"/>
                  </p:cNvSpPr>
                  <p:nvPr/>
                </p:nvSpPr>
                <p:spPr bwMode="auto">
                  <a:xfrm>
                    <a:off x="844" y="1141"/>
                    <a:ext cx="2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63DE8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2" name="Line 17"/>
                  <p:cNvSpPr>
                    <a:spLocks noChangeShapeType="1"/>
                  </p:cNvSpPr>
                  <p:nvPr/>
                </p:nvSpPr>
                <p:spPr bwMode="auto">
                  <a:xfrm>
                    <a:off x="844" y="1169"/>
                    <a:ext cx="2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63DE8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3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844" y="1197"/>
                    <a:ext cx="2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63DE8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" name="Line 19"/>
                  <p:cNvSpPr>
                    <a:spLocks noChangeShapeType="1"/>
                  </p:cNvSpPr>
                  <p:nvPr/>
                </p:nvSpPr>
                <p:spPr bwMode="auto">
                  <a:xfrm>
                    <a:off x="844" y="1225"/>
                    <a:ext cx="2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63DE8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5" name="Line 20"/>
                  <p:cNvSpPr>
                    <a:spLocks noChangeShapeType="1"/>
                  </p:cNvSpPr>
                  <p:nvPr/>
                </p:nvSpPr>
                <p:spPr bwMode="auto">
                  <a:xfrm>
                    <a:off x="844" y="1254"/>
                    <a:ext cx="2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63DE8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6" name="Line 21"/>
                  <p:cNvSpPr>
                    <a:spLocks noChangeShapeType="1"/>
                  </p:cNvSpPr>
                  <p:nvPr/>
                </p:nvSpPr>
                <p:spPr bwMode="auto">
                  <a:xfrm>
                    <a:off x="844" y="1282"/>
                    <a:ext cx="2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63DE8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7" name="Line 22"/>
                  <p:cNvSpPr>
                    <a:spLocks noChangeShapeType="1"/>
                  </p:cNvSpPr>
                  <p:nvPr/>
                </p:nvSpPr>
                <p:spPr bwMode="auto">
                  <a:xfrm>
                    <a:off x="844" y="1310"/>
                    <a:ext cx="2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63DE8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8" name="Line 23"/>
                  <p:cNvSpPr>
                    <a:spLocks noChangeShapeType="1"/>
                  </p:cNvSpPr>
                  <p:nvPr/>
                </p:nvSpPr>
                <p:spPr bwMode="auto">
                  <a:xfrm>
                    <a:off x="844" y="1338"/>
                    <a:ext cx="2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63DE8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9" name="Line 24"/>
                  <p:cNvSpPr>
                    <a:spLocks noChangeShapeType="1"/>
                  </p:cNvSpPr>
                  <p:nvPr/>
                </p:nvSpPr>
                <p:spPr bwMode="auto">
                  <a:xfrm>
                    <a:off x="844" y="1365"/>
                    <a:ext cx="2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63DE8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0" name="Line 25"/>
                  <p:cNvSpPr>
                    <a:spLocks noChangeShapeType="1"/>
                  </p:cNvSpPr>
                  <p:nvPr/>
                </p:nvSpPr>
                <p:spPr bwMode="auto">
                  <a:xfrm>
                    <a:off x="844" y="1393"/>
                    <a:ext cx="2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63DE8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1" name="Line 26"/>
                  <p:cNvSpPr>
                    <a:spLocks noChangeShapeType="1"/>
                  </p:cNvSpPr>
                  <p:nvPr/>
                </p:nvSpPr>
                <p:spPr bwMode="auto">
                  <a:xfrm>
                    <a:off x="844" y="1421"/>
                    <a:ext cx="2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63DE8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2" name="Line 27"/>
                  <p:cNvSpPr>
                    <a:spLocks noChangeShapeType="1"/>
                  </p:cNvSpPr>
                  <p:nvPr/>
                </p:nvSpPr>
                <p:spPr bwMode="auto">
                  <a:xfrm>
                    <a:off x="844" y="1449"/>
                    <a:ext cx="2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63DE8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3" name="Line 28"/>
                  <p:cNvSpPr>
                    <a:spLocks noChangeShapeType="1"/>
                  </p:cNvSpPr>
                  <p:nvPr/>
                </p:nvSpPr>
                <p:spPr bwMode="auto">
                  <a:xfrm>
                    <a:off x="844" y="1477"/>
                    <a:ext cx="2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63DE8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4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844" y="1506"/>
                    <a:ext cx="2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63DE8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5" name="Line 30"/>
                  <p:cNvSpPr>
                    <a:spLocks noChangeShapeType="1"/>
                  </p:cNvSpPr>
                  <p:nvPr/>
                </p:nvSpPr>
                <p:spPr bwMode="auto">
                  <a:xfrm>
                    <a:off x="844" y="1534"/>
                    <a:ext cx="2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63DE8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6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844" y="1562"/>
                    <a:ext cx="2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63DE8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7" name="Line 32"/>
                  <p:cNvSpPr>
                    <a:spLocks noChangeShapeType="1"/>
                  </p:cNvSpPr>
                  <p:nvPr/>
                </p:nvSpPr>
                <p:spPr bwMode="auto">
                  <a:xfrm>
                    <a:off x="844" y="1589"/>
                    <a:ext cx="2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63DE8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8" name="Line 33"/>
                  <p:cNvSpPr>
                    <a:spLocks noChangeShapeType="1"/>
                  </p:cNvSpPr>
                  <p:nvPr/>
                </p:nvSpPr>
                <p:spPr bwMode="auto">
                  <a:xfrm>
                    <a:off x="844" y="1617"/>
                    <a:ext cx="2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63DE8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9" name="Line 34"/>
                  <p:cNvSpPr>
                    <a:spLocks noChangeShapeType="1"/>
                  </p:cNvSpPr>
                  <p:nvPr/>
                </p:nvSpPr>
                <p:spPr bwMode="auto">
                  <a:xfrm>
                    <a:off x="844" y="1645"/>
                    <a:ext cx="2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63DE8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0" name="Line 35"/>
                  <p:cNvSpPr>
                    <a:spLocks noChangeShapeType="1"/>
                  </p:cNvSpPr>
                  <p:nvPr/>
                </p:nvSpPr>
                <p:spPr bwMode="auto">
                  <a:xfrm>
                    <a:off x="844" y="1673"/>
                    <a:ext cx="2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63DE8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1" name="Line 36"/>
                  <p:cNvSpPr>
                    <a:spLocks noChangeShapeType="1"/>
                  </p:cNvSpPr>
                  <p:nvPr/>
                </p:nvSpPr>
                <p:spPr bwMode="auto">
                  <a:xfrm>
                    <a:off x="844" y="1701"/>
                    <a:ext cx="2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63DE8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2" name="Line 37"/>
                  <p:cNvSpPr>
                    <a:spLocks noChangeShapeType="1"/>
                  </p:cNvSpPr>
                  <p:nvPr/>
                </p:nvSpPr>
                <p:spPr bwMode="auto">
                  <a:xfrm>
                    <a:off x="844" y="1729"/>
                    <a:ext cx="2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63DE8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3" name="Line 38"/>
                  <p:cNvSpPr>
                    <a:spLocks noChangeShapeType="1"/>
                  </p:cNvSpPr>
                  <p:nvPr/>
                </p:nvSpPr>
                <p:spPr bwMode="auto">
                  <a:xfrm>
                    <a:off x="844" y="1756"/>
                    <a:ext cx="2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63DE8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4" name="Line 39"/>
                  <p:cNvSpPr>
                    <a:spLocks noChangeShapeType="1"/>
                  </p:cNvSpPr>
                  <p:nvPr/>
                </p:nvSpPr>
                <p:spPr bwMode="auto">
                  <a:xfrm>
                    <a:off x="844" y="1786"/>
                    <a:ext cx="2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63DE8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5" name="Line 40"/>
                  <p:cNvSpPr>
                    <a:spLocks noChangeShapeType="1"/>
                  </p:cNvSpPr>
                  <p:nvPr/>
                </p:nvSpPr>
                <p:spPr bwMode="auto">
                  <a:xfrm>
                    <a:off x="844" y="1814"/>
                    <a:ext cx="2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63DE8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6" name="Line 41"/>
                  <p:cNvSpPr>
                    <a:spLocks noChangeShapeType="1"/>
                  </p:cNvSpPr>
                  <p:nvPr/>
                </p:nvSpPr>
                <p:spPr bwMode="auto">
                  <a:xfrm>
                    <a:off x="844" y="1841"/>
                    <a:ext cx="2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63DE8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7" name="Line 42"/>
                  <p:cNvSpPr>
                    <a:spLocks noChangeShapeType="1"/>
                  </p:cNvSpPr>
                  <p:nvPr/>
                </p:nvSpPr>
                <p:spPr bwMode="auto">
                  <a:xfrm>
                    <a:off x="844" y="1058"/>
                    <a:ext cx="2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63DE8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8" name="Line 43"/>
                  <p:cNvSpPr>
                    <a:spLocks noChangeShapeType="1"/>
                  </p:cNvSpPr>
                  <p:nvPr/>
                </p:nvSpPr>
                <p:spPr bwMode="auto">
                  <a:xfrm>
                    <a:off x="844" y="1030"/>
                    <a:ext cx="2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63DE8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9" name="Line 44"/>
                  <p:cNvSpPr>
                    <a:spLocks noChangeShapeType="1"/>
                  </p:cNvSpPr>
                  <p:nvPr/>
                </p:nvSpPr>
                <p:spPr bwMode="auto">
                  <a:xfrm>
                    <a:off x="844" y="1002"/>
                    <a:ext cx="2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63DE8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0" name="Line 45"/>
                  <p:cNvSpPr>
                    <a:spLocks noChangeShapeType="1"/>
                  </p:cNvSpPr>
                  <p:nvPr/>
                </p:nvSpPr>
                <p:spPr bwMode="auto">
                  <a:xfrm>
                    <a:off x="844" y="1871"/>
                    <a:ext cx="2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63DE8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1" name="Line 46"/>
                  <p:cNvSpPr>
                    <a:spLocks noChangeShapeType="1"/>
                  </p:cNvSpPr>
                  <p:nvPr/>
                </p:nvSpPr>
                <p:spPr bwMode="auto">
                  <a:xfrm>
                    <a:off x="844" y="1898"/>
                    <a:ext cx="2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63DE8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2" name="Line 47"/>
                  <p:cNvSpPr>
                    <a:spLocks noChangeShapeType="1"/>
                  </p:cNvSpPr>
                  <p:nvPr/>
                </p:nvSpPr>
                <p:spPr bwMode="auto">
                  <a:xfrm>
                    <a:off x="844" y="1931"/>
                    <a:ext cx="2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63DE8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3" name="Line 48"/>
                  <p:cNvSpPr>
                    <a:spLocks noChangeShapeType="1"/>
                  </p:cNvSpPr>
                  <p:nvPr/>
                </p:nvSpPr>
                <p:spPr bwMode="auto">
                  <a:xfrm>
                    <a:off x="844" y="1958"/>
                    <a:ext cx="2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63DE8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4" name="Line 49"/>
                  <p:cNvSpPr>
                    <a:spLocks noChangeShapeType="1"/>
                  </p:cNvSpPr>
                  <p:nvPr/>
                </p:nvSpPr>
                <p:spPr bwMode="auto">
                  <a:xfrm>
                    <a:off x="844" y="1989"/>
                    <a:ext cx="2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63DE8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5" name="Line 50"/>
                  <p:cNvSpPr>
                    <a:spLocks noChangeShapeType="1"/>
                  </p:cNvSpPr>
                  <p:nvPr/>
                </p:nvSpPr>
                <p:spPr bwMode="auto">
                  <a:xfrm>
                    <a:off x="844" y="2014"/>
                    <a:ext cx="2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63DE8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6" name="Line 51"/>
                  <p:cNvSpPr>
                    <a:spLocks noChangeShapeType="1"/>
                  </p:cNvSpPr>
                  <p:nvPr/>
                </p:nvSpPr>
                <p:spPr bwMode="auto">
                  <a:xfrm>
                    <a:off x="844" y="2045"/>
                    <a:ext cx="2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63DE8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7" name="Line 52"/>
                  <p:cNvSpPr>
                    <a:spLocks noChangeShapeType="1"/>
                  </p:cNvSpPr>
                  <p:nvPr/>
                </p:nvSpPr>
                <p:spPr bwMode="auto">
                  <a:xfrm>
                    <a:off x="844" y="2077"/>
                    <a:ext cx="2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63DE8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8" name="Line 53"/>
                  <p:cNvSpPr>
                    <a:spLocks noChangeShapeType="1"/>
                  </p:cNvSpPr>
                  <p:nvPr/>
                </p:nvSpPr>
                <p:spPr bwMode="auto">
                  <a:xfrm>
                    <a:off x="844" y="2109"/>
                    <a:ext cx="2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63DE8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9" name="Line 54"/>
                  <p:cNvSpPr>
                    <a:spLocks noChangeShapeType="1"/>
                  </p:cNvSpPr>
                  <p:nvPr/>
                </p:nvSpPr>
                <p:spPr bwMode="auto">
                  <a:xfrm>
                    <a:off x="844" y="2140"/>
                    <a:ext cx="2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63DE8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0" name="Line 55"/>
                  <p:cNvSpPr>
                    <a:spLocks noChangeShapeType="1"/>
                  </p:cNvSpPr>
                  <p:nvPr/>
                </p:nvSpPr>
                <p:spPr bwMode="auto">
                  <a:xfrm>
                    <a:off x="844" y="2172"/>
                    <a:ext cx="2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63DE8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1" name="Line 56"/>
                  <p:cNvSpPr>
                    <a:spLocks noChangeShapeType="1"/>
                  </p:cNvSpPr>
                  <p:nvPr/>
                </p:nvSpPr>
                <p:spPr bwMode="auto">
                  <a:xfrm>
                    <a:off x="844" y="2206"/>
                    <a:ext cx="2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63DE8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89" name="Freeform 57"/>
                <p:cNvSpPr>
                  <a:spLocks/>
                </p:cNvSpPr>
                <p:nvPr/>
              </p:nvSpPr>
              <p:spPr bwMode="auto">
                <a:xfrm>
                  <a:off x="3518" y="2206"/>
                  <a:ext cx="432" cy="260"/>
                </a:xfrm>
                <a:custGeom>
                  <a:avLst/>
                  <a:gdLst>
                    <a:gd name="T0" fmla="*/ 0 w 432"/>
                    <a:gd name="T1" fmla="*/ 0 h 260"/>
                    <a:gd name="T2" fmla="*/ 28 w 432"/>
                    <a:gd name="T3" fmla="*/ 2 h 260"/>
                    <a:gd name="T4" fmla="*/ 48 w 432"/>
                    <a:gd name="T5" fmla="*/ 62 h 260"/>
                    <a:gd name="T6" fmla="*/ 70 w 432"/>
                    <a:gd name="T7" fmla="*/ 104 h 260"/>
                    <a:gd name="T8" fmla="*/ 84 w 432"/>
                    <a:gd name="T9" fmla="*/ 130 h 260"/>
                    <a:gd name="T10" fmla="*/ 104 w 432"/>
                    <a:gd name="T11" fmla="*/ 156 h 260"/>
                    <a:gd name="T12" fmla="*/ 130 w 432"/>
                    <a:gd name="T13" fmla="*/ 176 h 260"/>
                    <a:gd name="T14" fmla="*/ 150 w 432"/>
                    <a:gd name="T15" fmla="*/ 188 h 260"/>
                    <a:gd name="T16" fmla="*/ 176 w 432"/>
                    <a:gd name="T17" fmla="*/ 204 h 260"/>
                    <a:gd name="T18" fmla="*/ 196 w 432"/>
                    <a:gd name="T19" fmla="*/ 214 h 260"/>
                    <a:gd name="T20" fmla="*/ 212 w 432"/>
                    <a:gd name="T21" fmla="*/ 218 h 260"/>
                    <a:gd name="T22" fmla="*/ 238 w 432"/>
                    <a:gd name="T23" fmla="*/ 218 h 260"/>
                    <a:gd name="T24" fmla="*/ 284 w 432"/>
                    <a:gd name="T25" fmla="*/ 206 h 260"/>
                    <a:gd name="T26" fmla="*/ 302 w 432"/>
                    <a:gd name="T27" fmla="*/ 190 h 260"/>
                    <a:gd name="T28" fmla="*/ 324 w 432"/>
                    <a:gd name="T29" fmla="*/ 170 h 260"/>
                    <a:gd name="T30" fmla="*/ 356 w 432"/>
                    <a:gd name="T31" fmla="*/ 126 h 260"/>
                    <a:gd name="T32" fmla="*/ 372 w 432"/>
                    <a:gd name="T33" fmla="*/ 102 h 260"/>
                    <a:gd name="T34" fmla="*/ 386 w 432"/>
                    <a:gd name="T35" fmla="*/ 80 h 260"/>
                    <a:gd name="T36" fmla="*/ 398 w 432"/>
                    <a:gd name="T37" fmla="*/ 44 h 260"/>
                    <a:gd name="T38" fmla="*/ 406 w 432"/>
                    <a:gd name="T39" fmla="*/ 28 h 260"/>
                    <a:gd name="T40" fmla="*/ 432 w 432"/>
                    <a:gd name="T41" fmla="*/ 26 h 260"/>
                    <a:gd name="T42" fmla="*/ 432 w 432"/>
                    <a:gd name="T43" fmla="*/ 260 h 260"/>
                    <a:gd name="T44" fmla="*/ 2 w 432"/>
                    <a:gd name="T45" fmla="*/ 260 h 260"/>
                    <a:gd name="T46" fmla="*/ 0 w 432"/>
                    <a:gd name="T47" fmla="*/ 0 h 26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432"/>
                    <a:gd name="T73" fmla="*/ 0 h 260"/>
                    <a:gd name="T74" fmla="*/ 432 w 432"/>
                    <a:gd name="T75" fmla="*/ 260 h 26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432" h="260">
                      <a:moveTo>
                        <a:pt x="0" y="0"/>
                      </a:moveTo>
                      <a:lnTo>
                        <a:pt x="28" y="2"/>
                      </a:lnTo>
                      <a:lnTo>
                        <a:pt x="48" y="62"/>
                      </a:lnTo>
                      <a:lnTo>
                        <a:pt x="70" y="104"/>
                      </a:lnTo>
                      <a:lnTo>
                        <a:pt x="84" y="130"/>
                      </a:lnTo>
                      <a:lnTo>
                        <a:pt x="104" y="156"/>
                      </a:lnTo>
                      <a:lnTo>
                        <a:pt x="130" y="176"/>
                      </a:lnTo>
                      <a:lnTo>
                        <a:pt x="150" y="188"/>
                      </a:lnTo>
                      <a:lnTo>
                        <a:pt x="176" y="204"/>
                      </a:lnTo>
                      <a:lnTo>
                        <a:pt x="196" y="214"/>
                      </a:lnTo>
                      <a:lnTo>
                        <a:pt x="212" y="218"/>
                      </a:lnTo>
                      <a:lnTo>
                        <a:pt x="238" y="218"/>
                      </a:lnTo>
                      <a:lnTo>
                        <a:pt x="284" y="206"/>
                      </a:lnTo>
                      <a:lnTo>
                        <a:pt x="302" y="190"/>
                      </a:lnTo>
                      <a:lnTo>
                        <a:pt x="324" y="170"/>
                      </a:lnTo>
                      <a:lnTo>
                        <a:pt x="356" y="126"/>
                      </a:lnTo>
                      <a:lnTo>
                        <a:pt x="372" y="102"/>
                      </a:lnTo>
                      <a:lnTo>
                        <a:pt x="386" y="80"/>
                      </a:lnTo>
                      <a:lnTo>
                        <a:pt x="398" y="44"/>
                      </a:lnTo>
                      <a:lnTo>
                        <a:pt x="406" y="28"/>
                      </a:lnTo>
                      <a:lnTo>
                        <a:pt x="432" y="26"/>
                      </a:lnTo>
                      <a:lnTo>
                        <a:pt x="432" y="260"/>
                      </a:lnTo>
                      <a:lnTo>
                        <a:pt x="2" y="26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0" name="Freeform 58"/>
                <p:cNvSpPr>
                  <a:spLocks/>
                </p:cNvSpPr>
                <p:nvPr/>
              </p:nvSpPr>
              <p:spPr bwMode="auto">
                <a:xfrm flipV="1">
                  <a:off x="3520" y="1118"/>
                  <a:ext cx="432" cy="260"/>
                </a:xfrm>
                <a:custGeom>
                  <a:avLst/>
                  <a:gdLst>
                    <a:gd name="T0" fmla="*/ 0 w 432"/>
                    <a:gd name="T1" fmla="*/ 0 h 260"/>
                    <a:gd name="T2" fmla="*/ 28 w 432"/>
                    <a:gd name="T3" fmla="*/ 2 h 260"/>
                    <a:gd name="T4" fmla="*/ 48 w 432"/>
                    <a:gd name="T5" fmla="*/ 62 h 260"/>
                    <a:gd name="T6" fmla="*/ 70 w 432"/>
                    <a:gd name="T7" fmla="*/ 104 h 260"/>
                    <a:gd name="T8" fmla="*/ 84 w 432"/>
                    <a:gd name="T9" fmla="*/ 130 h 260"/>
                    <a:gd name="T10" fmla="*/ 104 w 432"/>
                    <a:gd name="T11" fmla="*/ 156 h 260"/>
                    <a:gd name="T12" fmla="*/ 130 w 432"/>
                    <a:gd name="T13" fmla="*/ 176 h 260"/>
                    <a:gd name="T14" fmla="*/ 150 w 432"/>
                    <a:gd name="T15" fmla="*/ 188 h 260"/>
                    <a:gd name="T16" fmla="*/ 176 w 432"/>
                    <a:gd name="T17" fmla="*/ 204 h 260"/>
                    <a:gd name="T18" fmla="*/ 196 w 432"/>
                    <a:gd name="T19" fmla="*/ 214 h 260"/>
                    <a:gd name="T20" fmla="*/ 212 w 432"/>
                    <a:gd name="T21" fmla="*/ 218 h 260"/>
                    <a:gd name="T22" fmla="*/ 238 w 432"/>
                    <a:gd name="T23" fmla="*/ 218 h 260"/>
                    <a:gd name="T24" fmla="*/ 284 w 432"/>
                    <a:gd name="T25" fmla="*/ 206 h 260"/>
                    <a:gd name="T26" fmla="*/ 302 w 432"/>
                    <a:gd name="T27" fmla="*/ 190 h 260"/>
                    <a:gd name="T28" fmla="*/ 324 w 432"/>
                    <a:gd name="T29" fmla="*/ 170 h 260"/>
                    <a:gd name="T30" fmla="*/ 356 w 432"/>
                    <a:gd name="T31" fmla="*/ 126 h 260"/>
                    <a:gd name="T32" fmla="*/ 372 w 432"/>
                    <a:gd name="T33" fmla="*/ 102 h 260"/>
                    <a:gd name="T34" fmla="*/ 386 w 432"/>
                    <a:gd name="T35" fmla="*/ 80 h 260"/>
                    <a:gd name="T36" fmla="*/ 398 w 432"/>
                    <a:gd name="T37" fmla="*/ 44 h 260"/>
                    <a:gd name="T38" fmla="*/ 406 w 432"/>
                    <a:gd name="T39" fmla="*/ 28 h 260"/>
                    <a:gd name="T40" fmla="*/ 432 w 432"/>
                    <a:gd name="T41" fmla="*/ 26 h 260"/>
                    <a:gd name="T42" fmla="*/ 432 w 432"/>
                    <a:gd name="T43" fmla="*/ 260 h 260"/>
                    <a:gd name="T44" fmla="*/ 2 w 432"/>
                    <a:gd name="T45" fmla="*/ 260 h 260"/>
                    <a:gd name="T46" fmla="*/ 0 w 432"/>
                    <a:gd name="T47" fmla="*/ 0 h 26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432"/>
                    <a:gd name="T73" fmla="*/ 0 h 260"/>
                    <a:gd name="T74" fmla="*/ 432 w 432"/>
                    <a:gd name="T75" fmla="*/ 260 h 26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432" h="260">
                      <a:moveTo>
                        <a:pt x="0" y="0"/>
                      </a:moveTo>
                      <a:lnTo>
                        <a:pt x="28" y="2"/>
                      </a:lnTo>
                      <a:lnTo>
                        <a:pt x="48" y="62"/>
                      </a:lnTo>
                      <a:lnTo>
                        <a:pt x="70" y="104"/>
                      </a:lnTo>
                      <a:lnTo>
                        <a:pt x="84" y="130"/>
                      </a:lnTo>
                      <a:lnTo>
                        <a:pt x="104" y="156"/>
                      </a:lnTo>
                      <a:lnTo>
                        <a:pt x="130" y="176"/>
                      </a:lnTo>
                      <a:lnTo>
                        <a:pt x="150" y="188"/>
                      </a:lnTo>
                      <a:lnTo>
                        <a:pt x="176" y="204"/>
                      </a:lnTo>
                      <a:lnTo>
                        <a:pt x="196" y="214"/>
                      </a:lnTo>
                      <a:lnTo>
                        <a:pt x="212" y="218"/>
                      </a:lnTo>
                      <a:lnTo>
                        <a:pt x="238" y="218"/>
                      </a:lnTo>
                      <a:lnTo>
                        <a:pt x="284" y="206"/>
                      </a:lnTo>
                      <a:lnTo>
                        <a:pt x="302" y="190"/>
                      </a:lnTo>
                      <a:lnTo>
                        <a:pt x="324" y="170"/>
                      </a:lnTo>
                      <a:lnTo>
                        <a:pt x="356" y="126"/>
                      </a:lnTo>
                      <a:lnTo>
                        <a:pt x="372" y="102"/>
                      </a:lnTo>
                      <a:lnTo>
                        <a:pt x="386" y="80"/>
                      </a:lnTo>
                      <a:lnTo>
                        <a:pt x="398" y="44"/>
                      </a:lnTo>
                      <a:lnTo>
                        <a:pt x="406" y="28"/>
                      </a:lnTo>
                      <a:lnTo>
                        <a:pt x="432" y="26"/>
                      </a:lnTo>
                      <a:lnTo>
                        <a:pt x="432" y="260"/>
                      </a:lnTo>
                      <a:lnTo>
                        <a:pt x="2" y="26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endParaRPr lang="en-US"/>
                </a:p>
              </p:txBody>
            </p:sp>
            <p:sp>
              <p:nvSpPr>
                <p:cNvPr id="91" name="Rectangle 59"/>
                <p:cNvSpPr>
                  <a:spLocks noChangeArrowheads="1"/>
                </p:cNvSpPr>
                <p:nvPr/>
              </p:nvSpPr>
              <p:spPr bwMode="auto">
                <a:xfrm>
                  <a:off x="3156" y="2496"/>
                  <a:ext cx="609" cy="264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spAutoFit/>
                </a:bodyPr>
                <a:lstStyle/>
                <a:p>
                  <a:pPr algn="ctr">
                    <a:lnSpc>
                      <a:spcPct val="90000"/>
                    </a:lnSpc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</a:pPr>
                  <a:r>
                    <a:rPr lang="en-US" sz="1200">
                      <a:solidFill>
                        <a:srgbClr val="000000"/>
                      </a:solidFill>
                      <a:cs typeface="Times New Roman" pitchFamily="18" charset="0"/>
                    </a:rPr>
                    <a:t>Native oxide</a:t>
                  </a:r>
                </a:p>
                <a:p>
                  <a:pPr algn="ctr">
                    <a:lnSpc>
                      <a:spcPct val="90000"/>
                    </a:lnSpc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</a:pPr>
                  <a:r>
                    <a:rPr lang="en-US" sz="1200">
                      <a:solidFill>
                        <a:srgbClr val="000000"/>
                      </a:solidFill>
                      <a:cs typeface="Times New Roman" pitchFamily="18" charset="0"/>
                    </a:rPr>
                    <a:t>1 nm</a:t>
                  </a:r>
                </a:p>
              </p:txBody>
            </p:sp>
            <p:sp>
              <p:nvSpPr>
                <p:cNvPr id="92" name="Rectangle 60"/>
                <p:cNvSpPr>
                  <a:spLocks noChangeArrowheads="1"/>
                </p:cNvSpPr>
                <p:nvPr/>
              </p:nvSpPr>
              <p:spPr bwMode="auto">
                <a:xfrm>
                  <a:off x="4340" y="1790"/>
                  <a:ext cx="785" cy="1090"/>
                </a:xfrm>
                <a:prstGeom prst="rect">
                  <a:avLst/>
                </a:prstGeom>
                <a:noFill/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</a:pPr>
                  <a:endParaRPr 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93" name="Line 61"/>
                <p:cNvSpPr>
                  <a:spLocks noChangeShapeType="1"/>
                </p:cNvSpPr>
                <p:nvPr/>
              </p:nvSpPr>
              <p:spPr bwMode="auto">
                <a:xfrm>
                  <a:off x="4352" y="1729"/>
                  <a:ext cx="785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4" name="Arc 62"/>
                <p:cNvSpPr>
                  <a:spLocks/>
                </p:cNvSpPr>
                <p:nvPr/>
              </p:nvSpPr>
              <p:spPr bwMode="auto">
                <a:xfrm>
                  <a:off x="5051" y="1698"/>
                  <a:ext cx="88" cy="49"/>
                </a:xfrm>
                <a:custGeom>
                  <a:avLst/>
                  <a:gdLst>
                    <a:gd name="T0" fmla="*/ 0 w 21600"/>
                    <a:gd name="T1" fmla="*/ 0 h 11787"/>
                    <a:gd name="T2" fmla="*/ 0 w 21600"/>
                    <a:gd name="T3" fmla="*/ 0 h 11787"/>
                    <a:gd name="T4" fmla="*/ 0 w 21600"/>
                    <a:gd name="T5" fmla="*/ 0 h 1178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11787"/>
                    <a:gd name="T11" fmla="*/ 21600 w 21600"/>
                    <a:gd name="T12" fmla="*/ 11787 h 1178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11787" fill="none" extrusionOk="0">
                      <a:moveTo>
                        <a:pt x="792" y="11787"/>
                      </a:moveTo>
                      <a:cubicBezTo>
                        <a:pt x="266" y="9899"/>
                        <a:pt x="0" y="7948"/>
                        <a:pt x="0" y="5989"/>
                      </a:cubicBezTo>
                      <a:cubicBezTo>
                        <a:pt x="-1" y="3962"/>
                        <a:pt x="285" y="1946"/>
                        <a:pt x="846" y="-1"/>
                      </a:cubicBezTo>
                    </a:path>
                    <a:path w="21600" h="11787" stroke="0" extrusionOk="0">
                      <a:moveTo>
                        <a:pt x="792" y="11787"/>
                      </a:moveTo>
                      <a:cubicBezTo>
                        <a:pt x="266" y="9899"/>
                        <a:pt x="0" y="7948"/>
                        <a:pt x="0" y="5989"/>
                      </a:cubicBezTo>
                      <a:cubicBezTo>
                        <a:pt x="-1" y="3962"/>
                        <a:pt x="285" y="1946"/>
                        <a:pt x="846" y="-1"/>
                      </a:cubicBezTo>
                      <a:lnTo>
                        <a:pt x="21600" y="598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rnd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5" name="Arc 63"/>
                <p:cNvSpPr>
                  <a:spLocks/>
                </p:cNvSpPr>
                <p:nvPr/>
              </p:nvSpPr>
              <p:spPr bwMode="auto">
                <a:xfrm>
                  <a:off x="4351" y="1698"/>
                  <a:ext cx="88" cy="49"/>
                </a:xfrm>
                <a:custGeom>
                  <a:avLst/>
                  <a:gdLst>
                    <a:gd name="T0" fmla="*/ 0 w 21600"/>
                    <a:gd name="T1" fmla="*/ 0 h 11950"/>
                    <a:gd name="T2" fmla="*/ 0 w 21600"/>
                    <a:gd name="T3" fmla="*/ 0 h 11950"/>
                    <a:gd name="T4" fmla="*/ 0 w 21600"/>
                    <a:gd name="T5" fmla="*/ 0 h 1195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11950"/>
                    <a:gd name="T11" fmla="*/ 21600 w 21600"/>
                    <a:gd name="T12" fmla="*/ 11950 h 1195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11950" fill="none" extrusionOk="0">
                      <a:moveTo>
                        <a:pt x="20728" y="-1"/>
                      </a:moveTo>
                      <a:cubicBezTo>
                        <a:pt x="21306" y="1972"/>
                        <a:pt x="21600" y="4016"/>
                        <a:pt x="21600" y="6072"/>
                      </a:cubicBezTo>
                      <a:cubicBezTo>
                        <a:pt x="21600" y="8059"/>
                        <a:pt x="21325" y="10037"/>
                        <a:pt x="20784" y="11950"/>
                      </a:cubicBezTo>
                    </a:path>
                    <a:path w="21600" h="11950" stroke="0" extrusionOk="0">
                      <a:moveTo>
                        <a:pt x="20728" y="-1"/>
                      </a:moveTo>
                      <a:cubicBezTo>
                        <a:pt x="21306" y="1972"/>
                        <a:pt x="21600" y="4016"/>
                        <a:pt x="21600" y="6072"/>
                      </a:cubicBezTo>
                      <a:cubicBezTo>
                        <a:pt x="21600" y="8059"/>
                        <a:pt x="21325" y="10037"/>
                        <a:pt x="20784" y="11950"/>
                      </a:cubicBezTo>
                      <a:lnTo>
                        <a:pt x="0" y="607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rnd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6" name="Rectangle 64" descr="50%"/>
                <p:cNvSpPr>
                  <a:spLocks noChangeArrowheads="1"/>
                </p:cNvSpPr>
                <p:nvPr/>
              </p:nvSpPr>
              <p:spPr bwMode="auto">
                <a:xfrm>
                  <a:off x="5126" y="1955"/>
                  <a:ext cx="65" cy="753"/>
                </a:xfrm>
                <a:prstGeom prst="rect">
                  <a:avLst/>
                </a:prstGeom>
                <a:pattFill prst="pct50">
                  <a:fgClr>
                    <a:srgbClr val="063DE8"/>
                  </a:fgClr>
                  <a:bgClr>
                    <a:srgbClr val="FFFFFF"/>
                  </a:bgClr>
                </a:patt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</a:pPr>
                  <a:endParaRPr 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97" name="Rectangle 65"/>
                <p:cNvSpPr>
                  <a:spLocks noChangeArrowheads="1"/>
                </p:cNvSpPr>
                <p:nvPr/>
              </p:nvSpPr>
              <p:spPr bwMode="auto">
                <a:xfrm>
                  <a:off x="4537" y="1506"/>
                  <a:ext cx="517" cy="16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spAutoFit/>
                </a:bodyPr>
                <a:lstStyle/>
                <a:p>
                  <a:pPr>
                    <a:lnSpc>
                      <a:spcPct val="90000"/>
                    </a:lnSpc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</a:pPr>
                  <a:r>
                    <a:rPr lang="en-US" sz="1200">
                      <a:solidFill>
                        <a:srgbClr val="000000"/>
                      </a:solidFill>
                      <a:cs typeface="Times New Roman" pitchFamily="18" charset="0"/>
                    </a:rPr>
                    <a:t>original Si</a:t>
                  </a:r>
                </a:p>
              </p:txBody>
            </p:sp>
            <p:sp>
              <p:nvSpPr>
                <p:cNvPr id="98" name="Rectangle 66"/>
                <p:cNvSpPr>
                  <a:spLocks noChangeArrowheads="1"/>
                </p:cNvSpPr>
                <p:nvPr/>
              </p:nvSpPr>
              <p:spPr bwMode="auto">
                <a:xfrm>
                  <a:off x="4537" y="1598"/>
                  <a:ext cx="114" cy="16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spAutoFit/>
                </a:bodyPr>
                <a:lstStyle/>
                <a:p>
                  <a:pPr>
                    <a:lnSpc>
                      <a:spcPct val="90000"/>
                    </a:lnSpc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</a:pPr>
                  <a:endParaRPr lang="en-US" sz="120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99" name="Rectangle 67"/>
                <p:cNvSpPr>
                  <a:spLocks noChangeArrowheads="1"/>
                </p:cNvSpPr>
                <p:nvPr/>
              </p:nvSpPr>
              <p:spPr bwMode="auto">
                <a:xfrm>
                  <a:off x="5214" y="2217"/>
                  <a:ext cx="484" cy="395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spAutoFit/>
                </a:bodyPr>
                <a:lstStyle/>
                <a:p>
                  <a:pPr>
                    <a:lnSpc>
                      <a:spcPct val="90000"/>
                    </a:lnSpc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</a:pPr>
                  <a:r>
                    <a:rPr lang="en-US" sz="1300">
                      <a:solidFill>
                        <a:srgbClr val="000000"/>
                      </a:solidFill>
                      <a:cs typeface="Times New Roman" pitchFamily="18" charset="0"/>
                    </a:rPr>
                    <a:t>CCD</a:t>
                  </a:r>
                </a:p>
                <a:p>
                  <a:pPr>
                    <a:lnSpc>
                      <a:spcPct val="90000"/>
                    </a:lnSpc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</a:pPr>
                  <a:r>
                    <a:rPr lang="en-US" sz="1300">
                      <a:solidFill>
                        <a:srgbClr val="000000"/>
                      </a:solidFill>
                      <a:cs typeface="Times New Roman" pitchFamily="18" charset="0"/>
                    </a:rPr>
                    <a:t>frontside</a:t>
                  </a:r>
                </a:p>
                <a:p>
                  <a:pPr>
                    <a:lnSpc>
                      <a:spcPct val="90000"/>
                    </a:lnSpc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</a:pPr>
                  <a:r>
                    <a:rPr lang="en-US" sz="1300">
                      <a:solidFill>
                        <a:srgbClr val="000000"/>
                      </a:solidFill>
                      <a:cs typeface="Times New Roman" pitchFamily="18" charset="0"/>
                    </a:rPr>
                    <a:t>circuitry</a:t>
                  </a:r>
                </a:p>
              </p:txBody>
            </p:sp>
            <p:sp>
              <p:nvSpPr>
                <p:cNvPr id="100" name="Rectangle 68"/>
                <p:cNvSpPr>
                  <a:spLocks noChangeArrowheads="1"/>
                </p:cNvSpPr>
                <p:nvPr/>
              </p:nvSpPr>
              <p:spPr bwMode="auto">
                <a:xfrm>
                  <a:off x="4468" y="2514"/>
                  <a:ext cx="510" cy="16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lIns="90487" tIns="44450" rIns="90487" bIns="44450">
                  <a:spAutoFit/>
                </a:bodyPr>
                <a:lstStyle/>
                <a:p>
                  <a:pPr>
                    <a:lnSpc>
                      <a:spcPct val="90000"/>
                    </a:lnSpc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</a:pPr>
                  <a:endParaRPr lang="en-US" sz="1200">
                    <a:cs typeface="Times New Roman" pitchFamily="18" charset="0"/>
                  </a:endParaRPr>
                </a:p>
              </p:txBody>
            </p:sp>
            <p:sp>
              <p:nvSpPr>
                <p:cNvPr id="101" name="Oval 69"/>
                <p:cNvSpPr>
                  <a:spLocks noChangeArrowheads="1"/>
                </p:cNvSpPr>
                <p:nvPr/>
              </p:nvSpPr>
              <p:spPr bwMode="auto">
                <a:xfrm>
                  <a:off x="4288" y="2496"/>
                  <a:ext cx="72" cy="160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</a:pPr>
                  <a:endParaRPr 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02" name="Line 70"/>
                <p:cNvSpPr>
                  <a:spLocks noChangeShapeType="1"/>
                </p:cNvSpPr>
                <p:nvPr/>
              </p:nvSpPr>
              <p:spPr bwMode="auto">
                <a:xfrm flipH="1">
                  <a:off x="3806" y="1056"/>
                  <a:ext cx="418" cy="2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3" name="Line 71"/>
                <p:cNvSpPr>
                  <a:spLocks noChangeShapeType="1"/>
                </p:cNvSpPr>
                <p:nvPr/>
              </p:nvSpPr>
              <p:spPr bwMode="auto">
                <a:xfrm flipV="1">
                  <a:off x="3620" y="2176"/>
                  <a:ext cx="0" cy="31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6" name="Group 72"/>
                <p:cNvGrpSpPr>
                  <a:grpSpLocks/>
                </p:cNvGrpSpPr>
                <p:nvPr/>
              </p:nvGrpSpPr>
              <p:grpSpPr bwMode="auto">
                <a:xfrm>
                  <a:off x="3480" y="1152"/>
                  <a:ext cx="844" cy="1490"/>
                  <a:chOff x="2944" y="968"/>
                  <a:chExt cx="844" cy="1490"/>
                </a:xfrm>
              </p:grpSpPr>
              <p:sp>
                <p:nvSpPr>
                  <p:cNvPr id="106" name="Oval 73"/>
                  <p:cNvSpPr>
                    <a:spLocks noChangeArrowheads="1"/>
                  </p:cNvSpPr>
                  <p:nvPr/>
                </p:nvSpPr>
                <p:spPr bwMode="auto">
                  <a:xfrm>
                    <a:off x="2944" y="968"/>
                    <a:ext cx="520" cy="1264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</a:pPr>
                    <a:endParaRPr lang="en-US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07" name="Line 74"/>
                  <p:cNvSpPr>
                    <a:spLocks noChangeShapeType="1"/>
                  </p:cNvSpPr>
                  <p:nvPr/>
                </p:nvSpPr>
                <p:spPr bwMode="auto">
                  <a:xfrm>
                    <a:off x="3378" y="1118"/>
                    <a:ext cx="410" cy="118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8" name="Line 75"/>
                  <p:cNvSpPr>
                    <a:spLocks noChangeShapeType="1"/>
                  </p:cNvSpPr>
                  <p:nvPr/>
                </p:nvSpPr>
                <p:spPr bwMode="auto">
                  <a:xfrm>
                    <a:off x="3200" y="2238"/>
                    <a:ext cx="582" cy="22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05" name="Line 76"/>
                <p:cNvSpPr>
                  <a:spLocks noChangeShapeType="1"/>
                </p:cNvSpPr>
                <p:nvPr/>
              </p:nvSpPr>
              <p:spPr bwMode="auto">
                <a:xfrm flipV="1">
                  <a:off x="3840" y="2208"/>
                  <a:ext cx="0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0115478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6661</TotalTime>
  <Words>1004</Words>
  <Application>Microsoft Office PowerPoint</Application>
  <PresentationFormat>Presentazione su schermo (4:3)</PresentationFormat>
  <Paragraphs>220</Paragraphs>
  <Slides>25</Slides>
  <Notes>5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27" baseType="lpstr">
      <vt:lpstr>Flow</vt:lpstr>
      <vt:lpstr>Document</vt:lpstr>
      <vt:lpstr>Superlattice-doped Imaging Detectors  Structure, Physics, and Performance</vt:lpstr>
      <vt:lpstr>Outline</vt:lpstr>
      <vt:lpstr>Instability of 3D-doped detectors</vt:lpstr>
      <vt:lpstr>Damage to EUV CCD on SOHO</vt:lpstr>
      <vt:lpstr>Presentazione standard di PowerPoint</vt:lpstr>
      <vt:lpstr>3D Doping and The Dead Layer</vt:lpstr>
      <vt:lpstr>Quantum Efficiency Hysteresis and Backside Charging</vt:lpstr>
      <vt:lpstr>Stability and High QE of 2D doped detectors</vt:lpstr>
      <vt:lpstr>Presentazione standard di PowerPoint</vt:lpstr>
      <vt:lpstr>Photometric Stability of Delta-doped CCDs</vt:lpstr>
      <vt:lpstr>Damage Ultraviolet Damage</vt:lpstr>
      <vt:lpstr>Surface Passivation by Quantum Exclusion</vt:lpstr>
      <vt:lpstr>Surface Passivation by Quantum Exclusion</vt:lpstr>
      <vt:lpstr>Dead layer vs. Trap density</vt:lpstr>
      <vt:lpstr>DUV Lifetime Tests   Superlattice vs. Laser</vt:lpstr>
      <vt:lpstr>Presentazione standard di PowerPoint</vt:lpstr>
      <vt:lpstr>Presentazione standard di PowerPoint</vt:lpstr>
      <vt:lpstr>Calibrating DUV laser damage with test wafers</vt:lpstr>
      <vt:lpstr>Presentazione standard di PowerPoint</vt:lpstr>
      <vt:lpstr>Presentazione standard di PowerPoint</vt:lpstr>
      <vt:lpstr>Practical issues</vt:lpstr>
      <vt:lpstr>Presentazione standard di PowerPoint</vt:lpstr>
      <vt:lpstr>Wafer-scale Superlattice Doping</vt:lpstr>
      <vt:lpstr>Presentazione standard di PowerPoint</vt:lpstr>
      <vt:lpstr>Conclusions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Delta doped detectors for Alacron Task</dc:title>
  <dc:creator>Jet Propulsion Laboratory</dc:creator>
  <cp:lastModifiedBy>tecno</cp:lastModifiedBy>
  <cp:revision>509</cp:revision>
  <dcterms:created xsi:type="dcterms:W3CDTF">2011-06-20T21:57:01Z</dcterms:created>
  <dcterms:modified xsi:type="dcterms:W3CDTF">2013-10-11T06:08:14Z</dcterms:modified>
</cp:coreProperties>
</file>