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815" r:id="rId1"/>
    <p:sldMasterId id="2147483869" r:id="rId2"/>
    <p:sldMasterId id="2147483882" r:id="rId3"/>
    <p:sldMasterId id="2147483949" r:id="rId4"/>
    <p:sldMasterId id="2147483969" r:id="rId5"/>
  </p:sldMasterIdLst>
  <p:notesMasterIdLst>
    <p:notesMasterId r:id="rId67"/>
  </p:notesMasterIdLst>
  <p:handoutMasterIdLst>
    <p:handoutMasterId r:id="rId68"/>
  </p:handoutMasterIdLst>
  <p:sldIdLst>
    <p:sldId id="833" r:id="rId6"/>
    <p:sldId id="871" r:id="rId7"/>
    <p:sldId id="874" r:id="rId8"/>
    <p:sldId id="882" r:id="rId9"/>
    <p:sldId id="834" r:id="rId10"/>
    <p:sldId id="837" r:id="rId11"/>
    <p:sldId id="838" r:id="rId12"/>
    <p:sldId id="879" r:id="rId13"/>
    <p:sldId id="839" r:id="rId14"/>
    <p:sldId id="840" r:id="rId15"/>
    <p:sldId id="875" r:id="rId16"/>
    <p:sldId id="881" r:id="rId17"/>
    <p:sldId id="845" r:id="rId18"/>
    <p:sldId id="846" r:id="rId19"/>
    <p:sldId id="847" r:id="rId20"/>
    <p:sldId id="848" r:id="rId21"/>
    <p:sldId id="850" r:id="rId22"/>
    <p:sldId id="877" r:id="rId23"/>
    <p:sldId id="851" r:id="rId24"/>
    <p:sldId id="852" r:id="rId25"/>
    <p:sldId id="854" r:id="rId26"/>
    <p:sldId id="891" r:id="rId27"/>
    <p:sldId id="855" r:id="rId28"/>
    <p:sldId id="856" r:id="rId29"/>
    <p:sldId id="857" r:id="rId30"/>
    <p:sldId id="861" r:id="rId31"/>
    <p:sldId id="862" r:id="rId32"/>
    <p:sldId id="892" r:id="rId33"/>
    <p:sldId id="863" r:id="rId34"/>
    <p:sldId id="864" r:id="rId35"/>
    <p:sldId id="865" r:id="rId36"/>
    <p:sldId id="866" r:id="rId37"/>
    <p:sldId id="884" r:id="rId38"/>
    <p:sldId id="889" r:id="rId39"/>
    <p:sldId id="890" r:id="rId40"/>
    <p:sldId id="888" r:id="rId41"/>
    <p:sldId id="894" r:id="rId42"/>
    <p:sldId id="895" r:id="rId43"/>
    <p:sldId id="832" r:id="rId44"/>
    <p:sldId id="830" r:id="rId45"/>
    <p:sldId id="831" r:id="rId46"/>
    <p:sldId id="893" r:id="rId47"/>
    <p:sldId id="806" r:id="rId48"/>
    <p:sldId id="797" r:id="rId49"/>
    <p:sldId id="798" r:id="rId50"/>
    <p:sldId id="799" r:id="rId51"/>
    <p:sldId id="800" r:id="rId52"/>
    <p:sldId id="644" r:id="rId53"/>
    <p:sldId id="480" r:id="rId54"/>
    <p:sldId id="494" r:id="rId55"/>
    <p:sldId id="636" r:id="rId56"/>
    <p:sldId id="632" r:id="rId57"/>
    <p:sldId id="628" r:id="rId58"/>
    <p:sldId id="629" r:id="rId59"/>
    <p:sldId id="633" r:id="rId60"/>
    <p:sldId id="634" r:id="rId61"/>
    <p:sldId id="663" r:id="rId62"/>
    <p:sldId id="659" r:id="rId63"/>
    <p:sldId id="660" r:id="rId64"/>
    <p:sldId id="661" r:id="rId65"/>
    <p:sldId id="662" r:id="rId6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densed1" id="{B8F737E2-4FAD-4BAF-867E-3D1850C02FC4}">
          <p14:sldIdLst>
            <p14:sldId id="833"/>
            <p14:sldId id="871"/>
            <p14:sldId id="874"/>
            <p14:sldId id="882"/>
            <p14:sldId id="834"/>
            <p14:sldId id="837"/>
            <p14:sldId id="838"/>
            <p14:sldId id="879"/>
            <p14:sldId id="839"/>
            <p14:sldId id="840"/>
            <p14:sldId id="875"/>
            <p14:sldId id="881"/>
            <p14:sldId id="845"/>
            <p14:sldId id="846"/>
            <p14:sldId id="847"/>
            <p14:sldId id="848"/>
            <p14:sldId id="850"/>
            <p14:sldId id="877"/>
            <p14:sldId id="851"/>
            <p14:sldId id="852"/>
            <p14:sldId id="854"/>
            <p14:sldId id="891"/>
            <p14:sldId id="855"/>
            <p14:sldId id="856"/>
            <p14:sldId id="857"/>
            <p14:sldId id="861"/>
            <p14:sldId id="862"/>
            <p14:sldId id="892"/>
            <p14:sldId id="863"/>
            <p14:sldId id="864"/>
            <p14:sldId id="865"/>
            <p14:sldId id="866"/>
            <p14:sldId id="884"/>
            <p14:sldId id="889"/>
            <p14:sldId id="890"/>
            <p14:sldId id="888"/>
          </p14:sldIdLst>
        </p14:section>
        <p14:section name="Appendix" id="{2C6CF514-53BB-4B2C-B27F-FE1C734B3BD3}">
          <p14:sldIdLst>
            <p14:sldId id="894"/>
            <p14:sldId id="895"/>
            <p14:sldId id="832"/>
            <p14:sldId id="830"/>
            <p14:sldId id="831"/>
            <p14:sldId id="893"/>
            <p14:sldId id="806"/>
            <p14:sldId id="797"/>
            <p14:sldId id="798"/>
            <p14:sldId id="799"/>
            <p14:sldId id="800"/>
            <p14:sldId id="644"/>
            <p14:sldId id="480"/>
            <p14:sldId id="494"/>
            <p14:sldId id="636"/>
            <p14:sldId id="632"/>
            <p14:sldId id="628"/>
            <p14:sldId id="629"/>
            <p14:sldId id="633"/>
            <p14:sldId id="634"/>
            <p14:sldId id="663"/>
            <p14:sldId id="659"/>
            <p14:sldId id="660"/>
            <p14:sldId id="661"/>
            <p14:sldId id="6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FF"/>
    <a:srgbClr val="222268"/>
    <a:srgbClr val="77933C"/>
    <a:srgbClr val="008000"/>
    <a:srgbClr val="993300"/>
    <a:srgbClr val="29E6FF"/>
    <a:srgbClr val="000000"/>
    <a:srgbClr val="9D8C78"/>
    <a:srgbClr val="D0008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673" autoAdjust="0"/>
  </p:normalViewPr>
  <p:slideViewPr>
    <p:cSldViewPr snapToGrid="0" snapToObjects="1">
      <p:cViewPr varScale="1">
        <p:scale>
          <a:sx n="78" d="100"/>
          <a:sy n="78" d="100"/>
        </p:scale>
        <p:origin x="151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8C6C2-56CA-46CB-81BE-6BD91179F557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4514BE4-C73F-4758-9914-D66746FCA3AE}">
      <dgm:prSet phldrT="[Text]"/>
      <dgm:spPr/>
      <dgm:t>
        <a:bodyPr/>
        <a:lstStyle/>
        <a:p>
          <a:r>
            <a:rPr lang="en-US" dirty="0"/>
            <a:t>Sandia’s Surface Ion Traps</a:t>
          </a:r>
        </a:p>
      </dgm:t>
    </dgm:pt>
    <dgm:pt modelId="{41E04C79-5705-4CC3-ADF9-DF8C99F25AAD}" type="parTrans" cxnId="{A5CE11DC-D1B1-4A62-8D82-386740F6DA12}">
      <dgm:prSet/>
      <dgm:spPr/>
      <dgm:t>
        <a:bodyPr/>
        <a:lstStyle/>
        <a:p>
          <a:endParaRPr lang="en-US"/>
        </a:p>
      </dgm:t>
    </dgm:pt>
    <dgm:pt modelId="{D77525C8-A76E-4A27-AE5F-FC809DB85C86}" type="sibTrans" cxnId="{A5CE11DC-D1B1-4A62-8D82-386740F6DA12}">
      <dgm:prSet/>
      <dgm:spPr/>
      <dgm:t>
        <a:bodyPr/>
        <a:lstStyle/>
        <a:p>
          <a:endParaRPr lang="en-US"/>
        </a:p>
      </dgm:t>
    </dgm:pt>
    <dgm:pt modelId="{4AC3ED85-36C7-447C-98AD-8725752ADD84}">
      <dgm:prSet phldrT="[Text]"/>
      <dgm:spPr/>
      <dgm:t>
        <a:bodyPr/>
        <a:lstStyle/>
        <a:p>
          <a:r>
            <a:rPr lang="en-US" dirty="0"/>
            <a:t>Quantum Control</a:t>
          </a:r>
        </a:p>
      </dgm:t>
    </dgm:pt>
    <dgm:pt modelId="{BE8D6CFF-D954-4661-8E9C-6A3464DD2A9C}" type="sibTrans" cxnId="{D461EEC2-7EE5-4300-98A7-DCC63CCA60ED}">
      <dgm:prSet/>
      <dgm:spPr/>
      <dgm:t>
        <a:bodyPr/>
        <a:lstStyle/>
        <a:p>
          <a:endParaRPr lang="en-US"/>
        </a:p>
      </dgm:t>
    </dgm:pt>
    <dgm:pt modelId="{41CA33DB-6C56-45A3-B657-7D3DAE21657B}" type="parTrans" cxnId="{D461EEC2-7EE5-4300-98A7-DCC63CCA60ED}">
      <dgm:prSet/>
      <dgm:spPr/>
      <dgm:t>
        <a:bodyPr/>
        <a:lstStyle/>
        <a:p>
          <a:endParaRPr lang="en-US"/>
        </a:p>
      </dgm:t>
    </dgm:pt>
    <dgm:pt modelId="{BE66C318-0918-4803-85EC-240F7F44C0EC}">
      <dgm:prSet phldrT="[Text]"/>
      <dgm:spPr/>
      <dgm:t>
        <a:bodyPr/>
        <a:lstStyle/>
        <a:p>
          <a:r>
            <a:rPr lang="en-US" dirty="0"/>
            <a:t>Specialized Ion Traps</a:t>
          </a:r>
        </a:p>
      </dgm:t>
    </dgm:pt>
    <dgm:pt modelId="{6A6D0FDF-F599-45BE-B173-F5E53E88392D}" type="parTrans" cxnId="{D3F2D61F-9C85-49CF-87E4-9EB6392D6F0C}">
      <dgm:prSet/>
      <dgm:spPr/>
      <dgm:t>
        <a:bodyPr/>
        <a:lstStyle/>
        <a:p>
          <a:endParaRPr lang="en-US"/>
        </a:p>
      </dgm:t>
    </dgm:pt>
    <dgm:pt modelId="{68EC3DEF-193B-420B-940A-8E7BA14B92E7}" type="sibTrans" cxnId="{D3F2D61F-9C85-49CF-87E4-9EB6392D6F0C}">
      <dgm:prSet/>
      <dgm:spPr/>
      <dgm:t>
        <a:bodyPr/>
        <a:lstStyle/>
        <a:p>
          <a:endParaRPr lang="en-US"/>
        </a:p>
      </dgm:t>
    </dgm:pt>
    <dgm:pt modelId="{736D89D4-C078-4D62-86F5-DB50F980E5A4}">
      <dgm:prSet phldrT="[Text]"/>
      <dgm:spPr/>
      <dgm:t>
        <a:bodyPr/>
        <a:lstStyle/>
        <a:p>
          <a:r>
            <a:rPr lang="en-US" dirty="0"/>
            <a:t>Classical Control</a:t>
          </a:r>
        </a:p>
      </dgm:t>
    </dgm:pt>
    <dgm:pt modelId="{EE672B24-E04E-4B5F-A4FD-C4EC7F3C8836}" type="sibTrans" cxnId="{A6FE76A9-6CEB-46AA-8D89-7F9EDA67B45D}">
      <dgm:prSet/>
      <dgm:spPr/>
      <dgm:t>
        <a:bodyPr/>
        <a:lstStyle/>
        <a:p>
          <a:endParaRPr lang="en-US"/>
        </a:p>
      </dgm:t>
    </dgm:pt>
    <dgm:pt modelId="{E175FA41-A887-49D9-A712-435BF563AC36}" type="parTrans" cxnId="{A6FE76A9-6CEB-46AA-8D89-7F9EDA67B45D}">
      <dgm:prSet/>
      <dgm:spPr/>
      <dgm:t>
        <a:bodyPr/>
        <a:lstStyle/>
        <a:p>
          <a:endParaRPr lang="en-US"/>
        </a:p>
      </dgm:t>
    </dgm:pt>
    <dgm:pt modelId="{09D3BDAA-6CD3-433E-851F-7F359552C640}" type="pres">
      <dgm:prSet presAssocID="{5108C6C2-56CA-46CB-81BE-6BD91179F557}" presName="linear" presStyleCnt="0">
        <dgm:presLayoutVars>
          <dgm:dir/>
          <dgm:resizeHandles val="exact"/>
        </dgm:presLayoutVars>
      </dgm:prSet>
      <dgm:spPr/>
    </dgm:pt>
    <dgm:pt modelId="{C7BD5E1C-F304-42E3-A251-CA04ACE24A96}" type="pres">
      <dgm:prSet presAssocID="{94514BE4-C73F-4758-9914-D66746FCA3AE}" presName="comp" presStyleCnt="0"/>
      <dgm:spPr/>
    </dgm:pt>
    <dgm:pt modelId="{636276D9-46CF-4650-9BEC-A91A31D34082}" type="pres">
      <dgm:prSet presAssocID="{94514BE4-C73F-4758-9914-D66746FCA3AE}" presName="box" presStyleLbl="node1" presStyleIdx="0" presStyleCnt="4"/>
      <dgm:spPr/>
    </dgm:pt>
    <dgm:pt modelId="{93489E0A-BC94-4E64-B1EA-4E8DED9848E9}" type="pres">
      <dgm:prSet presAssocID="{94514BE4-C73F-4758-9914-D66746FCA3AE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61F476-C460-4DC6-98AA-D6C6E8EDEB3A}" type="pres">
      <dgm:prSet presAssocID="{94514BE4-C73F-4758-9914-D66746FCA3AE}" presName="text" presStyleLbl="node1" presStyleIdx="0" presStyleCnt="4">
        <dgm:presLayoutVars>
          <dgm:bulletEnabled val="1"/>
        </dgm:presLayoutVars>
      </dgm:prSet>
      <dgm:spPr/>
    </dgm:pt>
    <dgm:pt modelId="{3857B31D-2FC7-4AA3-9BE8-7B548AF7E444}" type="pres">
      <dgm:prSet presAssocID="{D77525C8-A76E-4A27-AE5F-FC809DB85C86}" presName="spacer" presStyleCnt="0"/>
      <dgm:spPr/>
    </dgm:pt>
    <dgm:pt modelId="{EB1AC4F6-C0CB-409D-9CC3-2DD5DD9258F8}" type="pres">
      <dgm:prSet presAssocID="{736D89D4-C078-4D62-86F5-DB50F980E5A4}" presName="comp" presStyleCnt="0"/>
      <dgm:spPr/>
    </dgm:pt>
    <dgm:pt modelId="{B9655CD2-E42E-475C-B290-10B79888ED94}" type="pres">
      <dgm:prSet presAssocID="{736D89D4-C078-4D62-86F5-DB50F980E5A4}" presName="box" presStyleLbl="node1" presStyleIdx="1" presStyleCnt="4"/>
      <dgm:spPr/>
    </dgm:pt>
    <dgm:pt modelId="{F6BCCBA3-7014-46AA-8267-39B73A572DF9}" type="pres">
      <dgm:prSet presAssocID="{736D89D4-C078-4D62-86F5-DB50F980E5A4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9E93C1C-AF0C-4D6E-B342-F9CB201F9079}" type="pres">
      <dgm:prSet presAssocID="{736D89D4-C078-4D62-86F5-DB50F980E5A4}" presName="text" presStyleLbl="node1" presStyleIdx="1" presStyleCnt="4">
        <dgm:presLayoutVars>
          <dgm:bulletEnabled val="1"/>
        </dgm:presLayoutVars>
      </dgm:prSet>
      <dgm:spPr/>
    </dgm:pt>
    <dgm:pt modelId="{F2644A85-0168-4509-A52C-485A9D9C18A7}" type="pres">
      <dgm:prSet presAssocID="{EE672B24-E04E-4B5F-A4FD-C4EC7F3C8836}" presName="spacer" presStyleCnt="0"/>
      <dgm:spPr/>
    </dgm:pt>
    <dgm:pt modelId="{1A39C298-33C7-485A-8B39-F97071E03CC3}" type="pres">
      <dgm:prSet presAssocID="{4AC3ED85-36C7-447C-98AD-8725752ADD84}" presName="comp" presStyleCnt="0"/>
      <dgm:spPr/>
    </dgm:pt>
    <dgm:pt modelId="{8553A0F0-A59D-4A7B-A7A0-A39C22E97252}" type="pres">
      <dgm:prSet presAssocID="{4AC3ED85-36C7-447C-98AD-8725752ADD84}" presName="box" presStyleLbl="node1" presStyleIdx="2" presStyleCnt="4"/>
      <dgm:spPr/>
    </dgm:pt>
    <dgm:pt modelId="{94763576-C055-4762-B4E0-6DCA81D2C097}" type="pres">
      <dgm:prSet presAssocID="{4AC3ED85-36C7-447C-98AD-8725752ADD84}" presName="img" presStyleLbl="fgImgPlace1" presStyleIdx="2" presStyleCnt="4" custLinFactNeighborX="1188" custLinFactNeighborY="-933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chemeClr val="bg1"/>
          </a:solidFill>
        </a:ln>
      </dgm:spPr>
    </dgm:pt>
    <dgm:pt modelId="{F7DEFCDB-D81D-494B-A484-B778226E8763}" type="pres">
      <dgm:prSet presAssocID="{4AC3ED85-36C7-447C-98AD-8725752ADD84}" presName="text" presStyleLbl="node1" presStyleIdx="2" presStyleCnt="4">
        <dgm:presLayoutVars>
          <dgm:bulletEnabled val="1"/>
        </dgm:presLayoutVars>
      </dgm:prSet>
      <dgm:spPr/>
    </dgm:pt>
    <dgm:pt modelId="{6FBB260C-6E35-47C2-B0F9-6B1277C57A36}" type="pres">
      <dgm:prSet presAssocID="{BE8D6CFF-D954-4661-8E9C-6A3464DD2A9C}" presName="spacer" presStyleCnt="0"/>
      <dgm:spPr/>
    </dgm:pt>
    <dgm:pt modelId="{8E6B98F8-1449-4984-90F7-ED726A3F3A70}" type="pres">
      <dgm:prSet presAssocID="{BE66C318-0918-4803-85EC-240F7F44C0EC}" presName="comp" presStyleCnt="0"/>
      <dgm:spPr/>
    </dgm:pt>
    <dgm:pt modelId="{CE90F14F-3A0C-45CC-A0E1-4F8867D574CB}" type="pres">
      <dgm:prSet presAssocID="{BE66C318-0918-4803-85EC-240F7F44C0EC}" presName="box" presStyleLbl="node1" presStyleIdx="3" presStyleCnt="4"/>
      <dgm:spPr/>
    </dgm:pt>
    <dgm:pt modelId="{A797C8AD-8972-4AB3-BC44-03331750A957}" type="pres">
      <dgm:prSet presAssocID="{BE66C318-0918-4803-85EC-240F7F44C0EC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05EAA96-CBB2-4B0D-BB29-EF4EAA11C272}" type="pres">
      <dgm:prSet presAssocID="{BE66C318-0918-4803-85EC-240F7F44C0EC}" presName="text" presStyleLbl="node1" presStyleIdx="3" presStyleCnt="4">
        <dgm:presLayoutVars>
          <dgm:bulletEnabled val="1"/>
        </dgm:presLayoutVars>
      </dgm:prSet>
      <dgm:spPr/>
    </dgm:pt>
  </dgm:ptLst>
  <dgm:cxnLst>
    <dgm:cxn modelId="{D3F2D61F-9C85-49CF-87E4-9EB6392D6F0C}" srcId="{5108C6C2-56CA-46CB-81BE-6BD91179F557}" destId="{BE66C318-0918-4803-85EC-240F7F44C0EC}" srcOrd="3" destOrd="0" parTransId="{6A6D0FDF-F599-45BE-B173-F5E53E88392D}" sibTransId="{68EC3DEF-193B-420B-940A-8E7BA14B92E7}"/>
    <dgm:cxn modelId="{D352BD40-A4C7-4D28-8078-31D7C2E6B354}" type="presOf" srcId="{736D89D4-C078-4D62-86F5-DB50F980E5A4}" destId="{79E93C1C-AF0C-4D6E-B342-F9CB201F9079}" srcOrd="1" destOrd="0" presId="urn:microsoft.com/office/officeart/2005/8/layout/vList4"/>
    <dgm:cxn modelId="{30B69444-6CFF-41B6-89A8-759C0669AB82}" type="presOf" srcId="{BE66C318-0918-4803-85EC-240F7F44C0EC}" destId="{305EAA96-CBB2-4B0D-BB29-EF4EAA11C272}" srcOrd="1" destOrd="0" presId="urn:microsoft.com/office/officeart/2005/8/layout/vList4"/>
    <dgm:cxn modelId="{8B2EAD4A-E2DD-4F8D-A93A-B756412C650A}" type="presOf" srcId="{BE66C318-0918-4803-85EC-240F7F44C0EC}" destId="{CE90F14F-3A0C-45CC-A0E1-4F8867D574CB}" srcOrd="0" destOrd="0" presId="urn:microsoft.com/office/officeart/2005/8/layout/vList4"/>
    <dgm:cxn modelId="{2702D051-21B1-406E-A99A-46D78C2F1270}" type="presOf" srcId="{5108C6C2-56CA-46CB-81BE-6BD91179F557}" destId="{09D3BDAA-6CD3-433E-851F-7F359552C640}" srcOrd="0" destOrd="0" presId="urn:microsoft.com/office/officeart/2005/8/layout/vList4"/>
    <dgm:cxn modelId="{F85957A7-D35D-4F57-BA0E-430042542978}" type="presOf" srcId="{736D89D4-C078-4D62-86F5-DB50F980E5A4}" destId="{B9655CD2-E42E-475C-B290-10B79888ED94}" srcOrd="0" destOrd="0" presId="urn:microsoft.com/office/officeart/2005/8/layout/vList4"/>
    <dgm:cxn modelId="{A6FE76A9-6CEB-46AA-8D89-7F9EDA67B45D}" srcId="{5108C6C2-56CA-46CB-81BE-6BD91179F557}" destId="{736D89D4-C078-4D62-86F5-DB50F980E5A4}" srcOrd="1" destOrd="0" parTransId="{E175FA41-A887-49D9-A712-435BF563AC36}" sibTransId="{EE672B24-E04E-4B5F-A4FD-C4EC7F3C8836}"/>
    <dgm:cxn modelId="{D461EEC2-7EE5-4300-98A7-DCC63CCA60ED}" srcId="{5108C6C2-56CA-46CB-81BE-6BD91179F557}" destId="{4AC3ED85-36C7-447C-98AD-8725752ADD84}" srcOrd="2" destOrd="0" parTransId="{41CA33DB-6C56-45A3-B657-7D3DAE21657B}" sibTransId="{BE8D6CFF-D954-4661-8E9C-6A3464DD2A9C}"/>
    <dgm:cxn modelId="{A8FAFEC4-B4D2-4E95-A49F-F80FB77E4262}" type="presOf" srcId="{94514BE4-C73F-4758-9914-D66746FCA3AE}" destId="{D861F476-C460-4DC6-98AA-D6C6E8EDEB3A}" srcOrd="1" destOrd="0" presId="urn:microsoft.com/office/officeart/2005/8/layout/vList4"/>
    <dgm:cxn modelId="{FDB83DD0-860B-453E-82EE-B75369ABAC82}" type="presOf" srcId="{4AC3ED85-36C7-447C-98AD-8725752ADD84}" destId="{F7DEFCDB-D81D-494B-A484-B778226E8763}" srcOrd="1" destOrd="0" presId="urn:microsoft.com/office/officeart/2005/8/layout/vList4"/>
    <dgm:cxn modelId="{A58CD7D4-200C-448E-882F-EDA5E1EF2530}" type="presOf" srcId="{94514BE4-C73F-4758-9914-D66746FCA3AE}" destId="{636276D9-46CF-4650-9BEC-A91A31D34082}" srcOrd="0" destOrd="0" presId="urn:microsoft.com/office/officeart/2005/8/layout/vList4"/>
    <dgm:cxn modelId="{A5CE11DC-D1B1-4A62-8D82-386740F6DA12}" srcId="{5108C6C2-56CA-46CB-81BE-6BD91179F557}" destId="{94514BE4-C73F-4758-9914-D66746FCA3AE}" srcOrd="0" destOrd="0" parTransId="{41E04C79-5705-4CC3-ADF9-DF8C99F25AAD}" sibTransId="{D77525C8-A76E-4A27-AE5F-FC809DB85C86}"/>
    <dgm:cxn modelId="{DF4650E3-7EDE-4003-9AE2-D15CEBA29EFD}" type="presOf" srcId="{4AC3ED85-36C7-447C-98AD-8725752ADD84}" destId="{8553A0F0-A59D-4A7B-A7A0-A39C22E97252}" srcOrd="0" destOrd="0" presId="urn:microsoft.com/office/officeart/2005/8/layout/vList4"/>
    <dgm:cxn modelId="{A313CBBE-7F69-4CDF-8FAC-C0C99663C535}" type="presParOf" srcId="{09D3BDAA-6CD3-433E-851F-7F359552C640}" destId="{C7BD5E1C-F304-42E3-A251-CA04ACE24A96}" srcOrd="0" destOrd="0" presId="urn:microsoft.com/office/officeart/2005/8/layout/vList4"/>
    <dgm:cxn modelId="{3B37EC18-E7DD-4485-A4F2-61B6DB3900CB}" type="presParOf" srcId="{C7BD5E1C-F304-42E3-A251-CA04ACE24A96}" destId="{636276D9-46CF-4650-9BEC-A91A31D34082}" srcOrd="0" destOrd="0" presId="urn:microsoft.com/office/officeart/2005/8/layout/vList4"/>
    <dgm:cxn modelId="{FD3C323B-E26F-4B1C-B3A6-610F70C712B8}" type="presParOf" srcId="{C7BD5E1C-F304-42E3-A251-CA04ACE24A96}" destId="{93489E0A-BC94-4E64-B1EA-4E8DED9848E9}" srcOrd="1" destOrd="0" presId="urn:microsoft.com/office/officeart/2005/8/layout/vList4"/>
    <dgm:cxn modelId="{99D5B949-DFA7-4AF5-BE81-61D88C4CFFCA}" type="presParOf" srcId="{C7BD5E1C-F304-42E3-A251-CA04ACE24A96}" destId="{D861F476-C460-4DC6-98AA-D6C6E8EDEB3A}" srcOrd="2" destOrd="0" presId="urn:microsoft.com/office/officeart/2005/8/layout/vList4"/>
    <dgm:cxn modelId="{7D66B2E3-C7F3-449B-AB74-A5551B1BB6F7}" type="presParOf" srcId="{09D3BDAA-6CD3-433E-851F-7F359552C640}" destId="{3857B31D-2FC7-4AA3-9BE8-7B548AF7E444}" srcOrd="1" destOrd="0" presId="urn:microsoft.com/office/officeart/2005/8/layout/vList4"/>
    <dgm:cxn modelId="{1F406EC9-DE36-451F-9431-2B3564D61AB1}" type="presParOf" srcId="{09D3BDAA-6CD3-433E-851F-7F359552C640}" destId="{EB1AC4F6-C0CB-409D-9CC3-2DD5DD9258F8}" srcOrd="2" destOrd="0" presId="urn:microsoft.com/office/officeart/2005/8/layout/vList4"/>
    <dgm:cxn modelId="{156758A7-AD9C-4392-B53A-64D41212FDDD}" type="presParOf" srcId="{EB1AC4F6-C0CB-409D-9CC3-2DD5DD9258F8}" destId="{B9655CD2-E42E-475C-B290-10B79888ED94}" srcOrd="0" destOrd="0" presId="urn:microsoft.com/office/officeart/2005/8/layout/vList4"/>
    <dgm:cxn modelId="{23C455CF-1313-4A93-8AFF-D4AD351B22C8}" type="presParOf" srcId="{EB1AC4F6-C0CB-409D-9CC3-2DD5DD9258F8}" destId="{F6BCCBA3-7014-46AA-8267-39B73A572DF9}" srcOrd="1" destOrd="0" presId="urn:microsoft.com/office/officeart/2005/8/layout/vList4"/>
    <dgm:cxn modelId="{99D5CDDB-FC96-4C08-A16C-9988E49B183C}" type="presParOf" srcId="{EB1AC4F6-C0CB-409D-9CC3-2DD5DD9258F8}" destId="{79E93C1C-AF0C-4D6E-B342-F9CB201F9079}" srcOrd="2" destOrd="0" presId="urn:microsoft.com/office/officeart/2005/8/layout/vList4"/>
    <dgm:cxn modelId="{0B62E4BE-2A51-440A-B139-08D4F3EE13EE}" type="presParOf" srcId="{09D3BDAA-6CD3-433E-851F-7F359552C640}" destId="{F2644A85-0168-4509-A52C-485A9D9C18A7}" srcOrd="3" destOrd="0" presId="urn:microsoft.com/office/officeart/2005/8/layout/vList4"/>
    <dgm:cxn modelId="{8810A654-4BEA-4DB0-B559-66779029207A}" type="presParOf" srcId="{09D3BDAA-6CD3-433E-851F-7F359552C640}" destId="{1A39C298-33C7-485A-8B39-F97071E03CC3}" srcOrd="4" destOrd="0" presId="urn:microsoft.com/office/officeart/2005/8/layout/vList4"/>
    <dgm:cxn modelId="{781B7D43-3506-4A6F-A44B-1C129D18F1EF}" type="presParOf" srcId="{1A39C298-33C7-485A-8B39-F97071E03CC3}" destId="{8553A0F0-A59D-4A7B-A7A0-A39C22E97252}" srcOrd="0" destOrd="0" presId="urn:microsoft.com/office/officeart/2005/8/layout/vList4"/>
    <dgm:cxn modelId="{65C7961E-5B27-484C-BF88-749815F0331E}" type="presParOf" srcId="{1A39C298-33C7-485A-8B39-F97071E03CC3}" destId="{94763576-C055-4762-B4E0-6DCA81D2C097}" srcOrd="1" destOrd="0" presId="urn:microsoft.com/office/officeart/2005/8/layout/vList4"/>
    <dgm:cxn modelId="{6A1B7AC1-FB7A-4047-9D69-9433DC30FCA2}" type="presParOf" srcId="{1A39C298-33C7-485A-8B39-F97071E03CC3}" destId="{F7DEFCDB-D81D-494B-A484-B778226E8763}" srcOrd="2" destOrd="0" presId="urn:microsoft.com/office/officeart/2005/8/layout/vList4"/>
    <dgm:cxn modelId="{9F99326B-5F16-4FE1-952C-2F3AFBA7CF4C}" type="presParOf" srcId="{09D3BDAA-6CD3-433E-851F-7F359552C640}" destId="{6FBB260C-6E35-47C2-B0F9-6B1277C57A36}" srcOrd="5" destOrd="0" presId="urn:microsoft.com/office/officeart/2005/8/layout/vList4"/>
    <dgm:cxn modelId="{17D0B6BA-BF12-4D63-A91E-325D7364D656}" type="presParOf" srcId="{09D3BDAA-6CD3-433E-851F-7F359552C640}" destId="{8E6B98F8-1449-4984-90F7-ED726A3F3A70}" srcOrd="6" destOrd="0" presId="urn:microsoft.com/office/officeart/2005/8/layout/vList4"/>
    <dgm:cxn modelId="{487CB04B-65AB-4705-B321-F70019A7B38B}" type="presParOf" srcId="{8E6B98F8-1449-4984-90F7-ED726A3F3A70}" destId="{CE90F14F-3A0C-45CC-A0E1-4F8867D574CB}" srcOrd="0" destOrd="0" presId="urn:microsoft.com/office/officeart/2005/8/layout/vList4"/>
    <dgm:cxn modelId="{5C001E2C-EEDB-46D5-A05D-D371DD588FFC}" type="presParOf" srcId="{8E6B98F8-1449-4984-90F7-ED726A3F3A70}" destId="{A797C8AD-8972-4AB3-BC44-03331750A957}" srcOrd="1" destOrd="0" presId="urn:microsoft.com/office/officeart/2005/8/layout/vList4"/>
    <dgm:cxn modelId="{0B95CCE9-554E-402A-8203-2F621AE20C1B}" type="presParOf" srcId="{8E6B98F8-1449-4984-90F7-ED726A3F3A70}" destId="{305EAA96-CBB2-4B0D-BB29-EF4EAA11C2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08C6C2-56CA-46CB-81BE-6BD91179F557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4514BE4-C73F-4758-9914-D66746FCA3AE}">
      <dgm:prSet phldrT="[Text]"/>
      <dgm:spPr/>
      <dgm:t>
        <a:bodyPr/>
        <a:lstStyle/>
        <a:p>
          <a:r>
            <a:rPr lang="en-US" dirty="0"/>
            <a:t>Sandia’s High-Optical-Access Trap</a:t>
          </a:r>
        </a:p>
      </dgm:t>
    </dgm:pt>
    <dgm:pt modelId="{41E04C79-5705-4CC3-ADF9-DF8C99F25AAD}" type="parTrans" cxnId="{A5CE11DC-D1B1-4A62-8D82-386740F6DA12}">
      <dgm:prSet/>
      <dgm:spPr/>
      <dgm:t>
        <a:bodyPr/>
        <a:lstStyle/>
        <a:p>
          <a:endParaRPr lang="en-US"/>
        </a:p>
      </dgm:t>
    </dgm:pt>
    <dgm:pt modelId="{D77525C8-A76E-4A27-AE5F-FC809DB85C86}" type="sibTrans" cxnId="{A5CE11DC-D1B1-4A62-8D82-386740F6DA12}">
      <dgm:prSet/>
      <dgm:spPr/>
      <dgm:t>
        <a:bodyPr/>
        <a:lstStyle/>
        <a:p>
          <a:endParaRPr lang="en-US"/>
        </a:p>
      </dgm:t>
    </dgm:pt>
    <dgm:pt modelId="{4AC3ED85-36C7-447C-98AD-8725752ADD84}">
      <dgm:prSet phldrT="[Text]"/>
      <dgm:spPr/>
      <dgm:t>
        <a:bodyPr/>
        <a:lstStyle/>
        <a:p>
          <a:r>
            <a:rPr lang="en-US" dirty="0"/>
            <a:t>Quantum Control</a:t>
          </a:r>
        </a:p>
      </dgm:t>
    </dgm:pt>
    <dgm:pt modelId="{BE8D6CFF-D954-4661-8E9C-6A3464DD2A9C}" type="sibTrans" cxnId="{D461EEC2-7EE5-4300-98A7-DCC63CCA60ED}">
      <dgm:prSet/>
      <dgm:spPr/>
      <dgm:t>
        <a:bodyPr/>
        <a:lstStyle/>
        <a:p>
          <a:endParaRPr lang="en-US"/>
        </a:p>
      </dgm:t>
    </dgm:pt>
    <dgm:pt modelId="{41CA33DB-6C56-45A3-B657-7D3DAE21657B}" type="parTrans" cxnId="{D461EEC2-7EE5-4300-98A7-DCC63CCA60ED}">
      <dgm:prSet/>
      <dgm:spPr/>
      <dgm:t>
        <a:bodyPr/>
        <a:lstStyle/>
        <a:p>
          <a:endParaRPr lang="en-US"/>
        </a:p>
      </dgm:t>
    </dgm:pt>
    <dgm:pt modelId="{BE66C318-0918-4803-85EC-240F7F44C0EC}">
      <dgm:prSet phldrT="[Text]"/>
      <dgm:spPr/>
      <dgm:t>
        <a:bodyPr/>
        <a:lstStyle/>
        <a:p>
          <a:r>
            <a:rPr lang="en-US" dirty="0"/>
            <a:t>Specialized Ion Traps</a:t>
          </a:r>
        </a:p>
      </dgm:t>
    </dgm:pt>
    <dgm:pt modelId="{6A6D0FDF-F599-45BE-B173-F5E53E88392D}" type="parTrans" cxnId="{D3F2D61F-9C85-49CF-87E4-9EB6392D6F0C}">
      <dgm:prSet/>
      <dgm:spPr/>
      <dgm:t>
        <a:bodyPr/>
        <a:lstStyle/>
        <a:p>
          <a:endParaRPr lang="en-US"/>
        </a:p>
      </dgm:t>
    </dgm:pt>
    <dgm:pt modelId="{68EC3DEF-193B-420B-940A-8E7BA14B92E7}" type="sibTrans" cxnId="{D3F2D61F-9C85-49CF-87E4-9EB6392D6F0C}">
      <dgm:prSet/>
      <dgm:spPr/>
      <dgm:t>
        <a:bodyPr/>
        <a:lstStyle/>
        <a:p>
          <a:endParaRPr lang="en-US"/>
        </a:p>
      </dgm:t>
    </dgm:pt>
    <dgm:pt modelId="{736D89D4-C078-4D62-86F5-DB50F980E5A4}">
      <dgm:prSet phldrT="[Text]"/>
      <dgm:spPr/>
      <dgm:t>
        <a:bodyPr/>
        <a:lstStyle/>
        <a:p>
          <a:r>
            <a:rPr lang="en-US" dirty="0"/>
            <a:t>Classical Control</a:t>
          </a:r>
        </a:p>
      </dgm:t>
    </dgm:pt>
    <dgm:pt modelId="{EE672B24-E04E-4B5F-A4FD-C4EC7F3C8836}" type="sibTrans" cxnId="{A6FE76A9-6CEB-46AA-8D89-7F9EDA67B45D}">
      <dgm:prSet/>
      <dgm:spPr/>
      <dgm:t>
        <a:bodyPr/>
        <a:lstStyle/>
        <a:p>
          <a:endParaRPr lang="en-US"/>
        </a:p>
      </dgm:t>
    </dgm:pt>
    <dgm:pt modelId="{E175FA41-A887-49D9-A712-435BF563AC36}" type="parTrans" cxnId="{A6FE76A9-6CEB-46AA-8D89-7F9EDA67B45D}">
      <dgm:prSet/>
      <dgm:spPr/>
      <dgm:t>
        <a:bodyPr/>
        <a:lstStyle/>
        <a:p>
          <a:endParaRPr lang="en-US"/>
        </a:p>
      </dgm:t>
    </dgm:pt>
    <dgm:pt modelId="{09D3BDAA-6CD3-433E-851F-7F359552C640}" type="pres">
      <dgm:prSet presAssocID="{5108C6C2-56CA-46CB-81BE-6BD91179F557}" presName="linear" presStyleCnt="0">
        <dgm:presLayoutVars>
          <dgm:dir/>
          <dgm:resizeHandles val="exact"/>
        </dgm:presLayoutVars>
      </dgm:prSet>
      <dgm:spPr/>
    </dgm:pt>
    <dgm:pt modelId="{C7BD5E1C-F304-42E3-A251-CA04ACE24A96}" type="pres">
      <dgm:prSet presAssocID="{94514BE4-C73F-4758-9914-D66746FCA3AE}" presName="comp" presStyleCnt="0"/>
      <dgm:spPr/>
    </dgm:pt>
    <dgm:pt modelId="{636276D9-46CF-4650-9BEC-A91A31D34082}" type="pres">
      <dgm:prSet presAssocID="{94514BE4-C73F-4758-9914-D66746FCA3AE}" presName="box" presStyleLbl="node1" presStyleIdx="0" presStyleCnt="4"/>
      <dgm:spPr/>
    </dgm:pt>
    <dgm:pt modelId="{93489E0A-BC94-4E64-B1EA-4E8DED9848E9}" type="pres">
      <dgm:prSet presAssocID="{94514BE4-C73F-4758-9914-D66746FCA3AE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61F476-C460-4DC6-98AA-D6C6E8EDEB3A}" type="pres">
      <dgm:prSet presAssocID="{94514BE4-C73F-4758-9914-D66746FCA3AE}" presName="text" presStyleLbl="node1" presStyleIdx="0" presStyleCnt="4">
        <dgm:presLayoutVars>
          <dgm:bulletEnabled val="1"/>
        </dgm:presLayoutVars>
      </dgm:prSet>
      <dgm:spPr/>
    </dgm:pt>
    <dgm:pt modelId="{3857B31D-2FC7-4AA3-9BE8-7B548AF7E444}" type="pres">
      <dgm:prSet presAssocID="{D77525C8-A76E-4A27-AE5F-FC809DB85C86}" presName="spacer" presStyleCnt="0"/>
      <dgm:spPr/>
    </dgm:pt>
    <dgm:pt modelId="{EB1AC4F6-C0CB-409D-9CC3-2DD5DD9258F8}" type="pres">
      <dgm:prSet presAssocID="{736D89D4-C078-4D62-86F5-DB50F980E5A4}" presName="comp" presStyleCnt="0"/>
      <dgm:spPr/>
    </dgm:pt>
    <dgm:pt modelId="{B9655CD2-E42E-475C-B290-10B79888ED94}" type="pres">
      <dgm:prSet presAssocID="{736D89D4-C078-4D62-86F5-DB50F980E5A4}" presName="box" presStyleLbl="node1" presStyleIdx="1" presStyleCnt="4"/>
      <dgm:spPr/>
    </dgm:pt>
    <dgm:pt modelId="{F6BCCBA3-7014-46AA-8267-39B73A572DF9}" type="pres">
      <dgm:prSet presAssocID="{736D89D4-C078-4D62-86F5-DB50F980E5A4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9E93C1C-AF0C-4D6E-B342-F9CB201F9079}" type="pres">
      <dgm:prSet presAssocID="{736D89D4-C078-4D62-86F5-DB50F980E5A4}" presName="text" presStyleLbl="node1" presStyleIdx="1" presStyleCnt="4">
        <dgm:presLayoutVars>
          <dgm:bulletEnabled val="1"/>
        </dgm:presLayoutVars>
      </dgm:prSet>
      <dgm:spPr/>
    </dgm:pt>
    <dgm:pt modelId="{F2644A85-0168-4509-A52C-485A9D9C18A7}" type="pres">
      <dgm:prSet presAssocID="{EE672B24-E04E-4B5F-A4FD-C4EC7F3C8836}" presName="spacer" presStyleCnt="0"/>
      <dgm:spPr/>
    </dgm:pt>
    <dgm:pt modelId="{1A39C298-33C7-485A-8B39-F97071E03CC3}" type="pres">
      <dgm:prSet presAssocID="{4AC3ED85-36C7-447C-98AD-8725752ADD84}" presName="comp" presStyleCnt="0"/>
      <dgm:spPr/>
    </dgm:pt>
    <dgm:pt modelId="{8553A0F0-A59D-4A7B-A7A0-A39C22E97252}" type="pres">
      <dgm:prSet presAssocID="{4AC3ED85-36C7-447C-98AD-8725752ADD84}" presName="box" presStyleLbl="node1" presStyleIdx="2" presStyleCnt="4"/>
      <dgm:spPr/>
    </dgm:pt>
    <dgm:pt modelId="{94763576-C055-4762-B4E0-6DCA81D2C097}" type="pres">
      <dgm:prSet presAssocID="{4AC3ED85-36C7-447C-98AD-8725752ADD84}" presName="img" presStyleLbl="fgImgPlace1" presStyleIdx="2" presStyleCnt="4" custLinFactNeighborX="1188" custLinFactNeighborY="-933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chemeClr val="bg1"/>
          </a:solidFill>
        </a:ln>
      </dgm:spPr>
    </dgm:pt>
    <dgm:pt modelId="{F7DEFCDB-D81D-494B-A484-B778226E8763}" type="pres">
      <dgm:prSet presAssocID="{4AC3ED85-36C7-447C-98AD-8725752ADD84}" presName="text" presStyleLbl="node1" presStyleIdx="2" presStyleCnt="4">
        <dgm:presLayoutVars>
          <dgm:bulletEnabled val="1"/>
        </dgm:presLayoutVars>
      </dgm:prSet>
      <dgm:spPr/>
    </dgm:pt>
    <dgm:pt modelId="{6FBB260C-6E35-47C2-B0F9-6B1277C57A36}" type="pres">
      <dgm:prSet presAssocID="{BE8D6CFF-D954-4661-8E9C-6A3464DD2A9C}" presName="spacer" presStyleCnt="0"/>
      <dgm:spPr/>
    </dgm:pt>
    <dgm:pt modelId="{8E6B98F8-1449-4984-90F7-ED726A3F3A70}" type="pres">
      <dgm:prSet presAssocID="{BE66C318-0918-4803-85EC-240F7F44C0EC}" presName="comp" presStyleCnt="0"/>
      <dgm:spPr/>
    </dgm:pt>
    <dgm:pt modelId="{CE90F14F-3A0C-45CC-A0E1-4F8867D574CB}" type="pres">
      <dgm:prSet presAssocID="{BE66C318-0918-4803-85EC-240F7F44C0EC}" presName="box" presStyleLbl="node1" presStyleIdx="3" presStyleCnt="4"/>
      <dgm:spPr/>
    </dgm:pt>
    <dgm:pt modelId="{A797C8AD-8972-4AB3-BC44-03331750A957}" type="pres">
      <dgm:prSet presAssocID="{BE66C318-0918-4803-85EC-240F7F44C0EC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05EAA96-CBB2-4B0D-BB29-EF4EAA11C272}" type="pres">
      <dgm:prSet presAssocID="{BE66C318-0918-4803-85EC-240F7F44C0EC}" presName="text" presStyleLbl="node1" presStyleIdx="3" presStyleCnt="4">
        <dgm:presLayoutVars>
          <dgm:bulletEnabled val="1"/>
        </dgm:presLayoutVars>
      </dgm:prSet>
      <dgm:spPr/>
    </dgm:pt>
  </dgm:ptLst>
  <dgm:cxnLst>
    <dgm:cxn modelId="{D3F2D61F-9C85-49CF-87E4-9EB6392D6F0C}" srcId="{5108C6C2-56CA-46CB-81BE-6BD91179F557}" destId="{BE66C318-0918-4803-85EC-240F7F44C0EC}" srcOrd="3" destOrd="0" parTransId="{6A6D0FDF-F599-45BE-B173-F5E53E88392D}" sibTransId="{68EC3DEF-193B-420B-940A-8E7BA14B92E7}"/>
    <dgm:cxn modelId="{D352BD40-A4C7-4D28-8078-31D7C2E6B354}" type="presOf" srcId="{736D89D4-C078-4D62-86F5-DB50F980E5A4}" destId="{79E93C1C-AF0C-4D6E-B342-F9CB201F9079}" srcOrd="1" destOrd="0" presId="urn:microsoft.com/office/officeart/2005/8/layout/vList4"/>
    <dgm:cxn modelId="{30B69444-6CFF-41B6-89A8-759C0669AB82}" type="presOf" srcId="{BE66C318-0918-4803-85EC-240F7F44C0EC}" destId="{305EAA96-CBB2-4B0D-BB29-EF4EAA11C272}" srcOrd="1" destOrd="0" presId="urn:microsoft.com/office/officeart/2005/8/layout/vList4"/>
    <dgm:cxn modelId="{8B2EAD4A-E2DD-4F8D-A93A-B756412C650A}" type="presOf" srcId="{BE66C318-0918-4803-85EC-240F7F44C0EC}" destId="{CE90F14F-3A0C-45CC-A0E1-4F8867D574CB}" srcOrd="0" destOrd="0" presId="urn:microsoft.com/office/officeart/2005/8/layout/vList4"/>
    <dgm:cxn modelId="{2702D051-21B1-406E-A99A-46D78C2F1270}" type="presOf" srcId="{5108C6C2-56CA-46CB-81BE-6BD91179F557}" destId="{09D3BDAA-6CD3-433E-851F-7F359552C640}" srcOrd="0" destOrd="0" presId="urn:microsoft.com/office/officeart/2005/8/layout/vList4"/>
    <dgm:cxn modelId="{F85957A7-D35D-4F57-BA0E-430042542978}" type="presOf" srcId="{736D89D4-C078-4D62-86F5-DB50F980E5A4}" destId="{B9655CD2-E42E-475C-B290-10B79888ED94}" srcOrd="0" destOrd="0" presId="urn:microsoft.com/office/officeart/2005/8/layout/vList4"/>
    <dgm:cxn modelId="{A6FE76A9-6CEB-46AA-8D89-7F9EDA67B45D}" srcId="{5108C6C2-56CA-46CB-81BE-6BD91179F557}" destId="{736D89D4-C078-4D62-86F5-DB50F980E5A4}" srcOrd="1" destOrd="0" parTransId="{E175FA41-A887-49D9-A712-435BF563AC36}" sibTransId="{EE672B24-E04E-4B5F-A4FD-C4EC7F3C8836}"/>
    <dgm:cxn modelId="{D461EEC2-7EE5-4300-98A7-DCC63CCA60ED}" srcId="{5108C6C2-56CA-46CB-81BE-6BD91179F557}" destId="{4AC3ED85-36C7-447C-98AD-8725752ADD84}" srcOrd="2" destOrd="0" parTransId="{41CA33DB-6C56-45A3-B657-7D3DAE21657B}" sibTransId="{BE8D6CFF-D954-4661-8E9C-6A3464DD2A9C}"/>
    <dgm:cxn modelId="{A8FAFEC4-B4D2-4E95-A49F-F80FB77E4262}" type="presOf" srcId="{94514BE4-C73F-4758-9914-D66746FCA3AE}" destId="{D861F476-C460-4DC6-98AA-D6C6E8EDEB3A}" srcOrd="1" destOrd="0" presId="urn:microsoft.com/office/officeart/2005/8/layout/vList4"/>
    <dgm:cxn modelId="{FDB83DD0-860B-453E-82EE-B75369ABAC82}" type="presOf" srcId="{4AC3ED85-36C7-447C-98AD-8725752ADD84}" destId="{F7DEFCDB-D81D-494B-A484-B778226E8763}" srcOrd="1" destOrd="0" presId="urn:microsoft.com/office/officeart/2005/8/layout/vList4"/>
    <dgm:cxn modelId="{A58CD7D4-200C-448E-882F-EDA5E1EF2530}" type="presOf" srcId="{94514BE4-C73F-4758-9914-D66746FCA3AE}" destId="{636276D9-46CF-4650-9BEC-A91A31D34082}" srcOrd="0" destOrd="0" presId="urn:microsoft.com/office/officeart/2005/8/layout/vList4"/>
    <dgm:cxn modelId="{A5CE11DC-D1B1-4A62-8D82-386740F6DA12}" srcId="{5108C6C2-56CA-46CB-81BE-6BD91179F557}" destId="{94514BE4-C73F-4758-9914-D66746FCA3AE}" srcOrd="0" destOrd="0" parTransId="{41E04C79-5705-4CC3-ADF9-DF8C99F25AAD}" sibTransId="{D77525C8-A76E-4A27-AE5F-FC809DB85C86}"/>
    <dgm:cxn modelId="{DF4650E3-7EDE-4003-9AE2-D15CEBA29EFD}" type="presOf" srcId="{4AC3ED85-36C7-447C-98AD-8725752ADD84}" destId="{8553A0F0-A59D-4A7B-A7A0-A39C22E97252}" srcOrd="0" destOrd="0" presId="urn:microsoft.com/office/officeart/2005/8/layout/vList4"/>
    <dgm:cxn modelId="{A313CBBE-7F69-4CDF-8FAC-C0C99663C535}" type="presParOf" srcId="{09D3BDAA-6CD3-433E-851F-7F359552C640}" destId="{C7BD5E1C-F304-42E3-A251-CA04ACE24A96}" srcOrd="0" destOrd="0" presId="urn:microsoft.com/office/officeart/2005/8/layout/vList4"/>
    <dgm:cxn modelId="{3B37EC18-E7DD-4485-A4F2-61B6DB3900CB}" type="presParOf" srcId="{C7BD5E1C-F304-42E3-A251-CA04ACE24A96}" destId="{636276D9-46CF-4650-9BEC-A91A31D34082}" srcOrd="0" destOrd="0" presId="urn:microsoft.com/office/officeart/2005/8/layout/vList4"/>
    <dgm:cxn modelId="{FD3C323B-E26F-4B1C-B3A6-610F70C712B8}" type="presParOf" srcId="{C7BD5E1C-F304-42E3-A251-CA04ACE24A96}" destId="{93489E0A-BC94-4E64-B1EA-4E8DED9848E9}" srcOrd="1" destOrd="0" presId="urn:microsoft.com/office/officeart/2005/8/layout/vList4"/>
    <dgm:cxn modelId="{99D5B949-DFA7-4AF5-BE81-61D88C4CFFCA}" type="presParOf" srcId="{C7BD5E1C-F304-42E3-A251-CA04ACE24A96}" destId="{D861F476-C460-4DC6-98AA-D6C6E8EDEB3A}" srcOrd="2" destOrd="0" presId="urn:microsoft.com/office/officeart/2005/8/layout/vList4"/>
    <dgm:cxn modelId="{7D66B2E3-C7F3-449B-AB74-A5551B1BB6F7}" type="presParOf" srcId="{09D3BDAA-6CD3-433E-851F-7F359552C640}" destId="{3857B31D-2FC7-4AA3-9BE8-7B548AF7E444}" srcOrd="1" destOrd="0" presId="urn:microsoft.com/office/officeart/2005/8/layout/vList4"/>
    <dgm:cxn modelId="{1F406EC9-DE36-451F-9431-2B3564D61AB1}" type="presParOf" srcId="{09D3BDAA-6CD3-433E-851F-7F359552C640}" destId="{EB1AC4F6-C0CB-409D-9CC3-2DD5DD9258F8}" srcOrd="2" destOrd="0" presId="urn:microsoft.com/office/officeart/2005/8/layout/vList4"/>
    <dgm:cxn modelId="{156758A7-AD9C-4392-B53A-64D41212FDDD}" type="presParOf" srcId="{EB1AC4F6-C0CB-409D-9CC3-2DD5DD9258F8}" destId="{B9655CD2-E42E-475C-B290-10B79888ED94}" srcOrd="0" destOrd="0" presId="urn:microsoft.com/office/officeart/2005/8/layout/vList4"/>
    <dgm:cxn modelId="{23C455CF-1313-4A93-8AFF-D4AD351B22C8}" type="presParOf" srcId="{EB1AC4F6-C0CB-409D-9CC3-2DD5DD9258F8}" destId="{F6BCCBA3-7014-46AA-8267-39B73A572DF9}" srcOrd="1" destOrd="0" presId="urn:microsoft.com/office/officeart/2005/8/layout/vList4"/>
    <dgm:cxn modelId="{99D5CDDB-FC96-4C08-A16C-9988E49B183C}" type="presParOf" srcId="{EB1AC4F6-C0CB-409D-9CC3-2DD5DD9258F8}" destId="{79E93C1C-AF0C-4D6E-B342-F9CB201F9079}" srcOrd="2" destOrd="0" presId="urn:microsoft.com/office/officeart/2005/8/layout/vList4"/>
    <dgm:cxn modelId="{0B62E4BE-2A51-440A-B139-08D4F3EE13EE}" type="presParOf" srcId="{09D3BDAA-6CD3-433E-851F-7F359552C640}" destId="{F2644A85-0168-4509-A52C-485A9D9C18A7}" srcOrd="3" destOrd="0" presId="urn:microsoft.com/office/officeart/2005/8/layout/vList4"/>
    <dgm:cxn modelId="{8810A654-4BEA-4DB0-B559-66779029207A}" type="presParOf" srcId="{09D3BDAA-6CD3-433E-851F-7F359552C640}" destId="{1A39C298-33C7-485A-8B39-F97071E03CC3}" srcOrd="4" destOrd="0" presId="urn:microsoft.com/office/officeart/2005/8/layout/vList4"/>
    <dgm:cxn modelId="{781B7D43-3506-4A6F-A44B-1C129D18F1EF}" type="presParOf" srcId="{1A39C298-33C7-485A-8B39-F97071E03CC3}" destId="{8553A0F0-A59D-4A7B-A7A0-A39C22E97252}" srcOrd="0" destOrd="0" presId="urn:microsoft.com/office/officeart/2005/8/layout/vList4"/>
    <dgm:cxn modelId="{65C7961E-5B27-484C-BF88-749815F0331E}" type="presParOf" srcId="{1A39C298-33C7-485A-8B39-F97071E03CC3}" destId="{94763576-C055-4762-B4E0-6DCA81D2C097}" srcOrd="1" destOrd="0" presId="urn:microsoft.com/office/officeart/2005/8/layout/vList4"/>
    <dgm:cxn modelId="{6A1B7AC1-FB7A-4047-9D69-9433DC30FCA2}" type="presParOf" srcId="{1A39C298-33C7-485A-8B39-F97071E03CC3}" destId="{F7DEFCDB-D81D-494B-A484-B778226E8763}" srcOrd="2" destOrd="0" presId="urn:microsoft.com/office/officeart/2005/8/layout/vList4"/>
    <dgm:cxn modelId="{9F99326B-5F16-4FE1-952C-2F3AFBA7CF4C}" type="presParOf" srcId="{09D3BDAA-6CD3-433E-851F-7F359552C640}" destId="{6FBB260C-6E35-47C2-B0F9-6B1277C57A36}" srcOrd="5" destOrd="0" presId="urn:microsoft.com/office/officeart/2005/8/layout/vList4"/>
    <dgm:cxn modelId="{17D0B6BA-BF12-4D63-A91E-325D7364D656}" type="presParOf" srcId="{09D3BDAA-6CD3-433E-851F-7F359552C640}" destId="{8E6B98F8-1449-4984-90F7-ED726A3F3A70}" srcOrd="6" destOrd="0" presId="urn:microsoft.com/office/officeart/2005/8/layout/vList4"/>
    <dgm:cxn modelId="{487CB04B-65AB-4705-B321-F70019A7B38B}" type="presParOf" srcId="{8E6B98F8-1449-4984-90F7-ED726A3F3A70}" destId="{CE90F14F-3A0C-45CC-A0E1-4F8867D574CB}" srcOrd="0" destOrd="0" presId="urn:microsoft.com/office/officeart/2005/8/layout/vList4"/>
    <dgm:cxn modelId="{5C001E2C-EEDB-46D5-A05D-D371DD588FFC}" type="presParOf" srcId="{8E6B98F8-1449-4984-90F7-ED726A3F3A70}" destId="{A797C8AD-8972-4AB3-BC44-03331750A957}" srcOrd="1" destOrd="0" presId="urn:microsoft.com/office/officeart/2005/8/layout/vList4"/>
    <dgm:cxn modelId="{0B95CCE9-554E-402A-8203-2F621AE20C1B}" type="presParOf" srcId="{8E6B98F8-1449-4984-90F7-ED726A3F3A70}" destId="{305EAA96-CBB2-4B0D-BB29-EF4EAA11C2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08C6C2-56CA-46CB-81BE-6BD91179F557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4514BE4-C73F-4758-9914-D66746FCA3AE}">
      <dgm:prSet phldrT="[Text]"/>
      <dgm:spPr/>
      <dgm:t>
        <a:bodyPr/>
        <a:lstStyle/>
        <a:p>
          <a:r>
            <a:rPr lang="en-US" dirty="0"/>
            <a:t>Sandia’s High-Optical-Access Trap</a:t>
          </a:r>
        </a:p>
      </dgm:t>
    </dgm:pt>
    <dgm:pt modelId="{41E04C79-5705-4CC3-ADF9-DF8C99F25AAD}" type="parTrans" cxnId="{A5CE11DC-D1B1-4A62-8D82-386740F6DA12}">
      <dgm:prSet/>
      <dgm:spPr/>
      <dgm:t>
        <a:bodyPr/>
        <a:lstStyle/>
        <a:p>
          <a:endParaRPr lang="en-US"/>
        </a:p>
      </dgm:t>
    </dgm:pt>
    <dgm:pt modelId="{D77525C8-A76E-4A27-AE5F-FC809DB85C86}" type="sibTrans" cxnId="{A5CE11DC-D1B1-4A62-8D82-386740F6DA12}">
      <dgm:prSet/>
      <dgm:spPr/>
      <dgm:t>
        <a:bodyPr/>
        <a:lstStyle/>
        <a:p>
          <a:endParaRPr lang="en-US"/>
        </a:p>
      </dgm:t>
    </dgm:pt>
    <dgm:pt modelId="{4AC3ED85-36C7-447C-98AD-8725752ADD84}">
      <dgm:prSet phldrT="[Text]"/>
      <dgm:spPr/>
      <dgm:t>
        <a:bodyPr/>
        <a:lstStyle/>
        <a:p>
          <a:r>
            <a:rPr lang="en-US" dirty="0"/>
            <a:t>Quantum Control</a:t>
          </a:r>
        </a:p>
      </dgm:t>
    </dgm:pt>
    <dgm:pt modelId="{BE8D6CFF-D954-4661-8E9C-6A3464DD2A9C}" type="sibTrans" cxnId="{D461EEC2-7EE5-4300-98A7-DCC63CCA60ED}">
      <dgm:prSet/>
      <dgm:spPr/>
      <dgm:t>
        <a:bodyPr/>
        <a:lstStyle/>
        <a:p>
          <a:endParaRPr lang="en-US"/>
        </a:p>
      </dgm:t>
    </dgm:pt>
    <dgm:pt modelId="{41CA33DB-6C56-45A3-B657-7D3DAE21657B}" type="parTrans" cxnId="{D461EEC2-7EE5-4300-98A7-DCC63CCA60ED}">
      <dgm:prSet/>
      <dgm:spPr/>
      <dgm:t>
        <a:bodyPr/>
        <a:lstStyle/>
        <a:p>
          <a:endParaRPr lang="en-US"/>
        </a:p>
      </dgm:t>
    </dgm:pt>
    <dgm:pt modelId="{BE66C318-0918-4803-85EC-240F7F44C0EC}">
      <dgm:prSet phldrT="[Text]"/>
      <dgm:spPr/>
      <dgm:t>
        <a:bodyPr/>
        <a:lstStyle/>
        <a:p>
          <a:r>
            <a:rPr lang="en-US" dirty="0"/>
            <a:t>Specialized Ion Traps</a:t>
          </a:r>
        </a:p>
      </dgm:t>
    </dgm:pt>
    <dgm:pt modelId="{6A6D0FDF-F599-45BE-B173-F5E53E88392D}" type="parTrans" cxnId="{D3F2D61F-9C85-49CF-87E4-9EB6392D6F0C}">
      <dgm:prSet/>
      <dgm:spPr/>
      <dgm:t>
        <a:bodyPr/>
        <a:lstStyle/>
        <a:p>
          <a:endParaRPr lang="en-US"/>
        </a:p>
      </dgm:t>
    </dgm:pt>
    <dgm:pt modelId="{68EC3DEF-193B-420B-940A-8E7BA14B92E7}" type="sibTrans" cxnId="{D3F2D61F-9C85-49CF-87E4-9EB6392D6F0C}">
      <dgm:prSet/>
      <dgm:spPr/>
      <dgm:t>
        <a:bodyPr/>
        <a:lstStyle/>
        <a:p>
          <a:endParaRPr lang="en-US"/>
        </a:p>
      </dgm:t>
    </dgm:pt>
    <dgm:pt modelId="{736D89D4-C078-4D62-86F5-DB50F980E5A4}">
      <dgm:prSet phldrT="[Text]"/>
      <dgm:spPr/>
      <dgm:t>
        <a:bodyPr/>
        <a:lstStyle/>
        <a:p>
          <a:r>
            <a:rPr lang="en-US" dirty="0"/>
            <a:t>Classical Control</a:t>
          </a:r>
        </a:p>
      </dgm:t>
    </dgm:pt>
    <dgm:pt modelId="{EE672B24-E04E-4B5F-A4FD-C4EC7F3C8836}" type="sibTrans" cxnId="{A6FE76A9-6CEB-46AA-8D89-7F9EDA67B45D}">
      <dgm:prSet/>
      <dgm:spPr/>
      <dgm:t>
        <a:bodyPr/>
        <a:lstStyle/>
        <a:p>
          <a:endParaRPr lang="en-US"/>
        </a:p>
      </dgm:t>
    </dgm:pt>
    <dgm:pt modelId="{E175FA41-A887-49D9-A712-435BF563AC36}" type="parTrans" cxnId="{A6FE76A9-6CEB-46AA-8D89-7F9EDA67B45D}">
      <dgm:prSet/>
      <dgm:spPr/>
      <dgm:t>
        <a:bodyPr/>
        <a:lstStyle/>
        <a:p>
          <a:endParaRPr lang="en-US"/>
        </a:p>
      </dgm:t>
    </dgm:pt>
    <dgm:pt modelId="{09D3BDAA-6CD3-433E-851F-7F359552C640}" type="pres">
      <dgm:prSet presAssocID="{5108C6C2-56CA-46CB-81BE-6BD91179F557}" presName="linear" presStyleCnt="0">
        <dgm:presLayoutVars>
          <dgm:dir/>
          <dgm:resizeHandles val="exact"/>
        </dgm:presLayoutVars>
      </dgm:prSet>
      <dgm:spPr/>
    </dgm:pt>
    <dgm:pt modelId="{C7BD5E1C-F304-42E3-A251-CA04ACE24A96}" type="pres">
      <dgm:prSet presAssocID="{94514BE4-C73F-4758-9914-D66746FCA3AE}" presName="comp" presStyleCnt="0"/>
      <dgm:spPr/>
    </dgm:pt>
    <dgm:pt modelId="{636276D9-46CF-4650-9BEC-A91A31D34082}" type="pres">
      <dgm:prSet presAssocID="{94514BE4-C73F-4758-9914-D66746FCA3AE}" presName="box" presStyleLbl="node1" presStyleIdx="0" presStyleCnt="4"/>
      <dgm:spPr/>
    </dgm:pt>
    <dgm:pt modelId="{93489E0A-BC94-4E64-B1EA-4E8DED9848E9}" type="pres">
      <dgm:prSet presAssocID="{94514BE4-C73F-4758-9914-D66746FCA3AE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61F476-C460-4DC6-98AA-D6C6E8EDEB3A}" type="pres">
      <dgm:prSet presAssocID="{94514BE4-C73F-4758-9914-D66746FCA3AE}" presName="text" presStyleLbl="node1" presStyleIdx="0" presStyleCnt="4">
        <dgm:presLayoutVars>
          <dgm:bulletEnabled val="1"/>
        </dgm:presLayoutVars>
      </dgm:prSet>
      <dgm:spPr/>
    </dgm:pt>
    <dgm:pt modelId="{3857B31D-2FC7-4AA3-9BE8-7B548AF7E444}" type="pres">
      <dgm:prSet presAssocID="{D77525C8-A76E-4A27-AE5F-FC809DB85C86}" presName="spacer" presStyleCnt="0"/>
      <dgm:spPr/>
    </dgm:pt>
    <dgm:pt modelId="{EB1AC4F6-C0CB-409D-9CC3-2DD5DD9258F8}" type="pres">
      <dgm:prSet presAssocID="{736D89D4-C078-4D62-86F5-DB50F980E5A4}" presName="comp" presStyleCnt="0"/>
      <dgm:spPr/>
    </dgm:pt>
    <dgm:pt modelId="{B9655CD2-E42E-475C-B290-10B79888ED94}" type="pres">
      <dgm:prSet presAssocID="{736D89D4-C078-4D62-86F5-DB50F980E5A4}" presName="box" presStyleLbl="node1" presStyleIdx="1" presStyleCnt="4"/>
      <dgm:spPr/>
    </dgm:pt>
    <dgm:pt modelId="{F6BCCBA3-7014-46AA-8267-39B73A572DF9}" type="pres">
      <dgm:prSet presAssocID="{736D89D4-C078-4D62-86F5-DB50F980E5A4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9E93C1C-AF0C-4D6E-B342-F9CB201F9079}" type="pres">
      <dgm:prSet presAssocID="{736D89D4-C078-4D62-86F5-DB50F980E5A4}" presName="text" presStyleLbl="node1" presStyleIdx="1" presStyleCnt="4">
        <dgm:presLayoutVars>
          <dgm:bulletEnabled val="1"/>
        </dgm:presLayoutVars>
      </dgm:prSet>
      <dgm:spPr/>
    </dgm:pt>
    <dgm:pt modelId="{F2644A85-0168-4509-A52C-485A9D9C18A7}" type="pres">
      <dgm:prSet presAssocID="{EE672B24-E04E-4B5F-A4FD-C4EC7F3C8836}" presName="spacer" presStyleCnt="0"/>
      <dgm:spPr/>
    </dgm:pt>
    <dgm:pt modelId="{1A39C298-33C7-485A-8B39-F97071E03CC3}" type="pres">
      <dgm:prSet presAssocID="{4AC3ED85-36C7-447C-98AD-8725752ADD84}" presName="comp" presStyleCnt="0"/>
      <dgm:spPr/>
    </dgm:pt>
    <dgm:pt modelId="{8553A0F0-A59D-4A7B-A7A0-A39C22E97252}" type="pres">
      <dgm:prSet presAssocID="{4AC3ED85-36C7-447C-98AD-8725752ADD84}" presName="box" presStyleLbl="node1" presStyleIdx="2" presStyleCnt="4"/>
      <dgm:spPr/>
    </dgm:pt>
    <dgm:pt modelId="{94763576-C055-4762-B4E0-6DCA81D2C097}" type="pres">
      <dgm:prSet presAssocID="{4AC3ED85-36C7-447C-98AD-8725752ADD84}" presName="img" presStyleLbl="fgImgPlace1" presStyleIdx="2" presStyleCnt="4" custLinFactNeighborX="1188" custLinFactNeighborY="-933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chemeClr val="bg1"/>
          </a:solidFill>
        </a:ln>
      </dgm:spPr>
    </dgm:pt>
    <dgm:pt modelId="{F7DEFCDB-D81D-494B-A484-B778226E8763}" type="pres">
      <dgm:prSet presAssocID="{4AC3ED85-36C7-447C-98AD-8725752ADD84}" presName="text" presStyleLbl="node1" presStyleIdx="2" presStyleCnt="4">
        <dgm:presLayoutVars>
          <dgm:bulletEnabled val="1"/>
        </dgm:presLayoutVars>
      </dgm:prSet>
      <dgm:spPr/>
    </dgm:pt>
    <dgm:pt modelId="{6FBB260C-6E35-47C2-B0F9-6B1277C57A36}" type="pres">
      <dgm:prSet presAssocID="{BE8D6CFF-D954-4661-8E9C-6A3464DD2A9C}" presName="spacer" presStyleCnt="0"/>
      <dgm:spPr/>
    </dgm:pt>
    <dgm:pt modelId="{8E6B98F8-1449-4984-90F7-ED726A3F3A70}" type="pres">
      <dgm:prSet presAssocID="{BE66C318-0918-4803-85EC-240F7F44C0EC}" presName="comp" presStyleCnt="0"/>
      <dgm:spPr/>
    </dgm:pt>
    <dgm:pt modelId="{CE90F14F-3A0C-45CC-A0E1-4F8867D574CB}" type="pres">
      <dgm:prSet presAssocID="{BE66C318-0918-4803-85EC-240F7F44C0EC}" presName="box" presStyleLbl="node1" presStyleIdx="3" presStyleCnt="4"/>
      <dgm:spPr/>
    </dgm:pt>
    <dgm:pt modelId="{A797C8AD-8972-4AB3-BC44-03331750A957}" type="pres">
      <dgm:prSet presAssocID="{BE66C318-0918-4803-85EC-240F7F44C0EC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05EAA96-CBB2-4B0D-BB29-EF4EAA11C272}" type="pres">
      <dgm:prSet presAssocID="{BE66C318-0918-4803-85EC-240F7F44C0EC}" presName="text" presStyleLbl="node1" presStyleIdx="3" presStyleCnt="4">
        <dgm:presLayoutVars>
          <dgm:bulletEnabled val="1"/>
        </dgm:presLayoutVars>
      </dgm:prSet>
      <dgm:spPr/>
    </dgm:pt>
  </dgm:ptLst>
  <dgm:cxnLst>
    <dgm:cxn modelId="{D3F2D61F-9C85-49CF-87E4-9EB6392D6F0C}" srcId="{5108C6C2-56CA-46CB-81BE-6BD91179F557}" destId="{BE66C318-0918-4803-85EC-240F7F44C0EC}" srcOrd="3" destOrd="0" parTransId="{6A6D0FDF-F599-45BE-B173-F5E53E88392D}" sibTransId="{68EC3DEF-193B-420B-940A-8E7BA14B92E7}"/>
    <dgm:cxn modelId="{D352BD40-A4C7-4D28-8078-31D7C2E6B354}" type="presOf" srcId="{736D89D4-C078-4D62-86F5-DB50F980E5A4}" destId="{79E93C1C-AF0C-4D6E-B342-F9CB201F9079}" srcOrd="1" destOrd="0" presId="urn:microsoft.com/office/officeart/2005/8/layout/vList4"/>
    <dgm:cxn modelId="{30B69444-6CFF-41B6-89A8-759C0669AB82}" type="presOf" srcId="{BE66C318-0918-4803-85EC-240F7F44C0EC}" destId="{305EAA96-CBB2-4B0D-BB29-EF4EAA11C272}" srcOrd="1" destOrd="0" presId="urn:microsoft.com/office/officeart/2005/8/layout/vList4"/>
    <dgm:cxn modelId="{8B2EAD4A-E2DD-4F8D-A93A-B756412C650A}" type="presOf" srcId="{BE66C318-0918-4803-85EC-240F7F44C0EC}" destId="{CE90F14F-3A0C-45CC-A0E1-4F8867D574CB}" srcOrd="0" destOrd="0" presId="urn:microsoft.com/office/officeart/2005/8/layout/vList4"/>
    <dgm:cxn modelId="{2702D051-21B1-406E-A99A-46D78C2F1270}" type="presOf" srcId="{5108C6C2-56CA-46CB-81BE-6BD91179F557}" destId="{09D3BDAA-6CD3-433E-851F-7F359552C640}" srcOrd="0" destOrd="0" presId="urn:microsoft.com/office/officeart/2005/8/layout/vList4"/>
    <dgm:cxn modelId="{F85957A7-D35D-4F57-BA0E-430042542978}" type="presOf" srcId="{736D89D4-C078-4D62-86F5-DB50F980E5A4}" destId="{B9655CD2-E42E-475C-B290-10B79888ED94}" srcOrd="0" destOrd="0" presId="urn:microsoft.com/office/officeart/2005/8/layout/vList4"/>
    <dgm:cxn modelId="{A6FE76A9-6CEB-46AA-8D89-7F9EDA67B45D}" srcId="{5108C6C2-56CA-46CB-81BE-6BD91179F557}" destId="{736D89D4-C078-4D62-86F5-DB50F980E5A4}" srcOrd="1" destOrd="0" parTransId="{E175FA41-A887-49D9-A712-435BF563AC36}" sibTransId="{EE672B24-E04E-4B5F-A4FD-C4EC7F3C8836}"/>
    <dgm:cxn modelId="{D461EEC2-7EE5-4300-98A7-DCC63CCA60ED}" srcId="{5108C6C2-56CA-46CB-81BE-6BD91179F557}" destId="{4AC3ED85-36C7-447C-98AD-8725752ADD84}" srcOrd="2" destOrd="0" parTransId="{41CA33DB-6C56-45A3-B657-7D3DAE21657B}" sibTransId="{BE8D6CFF-D954-4661-8E9C-6A3464DD2A9C}"/>
    <dgm:cxn modelId="{A8FAFEC4-B4D2-4E95-A49F-F80FB77E4262}" type="presOf" srcId="{94514BE4-C73F-4758-9914-D66746FCA3AE}" destId="{D861F476-C460-4DC6-98AA-D6C6E8EDEB3A}" srcOrd="1" destOrd="0" presId="urn:microsoft.com/office/officeart/2005/8/layout/vList4"/>
    <dgm:cxn modelId="{FDB83DD0-860B-453E-82EE-B75369ABAC82}" type="presOf" srcId="{4AC3ED85-36C7-447C-98AD-8725752ADD84}" destId="{F7DEFCDB-D81D-494B-A484-B778226E8763}" srcOrd="1" destOrd="0" presId="urn:microsoft.com/office/officeart/2005/8/layout/vList4"/>
    <dgm:cxn modelId="{A58CD7D4-200C-448E-882F-EDA5E1EF2530}" type="presOf" srcId="{94514BE4-C73F-4758-9914-D66746FCA3AE}" destId="{636276D9-46CF-4650-9BEC-A91A31D34082}" srcOrd="0" destOrd="0" presId="urn:microsoft.com/office/officeart/2005/8/layout/vList4"/>
    <dgm:cxn modelId="{A5CE11DC-D1B1-4A62-8D82-386740F6DA12}" srcId="{5108C6C2-56CA-46CB-81BE-6BD91179F557}" destId="{94514BE4-C73F-4758-9914-D66746FCA3AE}" srcOrd="0" destOrd="0" parTransId="{41E04C79-5705-4CC3-ADF9-DF8C99F25AAD}" sibTransId="{D77525C8-A76E-4A27-AE5F-FC809DB85C86}"/>
    <dgm:cxn modelId="{DF4650E3-7EDE-4003-9AE2-D15CEBA29EFD}" type="presOf" srcId="{4AC3ED85-36C7-447C-98AD-8725752ADD84}" destId="{8553A0F0-A59D-4A7B-A7A0-A39C22E97252}" srcOrd="0" destOrd="0" presId="urn:microsoft.com/office/officeart/2005/8/layout/vList4"/>
    <dgm:cxn modelId="{A313CBBE-7F69-4CDF-8FAC-C0C99663C535}" type="presParOf" srcId="{09D3BDAA-6CD3-433E-851F-7F359552C640}" destId="{C7BD5E1C-F304-42E3-A251-CA04ACE24A96}" srcOrd="0" destOrd="0" presId="urn:microsoft.com/office/officeart/2005/8/layout/vList4"/>
    <dgm:cxn modelId="{3B37EC18-E7DD-4485-A4F2-61B6DB3900CB}" type="presParOf" srcId="{C7BD5E1C-F304-42E3-A251-CA04ACE24A96}" destId="{636276D9-46CF-4650-9BEC-A91A31D34082}" srcOrd="0" destOrd="0" presId="urn:microsoft.com/office/officeart/2005/8/layout/vList4"/>
    <dgm:cxn modelId="{FD3C323B-E26F-4B1C-B3A6-610F70C712B8}" type="presParOf" srcId="{C7BD5E1C-F304-42E3-A251-CA04ACE24A96}" destId="{93489E0A-BC94-4E64-B1EA-4E8DED9848E9}" srcOrd="1" destOrd="0" presId="urn:microsoft.com/office/officeart/2005/8/layout/vList4"/>
    <dgm:cxn modelId="{99D5B949-DFA7-4AF5-BE81-61D88C4CFFCA}" type="presParOf" srcId="{C7BD5E1C-F304-42E3-A251-CA04ACE24A96}" destId="{D861F476-C460-4DC6-98AA-D6C6E8EDEB3A}" srcOrd="2" destOrd="0" presId="urn:microsoft.com/office/officeart/2005/8/layout/vList4"/>
    <dgm:cxn modelId="{7D66B2E3-C7F3-449B-AB74-A5551B1BB6F7}" type="presParOf" srcId="{09D3BDAA-6CD3-433E-851F-7F359552C640}" destId="{3857B31D-2FC7-4AA3-9BE8-7B548AF7E444}" srcOrd="1" destOrd="0" presId="urn:microsoft.com/office/officeart/2005/8/layout/vList4"/>
    <dgm:cxn modelId="{1F406EC9-DE36-451F-9431-2B3564D61AB1}" type="presParOf" srcId="{09D3BDAA-6CD3-433E-851F-7F359552C640}" destId="{EB1AC4F6-C0CB-409D-9CC3-2DD5DD9258F8}" srcOrd="2" destOrd="0" presId="urn:microsoft.com/office/officeart/2005/8/layout/vList4"/>
    <dgm:cxn modelId="{156758A7-AD9C-4392-B53A-64D41212FDDD}" type="presParOf" srcId="{EB1AC4F6-C0CB-409D-9CC3-2DD5DD9258F8}" destId="{B9655CD2-E42E-475C-B290-10B79888ED94}" srcOrd="0" destOrd="0" presId="urn:microsoft.com/office/officeart/2005/8/layout/vList4"/>
    <dgm:cxn modelId="{23C455CF-1313-4A93-8AFF-D4AD351B22C8}" type="presParOf" srcId="{EB1AC4F6-C0CB-409D-9CC3-2DD5DD9258F8}" destId="{F6BCCBA3-7014-46AA-8267-39B73A572DF9}" srcOrd="1" destOrd="0" presId="urn:microsoft.com/office/officeart/2005/8/layout/vList4"/>
    <dgm:cxn modelId="{99D5CDDB-FC96-4C08-A16C-9988E49B183C}" type="presParOf" srcId="{EB1AC4F6-C0CB-409D-9CC3-2DD5DD9258F8}" destId="{79E93C1C-AF0C-4D6E-B342-F9CB201F9079}" srcOrd="2" destOrd="0" presId="urn:microsoft.com/office/officeart/2005/8/layout/vList4"/>
    <dgm:cxn modelId="{0B62E4BE-2A51-440A-B139-08D4F3EE13EE}" type="presParOf" srcId="{09D3BDAA-6CD3-433E-851F-7F359552C640}" destId="{F2644A85-0168-4509-A52C-485A9D9C18A7}" srcOrd="3" destOrd="0" presId="urn:microsoft.com/office/officeart/2005/8/layout/vList4"/>
    <dgm:cxn modelId="{8810A654-4BEA-4DB0-B559-66779029207A}" type="presParOf" srcId="{09D3BDAA-6CD3-433E-851F-7F359552C640}" destId="{1A39C298-33C7-485A-8B39-F97071E03CC3}" srcOrd="4" destOrd="0" presId="urn:microsoft.com/office/officeart/2005/8/layout/vList4"/>
    <dgm:cxn modelId="{781B7D43-3506-4A6F-A44B-1C129D18F1EF}" type="presParOf" srcId="{1A39C298-33C7-485A-8B39-F97071E03CC3}" destId="{8553A0F0-A59D-4A7B-A7A0-A39C22E97252}" srcOrd="0" destOrd="0" presId="urn:microsoft.com/office/officeart/2005/8/layout/vList4"/>
    <dgm:cxn modelId="{65C7961E-5B27-484C-BF88-749815F0331E}" type="presParOf" srcId="{1A39C298-33C7-485A-8B39-F97071E03CC3}" destId="{94763576-C055-4762-B4E0-6DCA81D2C097}" srcOrd="1" destOrd="0" presId="urn:microsoft.com/office/officeart/2005/8/layout/vList4"/>
    <dgm:cxn modelId="{6A1B7AC1-FB7A-4047-9D69-9433DC30FCA2}" type="presParOf" srcId="{1A39C298-33C7-485A-8B39-F97071E03CC3}" destId="{F7DEFCDB-D81D-494B-A484-B778226E8763}" srcOrd="2" destOrd="0" presId="urn:microsoft.com/office/officeart/2005/8/layout/vList4"/>
    <dgm:cxn modelId="{9F99326B-5F16-4FE1-952C-2F3AFBA7CF4C}" type="presParOf" srcId="{09D3BDAA-6CD3-433E-851F-7F359552C640}" destId="{6FBB260C-6E35-47C2-B0F9-6B1277C57A36}" srcOrd="5" destOrd="0" presId="urn:microsoft.com/office/officeart/2005/8/layout/vList4"/>
    <dgm:cxn modelId="{17D0B6BA-BF12-4D63-A91E-325D7364D656}" type="presParOf" srcId="{09D3BDAA-6CD3-433E-851F-7F359552C640}" destId="{8E6B98F8-1449-4984-90F7-ED726A3F3A70}" srcOrd="6" destOrd="0" presId="urn:microsoft.com/office/officeart/2005/8/layout/vList4"/>
    <dgm:cxn modelId="{487CB04B-65AB-4705-B321-F70019A7B38B}" type="presParOf" srcId="{8E6B98F8-1449-4984-90F7-ED726A3F3A70}" destId="{CE90F14F-3A0C-45CC-A0E1-4F8867D574CB}" srcOrd="0" destOrd="0" presId="urn:microsoft.com/office/officeart/2005/8/layout/vList4"/>
    <dgm:cxn modelId="{5C001E2C-EEDB-46D5-A05D-D371DD588FFC}" type="presParOf" srcId="{8E6B98F8-1449-4984-90F7-ED726A3F3A70}" destId="{A797C8AD-8972-4AB3-BC44-03331750A957}" srcOrd="1" destOrd="0" presId="urn:microsoft.com/office/officeart/2005/8/layout/vList4"/>
    <dgm:cxn modelId="{0B95CCE9-554E-402A-8203-2F621AE20C1B}" type="presParOf" srcId="{8E6B98F8-1449-4984-90F7-ED726A3F3A70}" destId="{305EAA96-CBB2-4B0D-BB29-EF4EAA11C2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08C6C2-56CA-46CB-81BE-6BD91179F557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4514BE4-C73F-4758-9914-D66746FCA3AE}">
      <dgm:prSet phldrT="[Text]"/>
      <dgm:spPr/>
      <dgm:t>
        <a:bodyPr/>
        <a:lstStyle/>
        <a:p>
          <a:r>
            <a:rPr lang="en-US" dirty="0"/>
            <a:t>Sandia’s High-Optical-Access Trap</a:t>
          </a:r>
        </a:p>
      </dgm:t>
    </dgm:pt>
    <dgm:pt modelId="{41E04C79-5705-4CC3-ADF9-DF8C99F25AAD}" type="parTrans" cxnId="{A5CE11DC-D1B1-4A62-8D82-386740F6DA12}">
      <dgm:prSet/>
      <dgm:spPr/>
      <dgm:t>
        <a:bodyPr/>
        <a:lstStyle/>
        <a:p>
          <a:endParaRPr lang="en-US"/>
        </a:p>
      </dgm:t>
    </dgm:pt>
    <dgm:pt modelId="{D77525C8-A76E-4A27-AE5F-FC809DB85C86}" type="sibTrans" cxnId="{A5CE11DC-D1B1-4A62-8D82-386740F6DA12}">
      <dgm:prSet/>
      <dgm:spPr/>
      <dgm:t>
        <a:bodyPr/>
        <a:lstStyle/>
        <a:p>
          <a:endParaRPr lang="en-US"/>
        </a:p>
      </dgm:t>
    </dgm:pt>
    <dgm:pt modelId="{4AC3ED85-36C7-447C-98AD-8725752ADD84}">
      <dgm:prSet phldrT="[Text]"/>
      <dgm:spPr/>
      <dgm:t>
        <a:bodyPr/>
        <a:lstStyle/>
        <a:p>
          <a:r>
            <a:rPr lang="en-US" dirty="0"/>
            <a:t>Quantum Control</a:t>
          </a:r>
        </a:p>
      </dgm:t>
    </dgm:pt>
    <dgm:pt modelId="{BE8D6CFF-D954-4661-8E9C-6A3464DD2A9C}" type="sibTrans" cxnId="{D461EEC2-7EE5-4300-98A7-DCC63CCA60ED}">
      <dgm:prSet/>
      <dgm:spPr/>
      <dgm:t>
        <a:bodyPr/>
        <a:lstStyle/>
        <a:p>
          <a:endParaRPr lang="en-US"/>
        </a:p>
      </dgm:t>
    </dgm:pt>
    <dgm:pt modelId="{41CA33DB-6C56-45A3-B657-7D3DAE21657B}" type="parTrans" cxnId="{D461EEC2-7EE5-4300-98A7-DCC63CCA60ED}">
      <dgm:prSet/>
      <dgm:spPr/>
      <dgm:t>
        <a:bodyPr/>
        <a:lstStyle/>
        <a:p>
          <a:endParaRPr lang="en-US"/>
        </a:p>
      </dgm:t>
    </dgm:pt>
    <dgm:pt modelId="{BE66C318-0918-4803-85EC-240F7F44C0EC}">
      <dgm:prSet phldrT="[Text]"/>
      <dgm:spPr/>
      <dgm:t>
        <a:bodyPr/>
        <a:lstStyle/>
        <a:p>
          <a:r>
            <a:rPr lang="en-US" dirty="0"/>
            <a:t>Specialized Ion Traps</a:t>
          </a:r>
        </a:p>
      </dgm:t>
    </dgm:pt>
    <dgm:pt modelId="{6A6D0FDF-F599-45BE-B173-F5E53E88392D}" type="parTrans" cxnId="{D3F2D61F-9C85-49CF-87E4-9EB6392D6F0C}">
      <dgm:prSet/>
      <dgm:spPr/>
      <dgm:t>
        <a:bodyPr/>
        <a:lstStyle/>
        <a:p>
          <a:endParaRPr lang="en-US"/>
        </a:p>
      </dgm:t>
    </dgm:pt>
    <dgm:pt modelId="{68EC3DEF-193B-420B-940A-8E7BA14B92E7}" type="sibTrans" cxnId="{D3F2D61F-9C85-49CF-87E4-9EB6392D6F0C}">
      <dgm:prSet/>
      <dgm:spPr/>
      <dgm:t>
        <a:bodyPr/>
        <a:lstStyle/>
        <a:p>
          <a:endParaRPr lang="en-US"/>
        </a:p>
      </dgm:t>
    </dgm:pt>
    <dgm:pt modelId="{736D89D4-C078-4D62-86F5-DB50F980E5A4}">
      <dgm:prSet phldrT="[Text]"/>
      <dgm:spPr/>
      <dgm:t>
        <a:bodyPr/>
        <a:lstStyle/>
        <a:p>
          <a:r>
            <a:rPr lang="en-US" dirty="0"/>
            <a:t>Classical Control</a:t>
          </a:r>
        </a:p>
      </dgm:t>
    </dgm:pt>
    <dgm:pt modelId="{EE672B24-E04E-4B5F-A4FD-C4EC7F3C8836}" type="sibTrans" cxnId="{A6FE76A9-6CEB-46AA-8D89-7F9EDA67B45D}">
      <dgm:prSet/>
      <dgm:spPr/>
      <dgm:t>
        <a:bodyPr/>
        <a:lstStyle/>
        <a:p>
          <a:endParaRPr lang="en-US"/>
        </a:p>
      </dgm:t>
    </dgm:pt>
    <dgm:pt modelId="{E175FA41-A887-49D9-A712-435BF563AC36}" type="parTrans" cxnId="{A6FE76A9-6CEB-46AA-8D89-7F9EDA67B45D}">
      <dgm:prSet/>
      <dgm:spPr/>
      <dgm:t>
        <a:bodyPr/>
        <a:lstStyle/>
        <a:p>
          <a:endParaRPr lang="en-US"/>
        </a:p>
      </dgm:t>
    </dgm:pt>
    <dgm:pt modelId="{09D3BDAA-6CD3-433E-851F-7F359552C640}" type="pres">
      <dgm:prSet presAssocID="{5108C6C2-56CA-46CB-81BE-6BD91179F557}" presName="linear" presStyleCnt="0">
        <dgm:presLayoutVars>
          <dgm:dir/>
          <dgm:resizeHandles val="exact"/>
        </dgm:presLayoutVars>
      </dgm:prSet>
      <dgm:spPr/>
    </dgm:pt>
    <dgm:pt modelId="{C7BD5E1C-F304-42E3-A251-CA04ACE24A96}" type="pres">
      <dgm:prSet presAssocID="{94514BE4-C73F-4758-9914-D66746FCA3AE}" presName="comp" presStyleCnt="0"/>
      <dgm:spPr/>
    </dgm:pt>
    <dgm:pt modelId="{636276D9-46CF-4650-9BEC-A91A31D34082}" type="pres">
      <dgm:prSet presAssocID="{94514BE4-C73F-4758-9914-D66746FCA3AE}" presName="box" presStyleLbl="node1" presStyleIdx="0" presStyleCnt="4"/>
      <dgm:spPr/>
    </dgm:pt>
    <dgm:pt modelId="{93489E0A-BC94-4E64-B1EA-4E8DED9848E9}" type="pres">
      <dgm:prSet presAssocID="{94514BE4-C73F-4758-9914-D66746FCA3AE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61F476-C460-4DC6-98AA-D6C6E8EDEB3A}" type="pres">
      <dgm:prSet presAssocID="{94514BE4-C73F-4758-9914-D66746FCA3AE}" presName="text" presStyleLbl="node1" presStyleIdx="0" presStyleCnt="4">
        <dgm:presLayoutVars>
          <dgm:bulletEnabled val="1"/>
        </dgm:presLayoutVars>
      </dgm:prSet>
      <dgm:spPr/>
    </dgm:pt>
    <dgm:pt modelId="{3857B31D-2FC7-4AA3-9BE8-7B548AF7E444}" type="pres">
      <dgm:prSet presAssocID="{D77525C8-A76E-4A27-AE5F-FC809DB85C86}" presName="spacer" presStyleCnt="0"/>
      <dgm:spPr/>
    </dgm:pt>
    <dgm:pt modelId="{EB1AC4F6-C0CB-409D-9CC3-2DD5DD9258F8}" type="pres">
      <dgm:prSet presAssocID="{736D89D4-C078-4D62-86F5-DB50F980E5A4}" presName="comp" presStyleCnt="0"/>
      <dgm:spPr/>
    </dgm:pt>
    <dgm:pt modelId="{B9655CD2-E42E-475C-B290-10B79888ED94}" type="pres">
      <dgm:prSet presAssocID="{736D89D4-C078-4D62-86F5-DB50F980E5A4}" presName="box" presStyleLbl="node1" presStyleIdx="1" presStyleCnt="4"/>
      <dgm:spPr/>
    </dgm:pt>
    <dgm:pt modelId="{F6BCCBA3-7014-46AA-8267-39B73A572DF9}" type="pres">
      <dgm:prSet presAssocID="{736D89D4-C078-4D62-86F5-DB50F980E5A4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9E93C1C-AF0C-4D6E-B342-F9CB201F9079}" type="pres">
      <dgm:prSet presAssocID="{736D89D4-C078-4D62-86F5-DB50F980E5A4}" presName="text" presStyleLbl="node1" presStyleIdx="1" presStyleCnt="4">
        <dgm:presLayoutVars>
          <dgm:bulletEnabled val="1"/>
        </dgm:presLayoutVars>
      </dgm:prSet>
      <dgm:spPr/>
    </dgm:pt>
    <dgm:pt modelId="{F2644A85-0168-4509-A52C-485A9D9C18A7}" type="pres">
      <dgm:prSet presAssocID="{EE672B24-E04E-4B5F-A4FD-C4EC7F3C8836}" presName="spacer" presStyleCnt="0"/>
      <dgm:spPr/>
    </dgm:pt>
    <dgm:pt modelId="{1A39C298-33C7-485A-8B39-F97071E03CC3}" type="pres">
      <dgm:prSet presAssocID="{4AC3ED85-36C7-447C-98AD-8725752ADD84}" presName="comp" presStyleCnt="0"/>
      <dgm:spPr/>
    </dgm:pt>
    <dgm:pt modelId="{8553A0F0-A59D-4A7B-A7A0-A39C22E97252}" type="pres">
      <dgm:prSet presAssocID="{4AC3ED85-36C7-447C-98AD-8725752ADD84}" presName="box" presStyleLbl="node1" presStyleIdx="2" presStyleCnt="4"/>
      <dgm:spPr/>
    </dgm:pt>
    <dgm:pt modelId="{94763576-C055-4762-B4E0-6DCA81D2C097}" type="pres">
      <dgm:prSet presAssocID="{4AC3ED85-36C7-447C-98AD-8725752ADD84}" presName="img" presStyleLbl="fgImgPlace1" presStyleIdx="2" presStyleCnt="4" custLinFactNeighborX="1188" custLinFactNeighborY="-933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chemeClr val="bg1"/>
          </a:solidFill>
        </a:ln>
      </dgm:spPr>
    </dgm:pt>
    <dgm:pt modelId="{F7DEFCDB-D81D-494B-A484-B778226E8763}" type="pres">
      <dgm:prSet presAssocID="{4AC3ED85-36C7-447C-98AD-8725752ADD84}" presName="text" presStyleLbl="node1" presStyleIdx="2" presStyleCnt="4">
        <dgm:presLayoutVars>
          <dgm:bulletEnabled val="1"/>
        </dgm:presLayoutVars>
      </dgm:prSet>
      <dgm:spPr/>
    </dgm:pt>
    <dgm:pt modelId="{6FBB260C-6E35-47C2-B0F9-6B1277C57A36}" type="pres">
      <dgm:prSet presAssocID="{BE8D6CFF-D954-4661-8E9C-6A3464DD2A9C}" presName="spacer" presStyleCnt="0"/>
      <dgm:spPr/>
    </dgm:pt>
    <dgm:pt modelId="{8E6B98F8-1449-4984-90F7-ED726A3F3A70}" type="pres">
      <dgm:prSet presAssocID="{BE66C318-0918-4803-85EC-240F7F44C0EC}" presName="comp" presStyleCnt="0"/>
      <dgm:spPr/>
    </dgm:pt>
    <dgm:pt modelId="{CE90F14F-3A0C-45CC-A0E1-4F8867D574CB}" type="pres">
      <dgm:prSet presAssocID="{BE66C318-0918-4803-85EC-240F7F44C0EC}" presName="box" presStyleLbl="node1" presStyleIdx="3" presStyleCnt="4"/>
      <dgm:spPr/>
    </dgm:pt>
    <dgm:pt modelId="{A797C8AD-8972-4AB3-BC44-03331750A957}" type="pres">
      <dgm:prSet presAssocID="{BE66C318-0918-4803-85EC-240F7F44C0EC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05EAA96-CBB2-4B0D-BB29-EF4EAA11C272}" type="pres">
      <dgm:prSet presAssocID="{BE66C318-0918-4803-85EC-240F7F44C0EC}" presName="text" presStyleLbl="node1" presStyleIdx="3" presStyleCnt="4">
        <dgm:presLayoutVars>
          <dgm:bulletEnabled val="1"/>
        </dgm:presLayoutVars>
      </dgm:prSet>
      <dgm:spPr/>
    </dgm:pt>
  </dgm:ptLst>
  <dgm:cxnLst>
    <dgm:cxn modelId="{D3F2D61F-9C85-49CF-87E4-9EB6392D6F0C}" srcId="{5108C6C2-56CA-46CB-81BE-6BD91179F557}" destId="{BE66C318-0918-4803-85EC-240F7F44C0EC}" srcOrd="3" destOrd="0" parTransId="{6A6D0FDF-F599-45BE-B173-F5E53E88392D}" sibTransId="{68EC3DEF-193B-420B-940A-8E7BA14B92E7}"/>
    <dgm:cxn modelId="{D352BD40-A4C7-4D28-8078-31D7C2E6B354}" type="presOf" srcId="{736D89D4-C078-4D62-86F5-DB50F980E5A4}" destId="{79E93C1C-AF0C-4D6E-B342-F9CB201F9079}" srcOrd="1" destOrd="0" presId="urn:microsoft.com/office/officeart/2005/8/layout/vList4"/>
    <dgm:cxn modelId="{30B69444-6CFF-41B6-89A8-759C0669AB82}" type="presOf" srcId="{BE66C318-0918-4803-85EC-240F7F44C0EC}" destId="{305EAA96-CBB2-4B0D-BB29-EF4EAA11C272}" srcOrd="1" destOrd="0" presId="urn:microsoft.com/office/officeart/2005/8/layout/vList4"/>
    <dgm:cxn modelId="{8B2EAD4A-E2DD-4F8D-A93A-B756412C650A}" type="presOf" srcId="{BE66C318-0918-4803-85EC-240F7F44C0EC}" destId="{CE90F14F-3A0C-45CC-A0E1-4F8867D574CB}" srcOrd="0" destOrd="0" presId="urn:microsoft.com/office/officeart/2005/8/layout/vList4"/>
    <dgm:cxn modelId="{2702D051-21B1-406E-A99A-46D78C2F1270}" type="presOf" srcId="{5108C6C2-56CA-46CB-81BE-6BD91179F557}" destId="{09D3BDAA-6CD3-433E-851F-7F359552C640}" srcOrd="0" destOrd="0" presId="urn:microsoft.com/office/officeart/2005/8/layout/vList4"/>
    <dgm:cxn modelId="{F85957A7-D35D-4F57-BA0E-430042542978}" type="presOf" srcId="{736D89D4-C078-4D62-86F5-DB50F980E5A4}" destId="{B9655CD2-E42E-475C-B290-10B79888ED94}" srcOrd="0" destOrd="0" presId="urn:microsoft.com/office/officeart/2005/8/layout/vList4"/>
    <dgm:cxn modelId="{A6FE76A9-6CEB-46AA-8D89-7F9EDA67B45D}" srcId="{5108C6C2-56CA-46CB-81BE-6BD91179F557}" destId="{736D89D4-C078-4D62-86F5-DB50F980E5A4}" srcOrd="1" destOrd="0" parTransId="{E175FA41-A887-49D9-A712-435BF563AC36}" sibTransId="{EE672B24-E04E-4B5F-A4FD-C4EC7F3C8836}"/>
    <dgm:cxn modelId="{D461EEC2-7EE5-4300-98A7-DCC63CCA60ED}" srcId="{5108C6C2-56CA-46CB-81BE-6BD91179F557}" destId="{4AC3ED85-36C7-447C-98AD-8725752ADD84}" srcOrd="2" destOrd="0" parTransId="{41CA33DB-6C56-45A3-B657-7D3DAE21657B}" sibTransId="{BE8D6CFF-D954-4661-8E9C-6A3464DD2A9C}"/>
    <dgm:cxn modelId="{A8FAFEC4-B4D2-4E95-A49F-F80FB77E4262}" type="presOf" srcId="{94514BE4-C73F-4758-9914-D66746FCA3AE}" destId="{D861F476-C460-4DC6-98AA-D6C6E8EDEB3A}" srcOrd="1" destOrd="0" presId="urn:microsoft.com/office/officeart/2005/8/layout/vList4"/>
    <dgm:cxn modelId="{FDB83DD0-860B-453E-82EE-B75369ABAC82}" type="presOf" srcId="{4AC3ED85-36C7-447C-98AD-8725752ADD84}" destId="{F7DEFCDB-D81D-494B-A484-B778226E8763}" srcOrd="1" destOrd="0" presId="urn:microsoft.com/office/officeart/2005/8/layout/vList4"/>
    <dgm:cxn modelId="{A58CD7D4-200C-448E-882F-EDA5E1EF2530}" type="presOf" srcId="{94514BE4-C73F-4758-9914-D66746FCA3AE}" destId="{636276D9-46CF-4650-9BEC-A91A31D34082}" srcOrd="0" destOrd="0" presId="urn:microsoft.com/office/officeart/2005/8/layout/vList4"/>
    <dgm:cxn modelId="{A5CE11DC-D1B1-4A62-8D82-386740F6DA12}" srcId="{5108C6C2-56CA-46CB-81BE-6BD91179F557}" destId="{94514BE4-C73F-4758-9914-D66746FCA3AE}" srcOrd="0" destOrd="0" parTransId="{41E04C79-5705-4CC3-ADF9-DF8C99F25AAD}" sibTransId="{D77525C8-A76E-4A27-AE5F-FC809DB85C86}"/>
    <dgm:cxn modelId="{DF4650E3-7EDE-4003-9AE2-D15CEBA29EFD}" type="presOf" srcId="{4AC3ED85-36C7-447C-98AD-8725752ADD84}" destId="{8553A0F0-A59D-4A7B-A7A0-A39C22E97252}" srcOrd="0" destOrd="0" presId="urn:microsoft.com/office/officeart/2005/8/layout/vList4"/>
    <dgm:cxn modelId="{A313CBBE-7F69-4CDF-8FAC-C0C99663C535}" type="presParOf" srcId="{09D3BDAA-6CD3-433E-851F-7F359552C640}" destId="{C7BD5E1C-F304-42E3-A251-CA04ACE24A96}" srcOrd="0" destOrd="0" presId="urn:microsoft.com/office/officeart/2005/8/layout/vList4"/>
    <dgm:cxn modelId="{3B37EC18-E7DD-4485-A4F2-61B6DB3900CB}" type="presParOf" srcId="{C7BD5E1C-F304-42E3-A251-CA04ACE24A96}" destId="{636276D9-46CF-4650-9BEC-A91A31D34082}" srcOrd="0" destOrd="0" presId="urn:microsoft.com/office/officeart/2005/8/layout/vList4"/>
    <dgm:cxn modelId="{FD3C323B-E26F-4B1C-B3A6-610F70C712B8}" type="presParOf" srcId="{C7BD5E1C-F304-42E3-A251-CA04ACE24A96}" destId="{93489E0A-BC94-4E64-B1EA-4E8DED9848E9}" srcOrd="1" destOrd="0" presId="urn:microsoft.com/office/officeart/2005/8/layout/vList4"/>
    <dgm:cxn modelId="{99D5B949-DFA7-4AF5-BE81-61D88C4CFFCA}" type="presParOf" srcId="{C7BD5E1C-F304-42E3-A251-CA04ACE24A96}" destId="{D861F476-C460-4DC6-98AA-D6C6E8EDEB3A}" srcOrd="2" destOrd="0" presId="urn:microsoft.com/office/officeart/2005/8/layout/vList4"/>
    <dgm:cxn modelId="{7D66B2E3-C7F3-449B-AB74-A5551B1BB6F7}" type="presParOf" srcId="{09D3BDAA-6CD3-433E-851F-7F359552C640}" destId="{3857B31D-2FC7-4AA3-9BE8-7B548AF7E444}" srcOrd="1" destOrd="0" presId="urn:microsoft.com/office/officeart/2005/8/layout/vList4"/>
    <dgm:cxn modelId="{1F406EC9-DE36-451F-9431-2B3564D61AB1}" type="presParOf" srcId="{09D3BDAA-6CD3-433E-851F-7F359552C640}" destId="{EB1AC4F6-C0CB-409D-9CC3-2DD5DD9258F8}" srcOrd="2" destOrd="0" presId="urn:microsoft.com/office/officeart/2005/8/layout/vList4"/>
    <dgm:cxn modelId="{156758A7-AD9C-4392-B53A-64D41212FDDD}" type="presParOf" srcId="{EB1AC4F6-C0CB-409D-9CC3-2DD5DD9258F8}" destId="{B9655CD2-E42E-475C-B290-10B79888ED94}" srcOrd="0" destOrd="0" presId="urn:microsoft.com/office/officeart/2005/8/layout/vList4"/>
    <dgm:cxn modelId="{23C455CF-1313-4A93-8AFF-D4AD351B22C8}" type="presParOf" srcId="{EB1AC4F6-C0CB-409D-9CC3-2DD5DD9258F8}" destId="{F6BCCBA3-7014-46AA-8267-39B73A572DF9}" srcOrd="1" destOrd="0" presId="urn:microsoft.com/office/officeart/2005/8/layout/vList4"/>
    <dgm:cxn modelId="{99D5CDDB-FC96-4C08-A16C-9988E49B183C}" type="presParOf" srcId="{EB1AC4F6-C0CB-409D-9CC3-2DD5DD9258F8}" destId="{79E93C1C-AF0C-4D6E-B342-F9CB201F9079}" srcOrd="2" destOrd="0" presId="urn:microsoft.com/office/officeart/2005/8/layout/vList4"/>
    <dgm:cxn modelId="{0B62E4BE-2A51-440A-B139-08D4F3EE13EE}" type="presParOf" srcId="{09D3BDAA-6CD3-433E-851F-7F359552C640}" destId="{F2644A85-0168-4509-A52C-485A9D9C18A7}" srcOrd="3" destOrd="0" presId="urn:microsoft.com/office/officeart/2005/8/layout/vList4"/>
    <dgm:cxn modelId="{8810A654-4BEA-4DB0-B559-66779029207A}" type="presParOf" srcId="{09D3BDAA-6CD3-433E-851F-7F359552C640}" destId="{1A39C298-33C7-485A-8B39-F97071E03CC3}" srcOrd="4" destOrd="0" presId="urn:microsoft.com/office/officeart/2005/8/layout/vList4"/>
    <dgm:cxn modelId="{781B7D43-3506-4A6F-A44B-1C129D18F1EF}" type="presParOf" srcId="{1A39C298-33C7-485A-8B39-F97071E03CC3}" destId="{8553A0F0-A59D-4A7B-A7A0-A39C22E97252}" srcOrd="0" destOrd="0" presId="urn:microsoft.com/office/officeart/2005/8/layout/vList4"/>
    <dgm:cxn modelId="{65C7961E-5B27-484C-BF88-749815F0331E}" type="presParOf" srcId="{1A39C298-33C7-485A-8B39-F97071E03CC3}" destId="{94763576-C055-4762-B4E0-6DCA81D2C097}" srcOrd="1" destOrd="0" presId="urn:microsoft.com/office/officeart/2005/8/layout/vList4"/>
    <dgm:cxn modelId="{6A1B7AC1-FB7A-4047-9D69-9433DC30FCA2}" type="presParOf" srcId="{1A39C298-33C7-485A-8B39-F97071E03CC3}" destId="{F7DEFCDB-D81D-494B-A484-B778226E8763}" srcOrd="2" destOrd="0" presId="urn:microsoft.com/office/officeart/2005/8/layout/vList4"/>
    <dgm:cxn modelId="{9F99326B-5F16-4FE1-952C-2F3AFBA7CF4C}" type="presParOf" srcId="{09D3BDAA-6CD3-433E-851F-7F359552C640}" destId="{6FBB260C-6E35-47C2-B0F9-6B1277C57A36}" srcOrd="5" destOrd="0" presId="urn:microsoft.com/office/officeart/2005/8/layout/vList4"/>
    <dgm:cxn modelId="{17D0B6BA-BF12-4D63-A91E-325D7364D656}" type="presParOf" srcId="{09D3BDAA-6CD3-433E-851F-7F359552C640}" destId="{8E6B98F8-1449-4984-90F7-ED726A3F3A70}" srcOrd="6" destOrd="0" presId="urn:microsoft.com/office/officeart/2005/8/layout/vList4"/>
    <dgm:cxn modelId="{487CB04B-65AB-4705-B321-F70019A7B38B}" type="presParOf" srcId="{8E6B98F8-1449-4984-90F7-ED726A3F3A70}" destId="{CE90F14F-3A0C-45CC-A0E1-4F8867D574CB}" srcOrd="0" destOrd="0" presId="urn:microsoft.com/office/officeart/2005/8/layout/vList4"/>
    <dgm:cxn modelId="{5C001E2C-EEDB-46D5-A05D-D371DD588FFC}" type="presParOf" srcId="{8E6B98F8-1449-4984-90F7-ED726A3F3A70}" destId="{A797C8AD-8972-4AB3-BC44-03331750A957}" srcOrd="1" destOrd="0" presId="urn:microsoft.com/office/officeart/2005/8/layout/vList4"/>
    <dgm:cxn modelId="{0B95CCE9-554E-402A-8203-2F621AE20C1B}" type="presParOf" srcId="{8E6B98F8-1449-4984-90F7-ED726A3F3A70}" destId="{305EAA96-CBB2-4B0D-BB29-EF4EAA11C2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76D9-46CF-4650-9BEC-A91A31D34082}">
      <dsp:nvSpPr>
        <dsp:cNvPr id="0" name=""/>
        <dsp:cNvSpPr/>
      </dsp:nvSpPr>
      <dsp:spPr>
        <a:xfrm>
          <a:off x="0" y="0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Sandia’s Surface Ion Traps</a:t>
          </a:r>
        </a:p>
      </dsp:txBody>
      <dsp:txXfrm>
        <a:off x="1846414" y="0"/>
        <a:ext cx="6727028" cy="1317263"/>
      </dsp:txXfrm>
    </dsp:sp>
    <dsp:sp modelId="{93489E0A-BC94-4E64-B1EA-4E8DED9848E9}">
      <dsp:nvSpPr>
        <dsp:cNvPr id="0" name=""/>
        <dsp:cNvSpPr/>
      </dsp:nvSpPr>
      <dsp:spPr>
        <a:xfrm>
          <a:off x="131726" y="13172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5CD2-E42E-475C-B290-10B79888ED94}">
      <dsp:nvSpPr>
        <dsp:cNvPr id="0" name=""/>
        <dsp:cNvSpPr/>
      </dsp:nvSpPr>
      <dsp:spPr>
        <a:xfrm>
          <a:off x="0" y="144898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Classical Control</a:t>
          </a:r>
        </a:p>
      </dsp:txBody>
      <dsp:txXfrm>
        <a:off x="1846414" y="1448989"/>
        <a:ext cx="6727028" cy="1317263"/>
      </dsp:txXfrm>
    </dsp:sp>
    <dsp:sp modelId="{F6BCCBA3-7014-46AA-8267-39B73A572DF9}">
      <dsp:nvSpPr>
        <dsp:cNvPr id="0" name=""/>
        <dsp:cNvSpPr/>
      </dsp:nvSpPr>
      <dsp:spPr>
        <a:xfrm>
          <a:off x="131726" y="158071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3A0F0-A59D-4A7B-A7A0-A39C22E97252}">
      <dsp:nvSpPr>
        <dsp:cNvPr id="0" name=""/>
        <dsp:cNvSpPr/>
      </dsp:nvSpPr>
      <dsp:spPr>
        <a:xfrm>
          <a:off x="0" y="289797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Quantum Control</a:t>
          </a:r>
        </a:p>
      </dsp:txBody>
      <dsp:txXfrm>
        <a:off x="1846414" y="2897979"/>
        <a:ext cx="6727028" cy="1317263"/>
      </dsp:txXfrm>
    </dsp:sp>
    <dsp:sp modelId="{94763576-C055-4762-B4E0-6DCA81D2C097}">
      <dsp:nvSpPr>
        <dsp:cNvPr id="0" name=""/>
        <dsp:cNvSpPr/>
      </dsp:nvSpPr>
      <dsp:spPr>
        <a:xfrm>
          <a:off x="152096" y="3019874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0F14F-3A0C-45CC-A0E1-4F8867D574CB}">
      <dsp:nvSpPr>
        <dsp:cNvPr id="0" name=""/>
        <dsp:cNvSpPr/>
      </dsp:nvSpPr>
      <dsp:spPr>
        <a:xfrm>
          <a:off x="0" y="434696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Specialized Ion Traps</a:t>
          </a:r>
        </a:p>
      </dsp:txBody>
      <dsp:txXfrm>
        <a:off x="1846414" y="4346969"/>
        <a:ext cx="6727028" cy="1317263"/>
      </dsp:txXfrm>
    </dsp:sp>
    <dsp:sp modelId="{A797C8AD-8972-4AB3-BC44-03331750A957}">
      <dsp:nvSpPr>
        <dsp:cNvPr id="0" name=""/>
        <dsp:cNvSpPr/>
      </dsp:nvSpPr>
      <dsp:spPr>
        <a:xfrm>
          <a:off x="131726" y="4478695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76D9-46CF-4650-9BEC-A91A31D34082}">
      <dsp:nvSpPr>
        <dsp:cNvPr id="0" name=""/>
        <dsp:cNvSpPr/>
      </dsp:nvSpPr>
      <dsp:spPr>
        <a:xfrm>
          <a:off x="0" y="0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Sandia’s High-Optical-Access Trap</a:t>
          </a:r>
        </a:p>
      </dsp:txBody>
      <dsp:txXfrm>
        <a:off x="1846414" y="0"/>
        <a:ext cx="6727028" cy="1317263"/>
      </dsp:txXfrm>
    </dsp:sp>
    <dsp:sp modelId="{93489E0A-BC94-4E64-B1EA-4E8DED9848E9}">
      <dsp:nvSpPr>
        <dsp:cNvPr id="0" name=""/>
        <dsp:cNvSpPr/>
      </dsp:nvSpPr>
      <dsp:spPr>
        <a:xfrm>
          <a:off x="131726" y="13172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5CD2-E42E-475C-B290-10B79888ED94}">
      <dsp:nvSpPr>
        <dsp:cNvPr id="0" name=""/>
        <dsp:cNvSpPr/>
      </dsp:nvSpPr>
      <dsp:spPr>
        <a:xfrm>
          <a:off x="0" y="144898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Classical Control</a:t>
          </a:r>
        </a:p>
      </dsp:txBody>
      <dsp:txXfrm>
        <a:off x="1846414" y="1448989"/>
        <a:ext cx="6727028" cy="1317263"/>
      </dsp:txXfrm>
    </dsp:sp>
    <dsp:sp modelId="{F6BCCBA3-7014-46AA-8267-39B73A572DF9}">
      <dsp:nvSpPr>
        <dsp:cNvPr id="0" name=""/>
        <dsp:cNvSpPr/>
      </dsp:nvSpPr>
      <dsp:spPr>
        <a:xfrm>
          <a:off x="131726" y="158071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3A0F0-A59D-4A7B-A7A0-A39C22E97252}">
      <dsp:nvSpPr>
        <dsp:cNvPr id="0" name=""/>
        <dsp:cNvSpPr/>
      </dsp:nvSpPr>
      <dsp:spPr>
        <a:xfrm>
          <a:off x="0" y="289797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Quantum Control</a:t>
          </a:r>
        </a:p>
      </dsp:txBody>
      <dsp:txXfrm>
        <a:off x="1846414" y="2897979"/>
        <a:ext cx="6727028" cy="1317263"/>
      </dsp:txXfrm>
    </dsp:sp>
    <dsp:sp modelId="{94763576-C055-4762-B4E0-6DCA81D2C097}">
      <dsp:nvSpPr>
        <dsp:cNvPr id="0" name=""/>
        <dsp:cNvSpPr/>
      </dsp:nvSpPr>
      <dsp:spPr>
        <a:xfrm>
          <a:off x="152096" y="3019874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0F14F-3A0C-45CC-A0E1-4F8867D574CB}">
      <dsp:nvSpPr>
        <dsp:cNvPr id="0" name=""/>
        <dsp:cNvSpPr/>
      </dsp:nvSpPr>
      <dsp:spPr>
        <a:xfrm>
          <a:off x="0" y="434696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Specialized Ion Traps</a:t>
          </a:r>
        </a:p>
      </dsp:txBody>
      <dsp:txXfrm>
        <a:off x="1846414" y="4346969"/>
        <a:ext cx="6727028" cy="1317263"/>
      </dsp:txXfrm>
    </dsp:sp>
    <dsp:sp modelId="{A797C8AD-8972-4AB3-BC44-03331750A957}">
      <dsp:nvSpPr>
        <dsp:cNvPr id="0" name=""/>
        <dsp:cNvSpPr/>
      </dsp:nvSpPr>
      <dsp:spPr>
        <a:xfrm>
          <a:off x="131726" y="4478695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76D9-46CF-4650-9BEC-A91A31D34082}">
      <dsp:nvSpPr>
        <dsp:cNvPr id="0" name=""/>
        <dsp:cNvSpPr/>
      </dsp:nvSpPr>
      <dsp:spPr>
        <a:xfrm>
          <a:off x="0" y="0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Sandia’s High-Optical-Access Trap</a:t>
          </a:r>
        </a:p>
      </dsp:txBody>
      <dsp:txXfrm>
        <a:off x="1846414" y="0"/>
        <a:ext cx="6727028" cy="1317263"/>
      </dsp:txXfrm>
    </dsp:sp>
    <dsp:sp modelId="{93489E0A-BC94-4E64-B1EA-4E8DED9848E9}">
      <dsp:nvSpPr>
        <dsp:cNvPr id="0" name=""/>
        <dsp:cNvSpPr/>
      </dsp:nvSpPr>
      <dsp:spPr>
        <a:xfrm>
          <a:off x="131726" y="13172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5CD2-E42E-475C-B290-10B79888ED94}">
      <dsp:nvSpPr>
        <dsp:cNvPr id="0" name=""/>
        <dsp:cNvSpPr/>
      </dsp:nvSpPr>
      <dsp:spPr>
        <a:xfrm>
          <a:off x="0" y="144898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Classical Control</a:t>
          </a:r>
        </a:p>
      </dsp:txBody>
      <dsp:txXfrm>
        <a:off x="1846414" y="1448989"/>
        <a:ext cx="6727028" cy="1317263"/>
      </dsp:txXfrm>
    </dsp:sp>
    <dsp:sp modelId="{F6BCCBA3-7014-46AA-8267-39B73A572DF9}">
      <dsp:nvSpPr>
        <dsp:cNvPr id="0" name=""/>
        <dsp:cNvSpPr/>
      </dsp:nvSpPr>
      <dsp:spPr>
        <a:xfrm>
          <a:off x="131726" y="158071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3A0F0-A59D-4A7B-A7A0-A39C22E97252}">
      <dsp:nvSpPr>
        <dsp:cNvPr id="0" name=""/>
        <dsp:cNvSpPr/>
      </dsp:nvSpPr>
      <dsp:spPr>
        <a:xfrm>
          <a:off x="0" y="289797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Quantum Control</a:t>
          </a:r>
        </a:p>
      </dsp:txBody>
      <dsp:txXfrm>
        <a:off x="1846414" y="2897979"/>
        <a:ext cx="6727028" cy="1317263"/>
      </dsp:txXfrm>
    </dsp:sp>
    <dsp:sp modelId="{94763576-C055-4762-B4E0-6DCA81D2C097}">
      <dsp:nvSpPr>
        <dsp:cNvPr id="0" name=""/>
        <dsp:cNvSpPr/>
      </dsp:nvSpPr>
      <dsp:spPr>
        <a:xfrm>
          <a:off x="152096" y="3019874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0F14F-3A0C-45CC-A0E1-4F8867D574CB}">
      <dsp:nvSpPr>
        <dsp:cNvPr id="0" name=""/>
        <dsp:cNvSpPr/>
      </dsp:nvSpPr>
      <dsp:spPr>
        <a:xfrm>
          <a:off x="0" y="434696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Specialized Ion Traps</a:t>
          </a:r>
        </a:p>
      </dsp:txBody>
      <dsp:txXfrm>
        <a:off x="1846414" y="4346969"/>
        <a:ext cx="6727028" cy="1317263"/>
      </dsp:txXfrm>
    </dsp:sp>
    <dsp:sp modelId="{A797C8AD-8972-4AB3-BC44-03331750A957}">
      <dsp:nvSpPr>
        <dsp:cNvPr id="0" name=""/>
        <dsp:cNvSpPr/>
      </dsp:nvSpPr>
      <dsp:spPr>
        <a:xfrm>
          <a:off x="131726" y="4478695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76D9-46CF-4650-9BEC-A91A31D34082}">
      <dsp:nvSpPr>
        <dsp:cNvPr id="0" name=""/>
        <dsp:cNvSpPr/>
      </dsp:nvSpPr>
      <dsp:spPr>
        <a:xfrm>
          <a:off x="0" y="0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Sandia’s High-Optical-Access Trap</a:t>
          </a:r>
        </a:p>
      </dsp:txBody>
      <dsp:txXfrm>
        <a:off x="1846414" y="0"/>
        <a:ext cx="6727028" cy="1317263"/>
      </dsp:txXfrm>
    </dsp:sp>
    <dsp:sp modelId="{93489E0A-BC94-4E64-B1EA-4E8DED9848E9}">
      <dsp:nvSpPr>
        <dsp:cNvPr id="0" name=""/>
        <dsp:cNvSpPr/>
      </dsp:nvSpPr>
      <dsp:spPr>
        <a:xfrm>
          <a:off x="131726" y="13172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5CD2-E42E-475C-B290-10B79888ED94}">
      <dsp:nvSpPr>
        <dsp:cNvPr id="0" name=""/>
        <dsp:cNvSpPr/>
      </dsp:nvSpPr>
      <dsp:spPr>
        <a:xfrm>
          <a:off x="0" y="144898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Classical Control</a:t>
          </a:r>
        </a:p>
      </dsp:txBody>
      <dsp:txXfrm>
        <a:off x="1846414" y="1448989"/>
        <a:ext cx="6727028" cy="1317263"/>
      </dsp:txXfrm>
    </dsp:sp>
    <dsp:sp modelId="{F6BCCBA3-7014-46AA-8267-39B73A572DF9}">
      <dsp:nvSpPr>
        <dsp:cNvPr id="0" name=""/>
        <dsp:cNvSpPr/>
      </dsp:nvSpPr>
      <dsp:spPr>
        <a:xfrm>
          <a:off x="131726" y="1580716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3A0F0-A59D-4A7B-A7A0-A39C22E97252}">
      <dsp:nvSpPr>
        <dsp:cNvPr id="0" name=""/>
        <dsp:cNvSpPr/>
      </dsp:nvSpPr>
      <dsp:spPr>
        <a:xfrm>
          <a:off x="0" y="289797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Quantum Control</a:t>
          </a:r>
        </a:p>
      </dsp:txBody>
      <dsp:txXfrm>
        <a:off x="1846414" y="2897979"/>
        <a:ext cx="6727028" cy="1317263"/>
      </dsp:txXfrm>
    </dsp:sp>
    <dsp:sp modelId="{94763576-C055-4762-B4E0-6DCA81D2C097}">
      <dsp:nvSpPr>
        <dsp:cNvPr id="0" name=""/>
        <dsp:cNvSpPr/>
      </dsp:nvSpPr>
      <dsp:spPr>
        <a:xfrm>
          <a:off x="152096" y="3019874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0F14F-3A0C-45CC-A0E1-4F8867D574CB}">
      <dsp:nvSpPr>
        <dsp:cNvPr id="0" name=""/>
        <dsp:cNvSpPr/>
      </dsp:nvSpPr>
      <dsp:spPr>
        <a:xfrm>
          <a:off x="0" y="4346969"/>
          <a:ext cx="8573443" cy="1317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Specialized Ion Traps</a:t>
          </a:r>
        </a:p>
      </dsp:txBody>
      <dsp:txXfrm>
        <a:off x="1846414" y="4346969"/>
        <a:ext cx="6727028" cy="1317263"/>
      </dsp:txXfrm>
    </dsp:sp>
    <dsp:sp modelId="{A797C8AD-8972-4AB3-BC44-03331750A957}">
      <dsp:nvSpPr>
        <dsp:cNvPr id="0" name=""/>
        <dsp:cNvSpPr/>
      </dsp:nvSpPr>
      <dsp:spPr>
        <a:xfrm>
          <a:off x="131726" y="4478695"/>
          <a:ext cx="1714688" cy="1053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emf"/><Relationship Id="rId3" Type="http://schemas.openxmlformats.org/officeDocument/2006/relationships/image" Target="../media/image212.emf"/><Relationship Id="rId7" Type="http://schemas.openxmlformats.org/officeDocument/2006/relationships/image" Target="../media/image216.emf"/><Relationship Id="rId2" Type="http://schemas.openxmlformats.org/officeDocument/2006/relationships/image" Target="../media/image211.emf"/><Relationship Id="rId1" Type="http://schemas.openxmlformats.org/officeDocument/2006/relationships/image" Target="../media/image210.emf"/><Relationship Id="rId6" Type="http://schemas.openxmlformats.org/officeDocument/2006/relationships/image" Target="../media/image215.emf"/><Relationship Id="rId5" Type="http://schemas.openxmlformats.org/officeDocument/2006/relationships/image" Target="../media/image214.emf"/><Relationship Id="rId4" Type="http://schemas.openxmlformats.org/officeDocument/2006/relationships/image" Target="../media/image213.emf"/><Relationship Id="rId9" Type="http://schemas.openxmlformats.org/officeDocument/2006/relationships/image" Target="../media/image2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5285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7617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1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D4641-EEAE-400D-B086-96A0F2AD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62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21965-5990-4B4F-822C-5171B422B1F5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just S and P states there at first… then D… the D[]… and then, finally, F and whatever the crappy state is that we use to pump out of F.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4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Calibri" panose="020F0502020204030204" pitchFamily="34" charset="0"/>
              </a:rPr>
              <a:t>Requirements</a:t>
            </a: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High Optical Access for across chip laser beams, specifically the ability to focus a 4um beam at the ion.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A slotted linear trap section that allows one to focus a laser beam on the ion perpendicular to the trap surface with a waist of 2 um.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Radial secular frequencies &gt; 2MHz for Yb</a:t>
            </a:r>
            <a:r>
              <a:rPr lang="en-US" baseline="30000" dirty="0">
                <a:latin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</a:rPr>
              <a:t> with &lt; 300V of RF applied.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Full control of principal axes rotation.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Compatibility with a trench capacitor interposer.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Good axial voltage efficacy to enable the separation and recombination of ion chains.</a:t>
            </a:r>
          </a:p>
          <a:p>
            <a:pPr marL="349415" indent="-349415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9415" indent="-349415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Junctions for re-ordering ions with the ability to co-shuttle ions with mass ratio up to 5:4.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8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Calibri" panose="020F0502020204030204" pitchFamily="34" charset="0"/>
              </a:rPr>
              <a:t>Precursor to 2</a:t>
            </a:r>
            <a:r>
              <a:rPr lang="en-US" b="1" i="1" baseline="0" dirty="0">
                <a:latin typeface="Calibri" panose="020F0502020204030204" pitchFamily="34" charset="0"/>
              </a:rPr>
              <a:t> </a:t>
            </a:r>
            <a:r>
              <a:rPr lang="en-US" b="1" i="1" baseline="0" dirty="0" err="1">
                <a:latin typeface="Calibri" panose="020F0502020204030204" pitchFamily="34" charset="0"/>
              </a:rPr>
              <a:t>qubit</a:t>
            </a:r>
            <a:r>
              <a:rPr lang="en-US" b="1" i="1" baseline="0" dirty="0">
                <a:latin typeface="Calibri" panose="020F0502020204030204" pitchFamily="34" charset="0"/>
              </a:rPr>
              <a:t> work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Mention phase lock on comb instead of repetition rate?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Variation in repetition rate corrected by feeding back on AOM frequency</a:t>
            </a:r>
          </a:p>
          <a:p>
            <a:r>
              <a:rPr lang="en-US" dirty="0" err="1"/>
              <a:t>Pygsti.info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Calibri" panose="020F0502020204030204" pitchFamily="34" charset="0"/>
              </a:rPr>
              <a:t>Precursor to 2</a:t>
            </a:r>
            <a:r>
              <a:rPr lang="en-US" b="1" i="1" baseline="0" dirty="0">
                <a:latin typeface="Calibri" panose="020F0502020204030204" pitchFamily="34" charset="0"/>
              </a:rPr>
              <a:t> </a:t>
            </a:r>
            <a:r>
              <a:rPr lang="en-US" b="1" i="1" baseline="0" dirty="0" err="1">
                <a:latin typeface="Calibri" panose="020F0502020204030204" pitchFamily="34" charset="0"/>
              </a:rPr>
              <a:t>qubit</a:t>
            </a:r>
            <a:r>
              <a:rPr lang="en-US" b="1" i="1" baseline="0" dirty="0">
                <a:latin typeface="Calibri" panose="020F0502020204030204" pitchFamily="34" charset="0"/>
              </a:rPr>
              <a:t> work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Mention phase lock on comb instead of repetition rate?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Variation in repetition rate corrected by feeding back on AOM frequency</a:t>
            </a:r>
          </a:p>
          <a:p>
            <a:r>
              <a:rPr lang="en-US" dirty="0" err="1"/>
              <a:t>Pygsti.info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01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Calibri" panose="020F0502020204030204" pitchFamily="34" charset="0"/>
              </a:rPr>
              <a:t>Just a couple</a:t>
            </a:r>
            <a:r>
              <a:rPr lang="en-US" b="1" i="1" baseline="0" dirty="0">
                <a:latin typeface="Calibri" panose="020F0502020204030204" pitchFamily="34" charset="0"/>
              </a:rPr>
              <a:t> examples of improvements in our system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-drift control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-gapless pulses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	fixes timing errors </a:t>
            </a:r>
            <a:r>
              <a:rPr lang="en-US" b="1" i="1" baseline="0" dirty="0" err="1">
                <a:latin typeface="Calibri" panose="020F0502020204030204" pitchFamily="34" charset="0"/>
              </a:rPr>
              <a:t>ie</a:t>
            </a:r>
            <a:r>
              <a:rPr lang="en-US" b="1" i="1" baseline="0" dirty="0">
                <a:latin typeface="Calibri" panose="020F0502020204030204" pitchFamily="34" charset="0"/>
              </a:rPr>
              <a:t> pulse overlap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----- Meeting Notes (5/4/16 13:55) -----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limit discussion of drift control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648.58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162505111622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8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Calibri" panose="020F0502020204030204" pitchFamily="34" charset="0"/>
              </a:rPr>
              <a:t>Just a couple</a:t>
            </a:r>
            <a:r>
              <a:rPr lang="en-US" b="1" i="1" baseline="0" dirty="0">
                <a:latin typeface="Calibri" panose="020F0502020204030204" pitchFamily="34" charset="0"/>
              </a:rPr>
              <a:t> examples of improvements in our system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-drift control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-gapless pulses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	fixes timing errors </a:t>
            </a:r>
            <a:r>
              <a:rPr lang="en-US" b="1" i="1" baseline="0" dirty="0" err="1">
                <a:latin typeface="Calibri" panose="020F0502020204030204" pitchFamily="34" charset="0"/>
              </a:rPr>
              <a:t>ie</a:t>
            </a:r>
            <a:r>
              <a:rPr lang="en-US" b="1" i="1" baseline="0" dirty="0">
                <a:latin typeface="Calibri" panose="020F0502020204030204" pitchFamily="34" charset="0"/>
              </a:rPr>
              <a:t> pulse overlap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----- Meeting Notes (5/4/16 13:55) -----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limit discussion of drift control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648.58</a:t>
            </a:r>
          </a:p>
          <a:p>
            <a:r>
              <a:rPr lang="en-US" b="1" i="1" baseline="0" dirty="0">
                <a:latin typeface="Calibri" panose="020F0502020204030204" pitchFamily="34" charset="0"/>
              </a:rPr>
              <a:t>162505111622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6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Phonon-mediated</a:t>
            </a:r>
            <a:r>
              <a:rPr lang="en-US" baseline="0" dirty="0"/>
              <a:t> entangling gate that is resistant to thermal noise</a:t>
            </a:r>
          </a:p>
          <a:p>
            <a:r>
              <a:rPr lang="en-US" baseline="0" dirty="0"/>
              <a:t>Tilt mode heating rate &lt;8 quanta/s </a:t>
            </a:r>
            <a:r>
              <a:rPr lang="en-US" baseline="0" dirty="0" err="1"/>
              <a:t>vs</a:t>
            </a:r>
            <a:r>
              <a:rPr lang="en-US" baseline="0" dirty="0"/>
              <a:t> 60 quanta/s for COM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0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Much more rigorous than entangled state fidelity measurements typically used for benchmarking the MS gate</a:t>
            </a:r>
          </a:p>
          <a:p>
            <a:endParaRPr lang="en-US" dirty="0"/>
          </a:p>
          <a:p>
            <a:r>
              <a:rPr lang="en-US" dirty="0"/>
              <a:t>----- Meeting Notes (5/4/16 13:55) -----</a:t>
            </a:r>
          </a:p>
          <a:p>
            <a:r>
              <a:rPr lang="en-US" dirty="0"/>
              <a:t>fault tolerance threshold citation</a:t>
            </a:r>
          </a:p>
          <a:p>
            <a:r>
              <a:rPr lang="en-US" dirty="0"/>
              <a:t>mention noise model from paper</a:t>
            </a:r>
          </a:p>
          <a:p>
            <a:r>
              <a:rPr lang="en-US" dirty="0"/>
              <a:t>really use the diamond norm</a:t>
            </a:r>
          </a:p>
          <a:p>
            <a:r>
              <a:rPr lang="en-US" dirty="0"/>
              <a:t>and the limit uses adversarial noise model</a:t>
            </a:r>
          </a:p>
          <a:p>
            <a:r>
              <a:rPr lang="en-US" dirty="0"/>
              <a:t>66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4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83893"/>
            <a:ext cx="2133600" cy="274107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3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2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22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01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40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35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785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81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934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 bwMode="auto">
          <a:xfrm>
            <a:off x="7010400" y="6583893"/>
            <a:ext cx="2133600" cy="2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5E55A7B-7854-E145-92D9-B491DF4BAE2D}" type="slidenum"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pPr algn="r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257124" y="6143823"/>
            <a:ext cx="6637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Sandia National Laboratories is a </a:t>
            </a:r>
            <a:r>
              <a:rPr lang="en-US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multimission</a:t>
            </a:r>
            <a:r>
              <a:rPr 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  <a:endParaRPr lang="en-US" sz="7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39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83893"/>
            <a:ext cx="2133600" cy="274107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3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0" y="6570663"/>
          <a:ext cx="91440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" name="Image" r:id="rId4" imgW="4608390" imgH="137160" progId="">
                  <p:embed/>
                </p:oleObj>
              </mc:Choice>
              <mc:Fallback>
                <p:oleObj name="Image" r:id="rId4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70663"/>
                        <a:ext cx="9144000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3711575" y="34036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11575" y="36576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11575" y="388937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711575" y="413702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711575" y="43830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711575" y="46307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11575" y="48847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711575" y="5116513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22775" y="34036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2775" y="36576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2775" y="388937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2775" y="413702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2775" y="43830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14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2775" y="46307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13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2775" y="48847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12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2775" y="5116513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11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353175" y="170497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6062663" y="1865313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57800" y="23002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054600" y="24018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27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4857750" y="25400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946775" y="9794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31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5656263" y="113982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32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887913" y="1662113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36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684713" y="17780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37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495800" y="18938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38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181225" y="1052513"/>
            <a:ext cx="35401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41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390775" y="11684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42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87625" y="1298575"/>
            <a:ext cx="3540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43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2774950" y="14366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44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2971800" y="154622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45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3175000" y="167005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46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378200" y="17859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47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573463" y="190182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48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1839913" y="170497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51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2049463" y="18430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52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2252663" y="19446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</a:rPr>
              <a:t>53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2449513" y="2068513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54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2644775" y="21844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55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847975" y="230028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56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3051175" y="2416175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57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3240088" y="2540000"/>
            <a:ext cx="3556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58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511175" y="1023938"/>
            <a:ext cx="35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</a:rPr>
              <a:t>61</a:t>
            </a:r>
          </a:p>
        </p:txBody>
      </p:sp>
      <p:sp>
        <p:nvSpPr>
          <p:cNvPr id="48" name="Text Box 11"/>
          <p:cNvSpPr txBox="1">
            <a:spLocks noChangeArrowheads="1"/>
          </p:cNvSpPr>
          <p:nvPr userDrawn="1"/>
        </p:nvSpPr>
        <p:spPr bwMode="auto">
          <a:xfrm>
            <a:off x="0" y="6638925"/>
            <a:ext cx="4060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rgbClr val="FFFFFF"/>
                </a:solidFill>
              </a:rPr>
              <a:t>Sandia National Laboratories</a:t>
            </a:r>
            <a:endParaRPr lang="de-DE" sz="1000" b="1" dirty="0">
              <a:solidFill>
                <a:srgbClr val="FFFFFF"/>
              </a:solidFill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 userDrawn="1"/>
        </p:nvSpPr>
        <p:spPr bwMode="auto">
          <a:xfrm>
            <a:off x="2541588" y="6638925"/>
            <a:ext cx="406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</a:rPr>
              <a:t>Micro-Fabricated Surface Electrode  Ion Traps</a:t>
            </a:r>
          </a:p>
          <a:p>
            <a:pPr algn="ctr">
              <a:defRPr/>
            </a:pPr>
            <a:endParaRPr lang="de-DE" sz="1000" b="1" dirty="0">
              <a:solidFill>
                <a:srgbClr val="FFFFFF"/>
              </a:solidFill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 userDrawn="1"/>
        </p:nvSpPr>
        <p:spPr bwMode="auto">
          <a:xfrm>
            <a:off x="5083175" y="6638925"/>
            <a:ext cx="4060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000" b="1" dirty="0">
                <a:solidFill>
                  <a:srgbClr val="FFFFFF"/>
                </a:solidFill>
              </a:rPr>
              <a:t>FIP Annual Meeting, October 10, 2011</a:t>
            </a:r>
            <a:endParaRPr lang="de-DE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75429" y="6559558"/>
            <a:ext cx="6096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0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70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6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90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5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0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70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34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0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25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1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56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75429" y="6559558"/>
            <a:ext cx="6096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49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71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30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61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0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90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63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64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82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7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89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86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36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subtitle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823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75429" y="6559558"/>
            <a:ext cx="6096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5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199" y="6172200"/>
            <a:ext cx="5655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multimission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laboratory managed and operated by National Technology and Engineering Solutions of Sandia, LLC, a wholly owned subsidiary of Honeywell International, Inc., for the U.S. Department of Energy’s National Nuclear Security Administration under contract DE-NA0003525. </a:t>
            </a:r>
          </a:p>
        </p:txBody>
      </p:sp>
    </p:spTree>
    <p:extLst>
      <p:ext uri="{BB962C8B-B14F-4D97-AF65-F5344CB8AC3E}">
        <p14:creationId xmlns:p14="http://schemas.microsoft.com/office/powerpoint/2010/main" val="270550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68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709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  <a:endParaRPr lang="en-US" sz="6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4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709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  <a:endParaRPr lang="en-US" sz="6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19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199" y="6172200"/>
            <a:ext cx="56970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</a:p>
        </p:txBody>
      </p:sp>
    </p:spTree>
    <p:extLst>
      <p:ext uri="{BB962C8B-B14F-4D97-AF65-F5344CB8AC3E}">
        <p14:creationId xmlns:p14="http://schemas.microsoft.com/office/powerpoint/2010/main" val="3650598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199" y="6172200"/>
            <a:ext cx="5703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</a:p>
        </p:txBody>
      </p:sp>
    </p:spTree>
    <p:extLst>
      <p:ext uri="{BB962C8B-B14F-4D97-AF65-F5344CB8AC3E}">
        <p14:creationId xmlns:p14="http://schemas.microsoft.com/office/powerpoint/2010/main" val="1489241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660" y="6172200"/>
            <a:ext cx="5744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</a:t>
            </a:r>
          </a:p>
        </p:txBody>
      </p:sp>
    </p:spTree>
    <p:extLst>
      <p:ext uri="{BB962C8B-B14F-4D97-AF65-F5344CB8AC3E}">
        <p14:creationId xmlns:p14="http://schemas.microsoft.com/office/powerpoint/2010/main" val="2464119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prstClr val="black"/>
                </a:solidFill>
                <a:cs typeface="Arial"/>
              </a:rPr>
              <a:t>Sandia National Laboratories is a </a:t>
            </a:r>
            <a:r>
              <a:rPr lang="en-US" sz="600" dirty="0" err="1">
                <a:solidFill>
                  <a:prstClr val="black"/>
                </a:solidFill>
                <a:cs typeface="Arial"/>
              </a:rPr>
              <a:t>multimission</a:t>
            </a:r>
            <a:r>
              <a:rPr lang="en-US" sz="600" dirty="0">
                <a:solidFill>
                  <a:prstClr val="black"/>
                </a:solidFill>
                <a:cs typeface="Arial"/>
              </a:rPr>
              <a:t> laboratory managed and operated by National Technology &amp; Engineering Solutions of Sandia, LLC, a wholly owned subsidiary of Honeywell International, Inc., for the U.S. Department of Energy’s National Nuclear Security Administration under contract DE-NA0003525. </a:t>
            </a:r>
            <a:endParaRPr lang="en-US" sz="950" baseline="30000" dirty="0">
              <a:solidFill>
                <a:prstClr val="black"/>
              </a:solidFill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3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39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52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66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2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1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1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7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3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81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97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84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3600" i="1">
                <a:solidFill>
                  <a:schemeClr val="accent5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98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80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92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48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91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5665075"/>
            <a:ext cx="2484223" cy="119292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9657" y="15087"/>
            <a:ext cx="5971187" cy="993910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3319" y="601009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1019503"/>
            <a:ext cx="2484223" cy="1397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207" y="2578468"/>
            <a:ext cx="2484223" cy="1397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35" y="4131367"/>
            <a:ext cx="2484223" cy="1397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96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01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18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82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85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84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090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44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23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49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0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7"/>
            <a:ext cx="90677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416" y="0"/>
            <a:ext cx="6706665" cy="105103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sz="2800" dirty="0"/>
              <a:t>subtitle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0515" y="7"/>
            <a:ext cx="1954930" cy="1051027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8014" y="22548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 userDrawn="1"/>
        </p:nvSpPr>
        <p:spPr>
          <a:xfrm>
            <a:off x="8693778" y="8"/>
            <a:ext cx="77764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0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1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1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1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Photos placed in horizontal position 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with even amount of white space</a:t>
            </a:r>
            <a:br>
              <a:rPr lang="en-US" sz="1400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1400" dirty="0">
                <a:solidFill>
                  <a:srgbClr val="FFFFFF">
                    <a:lumMod val="65000"/>
                  </a:srgb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50" baseline="30000" dirty="0">
                <a:solidFill>
                  <a:srgbClr val="000000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7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>
                <a:solidFill>
                  <a:srgbClr val="000000"/>
                </a:solidFill>
              </a:rPr>
              <a:pPr/>
              <a:t>1/17/2019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8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982" r:id="rId2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2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9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Official Use Only - Sandia Proprietary, Patent Caution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829FB8-00DF-422D-8731-E82C9C4C8B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5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983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>
                <a:solidFill>
                  <a:prstClr val="black"/>
                </a:solidFill>
              </a:rPr>
              <a:pPr/>
              <a:t>1/17/2019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BD38A8-64BC-44CF-82E4-AB46C28D6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52C040D-310A-4919-96FB-B24292D5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18" Type="http://schemas.openxmlformats.org/officeDocument/2006/relationships/image" Target="../media/image6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3.emf"/><Relationship Id="rId17" Type="http://schemas.openxmlformats.org/officeDocument/2006/relationships/image" Target="../media/image68.emf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7.emf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11" Type="http://schemas.openxmlformats.org/officeDocument/2006/relationships/image" Target="../media/image62.emf"/><Relationship Id="rId5" Type="http://schemas.openxmlformats.org/officeDocument/2006/relationships/image" Target="../media/image56.png"/><Relationship Id="rId15" Type="http://schemas.openxmlformats.org/officeDocument/2006/relationships/image" Target="../media/image66.emf"/><Relationship Id="rId10" Type="http://schemas.openxmlformats.org/officeDocument/2006/relationships/image" Target="../media/image61.emf"/><Relationship Id="rId4" Type="http://schemas.openxmlformats.org/officeDocument/2006/relationships/image" Target="../media/image54.png"/><Relationship Id="rId9" Type="http://schemas.openxmlformats.org/officeDocument/2006/relationships/image" Target="../media/image60.emf"/><Relationship Id="rId14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75.png"/><Relationship Id="rId3" Type="http://schemas.microsoft.com/office/2007/relationships/media" Target="../media/media2.mp4"/><Relationship Id="rId7" Type="http://schemas.microsoft.com/office/2007/relationships/media" Target="../media/media4.avi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video" Target="../media/media1.avi"/><Relationship Id="rId16" Type="http://schemas.openxmlformats.org/officeDocument/2006/relationships/image" Target="../media/image78.emf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slideLayout" Target="../slideLayouts/slideLayout34.xml"/><Relationship Id="rId5" Type="http://schemas.microsoft.com/office/2007/relationships/media" Target="../media/media3.avi"/><Relationship Id="rId15" Type="http://schemas.openxmlformats.org/officeDocument/2006/relationships/image" Target="../media/image77.png"/><Relationship Id="rId10" Type="http://schemas.openxmlformats.org/officeDocument/2006/relationships/video" Target="../media/media5.avi"/><Relationship Id="rId4" Type="http://schemas.openxmlformats.org/officeDocument/2006/relationships/video" Target="../media/media2.mp4"/><Relationship Id="rId9" Type="http://schemas.microsoft.com/office/2007/relationships/media" Target="../media/media5.avi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13" Type="http://schemas.openxmlformats.org/officeDocument/2006/relationships/image" Target="../media/image93.emf"/><Relationship Id="rId18" Type="http://schemas.openxmlformats.org/officeDocument/2006/relationships/image" Target="../media/image98.png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12" Type="http://schemas.openxmlformats.org/officeDocument/2006/relationships/image" Target="../media/image92.emf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6.emf"/><Relationship Id="rId11" Type="http://schemas.openxmlformats.org/officeDocument/2006/relationships/image" Target="../media/image91.emf"/><Relationship Id="rId5" Type="http://schemas.openxmlformats.org/officeDocument/2006/relationships/image" Target="../media/image85.emf"/><Relationship Id="rId15" Type="http://schemas.openxmlformats.org/officeDocument/2006/relationships/image" Target="../media/image95.emf"/><Relationship Id="rId10" Type="http://schemas.openxmlformats.org/officeDocument/2006/relationships/image" Target="../media/image90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Relationship Id="rId14" Type="http://schemas.openxmlformats.org/officeDocument/2006/relationships/image" Target="../media/image9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104.emf"/><Relationship Id="rId18" Type="http://schemas.openxmlformats.org/officeDocument/2006/relationships/image" Target="../media/image86.emf"/><Relationship Id="rId3" Type="http://schemas.openxmlformats.org/officeDocument/2006/relationships/image" Target="../media/image99.jpeg"/><Relationship Id="rId7" Type="http://schemas.openxmlformats.org/officeDocument/2006/relationships/image" Target="../media/image90.emf"/><Relationship Id="rId12" Type="http://schemas.openxmlformats.org/officeDocument/2006/relationships/image" Target="../media/image103.emf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4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9.emf"/><Relationship Id="rId11" Type="http://schemas.openxmlformats.org/officeDocument/2006/relationships/image" Target="../media/image102.emf"/><Relationship Id="rId5" Type="http://schemas.openxmlformats.org/officeDocument/2006/relationships/image" Target="../media/image88.emf"/><Relationship Id="rId15" Type="http://schemas.openxmlformats.org/officeDocument/2006/relationships/image" Target="../media/image83.emf"/><Relationship Id="rId10" Type="http://schemas.openxmlformats.org/officeDocument/2006/relationships/image" Target="../media/image101.emf"/><Relationship Id="rId4" Type="http://schemas.openxmlformats.org/officeDocument/2006/relationships/image" Target="../media/image87.emf"/><Relationship Id="rId9" Type="http://schemas.openxmlformats.org/officeDocument/2006/relationships/image" Target="../media/image100.png"/><Relationship Id="rId14" Type="http://schemas.openxmlformats.org/officeDocument/2006/relationships/image" Target="../media/image10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9.emf"/><Relationship Id="rId3" Type="http://schemas.openxmlformats.org/officeDocument/2006/relationships/image" Target="../media/image98.png"/><Relationship Id="rId7" Type="http://schemas.openxmlformats.org/officeDocument/2006/relationships/image" Target="../media/image95.emf"/><Relationship Id="rId12" Type="http://schemas.openxmlformats.org/officeDocument/2006/relationships/image" Target="../media/image108.emf"/><Relationship Id="rId17" Type="http://schemas.openxmlformats.org/officeDocument/2006/relationships/image" Target="../media/image11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4.emf"/><Relationship Id="rId11" Type="http://schemas.openxmlformats.org/officeDocument/2006/relationships/image" Target="../media/image107.emf"/><Relationship Id="rId5" Type="http://schemas.openxmlformats.org/officeDocument/2006/relationships/image" Target="../media/image93.emf"/><Relationship Id="rId15" Type="http://schemas.openxmlformats.org/officeDocument/2006/relationships/image" Target="../media/image111.emf"/><Relationship Id="rId10" Type="http://schemas.openxmlformats.org/officeDocument/2006/relationships/image" Target="../media/image106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Relationship Id="rId14" Type="http://schemas.openxmlformats.org/officeDocument/2006/relationships/image" Target="../media/image1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5.xml"/><Relationship Id="rId7" Type="http://schemas.openxmlformats.org/officeDocument/2006/relationships/image" Target="../media/image1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tags" Target="../tags/tag7.xml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21.emf"/><Relationship Id="rId5" Type="http://schemas.openxmlformats.org/officeDocument/2006/relationships/tags" Target="../tags/tag10.xml"/><Relationship Id="rId15" Type="http://schemas.openxmlformats.org/officeDocument/2006/relationships/image" Target="../media/image125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2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9.emf"/><Relationship Id="rId3" Type="http://schemas.openxmlformats.org/officeDocument/2006/relationships/image" Target="../media/image98.png"/><Relationship Id="rId7" Type="http://schemas.openxmlformats.org/officeDocument/2006/relationships/image" Target="../media/image95.emf"/><Relationship Id="rId12" Type="http://schemas.openxmlformats.org/officeDocument/2006/relationships/image" Target="../media/image108.emf"/><Relationship Id="rId17" Type="http://schemas.openxmlformats.org/officeDocument/2006/relationships/image" Target="../media/image113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2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4.emf"/><Relationship Id="rId11" Type="http://schemas.openxmlformats.org/officeDocument/2006/relationships/image" Target="../media/image107.emf"/><Relationship Id="rId5" Type="http://schemas.openxmlformats.org/officeDocument/2006/relationships/image" Target="../media/image93.emf"/><Relationship Id="rId15" Type="http://schemas.openxmlformats.org/officeDocument/2006/relationships/image" Target="../media/image111.emf"/><Relationship Id="rId10" Type="http://schemas.openxmlformats.org/officeDocument/2006/relationships/image" Target="../media/image106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Relationship Id="rId14" Type="http://schemas.openxmlformats.org/officeDocument/2006/relationships/image" Target="../media/image11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tags" Target="../tags/tag17.xml"/><Relationship Id="rId21" Type="http://schemas.openxmlformats.org/officeDocument/2006/relationships/image" Target="../media/image131.png"/><Relationship Id="rId7" Type="http://schemas.openxmlformats.org/officeDocument/2006/relationships/tags" Target="../tags/tag21.xml"/><Relationship Id="rId12" Type="http://schemas.openxmlformats.org/officeDocument/2006/relationships/image" Target="../media/image121.emf"/><Relationship Id="rId17" Type="http://schemas.openxmlformats.org/officeDocument/2006/relationships/image" Target="../media/image126.png"/><Relationship Id="rId2" Type="http://schemas.openxmlformats.org/officeDocument/2006/relationships/tags" Target="../tags/tag16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47.xml"/><Relationship Id="rId5" Type="http://schemas.openxmlformats.org/officeDocument/2006/relationships/tags" Target="../tags/tag19.xml"/><Relationship Id="rId15" Type="http://schemas.openxmlformats.org/officeDocument/2006/relationships/image" Target="../media/image124.png"/><Relationship Id="rId10" Type="http://schemas.openxmlformats.org/officeDocument/2006/relationships/tags" Target="../tags/tag24.xml"/><Relationship Id="rId19" Type="http://schemas.openxmlformats.org/officeDocument/2006/relationships/image" Target="../media/image128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5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13" Type="http://schemas.openxmlformats.org/officeDocument/2006/relationships/image" Target="../media/image144.emf"/><Relationship Id="rId18" Type="http://schemas.openxmlformats.org/officeDocument/2006/relationships/image" Target="../media/image1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8.emf"/><Relationship Id="rId12" Type="http://schemas.openxmlformats.org/officeDocument/2006/relationships/image" Target="../media/image143.emf"/><Relationship Id="rId17" Type="http://schemas.openxmlformats.org/officeDocument/2006/relationships/image" Target="../media/image148.emf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47.emf"/><Relationship Id="rId1" Type="http://schemas.openxmlformats.org/officeDocument/2006/relationships/tags" Target="../tags/tag26.xml"/><Relationship Id="rId6" Type="http://schemas.openxmlformats.org/officeDocument/2006/relationships/image" Target="../media/image137.emf"/><Relationship Id="rId11" Type="http://schemas.openxmlformats.org/officeDocument/2006/relationships/image" Target="../media/image142.emf"/><Relationship Id="rId5" Type="http://schemas.openxmlformats.org/officeDocument/2006/relationships/image" Target="../media/image136.emf"/><Relationship Id="rId15" Type="http://schemas.openxmlformats.org/officeDocument/2006/relationships/image" Target="../media/image146.emf"/><Relationship Id="rId10" Type="http://schemas.openxmlformats.org/officeDocument/2006/relationships/image" Target="../media/image141.emf"/><Relationship Id="rId4" Type="http://schemas.openxmlformats.org/officeDocument/2006/relationships/image" Target="../media/image135.emf"/><Relationship Id="rId9" Type="http://schemas.openxmlformats.org/officeDocument/2006/relationships/image" Target="../media/image140.emf"/><Relationship Id="rId14" Type="http://schemas.openxmlformats.org/officeDocument/2006/relationships/image" Target="../media/image1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160.emf"/><Relationship Id="rId18" Type="http://schemas.openxmlformats.org/officeDocument/2006/relationships/image" Target="../media/image165.emf"/><Relationship Id="rId3" Type="http://schemas.openxmlformats.org/officeDocument/2006/relationships/image" Target="../media/image150.emf"/><Relationship Id="rId7" Type="http://schemas.openxmlformats.org/officeDocument/2006/relationships/image" Target="../media/image154.emf"/><Relationship Id="rId12" Type="http://schemas.openxmlformats.org/officeDocument/2006/relationships/image" Target="../media/image159.emf"/><Relationship Id="rId17" Type="http://schemas.openxmlformats.org/officeDocument/2006/relationships/image" Target="../media/image164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3.emf"/><Relationship Id="rId20" Type="http://schemas.openxmlformats.org/officeDocument/2006/relationships/image" Target="../media/image167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3.emf"/><Relationship Id="rId11" Type="http://schemas.openxmlformats.org/officeDocument/2006/relationships/image" Target="../media/image158.emf"/><Relationship Id="rId5" Type="http://schemas.openxmlformats.org/officeDocument/2006/relationships/image" Target="../media/image152.emf"/><Relationship Id="rId15" Type="http://schemas.openxmlformats.org/officeDocument/2006/relationships/image" Target="../media/image162.emf"/><Relationship Id="rId10" Type="http://schemas.openxmlformats.org/officeDocument/2006/relationships/image" Target="../media/image157.emf"/><Relationship Id="rId19" Type="http://schemas.openxmlformats.org/officeDocument/2006/relationships/image" Target="../media/image166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Relationship Id="rId14" Type="http://schemas.openxmlformats.org/officeDocument/2006/relationships/image" Target="../media/image1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7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50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8.xml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openxmlformats.org/officeDocument/2006/relationships/image" Target="../media/image1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0.png"/><Relationship Id="rId5" Type="http://schemas.openxmlformats.org/officeDocument/2006/relationships/image" Target="../media/image204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m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gif"/><Relationship Id="rId3" Type="http://schemas.openxmlformats.org/officeDocument/2006/relationships/image" Target="../media/image179.emf"/><Relationship Id="rId7" Type="http://schemas.openxmlformats.org/officeDocument/2006/relationships/image" Target="../media/image183.jpeg"/><Relationship Id="rId12" Type="http://schemas.openxmlformats.org/officeDocument/2006/relationships/image" Target="../media/image188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jpeg"/><Relationship Id="rId4" Type="http://schemas.openxmlformats.org/officeDocument/2006/relationships/image" Target="../media/image180.emf"/><Relationship Id="rId9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91.png"/><Relationship Id="rId7" Type="http://schemas.openxmlformats.org/officeDocument/2006/relationships/image" Target="../media/image186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91.png"/><Relationship Id="rId7" Type="http://schemas.openxmlformats.org/officeDocument/2006/relationships/image" Target="../media/image186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5.png"/><Relationship Id="rId11" Type="http://schemas.openxmlformats.org/officeDocument/2006/relationships/image" Target="../media/image181.png"/><Relationship Id="rId5" Type="http://schemas.openxmlformats.org/officeDocument/2006/relationships/image" Target="../media/image184.png"/><Relationship Id="rId10" Type="http://schemas.openxmlformats.org/officeDocument/2006/relationships/image" Target="../media/image180.emf"/><Relationship Id="rId4" Type="http://schemas.openxmlformats.org/officeDocument/2006/relationships/image" Target="../media/image48.JPG"/><Relationship Id="rId9" Type="http://schemas.openxmlformats.org/officeDocument/2006/relationships/image" Target="../media/image1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5.emf"/><Relationship Id="rId5" Type="http://schemas.openxmlformats.org/officeDocument/2006/relationships/image" Target="../media/image194.emf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1.jpeg"/><Relationship Id="rId4" Type="http://schemas.openxmlformats.org/officeDocument/2006/relationships/image" Target="../media/image20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7" Type="http://schemas.openxmlformats.org/officeDocument/2006/relationships/image" Target="../media/image205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201.jpeg"/><Relationship Id="rId4" Type="http://schemas.openxmlformats.org/officeDocument/2006/relationships/image" Target="../media/image2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06.e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e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1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14.e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16.emf"/><Relationship Id="rId20" Type="http://schemas.openxmlformats.org/officeDocument/2006/relationships/image" Target="../media/image218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1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13.e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210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1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9.xml"/><Relationship Id="rId6" Type="http://schemas.openxmlformats.org/officeDocument/2006/relationships/image" Target="../media/image225.png"/><Relationship Id="rId5" Type="http://schemas.openxmlformats.org/officeDocument/2006/relationships/image" Target="../media/image224.emf"/><Relationship Id="rId4" Type="http://schemas.openxmlformats.org/officeDocument/2006/relationships/image" Target="../media/image2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29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228.png"/><Relationship Id="rId2" Type="http://schemas.openxmlformats.org/officeDocument/2006/relationships/tags" Target="../tags/tag31.xml"/><Relationship Id="rId16" Type="http://schemas.openxmlformats.org/officeDocument/2006/relationships/image" Target="../media/image232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227.png"/><Relationship Id="rId5" Type="http://schemas.openxmlformats.org/officeDocument/2006/relationships/tags" Target="../tags/tag34.xml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4" Type="http://schemas.openxmlformats.org/officeDocument/2006/relationships/tags" Target="../tags/tag33.xml"/><Relationship Id="rId9" Type="http://schemas.openxmlformats.org/officeDocument/2006/relationships/image" Target="../media/image149.png"/><Relationship Id="rId14" Type="http://schemas.openxmlformats.org/officeDocument/2006/relationships/image" Target="../media/image23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tags" Target="../tags/tag39.xml"/><Relationship Id="rId7" Type="http://schemas.openxmlformats.org/officeDocument/2006/relationships/image" Target="../media/image23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33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14.png"/><Relationship Id="rId4" Type="http://schemas.openxmlformats.org/officeDocument/2006/relationships/tags" Target="../tags/tag40.xml"/><Relationship Id="rId9" Type="http://schemas.openxmlformats.org/officeDocument/2006/relationships/image" Target="../media/image2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7" Type="http://schemas.openxmlformats.org/officeDocument/2006/relationships/image" Target="../media/image2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0.emf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emf"/><Relationship Id="rId3" Type="http://schemas.openxmlformats.org/officeDocument/2006/relationships/tags" Target="../tags/tag43.xml"/><Relationship Id="rId7" Type="http://schemas.openxmlformats.org/officeDocument/2006/relationships/image" Target="../media/image249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3" Type="http://schemas.openxmlformats.org/officeDocument/2006/relationships/image" Target="../media/image253.wmf"/><Relationship Id="rId7" Type="http://schemas.openxmlformats.org/officeDocument/2006/relationships/image" Target="../media/image257.wmf"/><Relationship Id="rId2" Type="http://schemas.openxmlformats.org/officeDocument/2006/relationships/image" Target="../media/image252.w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6.wmf"/><Relationship Id="rId5" Type="http://schemas.openxmlformats.org/officeDocument/2006/relationships/image" Target="../media/image255.wmf"/><Relationship Id="rId4" Type="http://schemas.openxmlformats.org/officeDocument/2006/relationships/image" Target="../media/image254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2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3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eg"/><Relationship Id="rId11" Type="http://schemas.openxmlformats.org/officeDocument/2006/relationships/image" Target="../media/image48.JP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11512" y="3669269"/>
            <a:ext cx="8486359" cy="1030794"/>
          </a:xfrm>
        </p:spPr>
        <p:txBody>
          <a:bodyPr/>
          <a:lstStyle/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High-fidelity quantum and classical control in </a:t>
            </a:r>
            <a:br>
              <a:rPr lang="en-US" sz="32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microfabricated surface ion traps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11512" y="4796769"/>
            <a:ext cx="8572136" cy="1284816"/>
          </a:xfrm>
        </p:spPr>
        <p:txBody>
          <a:bodyPr/>
          <a:lstStyle/>
          <a:p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Lobser</a:t>
            </a:r>
          </a:p>
          <a:p>
            <a:r>
              <a:rPr lang="en-US" sz="2000" i="1" dirty="0"/>
              <a:t>Sandia National Laboratories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71" y="5199530"/>
            <a:ext cx="2109078" cy="9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07" descr="iar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999" y="5024303"/>
            <a:ext cx="1134401" cy="1057282"/>
          </a:xfrm>
          <a:prstGeom prst="rect">
            <a:avLst/>
          </a:prstGeom>
          <a:noFill/>
        </p:spPr>
      </p:pic>
      <p:pic>
        <p:nvPicPr>
          <p:cNvPr id="11" name="Picture 2" descr="\\snl\mesa\Projects\IonTrap_MQCO\Monthly_Reports\2014_05\File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57" y="1670578"/>
            <a:ext cx="2638075" cy="19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snl\mesa\Projects\IonTrap_MQCO\Devices\RS1096\Packaging\1700_website\File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06" y="1662042"/>
            <a:ext cx="2649456" cy="19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snl\mesa\Projects\IonTrap_MQCO\Devices\RS1096\Documentation\DSC8_2044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b="18993"/>
          <a:stretch/>
        </p:blipFill>
        <p:spPr bwMode="auto">
          <a:xfrm>
            <a:off x="110068" y="1662042"/>
            <a:ext cx="3513582" cy="19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4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spc="-150" dirty="0"/>
              <a:t>Parametric Rotation Amplitudes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5799" y="1133923"/>
            <a:ext cx="2755338" cy="5394468"/>
            <a:chOff x="179074" y="1133923"/>
            <a:chExt cx="2755338" cy="53944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4" y="1133923"/>
              <a:ext cx="2755338" cy="10810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4" y="2212268"/>
              <a:ext cx="2755338" cy="10810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4" y="4368959"/>
              <a:ext cx="2755338" cy="10810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4" y="3290613"/>
              <a:ext cx="2755338" cy="108108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4" y="5447304"/>
              <a:ext cx="2755338" cy="1081087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25" y="1550912"/>
            <a:ext cx="524674" cy="24436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25" y="2619707"/>
            <a:ext cx="524674" cy="2659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499" y="3709463"/>
            <a:ext cx="510300" cy="2443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499" y="4784086"/>
            <a:ext cx="510300" cy="26593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499" y="5847331"/>
            <a:ext cx="510300" cy="2659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6787" y="1518569"/>
            <a:ext cx="2486806" cy="30905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5414" y="2654903"/>
            <a:ext cx="3198350" cy="2731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5414" y="3709463"/>
            <a:ext cx="3162412" cy="2731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5414" y="4557687"/>
            <a:ext cx="4894552" cy="71873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2290" y="5818583"/>
            <a:ext cx="4937676" cy="323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72" y="1210662"/>
            <a:ext cx="2228572" cy="2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24B3-77B7-4BBD-90E4-171CE7410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To Complicated Electrode Geometries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90F66-950C-40E2-8901-F1898B66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9"/>
          <a:stretch/>
        </p:blipFill>
        <p:spPr>
          <a:xfrm>
            <a:off x="4862724" y="1156803"/>
            <a:ext cx="3405756" cy="303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2664D-AD44-44C3-A0C3-EAC647921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5" y="4292758"/>
            <a:ext cx="6830755" cy="24698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C89492-A9F1-483C-BA32-3B74FDB410BE}"/>
              </a:ext>
            </a:extLst>
          </p:cNvPr>
          <p:cNvSpPr txBox="1">
            <a:spLocks/>
          </p:cNvSpPr>
          <p:nvPr/>
        </p:nvSpPr>
        <p:spPr>
          <a:xfrm>
            <a:off x="457200" y="1278740"/>
            <a:ext cx="4223084" cy="2234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YZ basis (rotation of the radial axes) near the junction on the HOA 2.1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XY basis (rotation in the plane of the trap) on the microwave trap with tied electrodes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4121A2-7EAC-4103-A6D9-AA8F52B1B64A}"/>
              </a:ext>
            </a:extLst>
          </p:cNvPr>
          <p:cNvSpPr/>
          <p:nvPr/>
        </p:nvSpPr>
        <p:spPr>
          <a:xfrm>
            <a:off x="6558681" y="2716213"/>
            <a:ext cx="58537" cy="5853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747F8A-BB44-4166-AD23-69A348B05D08}"/>
              </a:ext>
            </a:extLst>
          </p:cNvPr>
          <p:cNvSpPr/>
          <p:nvPr/>
        </p:nvSpPr>
        <p:spPr>
          <a:xfrm>
            <a:off x="3809255" y="5492965"/>
            <a:ext cx="58537" cy="5853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656040-9864-4CBC-9607-CA63F71D0D01}"/>
              </a:ext>
            </a:extLst>
          </p:cNvPr>
          <p:cNvCxnSpPr>
            <a:cxnSpLocks/>
          </p:cNvCxnSpPr>
          <p:nvPr/>
        </p:nvCxnSpPr>
        <p:spPr>
          <a:xfrm>
            <a:off x="4543425" y="1943100"/>
            <a:ext cx="1981200" cy="773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7E608B-672F-46D9-83D8-AF2FED30FBF5}"/>
              </a:ext>
            </a:extLst>
          </p:cNvPr>
          <p:cNvCxnSpPr>
            <a:cxnSpLocks/>
          </p:cNvCxnSpPr>
          <p:nvPr/>
        </p:nvCxnSpPr>
        <p:spPr>
          <a:xfrm>
            <a:off x="2505075" y="3703304"/>
            <a:ext cx="1294879" cy="1761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1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Axis 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75" y="6495138"/>
            <a:ext cx="793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simulations accurately describe the fields and curvatures generated by the trap</a:t>
            </a:r>
          </a:p>
        </p:txBody>
      </p:sp>
      <p:pic>
        <p:nvPicPr>
          <p:cNvPr id="5" name="Picture 2" descr="C:\Users\Public\Documents\experiments\QGA\2017\2017_02\2017_02_06\AmplitudeLocks_005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1" y="1151377"/>
            <a:ext cx="5615010" cy="301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ublic\Documents\experiments\QGA\2017\2017_02\2017_02_06\AmplitudeLocks_006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" y="3767093"/>
            <a:ext cx="5762969" cy="309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2624" y="6250214"/>
            <a:ext cx="18165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Angle 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2624" y="3581400"/>
            <a:ext cx="18165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Angle 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747344" y="2244398"/>
            <a:ext cx="20013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Measured angle 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72918" y="4717614"/>
            <a:ext cx="22525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trap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[MHz]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6155" y="2287819"/>
            <a:ext cx="11641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Slope 0.99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5038" y="1412984"/>
            <a:ext cx="26360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we understand the trapping fields?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Principal axes rotation realized as in simulation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change in trap frequencies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F81C996-831F-4972-A88C-023694EB31AB}"/>
              </a:ext>
            </a:extLst>
          </p:cNvPr>
          <p:cNvGrpSpPr/>
          <p:nvPr/>
        </p:nvGrpSpPr>
        <p:grpSpPr>
          <a:xfrm>
            <a:off x="5986627" y="4327555"/>
            <a:ext cx="2483538" cy="1782824"/>
            <a:chOff x="5986627" y="4327555"/>
            <a:chExt cx="2483538" cy="178282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70AD93C-F0CC-4BEB-923E-6BA512F49510}"/>
                </a:ext>
              </a:extLst>
            </p:cNvPr>
            <p:cNvGrpSpPr/>
            <p:nvPr/>
          </p:nvGrpSpPr>
          <p:grpSpPr>
            <a:xfrm>
              <a:off x="5986627" y="4611630"/>
              <a:ext cx="2483538" cy="1498749"/>
              <a:chOff x="1944416" y="2176464"/>
              <a:chExt cx="3432936" cy="2071686"/>
            </a:xfrm>
            <a:scene3d>
              <a:camera prst="isometricOffAxis1Top"/>
              <a:lightRig rig="threePt" dir="t"/>
            </a:scene3d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EEC063-3536-4819-B563-5A6A7C81436D}"/>
                  </a:ext>
                </a:extLst>
              </p:cNvPr>
              <p:cNvSpPr/>
              <p:nvPr/>
            </p:nvSpPr>
            <p:spPr>
              <a:xfrm>
                <a:off x="1944416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0A4AB4C-D34F-46B1-8F2B-550EE64E24B7}"/>
                  </a:ext>
                </a:extLst>
              </p:cNvPr>
              <p:cNvSpPr/>
              <p:nvPr/>
            </p:nvSpPr>
            <p:spPr>
              <a:xfrm>
                <a:off x="2528396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D1720F-031D-4AB9-89F1-EE3AD9649167}"/>
                  </a:ext>
                </a:extLst>
              </p:cNvPr>
              <p:cNvSpPr/>
              <p:nvPr/>
            </p:nvSpPr>
            <p:spPr>
              <a:xfrm>
                <a:off x="3112376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F6AB8EF-83C5-409A-AEF8-DED4C3F805E1}"/>
                  </a:ext>
                </a:extLst>
              </p:cNvPr>
              <p:cNvSpPr/>
              <p:nvPr/>
            </p:nvSpPr>
            <p:spPr>
              <a:xfrm>
                <a:off x="3696356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73A4242-D826-4FA8-BBD8-91C7095977C5}"/>
                  </a:ext>
                </a:extLst>
              </p:cNvPr>
              <p:cNvSpPr/>
              <p:nvPr/>
            </p:nvSpPr>
            <p:spPr>
              <a:xfrm>
                <a:off x="4280336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9F0F8AA-ED5D-4394-924C-FFCA230DBAF6}"/>
                  </a:ext>
                </a:extLst>
              </p:cNvPr>
              <p:cNvSpPr/>
              <p:nvPr/>
            </p:nvSpPr>
            <p:spPr>
              <a:xfrm>
                <a:off x="4864318" y="2900363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85914BD-BA49-4229-8C6E-B3C31E168A95}"/>
                  </a:ext>
                </a:extLst>
              </p:cNvPr>
              <p:cNvSpPr/>
              <p:nvPr/>
            </p:nvSpPr>
            <p:spPr>
              <a:xfrm>
                <a:off x="1944416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5F25929-D269-4624-A442-744C0DAF10DC}"/>
                  </a:ext>
                </a:extLst>
              </p:cNvPr>
              <p:cNvSpPr/>
              <p:nvPr/>
            </p:nvSpPr>
            <p:spPr>
              <a:xfrm>
                <a:off x="2528396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ADDF8CC-729B-4A48-ABE7-201A3C501624}"/>
                  </a:ext>
                </a:extLst>
              </p:cNvPr>
              <p:cNvSpPr/>
              <p:nvPr/>
            </p:nvSpPr>
            <p:spPr>
              <a:xfrm>
                <a:off x="3112376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0786616-BD43-48E8-829E-DB57E527CE3D}"/>
                  </a:ext>
                </a:extLst>
              </p:cNvPr>
              <p:cNvSpPr/>
              <p:nvPr/>
            </p:nvSpPr>
            <p:spPr>
              <a:xfrm>
                <a:off x="3696356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91571CA-9F4A-4D14-B00E-6CCD23D6EAA2}"/>
                  </a:ext>
                </a:extLst>
              </p:cNvPr>
              <p:cNvSpPr/>
              <p:nvPr/>
            </p:nvSpPr>
            <p:spPr>
              <a:xfrm>
                <a:off x="4280336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1383E88-2700-4AC6-AAFD-332FDA12CD47}"/>
                  </a:ext>
                </a:extLst>
              </p:cNvPr>
              <p:cNvSpPr/>
              <p:nvPr/>
            </p:nvSpPr>
            <p:spPr>
              <a:xfrm>
                <a:off x="4864318" y="3352800"/>
                <a:ext cx="513034" cy="1571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4FD16D-3FDC-4C64-B794-0BBF4D3F99C3}"/>
                  </a:ext>
                </a:extLst>
              </p:cNvPr>
              <p:cNvSpPr/>
              <p:nvPr/>
            </p:nvSpPr>
            <p:spPr>
              <a:xfrm>
                <a:off x="1944416" y="2528885"/>
                <a:ext cx="3432936" cy="28575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A09A4A6-9296-4001-843E-1D39B3E71C47}"/>
                  </a:ext>
                </a:extLst>
              </p:cNvPr>
              <p:cNvSpPr/>
              <p:nvPr/>
            </p:nvSpPr>
            <p:spPr>
              <a:xfrm>
                <a:off x="1944416" y="3581400"/>
                <a:ext cx="3432936" cy="28575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AF3AD8E-67C5-439B-BBC4-E6D4A1610324}"/>
                  </a:ext>
                </a:extLst>
              </p:cNvPr>
              <p:cNvSpPr/>
              <p:nvPr/>
            </p:nvSpPr>
            <p:spPr>
              <a:xfrm>
                <a:off x="1944416" y="2176464"/>
                <a:ext cx="3432936" cy="2857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2DC45F5-F84D-4529-9A51-DD0FB516F412}"/>
                  </a:ext>
                </a:extLst>
              </p:cNvPr>
              <p:cNvSpPr/>
              <p:nvPr/>
            </p:nvSpPr>
            <p:spPr>
              <a:xfrm>
                <a:off x="1944416" y="3962400"/>
                <a:ext cx="3432936" cy="2857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9172292-F169-4E9A-BBFD-B2E64CAD25F4}"/>
                </a:ext>
              </a:extLst>
            </p:cNvPr>
            <p:cNvGrpSpPr/>
            <p:nvPr/>
          </p:nvGrpSpPr>
          <p:grpSpPr>
            <a:xfrm>
              <a:off x="7226031" y="4327555"/>
              <a:ext cx="636079" cy="733869"/>
              <a:chOff x="7226031" y="4327555"/>
              <a:chExt cx="636079" cy="73386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43B0114-D267-46CF-A62C-4A5D0985EBE1}"/>
                  </a:ext>
                </a:extLst>
              </p:cNvPr>
              <p:cNvGrpSpPr/>
              <p:nvPr/>
            </p:nvGrpSpPr>
            <p:grpSpPr>
              <a:xfrm>
                <a:off x="7269553" y="4327555"/>
                <a:ext cx="592557" cy="733869"/>
                <a:chOff x="2657475" y="1514475"/>
                <a:chExt cx="819078" cy="1014410"/>
              </a:xfrm>
            </p:grpSpPr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FE6D30E9-1C73-4424-8C52-B78CC25D93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57475" y="2048798"/>
                  <a:ext cx="819078" cy="127667"/>
                </a:xfrm>
                <a:prstGeom prst="straightConnector1">
                  <a:avLst/>
                </a:prstGeom>
                <a:ln w="38100">
                  <a:solidFill>
                    <a:srgbClr val="0000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0A6193E6-D6F0-4236-97D5-4C7D017D72E1}"/>
                    </a:ext>
                  </a:extLst>
                </p:cNvPr>
                <p:cNvCxnSpPr/>
                <p:nvPr/>
              </p:nvCxnSpPr>
              <p:spPr>
                <a:xfrm flipV="1">
                  <a:off x="2657475" y="1514475"/>
                  <a:ext cx="0" cy="661989"/>
                </a:xfrm>
                <a:prstGeom prst="straightConnector1">
                  <a:avLst/>
                </a:prstGeom>
                <a:ln w="38100">
                  <a:solidFill>
                    <a:srgbClr val="00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6C5378EA-7C62-408F-8838-9B952C54CD26}"/>
                    </a:ext>
                  </a:extLst>
                </p:cNvPr>
                <p:cNvCxnSpPr/>
                <p:nvPr/>
              </p:nvCxnSpPr>
              <p:spPr>
                <a:xfrm>
                  <a:off x="2657475" y="2176464"/>
                  <a:ext cx="519440" cy="352421"/>
                </a:xfrm>
                <a:prstGeom prst="straightConnector1">
                  <a:avLst/>
                </a:prstGeom>
                <a:ln w="38100">
                  <a:solidFill>
                    <a:srgbClr val="00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Arrow: Curved Down 61">
                <a:extLst>
                  <a:ext uri="{FF2B5EF4-FFF2-40B4-BE49-F238E27FC236}">
                    <a16:creationId xmlns:a16="http://schemas.microsoft.com/office/drawing/2014/main" id="{1427BAC7-4BAD-47C6-9A9C-163776A3B076}"/>
                  </a:ext>
                </a:extLst>
              </p:cNvPr>
              <p:cNvSpPr/>
              <p:nvPr/>
            </p:nvSpPr>
            <p:spPr>
              <a:xfrm>
                <a:off x="7457446" y="4552500"/>
                <a:ext cx="141156" cy="305474"/>
              </a:xfrm>
              <a:prstGeom prst="curvedDownArrow">
                <a:avLst>
                  <a:gd name="adj1" fmla="val 14239"/>
                  <a:gd name="adj2" fmla="val 44593"/>
                  <a:gd name="adj3" fmla="val 25000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CBB7A083-0F59-49CC-AA2F-9A23E54486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69552" y="4766032"/>
                <a:ext cx="258472" cy="40287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headEnd type="none" w="med" len="med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CE52B46-C0B6-484B-B02B-5FBA0849BCE4}"/>
                  </a:ext>
                </a:extLst>
              </p:cNvPr>
              <p:cNvSpPr/>
              <p:nvPr/>
            </p:nvSpPr>
            <p:spPr>
              <a:xfrm>
                <a:off x="7226031" y="4756509"/>
                <a:ext cx="111559" cy="111559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452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051708"/>
            <a:ext cx="9144000" cy="580696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Applications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4775" y="1109926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Controlled rotation</a:t>
            </a:r>
          </a:p>
        </p:txBody>
      </p:sp>
      <p:pic>
        <p:nvPicPr>
          <p:cNvPr id="14" name="RotPlusLin_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726" y="2486581"/>
            <a:ext cx="9144000" cy="442452"/>
          </a:xfrm>
          <a:prstGeom prst="rect">
            <a:avLst/>
          </a:prstGeom>
        </p:spPr>
      </p:pic>
      <p:pic>
        <p:nvPicPr>
          <p:cNvPr id="6" name="SepMergeSmootherSmall2">
            <a:hlinkClick r:id="" action="ppaction://media"/>
            <a:extLst>
              <a:ext uri="{FF2B5EF4-FFF2-40B4-BE49-F238E27FC236}">
                <a16:creationId xmlns:a16="http://schemas.microsoft.com/office/drawing/2014/main" id="{B0FC2592-32F5-4141-AA54-27A802FD85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3172" y="3001224"/>
            <a:ext cx="7380760" cy="738076"/>
          </a:xfrm>
          <a:prstGeom prst="rect">
            <a:avLst/>
          </a:prstGeom>
        </p:spPr>
      </p:pic>
      <p:pic>
        <p:nvPicPr>
          <p:cNvPr id="7" name="rotation2Ions.avi">
            <a:hlinkClick r:id="" action="ppaction://media"/>
            <a:extLst>
              <a:ext uri="{FF2B5EF4-FFF2-40B4-BE49-F238E27FC236}">
                <a16:creationId xmlns:a16="http://schemas.microsoft.com/office/drawing/2014/main" id="{E4EBF12D-935F-4CB7-A88D-3C1FA67B6BB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47872" y="1421303"/>
            <a:ext cx="1507452" cy="779716"/>
          </a:xfrm>
          <a:prstGeom prst="rect">
            <a:avLst/>
          </a:prstGeom>
        </p:spPr>
      </p:pic>
      <p:pic>
        <p:nvPicPr>
          <p:cNvPr id="8" name="MaximallyBuckled_001">
            <a:hlinkClick r:id="" action="ppaction://media"/>
            <a:extLst>
              <a:ext uri="{FF2B5EF4-FFF2-40B4-BE49-F238E27FC236}">
                <a16:creationId xmlns:a16="http://schemas.microsoft.com/office/drawing/2014/main" id="{FFEB4EAD-EAE0-428E-ABB5-66979795CB1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1360" r="4030"/>
          <a:stretch/>
        </p:blipFill>
        <p:spPr>
          <a:xfrm>
            <a:off x="148284" y="5946593"/>
            <a:ext cx="8651081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0831F-0E66-4F88-A93C-2CDDE72D4E5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42448" r="9441" b="41913"/>
          <a:stretch/>
        </p:blipFill>
        <p:spPr>
          <a:xfrm>
            <a:off x="213732" y="3718408"/>
            <a:ext cx="8585635" cy="789156"/>
          </a:xfrm>
          <a:prstGeom prst="rect">
            <a:avLst/>
          </a:prstGeom>
        </p:spPr>
      </p:pic>
      <p:pic>
        <p:nvPicPr>
          <p:cNvPr id="10" name="DoubleChain_001">
            <a:hlinkClick r:id="" action="ppaction://media"/>
            <a:extLst>
              <a:ext uri="{FF2B5EF4-FFF2-40B4-BE49-F238E27FC236}">
                <a16:creationId xmlns:a16="http://schemas.microsoft.com/office/drawing/2014/main" id="{777A18E5-C800-4585-9442-98C05072FC4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7"/>
          <a:srcRect l="1680" r="3711"/>
          <a:stretch>
            <a:fillRect/>
          </a:stretch>
        </p:blipFill>
        <p:spPr>
          <a:xfrm>
            <a:off x="148284" y="4730275"/>
            <a:ext cx="8651083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1B5EF-BE08-497E-B4C0-77E51DF8D42D}"/>
              </a:ext>
            </a:extLst>
          </p:cNvPr>
          <p:cNvSpPr txBox="1"/>
          <p:nvPr/>
        </p:nvSpPr>
        <p:spPr>
          <a:xfrm>
            <a:off x="2054775" y="2123383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Combined rotation and translation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4907B-3076-4425-9829-2887E6E47EB7}"/>
              </a:ext>
            </a:extLst>
          </p:cNvPr>
          <p:cNvSpPr txBox="1"/>
          <p:nvPr/>
        </p:nvSpPr>
        <p:spPr>
          <a:xfrm>
            <a:off x="2054775" y="2814817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Separation and merging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479432-34FC-4CA6-9EDB-7D9A2227BF39}"/>
              </a:ext>
            </a:extLst>
          </p:cNvPr>
          <p:cNvSpPr txBox="1"/>
          <p:nvPr/>
        </p:nvSpPr>
        <p:spPr>
          <a:xfrm>
            <a:off x="2054775" y="3544182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Long Chains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A150F0-4745-4F98-9C39-BDD422BFED0D}"/>
              </a:ext>
            </a:extLst>
          </p:cNvPr>
          <p:cNvSpPr txBox="1"/>
          <p:nvPr/>
        </p:nvSpPr>
        <p:spPr>
          <a:xfrm>
            <a:off x="2054775" y="4338121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Compression of chains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FBE6D0-E639-4CF1-A7C3-4AAE370AAAC7}"/>
              </a:ext>
            </a:extLst>
          </p:cNvPr>
          <p:cNvSpPr txBox="1"/>
          <p:nvPr/>
        </p:nvSpPr>
        <p:spPr>
          <a:xfrm>
            <a:off x="2054775" y="5563408"/>
            <a:ext cx="449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Crystal Structures</a:t>
            </a:r>
          </a:p>
        </p:txBody>
      </p:sp>
    </p:spTree>
    <p:extLst>
      <p:ext uri="{BB962C8B-B14F-4D97-AF65-F5344CB8AC3E}">
        <p14:creationId xmlns:p14="http://schemas.microsoft.com/office/powerpoint/2010/main" val="10276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12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7637" y="1130061"/>
          <a:ext cx="8573443" cy="566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6E422C-568C-4067-8E59-E8E09DD7CA0C}"/>
              </a:ext>
            </a:extLst>
          </p:cNvPr>
          <p:cNvSpPr/>
          <p:nvPr/>
        </p:nvSpPr>
        <p:spPr>
          <a:xfrm>
            <a:off x="0" y="1130061"/>
            <a:ext cx="8651081" cy="286183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842DB-DE51-4075-9ACC-9592F1CCAB59}"/>
              </a:ext>
            </a:extLst>
          </p:cNvPr>
          <p:cNvSpPr/>
          <p:nvPr/>
        </p:nvSpPr>
        <p:spPr>
          <a:xfrm>
            <a:off x="38817" y="5476568"/>
            <a:ext cx="8651081" cy="133849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24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0DC4-3417-49C1-897B-927749EC8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30000" dirty="0"/>
              <a:t>171</a:t>
            </a:r>
            <a:r>
              <a:rPr lang="en-US" dirty="0"/>
              <a:t>Yb</a:t>
            </a:r>
            <a:r>
              <a:rPr lang="en-US" baseline="30000" dirty="0"/>
              <a:t>+ </a:t>
            </a:r>
            <a:r>
              <a:rPr lang="en-US" dirty="0"/>
              <a:t>Qubit</a:t>
            </a:r>
            <a:endParaRPr lang="en-US" baseline="30000" dirty="0"/>
          </a:p>
        </p:txBody>
      </p:sp>
      <p:sp>
        <p:nvSpPr>
          <p:cNvPr id="103" name="Line 6">
            <a:extLst>
              <a:ext uri="{FF2B5EF4-FFF2-40B4-BE49-F238E27FC236}">
                <a16:creationId xmlns:a16="http://schemas.microsoft.com/office/drawing/2014/main" id="{9B6844AD-D529-4560-958C-9C34B6AF9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7095" y="5746664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Line 8">
            <a:extLst>
              <a:ext uri="{FF2B5EF4-FFF2-40B4-BE49-F238E27FC236}">
                <a16:creationId xmlns:a16="http://schemas.microsoft.com/office/drawing/2014/main" id="{37E7178C-3A55-4E3D-AC5F-8F644D195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7095" y="3456834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Line 9">
            <a:extLst>
              <a:ext uri="{FF2B5EF4-FFF2-40B4-BE49-F238E27FC236}">
                <a16:creationId xmlns:a16="http://schemas.microsoft.com/office/drawing/2014/main" id="{7AC27FC6-1092-480D-810B-F503946C9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1912" y="3456834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Line 10">
            <a:extLst>
              <a:ext uri="{FF2B5EF4-FFF2-40B4-BE49-F238E27FC236}">
                <a16:creationId xmlns:a16="http://schemas.microsoft.com/office/drawing/2014/main" id="{63E8D927-8716-4274-8FB6-25252151C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2280" y="3456834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Line 11">
            <a:extLst>
              <a:ext uri="{FF2B5EF4-FFF2-40B4-BE49-F238E27FC236}">
                <a16:creationId xmlns:a16="http://schemas.microsoft.com/office/drawing/2014/main" id="{A28F03E9-5F70-4B6F-92E1-6543ED5916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9940" y="5321059"/>
            <a:ext cx="0" cy="4361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Line 12">
            <a:extLst>
              <a:ext uri="{FF2B5EF4-FFF2-40B4-BE49-F238E27FC236}">
                <a16:creationId xmlns:a16="http://schemas.microsoft.com/office/drawing/2014/main" id="{B31D8CB2-F669-4ED1-B975-7A194DECF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4031" y="3469780"/>
            <a:ext cx="0" cy="2180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ext Box 13">
            <a:extLst>
              <a:ext uri="{FF2B5EF4-FFF2-40B4-BE49-F238E27FC236}">
                <a16:creationId xmlns:a16="http://schemas.microsoft.com/office/drawing/2014/main" id="{6C7A1887-7D56-4559-B74D-3FF07F0E1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84" y="5301209"/>
            <a:ext cx="703926" cy="3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1/2</a:t>
            </a:r>
          </a:p>
        </p:txBody>
      </p:sp>
      <p:sp>
        <p:nvSpPr>
          <p:cNvPr id="110" name="Text Box 14">
            <a:extLst>
              <a:ext uri="{FF2B5EF4-FFF2-40B4-BE49-F238E27FC236}">
                <a16:creationId xmlns:a16="http://schemas.microsoft.com/office/drawing/2014/main" id="{115859EB-D2FE-4FEF-B6D4-48FCC1CB6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82" y="3334084"/>
            <a:ext cx="756696" cy="3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1/2</a:t>
            </a:r>
          </a:p>
        </p:txBody>
      </p:sp>
      <p:sp>
        <p:nvSpPr>
          <p:cNvPr id="111" name="Oval 18">
            <a:extLst>
              <a:ext uri="{FF2B5EF4-FFF2-40B4-BE49-F238E27FC236}">
                <a16:creationId xmlns:a16="http://schemas.microsoft.com/office/drawing/2014/main" id="{A401B975-C60C-4155-9C8C-682DCC1F6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270" y="5637625"/>
            <a:ext cx="141880" cy="16355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Line 19">
            <a:extLst>
              <a:ext uri="{FF2B5EF4-FFF2-40B4-BE49-F238E27FC236}">
                <a16:creationId xmlns:a16="http://schemas.microsoft.com/office/drawing/2014/main" id="{99712363-9592-4ABB-A6FB-D443E9B4E1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60733" y="3696198"/>
            <a:ext cx="223190" cy="1553800"/>
          </a:xfrm>
          <a:prstGeom prst="line">
            <a:avLst/>
          </a:prstGeom>
          <a:noFill/>
          <a:ln w="38100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Line 20">
            <a:extLst>
              <a:ext uri="{FF2B5EF4-FFF2-40B4-BE49-F238E27FC236}">
                <a16:creationId xmlns:a16="http://schemas.microsoft.com/office/drawing/2014/main" id="{674511CA-97B0-4F7F-AE8E-1BCB659350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67454" y="3683009"/>
            <a:ext cx="185181" cy="1635592"/>
          </a:xfrm>
          <a:prstGeom prst="line">
            <a:avLst/>
          </a:prstGeom>
          <a:noFill/>
          <a:ln w="38100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Line 21">
            <a:extLst>
              <a:ext uri="{FF2B5EF4-FFF2-40B4-BE49-F238E27FC236}">
                <a16:creationId xmlns:a16="http://schemas.microsoft.com/office/drawing/2014/main" id="{113C48CF-E33E-4359-A50F-59135B0F0E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2621" y="3696198"/>
            <a:ext cx="212135" cy="1668825"/>
          </a:xfrm>
          <a:prstGeom prst="line">
            <a:avLst/>
          </a:prstGeom>
          <a:noFill/>
          <a:ln w="38100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Freeform 23">
            <a:extLst>
              <a:ext uri="{FF2B5EF4-FFF2-40B4-BE49-F238E27FC236}">
                <a16:creationId xmlns:a16="http://schemas.microsoft.com/office/drawing/2014/main" id="{01EE9756-4003-43B4-B37A-C12A12ACDECF}"/>
              </a:ext>
            </a:extLst>
          </p:cNvPr>
          <p:cNvSpPr>
            <a:spLocks/>
          </p:cNvSpPr>
          <p:nvPr/>
        </p:nvSpPr>
        <p:spPr bwMode="auto">
          <a:xfrm>
            <a:off x="2209938" y="3682225"/>
            <a:ext cx="614816" cy="1666605"/>
          </a:xfrm>
          <a:custGeom>
            <a:avLst/>
            <a:gdLst>
              <a:gd name="T0" fmla="*/ 608 w 608"/>
              <a:gd name="T1" fmla="*/ 0 h 1440"/>
              <a:gd name="T2" fmla="*/ 464 w 608"/>
              <a:gd name="T3" fmla="*/ 96 h 1440"/>
              <a:gd name="T4" fmla="*/ 512 w 608"/>
              <a:gd name="T5" fmla="*/ 288 h 1440"/>
              <a:gd name="T6" fmla="*/ 368 w 608"/>
              <a:gd name="T7" fmla="*/ 384 h 1440"/>
              <a:gd name="T8" fmla="*/ 416 w 608"/>
              <a:gd name="T9" fmla="*/ 576 h 1440"/>
              <a:gd name="T10" fmla="*/ 224 w 608"/>
              <a:gd name="T11" fmla="*/ 672 h 1440"/>
              <a:gd name="T12" fmla="*/ 320 w 608"/>
              <a:gd name="T13" fmla="*/ 864 h 1440"/>
              <a:gd name="T14" fmla="*/ 128 w 608"/>
              <a:gd name="T15" fmla="*/ 960 h 1440"/>
              <a:gd name="T16" fmla="*/ 224 w 608"/>
              <a:gd name="T17" fmla="*/ 1152 h 1440"/>
              <a:gd name="T18" fmla="*/ 32 w 608"/>
              <a:gd name="T19" fmla="*/ 1200 h 1440"/>
              <a:gd name="T20" fmla="*/ 32 w 608"/>
              <a:gd name="T21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8" h="1440">
                <a:moveTo>
                  <a:pt x="608" y="0"/>
                </a:moveTo>
                <a:cubicBezTo>
                  <a:pt x="544" y="24"/>
                  <a:pt x="480" y="48"/>
                  <a:pt x="464" y="96"/>
                </a:cubicBezTo>
                <a:cubicBezTo>
                  <a:pt x="448" y="144"/>
                  <a:pt x="528" y="240"/>
                  <a:pt x="512" y="288"/>
                </a:cubicBezTo>
                <a:cubicBezTo>
                  <a:pt x="496" y="336"/>
                  <a:pt x="384" y="336"/>
                  <a:pt x="368" y="384"/>
                </a:cubicBezTo>
                <a:cubicBezTo>
                  <a:pt x="352" y="432"/>
                  <a:pt x="440" y="528"/>
                  <a:pt x="416" y="576"/>
                </a:cubicBezTo>
                <a:cubicBezTo>
                  <a:pt x="392" y="624"/>
                  <a:pt x="240" y="624"/>
                  <a:pt x="224" y="672"/>
                </a:cubicBezTo>
                <a:cubicBezTo>
                  <a:pt x="208" y="720"/>
                  <a:pt x="336" y="816"/>
                  <a:pt x="320" y="864"/>
                </a:cubicBezTo>
                <a:cubicBezTo>
                  <a:pt x="304" y="912"/>
                  <a:pt x="144" y="912"/>
                  <a:pt x="128" y="960"/>
                </a:cubicBezTo>
                <a:cubicBezTo>
                  <a:pt x="112" y="1008"/>
                  <a:pt x="240" y="1112"/>
                  <a:pt x="224" y="1152"/>
                </a:cubicBezTo>
                <a:cubicBezTo>
                  <a:pt x="208" y="1192"/>
                  <a:pt x="64" y="1152"/>
                  <a:pt x="32" y="1200"/>
                </a:cubicBezTo>
                <a:cubicBezTo>
                  <a:pt x="0" y="1248"/>
                  <a:pt x="16" y="1344"/>
                  <a:pt x="32" y="1440"/>
                </a:cubicBezTo>
              </a:path>
            </a:pathLst>
          </a:custGeom>
          <a:noFill/>
          <a:ln w="38100" cmpd="sng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Text Box 25">
            <a:extLst>
              <a:ext uri="{FF2B5EF4-FFF2-40B4-BE49-F238E27FC236}">
                <a16:creationId xmlns:a16="http://schemas.microsoft.com/office/drawing/2014/main" id="{42ECBA94-6D10-4464-940F-F5291CE2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564" y="4188766"/>
            <a:ext cx="944008" cy="3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369 nm</a:t>
            </a:r>
          </a:p>
        </p:txBody>
      </p:sp>
      <p:sp>
        <p:nvSpPr>
          <p:cNvPr id="117" name="Text Box 26">
            <a:extLst>
              <a:ext uri="{FF2B5EF4-FFF2-40B4-BE49-F238E27FC236}">
                <a16:creationId xmlns:a16="http://schemas.microsoft.com/office/drawing/2014/main" id="{21D721D4-0D20-4392-A731-9FBD7696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194" y="3428778"/>
            <a:ext cx="893576" cy="52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2.1 GHz</a:t>
            </a:r>
          </a:p>
        </p:txBody>
      </p:sp>
      <p:sp>
        <p:nvSpPr>
          <p:cNvPr id="118" name="Text Box 27">
            <a:extLst>
              <a:ext uri="{FF2B5EF4-FFF2-40B4-BE49-F238E27FC236}">
                <a16:creationId xmlns:a16="http://schemas.microsoft.com/office/drawing/2014/main" id="{6EA1EDF1-4CCA-4205-AD30-014A3AFB0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060" y="5383544"/>
            <a:ext cx="1135043" cy="32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12.6 GHz</a:t>
            </a:r>
          </a:p>
        </p:txBody>
      </p:sp>
      <p:sp>
        <p:nvSpPr>
          <p:cNvPr id="119" name="Line 28">
            <a:extLst>
              <a:ext uri="{FF2B5EF4-FFF2-40B4-BE49-F238E27FC236}">
                <a16:creationId xmlns:a16="http://schemas.microsoft.com/office/drawing/2014/main" id="{AC492C5E-8F0A-4F66-97B0-A3C242BB9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0979" y="3682224"/>
            <a:ext cx="1427634" cy="90333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Line 29">
            <a:extLst>
              <a:ext uri="{FF2B5EF4-FFF2-40B4-BE49-F238E27FC236}">
                <a16:creationId xmlns:a16="http://schemas.microsoft.com/office/drawing/2014/main" id="{FDB01813-2BB4-438F-A4EA-6408E9895C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88011" y="2584519"/>
            <a:ext cx="0" cy="2017231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Line 30">
            <a:extLst>
              <a:ext uri="{FF2B5EF4-FFF2-40B4-BE49-F238E27FC236}">
                <a16:creationId xmlns:a16="http://schemas.microsoft.com/office/drawing/2014/main" id="{3A08BCC6-0321-4318-9DF9-AC772AFD06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6499" y="2584519"/>
            <a:ext cx="1276925" cy="2671467"/>
          </a:xfrm>
          <a:prstGeom prst="line">
            <a:avLst/>
          </a:prstGeom>
          <a:noFill/>
          <a:ln w="38100">
            <a:solidFill>
              <a:srgbClr val="FFCC66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Line 31">
            <a:extLst>
              <a:ext uri="{FF2B5EF4-FFF2-40B4-BE49-F238E27FC236}">
                <a16:creationId xmlns:a16="http://schemas.microsoft.com/office/drawing/2014/main" id="{5AFCBD9E-23C7-447D-8E34-321B798BA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2230" y="4765309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Text Box 32">
            <a:extLst>
              <a:ext uri="{FF2B5EF4-FFF2-40B4-BE49-F238E27FC236}">
                <a16:creationId xmlns:a16="http://schemas.microsoft.com/office/drawing/2014/main" id="{591FDDA2-8D3F-49EE-85D6-A4D29322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460" y="4601750"/>
            <a:ext cx="779358" cy="3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7/2</a:t>
            </a:r>
          </a:p>
        </p:txBody>
      </p:sp>
      <p:sp>
        <p:nvSpPr>
          <p:cNvPr id="124" name="Text Box 33">
            <a:extLst>
              <a:ext uri="{FF2B5EF4-FFF2-40B4-BE49-F238E27FC236}">
                <a16:creationId xmlns:a16="http://schemas.microsoft.com/office/drawing/2014/main" id="{D17259C0-830E-4B01-8FDB-E3524C221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722" y="3031675"/>
            <a:ext cx="1106539" cy="3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935 nm</a:t>
            </a:r>
          </a:p>
        </p:txBody>
      </p:sp>
      <p:sp>
        <p:nvSpPr>
          <p:cNvPr id="125" name="Line 34">
            <a:extLst>
              <a:ext uri="{FF2B5EF4-FFF2-40B4-BE49-F238E27FC236}">
                <a16:creationId xmlns:a16="http://schemas.microsoft.com/office/drawing/2014/main" id="{7D0494EC-5F28-49E4-9F19-599785CF8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543" y="2802598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Line 35">
            <a:extLst>
              <a:ext uri="{FF2B5EF4-FFF2-40B4-BE49-F238E27FC236}">
                <a16:creationId xmlns:a16="http://schemas.microsoft.com/office/drawing/2014/main" id="{2B654CFA-A497-48D1-842C-CAE4E7347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543" y="2584519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Text Box 36">
            <a:extLst>
              <a:ext uri="{FF2B5EF4-FFF2-40B4-BE49-F238E27FC236}">
                <a16:creationId xmlns:a16="http://schemas.microsoft.com/office/drawing/2014/main" id="{13F290CE-2740-42BD-BCBE-F39FEBC88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979" y="2460030"/>
            <a:ext cx="1158692" cy="3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D[3/2]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1/2</a:t>
            </a:r>
          </a:p>
        </p:txBody>
      </p:sp>
      <p:sp>
        <p:nvSpPr>
          <p:cNvPr id="128" name="Text Box 37">
            <a:extLst>
              <a:ext uri="{FF2B5EF4-FFF2-40B4-BE49-F238E27FC236}">
                <a16:creationId xmlns:a16="http://schemas.microsoft.com/office/drawing/2014/main" id="{11CFC319-76C0-411E-94D7-CD673EF7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075" y="2420372"/>
            <a:ext cx="537489" cy="26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F=0</a:t>
            </a:r>
          </a:p>
        </p:txBody>
      </p:sp>
      <p:sp>
        <p:nvSpPr>
          <p:cNvPr id="129" name="Text Box 38">
            <a:extLst>
              <a:ext uri="{FF2B5EF4-FFF2-40B4-BE49-F238E27FC236}">
                <a16:creationId xmlns:a16="http://schemas.microsoft.com/office/drawing/2014/main" id="{CB8FA4C9-B887-4591-A08E-48D5A777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075" y="2630277"/>
            <a:ext cx="537489" cy="26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F=1</a:t>
            </a:r>
          </a:p>
        </p:txBody>
      </p:sp>
      <p:grpSp>
        <p:nvGrpSpPr>
          <p:cNvPr id="130" name="Group 39">
            <a:extLst>
              <a:ext uri="{FF2B5EF4-FFF2-40B4-BE49-F238E27FC236}">
                <a16:creationId xmlns:a16="http://schemas.microsoft.com/office/drawing/2014/main" id="{974A75B9-80B9-43AD-8FEA-589CD5E8D7E8}"/>
              </a:ext>
            </a:extLst>
          </p:cNvPr>
          <p:cNvGrpSpPr>
            <a:grpSpLocks/>
          </p:cNvGrpSpPr>
          <p:nvPr/>
        </p:nvGrpSpPr>
        <p:grpSpPr bwMode="auto">
          <a:xfrm>
            <a:off x="4491928" y="4242833"/>
            <a:ext cx="1259190" cy="892763"/>
            <a:chOff x="2814" y="2612"/>
            <a:chExt cx="1278" cy="786"/>
          </a:xfrm>
        </p:grpSpPr>
        <p:sp>
          <p:nvSpPr>
            <p:cNvPr id="163" name="Line 40">
              <a:extLst>
                <a:ext uri="{FF2B5EF4-FFF2-40B4-BE49-F238E27FC236}">
                  <a16:creationId xmlns:a16="http://schemas.microsoft.com/office/drawing/2014/main" id="{00A8C260-097A-44D8-8604-80D9DF729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928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Line 41">
              <a:extLst>
                <a:ext uri="{FF2B5EF4-FFF2-40B4-BE49-F238E27FC236}">
                  <a16:creationId xmlns:a16="http://schemas.microsoft.com/office/drawing/2014/main" id="{D06E8632-4182-4596-AAEA-15F4F9BFC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784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Text Box 42">
              <a:extLst>
                <a:ext uri="{FF2B5EF4-FFF2-40B4-BE49-F238E27FC236}">
                  <a16:creationId xmlns:a16="http://schemas.microsoft.com/office/drawing/2014/main" id="{08B8942F-549F-424F-9E8D-EC6621525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3058"/>
              <a:ext cx="70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3/2</a:t>
              </a:r>
            </a:p>
          </p:txBody>
        </p:sp>
        <p:sp>
          <p:nvSpPr>
            <p:cNvPr id="166" name="Text Box 43">
              <a:extLst>
                <a:ext uri="{FF2B5EF4-FFF2-40B4-BE49-F238E27FC236}">
                  <a16:creationId xmlns:a16="http://schemas.microsoft.com/office/drawing/2014/main" id="{4E723F8B-3851-4B06-B70D-4FDD57D8D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" y="2784"/>
              <a:ext cx="576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F=1</a:t>
              </a:r>
            </a:p>
          </p:txBody>
        </p:sp>
        <p:sp>
          <p:nvSpPr>
            <p:cNvPr id="167" name="Text Box 44">
              <a:extLst>
                <a:ext uri="{FF2B5EF4-FFF2-40B4-BE49-F238E27FC236}">
                  <a16:creationId xmlns:a16="http://schemas.microsoft.com/office/drawing/2014/main" id="{2DA3BB81-EE11-4F29-B07B-4DB7E362F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" y="2612"/>
              <a:ext cx="538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F=2</a:t>
              </a:r>
            </a:p>
          </p:txBody>
        </p:sp>
      </p:grpSp>
      <p:sp>
        <p:nvSpPr>
          <p:cNvPr id="131" name="Line 45">
            <a:extLst>
              <a:ext uri="{FF2B5EF4-FFF2-40B4-BE49-F238E27FC236}">
                <a16:creationId xmlns:a16="http://schemas.microsoft.com/office/drawing/2014/main" id="{CB0BF2E0-ACAC-4FEB-98D1-AD9CFBB88D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54111" y="2257401"/>
            <a:ext cx="141880" cy="25079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Line 46">
            <a:extLst>
              <a:ext uri="{FF2B5EF4-FFF2-40B4-BE49-F238E27FC236}">
                <a16:creationId xmlns:a16="http://schemas.microsoft.com/office/drawing/2014/main" id="{E0F640B9-AF82-4007-A933-9D7369922A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892" y="2257401"/>
            <a:ext cx="1040458" cy="2344349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 Box 47">
            <a:extLst>
              <a:ext uri="{FF2B5EF4-FFF2-40B4-BE49-F238E27FC236}">
                <a16:creationId xmlns:a16="http://schemas.microsoft.com/office/drawing/2014/main" id="{CC89A436-DF84-4146-AD67-C87C99DE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775" y="3578821"/>
            <a:ext cx="1118922" cy="3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638 nm</a:t>
            </a:r>
          </a:p>
        </p:txBody>
      </p:sp>
      <p:sp>
        <p:nvSpPr>
          <p:cNvPr id="134" name="Oval 48">
            <a:extLst>
              <a:ext uri="{FF2B5EF4-FFF2-40B4-BE49-F238E27FC236}">
                <a16:creationId xmlns:a16="http://schemas.microsoft.com/office/drawing/2014/main" id="{B9D8EFF0-8257-43B9-B3A5-077270EB8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25" y="4492709"/>
            <a:ext cx="141880" cy="163559"/>
          </a:xfrm>
          <a:prstGeom prst="ellipse">
            <a:avLst/>
          </a:prstGeom>
          <a:solidFill>
            <a:srgbClr val="77933C"/>
          </a:solidFill>
          <a:ln w="9525">
            <a:solidFill>
              <a:srgbClr val="7793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Oval 49">
            <a:extLst>
              <a:ext uri="{FF2B5EF4-FFF2-40B4-BE49-F238E27FC236}">
                <a16:creationId xmlns:a16="http://schemas.microsoft.com/office/drawing/2014/main" id="{9FA9DF00-ABBC-48A1-A891-D05558CE3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601" y="4656269"/>
            <a:ext cx="141880" cy="163559"/>
          </a:xfrm>
          <a:prstGeom prst="ellipse">
            <a:avLst/>
          </a:prstGeom>
          <a:solidFill>
            <a:srgbClr val="77933C"/>
          </a:solidFill>
          <a:ln w="9525">
            <a:solidFill>
              <a:srgbClr val="7793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Line 50">
            <a:extLst>
              <a:ext uri="{FF2B5EF4-FFF2-40B4-BE49-F238E27FC236}">
                <a16:creationId xmlns:a16="http://schemas.microsoft.com/office/drawing/2014/main" id="{73694059-033D-453D-B7EB-47061F66C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2827" y="3783953"/>
            <a:ext cx="803990" cy="981354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7" name="Group 51">
            <a:extLst>
              <a:ext uri="{FF2B5EF4-FFF2-40B4-BE49-F238E27FC236}">
                <a16:creationId xmlns:a16="http://schemas.microsoft.com/office/drawing/2014/main" id="{8D346DD6-75D9-458C-A902-79C296D8C5C1}"/>
              </a:ext>
            </a:extLst>
          </p:cNvPr>
          <p:cNvGrpSpPr>
            <a:grpSpLocks/>
          </p:cNvGrpSpPr>
          <p:nvPr/>
        </p:nvGrpSpPr>
        <p:grpSpPr bwMode="auto">
          <a:xfrm>
            <a:off x="5124480" y="1998436"/>
            <a:ext cx="2488823" cy="1880937"/>
            <a:chOff x="3456" y="876"/>
            <a:chExt cx="2526" cy="1656"/>
          </a:xfrm>
        </p:grpSpPr>
        <p:sp>
          <p:nvSpPr>
            <p:cNvPr id="159" name="Line 52">
              <a:extLst>
                <a:ext uri="{FF2B5EF4-FFF2-40B4-BE49-F238E27FC236}">
                  <a16:creationId xmlns:a16="http://schemas.microsoft.com/office/drawing/2014/main" id="{44A5B335-357A-4D23-A431-FAB3E9FA1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104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Line 53">
              <a:extLst>
                <a:ext uri="{FF2B5EF4-FFF2-40B4-BE49-F238E27FC236}">
                  <a16:creationId xmlns:a16="http://schemas.microsoft.com/office/drawing/2014/main" id="{E9E65D97-A01C-464E-9287-F2474B679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448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Text Box 54">
              <a:extLst>
                <a:ext uri="{FF2B5EF4-FFF2-40B4-BE49-F238E27FC236}">
                  <a16:creationId xmlns:a16="http://schemas.microsoft.com/office/drawing/2014/main" id="{F911F826-DB44-476E-81E0-04D7A7338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92"/>
              <a:ext cx="720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5/2</a:t>
              </a:r>
            </a:p>
          </p:txBody>
        </p:sp>
        <p:sp>
          <p:nvSpPr>
            <p:cNvPr id="162" name="Text Box 55">
              <a:extLst>
                <a:ext uri="{FF2B5EF4-FFF2-40B4-BE49-F238E27FC236}">
                  <a16:creationId xmlns:a16="http://schemas.microsoft.com/office/drawing/2014/main" id="{8F15DEA2-A850-4A5F-8A8C-5118039A3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" y="876"/>
              <a:ext cx="115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D[5/2]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5/2</a:t>
              </a:r>
            </a:p>
          </p:txBody>
        </p:sp>
      </p:grpSp>
      <p:sp>
        <p:nvSpPr>
          <p:cNvPr id="138" name="Line 57">
            <a:extLst>
              <a:ext uri="{FF2B5EF4-FFF2-40B4-BE49-F238E27FC236}">
                <a16:creationId xmlns:a16="http://schemas.microsoft.com/office/drawing/2014/main" id="{017EEAE2-92E1-44ED-ABEE-6078D1FFF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2230" y="4619922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Line 58">
            <a:extLst>
              <a:ext uri="{FF2B5EF4-FFF2-40B4-BE49-F238E27FC236}">
                <a16:creationId xmlns:a16="http://schemas.microsoft.com/office/drawing/2014/main" id="{33A6477E-FB3D-4390-A0EF-B04861636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3645" y="2148362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Line 59">
            <a:extLst>
              <a:ext uri="{FF2B5EF4-FFF2-40B4-BE49-F238E27FC236}">
                <a16:creationId xmlns:a16="http://schemas.microsoft.com/office/drawing/2014/main" id="{ECF60EC1-2FE6-40EC-83F0-33F1AF423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478" y="3693087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Line 56">
            <a:extLst>
              <a:ext uri="{FF2B5EF4-FFF2-40B4-BE49-F238E27FC236}">
                <a16:creationId xmlns:a16="http://schemas.microsoft.com/office/drawing/2014/main" id="{13E183B5-06F4-4936-803B-C61A20527E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2827" y="2257401"/>
            <a:ext cx="662110" cy="1526552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Freeform 23">
            <a:extLst>
              <a:ext uri="{FF2B5EF4-FFF2-40B4-BE49-F238E27FC236}">
                <a16:creationId xmlns:a16="http://schemas.microsoft.com/office/drawing/2014/main" id="{1C5D27FB-4003-4123-84EC-EAF1ADBA7776}"/>
              </a:ext>
            </a:extLst>
          </p:cNvPr>
          <p:cNvSpPr>
            <a:spLocks/>
          </p:cNvSpPr>
          <p:nvPr/>
        </p:nvSpPr>
        <p:spPr bwMode="auto">
          <a:xfrm rot="20880346">
            <a:off x="2689663" y="3718286"/>
            <a:ext cx="530862" cy="1541883"/>
          </a:xfrm>
          <a:custGeom>
            <a:avLst/>
            <a:gdLst>
              <a:gd name="T0" fmla="*/ 608 w 608"/>
              <a:gd name="T1" fmla="*/ 0 h 1440"/>
              <a:gd name="T2" fmla="*/ 464 w 608"/>
              <a:gd name="T3" fmla="*/ 96 h 1440"/>
              <a:gd name="T4" fmla="*/ 512 w 608"/>
              <a:gd name="T5" fmla="*/ 288 h 1440"/>
              <a:gd name="T6" fmla="*/ 368 w 608"/>
              <a:gd name="T7" fmla="*/ 384 h 1440"/>
              <a:gd name="T8" fmla="*/ 416 w 608"/>
              <a:gd name="T9" fmla="*/ 576 h 1440"/>
              <a:gd name="T10" fmla="*/ 224 w 608"/>
              <a:gd name="T11" fmla="*/ 672 h 1440"/>
              <a:gd name="T12" fmla="*/ 320 w 608"/>
              <a:gd name="T13" fmla="*/ 864 h 1440"/>
              <a:gd name="T14" fmla="*/ 128 w 608"/>
              <a:gd name="T15" fmla="*/ 960 h 1440"/>
              <a:gd name="T16" fmla="*/ 224 w 608"/>
              <a:gd name="T17" fmla="*/ 1152 h 1440"/>
              <a:gd name="T18" fmla="*/ 32 w 608"/>
              <a:gd name="T19" fmla="*/ 1200 h 1440"/>
              <a:gd name="T20" fmla="*/ 32 w 608"/>
              <a:gd name="T21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8" h="1440">
                <a:moveTo>
                  <a:pt x="608" y="0"/>
                </a:moveTo>
                <a:cubicBezTo>
                  <a:pt x="544" y="24"/>
                  <a:pt x="480" y="48"/>
                  <a:pt x="464" y="96"/>
                </a:cubicBezTo>
                <a:cubicBezTo>
                  <a:pt x="448" y="144"/>
                  <a:pt x="528" y="240"/>
                  <a:pt x="512" y="288"/>
                </a:cubicBezTo>
                <a:cubicBezTo>
                  <a:pt x="496" y="336"/>
                  <a:pt x="384" y="336"/>
                  <a:pt x="368" y="384"/>
                </a:cubicBezTo>
                <a:cubicBezTo>
                  <a:pt x="352" y="432"/>
                  <a:pt x="440" y="528"/>
                  <a:pt x="416" y="576"/>
                </a:cubicBezTo>
                <a:cubicBezTo>
                  <a:pt x="392" y="624"/>
                  <a:pt x="240" y="624"/>
                  <a:pt x="224" y="672"/>
                </a:cubicBezTo>
                <a:cubicBezTo>
                  <a:pt x="208" y="720"/>
                  <a:pt x="336" y="816"/>
                  <a:pt x="320" y="864"/>
                </a:cubicBezTo>
                <a:cubicBezTo>
                  <a:pt x="304" y="912"/>
                  <a:pt x="144" y="912"/>
                  <a:pt x="128" y="960"/>
                </a:cubicBezTo>
                <a:cubicBezTo>
                  <a:pt x="112" y="1008"/>
                  <a:pt x="240" y="1112"/>
                  <a:pt x="224" y="1152"/>
                </a:cubicBezTo>
                <a:cubicBezTo>
                  <a:pt x="208" y="1192"/>
                  <a:pt x="64" y="1152"/>
                  <a:pt x="32" y="1200"/>
                </a:cubicBezTo>
                <a:cubicBezTo>
                  <a:pt x="0" y="1248"/>
                  <a:pt x="16" y="1344"/>
                  <a:pt x="32" y="1440"/>
                </a:cubicBezTo>
              </a:path>
            </a:pathLst>
          </a:custGeom>
          <a:noFill/>
          <a:ln w="38100" cmpd="sng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Freeform 23">
            <a:extLst>
              <a:ext uri="{FF2B5EF4-FFF2-40B4-BE49-F238E27FC236}">
                <a16:creationId xmlns:a16="http://schemas.microsoft.com/office/drawing/2014/main" id="{DBF0F24B-D6B0-48A5-8A4B-26D9F7CDF6A6}"/>
              </a:ext>
            </a:extLst>
          </p:cNvPr>
          <p:cNvSpPr>
            <a:spLocks/>
          </p:cNvSpPr>
          <p:nvPr/>
        </p:nvSpPr>
        <p:spPr bwMode="auto">
          <a:xfrm flipH="1">
            <a:off x="3263673" y="3687860"/>
            <a:ext cx="614816" cy="1552621"/>
          </a:xfrm>
          <a:custGeom>
            <a:avLst/>
            <a:gdLst>
              <a:gd name="T0" fmla="*/ 608 w 608"/>
              <a:gd name="T1" fmla="*/ 0 h 1440"/>
              <a:gd name="T2" fmla="*/ 464 w 608"/>
              <a:gd name="T3" fmla="*/ 96 h 1440"/>
              <a:gd name="T4" fmla="*/ 512 w 608"/>
              <a:gd name="T5" fmla="*/ 288 h 1440"/>
              <a:gd name="T6" fmla="*/ 368 w 608"/>
              <a:gd name="T7" fmla="*/ 384 h 1440"/>
              <a:gd name="T8" fmla="*/ 416 w 608"/>
              <a:gd name="T9" fmla="*/ 576 h 1440"/>
              <a:gd name="T10" fmla="*/ 224 w 608"/>
              <a:gd name="T11" fmla="*/ 672 h 1440"/>
              <a:gd name="T12" fmla="*/ 320 w 608"/>
              <a:gd name="T13" fmla="*/ 864 h 1440"/>
              <a:gd name="T14" fmla="*/ 128 w 608"/>
              <a:gd name="T15" fmla="*/ 960 h 1440"/>
              <a:gd name="T16" fmla="*/ 224 w 608"/>
              <a:gd name="T17" fmla="*/ 1152 h 1440"/>
              <a:gd name="T18" fmla="*/ 32 w 608"/>
              <a:gd name="T19" fmla="*/ 1200 h 1440"/>
              <a:gd name="T20" fmla="*/ 32 w 608"/>
              <a:gd name="T21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8" h="1440">
                <a:moveTo>
                  <a:pt x="608" y="0"/>
                </a:moveTo>
                <a:cubicBezTo>
                  <a:pt x="544" y="24"/>
                  <a:pt x="480" y="48"/>
                  <a:pt x="464" y="96"/>
                </a:cubicBezTo>
                <a:cubicBezTo>
                  <a:pt x="448" y="144"/>
                  <a:pt x="528" y="240"/>
                  <a:pt x="512" y="288"/>
                </a:cubicBezTo>
                <a:cubicBezTo>
                  <a:pt x="496" y="336"/>
                  <a:pt x="384" y="336"/>
                  <a:pt x="368" y="384"/>
                </a:cubicBezTo>
                <a:cubicBezTo>
                  <a:pt x="352" y="432"/>
                  <a:pt x="440" y="528"/>
                  <a:pt x="416" y="576"/>
                </a:cubicBezTo>
                <a:cubicBezTo>
                  <a:pt x="392" y="624"/>
                  <a:pt x="240" y="624"/>
                  <a:pt x="224" y="672"/>
                </a:cubicBezTo>
                <a:cubicBezTo>
                  <a:pt x="208" y="720"/>
                  <a:pt x="336" y="816"/>
                  <a:pt x="320" y="864"/>
                </a:cubicBezTo>
                <a:cubicBezTo>
                  <a:pt x="304" y="912"/>
                  <a:pt x="144" y="912"/>
                  <a:pt x="128" y="960"/>
                </a:cubicBezTo>
                <a:cubicBezTo>
                  <a:pt x="112" y="1008"/>
                  <a:pt x="240" y="1112"/>
                  <a:pt x="224" y="1152"/>
                </a:cubicBezTo>
                <a:cubicBezTo>
                  <a:pt x="208" y="1192"/>
                  <a:pt x="64" y="1152"/>
                  <a:pt x="32" y="1200"/>
                </a:cubicBezTo>
                <a:cubicBezTo>
                  <a:pt x="0" y="1248"/>
                  <a:pt x="16" y="1344"/>
                  <a:pt x="32" y="1440"/>
                </a:cubicBezTo>
              </a:path>
            </a:pathLst>
          </a:custGeom>
          <a:noFill/>
          <a:ln w="38100" cmpd="sng">
            <a:solidFill>
              <a:srgbClr val="77933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5E974223-99DA-4962-86DE-4C82BEF69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7095" y="3674914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Line 4">
            <a:extLst>
              <a:ext uri="{FF2B5EF4-FFF2-40B4-BE49-F238E27FC236}">
                <a16:creationId xmlns:a16="http://schemas.microsoft.com/office/drawing/2014/main" id="{26845BDA-6CDB-4EAA-A19C-18CA14044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7095" y="5310507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Line 5">
            <a:extLst>
              <a:ext uri="{FF2B5EF4-FFF2-40B4-BE49-F238E27FC236}">
                <a16:creationId xmlns:a16="http://schemas.microsoft.com/office/drawing/2014/main" id="{F0FD3FAB-13BC-4992-863D-9B972E22D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1912" y="5255986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Line 3">
            <a:extLst>
              <a:ext uri="{FF2B5EF4-FFF2-40B4-BE49-F238E27FC236}">
                <a16:creationId xmlns:a16="http://schemas.microsoft.com/office/drawing/2014/main" id="{940D1356-3A8B-497F-984F-CA3068B84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2280" y="5365026"/>
            <a:ext cx="52022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Oval 15">
            <a:extLst>
              <a:ext uri="{FF2B5EF4-FFF2-40B4-BE49-F238E27FC236}">
                <a16:creationId xmlns:a16="http://schemas.microsoft.com/office/drawing/2014/main" id="{BA5B5BE8-20B2-4254-BB2A-B1C995C36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270" y="5201467"/>
            <a:ext cx="141880" cy="163559"/>
          </a:xfrm>
          <a:prstGeom prst="ellipse">
            <a:avLst/>
          </a:prstGeom>
          <a:solidFill>
            <a:srgbClr val="77933C"/>
          </a:solidFill>
          <a:ln w="9525">
            <a:solidFill>
              <a:srgbClr val="7793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Oval 16">
            <a:extLst>
              <a:ext uri="{FF2B5EF4-FFF2-40B4-BE49-F238E27FC236}">
                <a16:creationId xmlns:a16="http://schemas.microsoft.com/office/drawing/2014/main" id="{E573FB38-13EC-4990-A5B2-9A077C7F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085" y="5146946"/>
            <a:ext cx="141880" cy="163559"/>
          </a:xfrm>
          <a:prstGeom prst="ellipse">
            <a:avLst/>
          </a:prstGeom>
          <a:solidFill>
            <a:srgbClr val="77933C"/>
          </a:solidFill>
          <a:ln w="9525">
            <a:solidFill>
              <a:srgbClr val="7793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" name="Oval 17">
            <a:extLst>
              <a:ext uri="{FF2B5EF4-FFF2-40B4-BE49-F238E27FC236}">
                <a16:creationId xmlns:a16="http://schemas.microsoft.com/office/drawing/2014/main" id="{4D964925-E71D-4A98-9CAA-5ACC6C1B2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454" y="5255986"/>
            <a:ext cx="141880" cy="163559"/>
          </a:xfrm>
          <a:prstGeom prst="ellipse">
            <a:avLst/>
          </a:prstGeom>
          <a:solidFill>
            <a:srgbClr val="77933C"/>
          </a:solidFill>
          <a:ln w="9525">
            <a:solidFill>
              <a:srgbClr val="7793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E045E24-94D3-4113-9DAB-F460030F14AD}"/>
              </a:ext>
            </a:extLst>
          </p:cNvPr>
          <p:cNvGrpSpPr/>
          <p:nvPr/>
        </p:nvGrpSpPr>
        <p:grpSpPr>
          <a:xfrm>
            <a:off x="3382682" y="5633736"/>
            <a:ext cx="1800558" cy="843382"/>
            <a:chOff x="3382682" y="5633736"/>
            <a:chExt cx="1800558" cy="8433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3792B36-358C-4DF1-8AF7-EFF71D350A87}"/>
                </a:ext>
              </a:extLst>
            </p:cNvPr>
            <p:cNvSpPr txBox="1"/>
            <p:nvPr/>
          </p:nvSpPr>
          <p:spPr>
            <a:xfrm>
              <a:off x="3382682" y="6107786"/>
              <a:ext cx="180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Qubit Transition</a:t>
              </a: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AE46EA8F-DB46-4903-9C5A-0854E9E78447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3666953" y="5633736"/>
              <a:ext cx="616008" cy="4740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53A971B6-3459-4FAA-8164-F87347702C02}"/>
              </a:ext>
            </a:extLst>
          </p:cNvPr>
          <p:cNvSpPr txBox="1">
            <a:spLocks/>
          </p:cNvSpPr>
          <p:nvPr/>
        </p:nvSpPr>
        <p:spPr>
          <a:xfrm>
            <a:off x="242931" y="1083552"/>
            <a:ext cx="5409676" cy="360044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Font typeface="Wingdings" pitchFamily="-111" charset="2"/>
              <a:buNone/>
            </a:pPr>
            <a:endParaRPr lang="en-US" sz="1600" b="1" kern="0" dirty="0"/>
          </a:p>
          <a:p>
            <a:pPr marL="0" indent="0" defTabSz="914400">
              <a:buFont typeface="Wingdings" pitchFamily="-111" charset="2"/>
              <a:buNone/>
            </a:pPr>
            <a:r>
              <a:rPr lang="en-US" sz="1600" b="1" kern="0" dirty="0"/>
              <a:t>Good clock-state qubit</a:t>
            </a:r>
          </a:p>
          <a:p>
            <a:pPr marL="0" indent="0" defTabSz="914400">
              <a:buFont typeface="Wingdings" pitchFamily="-111" charset="2"/>
              <a:buNone/>
            </a:pPr>
            <a:r>
              <a:rPr lang="en-US" sz="1600" b="1" kern="0" dirty="0"/>
              <a:t>Coherence time (T</a:t>
            </a:r>
            <a:r>
              <a:rPr lang="en-US" sz="1600" b="1" kern="0" baseline="-25000" dirty="0"/>
              <a:t>2</a:t>
            </a:r>
            <a:r>
              <a:rPr lang="en-US" sz="1600" b="1" kern="0" baseline="30000" dirty="0"/>
              <a:t>*</a:t>
            </a:r>
            <a:r>
              <a:rPr lang="en-US" sz="1600" b="1" kern="0" dirty="0"/>
              <a:t>) &gt; 3 s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1437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0DC4-3417-49C1-897B-927749EC8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30000" dirty="0"/>
              <a:t>171</a:t>
            </a:r>
            <a:r>
              <a:rPr lang="en-US" dirty="0"/>
              <a:t>Yb</a:t>
            </a:r>
            <a:r>
              <a:rPr lang="en-US" baseline="30000" dirty="0"/>
              <a:t>+ </a:t>
            </a:r>
            <a:r>
              <a:rPr lang="en-US" dirty="0"/>
              <a:t>Qubit</a:t>
            </a:r>
            <a:endParaRPr lang="en-US" baseline="30000" dirty="0"/>
          </a:p>
        </p:txBody>
      </p:sp>
      <p:sp>
        <p:nvSpPr>
          <p:cNvPr id="66" name="Line 5">
            <a:extLst>
              <a:ext uri="{FF2B5EF4-FFF2-40B4-BE49-F238E27FC236}">
                <a16:creationId xmlns:a16="http://schemas.microsoft.com/office/drawing/2014/main" id="{B8BC3CBD-63A8-4402-864C-9AD97B550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7084" y="6548571"/>
            <a:ext cx="838200" cy="0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9AB2AF94-1C1B-40B1-BA33-D8976DF8D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7684" y="6472371"/>
            <a:ext cx="838200" cy="0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7">
            <a:extLst>
              <a:ext uri="{FF2B5EF4-FFF2-40B4-BE49-F238E27FC236}">
                <a16:creationId xmlns:a16="http://schemas.microsoft.com/office/drawing/2014/main" id="{98D69B4E-4E1D-44EB-9852-C645FC0AB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8284" y="6396171"/>
            <a:ext cx="838200" cy="0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8">
            <a:extLst>
              <a:ext uri="{FF2B5EF4-FFF2-40B4-BE49-F238E27FC236}">
                <a16:creationId xmlns:a16="http://schemas.microsoft.com/office/drawing/2014/main" id="{BA558F22-6F9E-420D-BDD9-6702A220D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7684" y="7081971"/>
            <a:ext cx="838200" cy="0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Line 10">
            <a:extLst>
              <a:ext uri="{FF2B5EF4-FFF2-40B4-BE49-F238E27FC236}">
                <a16:creationId xmlns:a16="http://schemas.microsoft.com/office/drawing/2014/main" id="{F6E1A215-3BB2-4F8F-94CE-54AF65B1C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9948" y="3881571"/>
            <a:ext cx="3108101" cy="0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Box 13">
            <a:extLst>
              <a:ext uri="{FF2B5EF4-FFF2-40B4-BE49-F238E27FC236}">
                <a16:creationId xmlns:a16="http://schemas.microsoft.com/office/drawing/2014/main" id="{10F560E2-45AE-4D72-AB34-8E6C9EAA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084" y="6548571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1/2</a:t>
            </a:r>
          </a:p>
        </p:txBody>
      </p:sp>
      <p:sp>
        <p:nvSpPr>
          <p:cNvPr id="72" name="Text Box 14">
            <a:extLst>
              <a:ext uri="{FF2B5EF4-FFF2-40B4-BE49-F238E27FC236}">
                <a16:creationId xmlns:a16="http://schemas.microsoft.com/office/drawing/2014/main" id="{382C86BB-A2AF-4A8E-8797-96F11FD0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084" y="3805371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1/2</a:t>
            </a:r>
          </a:p>
        </p:txBody>
      </p:sp>
      <p:sp>
        <p:nvSpPr>
          <p:cNvPr id="73" name="TextBox 45">
            <a:extLst>
              <a:ext uri="{FF2B5EF4-FFF2-40B4-BE49-F238E27FC236}">
                <a16:creationId xmlns:a16="http://schemas.microsoft.com/office/drawing/2014/main" id="{75DCEF65-F16C-4843-AC21-CB0244C55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484" y="6524712"/>
            <a:ext cx="13997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12.6 GHz</a:t>
            </a:r>
          </a:p>
        </p:txBody>
      </p:sp>
      <p:sp>
        <p:nvSpPr>
          <p:cNvPr id="74" name="Text Box 14">
            <a:extLst>
              <a:ext uri="{FF2B5EF4-FFF2-40B4-BE49-F238E27FC236}">
                <a16:creationId xmlns:a16="http://schemas.microsoft.com/office/drawing/2014/main" id="{1EAACA4E-2E31-4FE0-82D4-A4FEEFA71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403" y="211767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3/2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E913222-6A43-4E9D-B06C-70C70A8102F6}"/>
              </a:ext>
            </a:extLst>
          </p:cNvPr>
          <p:cNvCxnSpPr/>
          <p:nvPr/>
        </p:nvCxnSpPr>
        <p:spPr>
          <a:xfrm rot="5400000">
            <a:off x="9068782" y="4534014"/>
            <a:ext cx="3944198" cy="794"/>
          </a:xfrm>
          <a:prstGeom prst="straightConnector1">
            <a:avLst/>
          </a:prstGeom>
          <a:ln w="508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5501D30-F455-4441-A6D2-10406C811BCD}"/>
              </a:ext>
            </a:extLst>
          </p:cNvPr>
          <p:cNvCxnSpPr/>
          <p:nvPr/>
        </p:nvCxnSpPr>
        <p:spPr>
          <a:xfrm rot="5400000">
            <a:off x="9516466" y="5229330"/>
            <a:ext cx="2592424" cy="1588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45">
            <a:extLst>
              <a:ext uri="{FF2B5EF4-FFF2-40B4-BE49-F238E27FC236}">
                <a16:creationId xmlns:a16="http://schemas.microsoft.com/office/drawing/2014/main" id="{2757CFA0-7B8D-4CEF-9A3D-7377A78A7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887" y="2867112"/>
            <a:ext cx="12153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329 nm</a:t>
            </a:r>
          </a:p>
        </p:txBody>
      </p:sp>
      <p:sp>
        <p:nvSpPr>
          <p:cNvPr id="78" name="TextBox 45">
            <a:extLst>
              <a:ext uri="{FF2B5EF4-FFF2-40B4-BE49-F238E27FC236}">
                <a16:creationId xmlns:a16="http://schemas.microsoft.com/office/drawing/2014/main" id="{F97E8AD7-5235-47C9-BD17-16AC3CFD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287" y="4848312"/>
            <a:ext cx="12153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369 nm</a:t>
            </a:r>
          </a:p>
        </p:txBody>
      </p:sp>
      <p:pic>
        <p:nvPicPr>
          <p:cNvPr id="79" name="Picture 1">
            <a:extLst>
              <a:ext uri="{FF2B5EF4-FFF2-40B4-BE49-F238E27FC236}">
                <a16:creationId xmlns:a16="http://schemas.microsoft.com/office/drawing/2014/main" id="{4788EA1B-7A63-44DE-8CF2-B871DB3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8684" y="6067512"/>
            <a:ext cx="438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C892165F-3AED-4A14-A12F-9A4FFC5B4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8684" y="6677112"/>
            <a:ext cx="438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05E8E98-06B7-4485-B574-3B050AD4000E}"/>
              </a:ext>
            </a:extLst>
          </p:cNvPr>
          <p:cNvCxnSpPr/>
          <p:nvPr/>
        </p:nvCxnSpPr>
        <p:spPr>
          <a:xfrm rot="5400000" flipH="1" flipV="1">
            <a:off x="12220790" y="6791412"/>
            <a:ext cx="534194" cy="79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85E41A6-6E64-45AE-999B-D944CEF99954}"/>
              </a:ext>
            </a:extLst>
          </p:cNvPr>
          <p:cNvCxnSpPr/>
          <p:nvPr/>
        </p:nvCxnSpPr>
        <p:spPr>
          <a:xfrm rot="10800000">
            <a:off x="10265606" y="3400512"/>
            <a:ext cx="3137079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0101806-139C-481A-92A1-9E034F2DC431}"/>
              </a:ext>
            </a:extLst>
          </p:cNvPr>
          <p:cNvCxnSpPr/>
          <p:nvPr/>
        </p:nvCxnSpPr>
        <p:spPr>
          <a:xfrm rot="5400000" flipH="1" flipV="1">
            <a:off x="10126085" y="4924511"/>
            <a:ext cx="3047999" cy="1"/>
          </a:xfrm>
          <a:prstGeom prst="straightConnector1">
            <a:avLst/>
          </a:prstGeom>
          <a:ln w="508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45">
            <a:extLst>
              <a:ext uri="{FF2B5EF4-FFF2-40B4-BE49-F238E27FC236}">
                <a16:creationId xmlns:a16="http://schemas.microsoft.com/office/drawing/2014/main" id="{9B3E3423-FEE1-498D-AE13-C8650442A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2487" y="4772112"/>
            <a:ext cx="12153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355 nm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C583DEC-59F6-4A8D-8C16-25C85FAEBFF5}"/>
              </a:ext>
            </a:extLst>
          </p:cNvPr>
          <p:cNvCxnSpPr/>
          <p:nvPr/>
        </p:nvCxnSpPr>
        <p:spPr>
          <a:xfrm rot="5400000">
            <a:off x="11954884" y="3629111"/>
            <a:ext cx="457202" cy="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BDDA25D-089D-439A-9B26-4291FCCA16F8}"/>
              </a:ext>
            </a:extLst>
          </p:cNvPr>
          <p:cNvCxnSpPr/>
          <p:nvPr/>
        </p:nvCxnSpPr>
        <p:spPr>
          <a:xfrm rot="5400000">
            <a:off x="11764384" y="2981414"/>
            <a:ext cx="838201" cy="1588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EED030E7-8402-493D-BCD2-72D0BA1A7693}"/>
              </a:ext>
            </a:extLst>
          </p:cNvPr>
          <p:cNvSpPr txBox="1"/>
          <p:nvPr/>
        </p:nvSpPr>
        <p:spPr>
          <a:xfrm>
            <a:off x="12335884" y="3400512"/>
            <a:ext cx="1098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 THz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EA812D-978C-40BD-AD79-04229CAB4105}"/>
              </a:ext>
            </a:extLst>
          </p:cNvPr>
          <p:cNvSpPr txBox="1"/>
          <p:nvPr/>
        </p:nvSpPr>
        <p:spPr>
          <a:xfrm>
            <a:off x="12259684" y="2714712"/>
            <a:ext cx="1098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 THz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C72CAA7-2051-4DA8-80BF-5C98ACCBB2EB}"/>
              </a:ext>
            </a:extLst>
          </p:cNvPr>
          <p:cNvCxnSpPr/>
          <p:nvPr/>
        </p:nvCxnSpPr>
        <p:spPr>
          <a:xfrm flipV="1">
            <a:off x="13183377" y="3578956"/>
            <a:ext cx="3648307" cy="132883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377EEA8-0027-4604-BC4C-33EBB281C450}"/>
              </a:ext>
            </a:extLst>
          </p:cNvPr>
          <p:cNvSpPr txBox="1"/>
          <p:nvPr/>
        </p:nvSpPr>
        <p:spPr>
          <a:xfrm>
            <a:off x="14265988" y="5076912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3x Nd:YVO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(355 nm) near minimum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Differential AC Stark Shift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spontaneous emission for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Symap" pitchFamily="2" charset="0"/>
              </a:rPr>
              <a:t>(D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ymap" pitchFamily="2" charset="0"/>
              </a:rPr>
              <a:t>Stark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Symap" pitchFamily="2" charset="0"/>
              </a:rPr>
              <a:t>/W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Symap" pitchFamily="2" charset="0"/>
              </a:rPr>
              <a:t>Rabi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Symap" pitchFamily="2" charset="0"/>
              </a:rPr>
              <a:t>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3 x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-4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at 355 nm)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5CDF7AE-6F2B-4602-AD00-A9626A8D3CDF}"/>
              </a:ext>
            </a:extLst>
          </p:cNvPr>
          <p:cNvCxnSpPr/>
          <p:nvPr/>
        </p:nvCxnSpPr>
        <p:spPr>
          <a:xfrm>
            <a:off x="10265606" y="2577337"/>
            <a:ext cx="312956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 descr="spontaneousEmissionGraph.png">
            <a:extLst>
              <a:ext uri="{FF2B5EF4-FFF2-40B4-BE49-F238E27FC236}">
                <a16:creationId xmlns:a16="http://schemas.microsoft.com/office/drawing/2014/main" id="{A2715E40-4E65-4170-85E1-7B638B0092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66283" y="1921378"/>
            <a:ext cx="4713201" cy="2641425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D540A1D-6E0E-4F9B-BBA8-E9F98A57BF93}"/>
              </a:ext>
            </a:extLst>
          </p:cNvPr>
          <p:cNvGrpSpPr/>
          <p:nvPr/>
        </p:nvGrpSpPr>
        <p:grpSpPr>
          <a:xfrm>
            <a:off x="-590455" y="7211605"/>
            <a:ext cx="5501780" cy="3399678"/>
            <a:chOff x="352313" y="1198011"/>
            <a:chExt cx="5501780" cy="3399678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08289306-6545-4B1F-A57F-BF94DB42B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560" y="4487928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26828D8A-B8C0-450C-BBF9-6FED25F56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560" y="2478085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7905D500-7919-4579-9381-9F7356BAE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5201" y="2478085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9F8AB1BA-6F4D-4170-B3E4-B83319A6D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5921" y="2478085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64086949-CA8D-4023-83DB-8068F35C5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1024" y="4114363"/>
              <a:ext cx="0" cy="3828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E332FE0C-5455-49F9-83D3-478E52E19C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3392" y="2489448"/>
              <a:ext cx="0" cy="191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72D5C3BB-5978-4525-AF4B-888559CC1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61" y="4096940"/>
              <a:ext cx="617854" cy="338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ED85F376-1037-4CF8-A990-3732D23D0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313" y="2370344"/>
              <a:ext cx="664172" cy="338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9A458D99-DCBD-4AD5-ABAD-46DDB42F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604" y="4392221"/>
              <a:ext cx="124532" cy="1435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E687FEED-D05E-4734-8DC4-F5B8A1BF0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33730" y="2688181"/>
              <a:ext cx="195900" cy="1363810"/>
            </a:xfrm>
            <a:prstGeom prst="line">
              <a:avLst/>
            </a:prstGeom>
            <a:noFill/>
            <a:ln w="38100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61446E4E-C359-4D56-B1C2-AD191D606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64084" y="2676604"/>
              <a:ext cx="162538" cy="1435601"/>
            </a:xfrm>
            <a:prstGeom prst="line">
              <a:avLst/>
            </a:prstGeom>
            <a:noFill/>
            <a:ln w="38100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EF7F8733-375E-46C9-A642-51C3C84D7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4865" y="2688181"/>
              <a:ext cx="186196" cy="1464771"/>
            </a:xfrm>
            <a:prstGeom prst="line">
              <a:avLst/>
            </a:prstGeom>
            <a:noFill/>
            <a:ln w="38100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949DDA6-D2DD-4302-B450-2021D9D9B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20" y="2675916"/>
              <a:ext cx="539640" cy="1462822"/>
            </a:xfrm>
            <a:custGeom>
              <a:avLst/>
              <a:gdLst>
                <a:gd name="T0" fmla="*/ 608 w 608"/>
                <a:gd name="T1" fmla="*/ 0 h 1440"/>
                <a:gd name="T2" fmla="*/ 464 w 608"/>
                <a:gd name="T3" fmla="*/ 96 h 1440"/>
                <a:gd name="T4" fmla="*/ 512 w 608"/>
                <a:gd name="T5" fmla="*/ 288 h 1440"/>
                <a:gd name="T6" fmla="*/ 368 w 608"/>
                <a:gd name="T7" fmla="*/ 384 h 1440"/>
                <a:gd name="T8" fmla="*/ 416 w 608"/>
                <a:gd name="T9" fmla="*/ 576 h 1440"/>
                <a:gd name="T10" fmla="*/ 224 w 608"/>
                <a:gd name="T11" fmla="*/ 672 h 1440"/>
                <a:gd name="T12" fmla="*/ 320 w 608"/>
                <a:gd name="T13" fmla="*/ 864 h 1440"/>
                <a:gd name="T14" fmla="*/ 128 w 608"/>
                <a:gd name="T15" fmla="*/ 960 h 1440"/>
                <a:gd name="T16" fmla="*/ 224 w 608"/>
                <a:gd name="T17" fmla="*/ 1152 h 1440"/>
                <a:gd name="T18" fmla="*/ 32 w 608"/>
                <a:gd name="T19" fmla="*/ 1200 h 1440"/>
                <a:gd name="T20" fmla="*/ 32 w 608"/>
                <a:gd name="T21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 cmpd="sng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302CF63D-3086-4971-9885-39C96655D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731" y="3120520"/>
              <a:ext cx="8285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369 nm</a:t>
              </a:r>
            </a:p>
          </p:txBody>
        </p: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2EC99087-81A7-49A9-8AF4-422400C08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937" y="2453459"/>
              <a:ext cx="784315" cy="28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2.1 GHz</a:t>
              </a:r>
            </a:p>
          </p:txBody>
        </p:sp>
        <p:sp>
          <p:nvSpPr>
            <p:cNvPr id="22" name="Text Box 27">
              <a:extLst>
                <a:ext uri="{FF2B5EF4-FFF2-40B4-BE49-F238E27FC236}">
                  <a16:creationId xmlns:a16="http://schemas.microsoft.com/office/drawing/2014/main" id="{A0B429A3-9EFF-4871-AAB2-ED710811D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999" y="4169208"/>
              <a:ext cx="996257" cy="28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12.6 GHz</a:t>
              </a:r>
            </a:p>
          </p:txBody>
        </p:sp>
        <p:sp>
          <p:nvSpPr>
            <p:cNvPr id="23" name="Line 28">
              <a:extLst>
                <a:ext uri="{FF2B5EF4-FFF2-40B4-BE49-F238E27FC236}">
                  <a16:creationId xmlns:a16="http://schemas.microsoft.com/office/drawing/2014/main" id="{C88AF478-4C03-42BF-878B-4867A946D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500" y="2675915"/>
              <a:ext cx="1253071" cy="792876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29">
              <a:extLst>
                <a:ext uri="{FF2B5EF4-FFF2-40B4-BE49-F238E27FC236}">
                  <a16:creationId xmlns:a16="http://schemas.microsoft.com/office/drawing/2014/main" id="{F8860D25-F9F2-45AC-966C-8B99B3A60F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2034" y="1712431"/>
              <a:ext cx="0" cy="1770576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92287116-596C-4EB6-A390-B8FA472FAD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8222" y="1712431"/>
              <a:ext cx="1120790" cy="2344816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7A839500-7384-46BA-98FC-D0BF664DE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4335" y="3626567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 Box 32">
              <a:extLst>
                <a:ext uri="{FF2B5EF4-FFF2-40B4-BE49-F238E27FC236}">
                  <a16:creationId xmlns:a16="http://schemas.microsoft.com/office/drawing/2014/main" id="{38CC84F3-AF3A-4DAB-A6BF-5F9387311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0954" y="3483007"/>
              <a:ext cx="684063" cy="338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7/2</a:t>
              </a:r>
            </a:p>
          </p:txBody>
        </p:sp>
        <p:sp>
          <p:nvSpPr>
            <p:cNvPr id="28" name="Text Box 33">
              <a:extLst>
                <a:ext uri="{FF2B5EF4-FFF2-40B4-BE49-F238E27FC236}">
                  <a16:creationId xmlns:a16="http://schemas.microsoft.com/office/drawing/2014/main" id="{59C7F721-6FE4-48B6-BD74-E98953C72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1217" y="2104912"/>
              <a:ext cx="97123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935 nm</a:t>
              </a:r>
            </a:p>
          </p:txBody>
        </p:sp>
        <p:sp>
          <p:nvSpPr>
            <p:cNvPr id="29" name="Line 34">
              <a:extLst>
                <a:ext uri="{FF2B5EF4-FFF2-40B4-BE49-F238E27FC236}">
                  <a16:creationId xmlns:a16="http://schemas.microsoft.com/office/drawing/2014/main" id="{0F4B6035-EE64-48A8-B6ED-9153225AEC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480" y="1903845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35">
              <a:extLst>
                <a:ext uri="{FF2B5EF4-FFF2-40B4-BE49-F238E27FC236}">
                  <a16:creationId xmlns:a16="http://schemas.microsoft.com/office/drawing/2014/main" id="{AB0D41E7-4220-448A-8394-20558AE35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480" y="1712431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 Box 36">
              <a:extLst>
                <a:ext uri="{FF2B5EF4-FFF2-40B4-BE49-F238E27FC236}">
                  <a16:creationId xmlns:a16="http://schemas.microsoft.com/office/drawing/2014/main" id="{BDFD603D-B75D-4E79-8C17-855AF9B39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500" y="1603164"/>
              <a:ext cx="1017014" cy="338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D[3/2]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32" name="Text Box 37">
              <a:extLst>
                <a:ext uri="{FF2B5EF4-FFF2-40B4-BE49-F238E27FC236}">
                  <a16:creationId xmlns:a16="http://schemas.microsoft.com/office/drawing/2014/main" id="{7690AA47-0C45-4899-AD57-19637E537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834" y="1568355"/>
              <a:ext cx="471768" cy="233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F=0</a:t>
              </a:r>
            </a:p>
          </p:txBody>
        </p:sp>
        <p:sp>
          <p:nvSpPr>
            <p:cNvPr id="33" name="Text Box 38">
              <a:extLst>
                <a:ext uri="{FF2B5EF4-FFF2-40B4-BE49-F238E27FC236}">
                  <a16:creationId xmlns:a16="http://schemas.microsoft.com/office/drawing/2014/main" id="{6C52AE88-E08F-4FEB-82C1-37657DFAA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834" y="1752594"/>
              <a:ext cx="471768" cy="233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F=1</a:t>
              </a:r>
            </a:p>
          </p:txBody>
        </p:sp>
        <p:grpSp>
          <p:nvGrpSpPr>
            <p:cNvPr id="34" name="Group 39">
              <a:extLst>
                <a:ext uri="{FF2B5EF4-FFF2-40B4-BE49-F238E27FC236}">
                  <a16:creationId xmlns:a16="http://schemas.microsoft.com/office/drawing/2014/main" id="{200FBC2A-C91B-4114-84D8-ABCD65A0E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381" y="3167976"/>
              <a:ext cx="1105224" cy="783601"/>
              <a:chOff x="2814" y="2612"/>
              <a:chExt cx="1278" cy="786"/>
            </a:xfrm>
          </p:grpSpPr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083DC3C5-EC84-4C3A-8420-A1BD913E7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80DF4C52-3CAE-47BD-A5AD-37FBE3252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784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Text Box 42">
                <a:extLst>
                  <a:ext uri="{FF2B5EF4-FFF2-40B4-BE49-F238E27FC236}">
                    <a16:creationId xmlns:a16="http://schemas.microsoft.com/office/drawing/2014/main" id="{8D31D38B-1166-4D36-B7C5-41B3EAF5B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4" y="3058"/>
                <a:ext cx="708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3/2</a:t>
                </a:r>
              </a:p>
            </p:txBody>
          </p:sp>
          <p:sp>
            <p:nvSpPr>
              <p:cNvPr id="64" name="Text Box 43">
                <a:extLst>
                  <a:ext uri="{FF2B5EF4-FFF2-40B4-BE49-F238E27FC236}">
                    <a16:creationId xmlns:a16="http://schemas.microsoft.com/office/drawing/2014/main" id="{5A289145-4FED-42F5-A403-0FF6326E5F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6" y="2784"/>
                <a:ext cx="576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F=1</a:t>
                </a:r>
              </a:p>
            </p:txBody>
          </p:sp>
          <p:sp>
            <p:nvSpPr>
              <p:cNvPr id="65" name="Text Box 44">
                <a:extLst>
                  <a:ext uri="{FF2B5EF4-FFF2-40B4-BE49-F238E27FC236}">
                    <a16:creationId xmlns:a16="http://schemas.microsoft.com/office/drawing/2014/main" id="{3F35F2E1-26E1-45F9-906E-F69158707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6" y="2612"/>
                <a:ext cx="538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F=2</a:t>
                </a:r>
              </a:p>
            </p:txBody>
          </p:sp>
        </p:grp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87E80BD6-1263-4AE1-BAC9-CC3FE7793B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48868" y="1425311"/>
              <a:ext cx="124532" cy="22012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id="{EA261CD5-125D-4302-90AD-05F1B6BDA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86566" y="1425311"/>
              <a:ext cx="913237" cy="20576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 Box 47">
              <a:extLst>
                <a:ext uri="{FF2B5EF4-FFF2-40B4-BE49-F238E27FC236}">
                  <a16:creationId xmlns:a16="http://schemas.microsoft.com/office/drawing/2014/main" id="{4CCFF115-E036-423B-A974-5A3EF682D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7568" y="2585156"/>
              <a:ext cx="98210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638 nm</a:t>
              </a:r>
            </a:p>
          </p:txBody>
        </p:sp>
        <p:sp>
          <p:nvSpPr>
            <p:cNvPr id="38" name="Oval 48">
              <a:extLst>
                <a:ext uri="{FF2B5EF4-FFF2-40B4-BE49-F238E27FC236}">
                  <a16:creationId xmlns:a16="http://schemas.microsoft.com/office/drawing/2014/main" id="{3757D99A-4107-4271-9029-FC088FE81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201" y="3387299"/>
              <a:ext cx="124532" cy="143560"/>
            </a:xfrm>
            <a:prstGeom prst="ellipse">
              <a:avLst/>
            </a:prstGeom>
            <a:solidFill>
              <a:srgbClr val="77933C"/>
            </a:solidFill>
            <a:ln w="9525">
              <a:solidFill>
                <a:srgbClr val="77933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49">
              <a:extLst>
                <a:ext uri="{FF2B5EF4-FFF2-40B4-BE49-F238E27FC236}">
                  <a16:creationId xmlns:a16="http://schemas.microsoft.com/office/drawing/2014/main" id="{B054E5C9-9521-481B-B07C-928604B78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594" y="3530860"/>
              <a:ext cx="124532" cy="143560"/>
            </a:xfrm>
            <a:prstGeom prst="ellipse">
              <a:avLst/>
            </a:prstGeom>
            <a:solidFill>
              <a:srgbClr val="77933C"/>
            </a:solidFill>
            <a:ln w="9525">
              <a:solidFill>
                <a:srgbClr val="77933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50">
              <a:extLst>
                <a:ext uri="{FF2B5EF4-FFF2-40B4-BE49-F238E27FC236}">
                  <a16:creationId xmlns:a16="http://schemas.microsoft.com/office/drawing/2014/main" id="{FFAFCBD7-54A8-4D2A-A031-2986514C77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1674" y="2765205"/>
              <a:ext cx="705683" cy="8613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1" name="Group 51">
              <a:extLst>
                <a:ext uri="{FF2B5EF4-FFF2-40B4-BE49-F238E27FC236}">
                  <a16:creationId xmlns:a16="http://schemas.microsoft.com/office/drawing/2014/main" id="{5A52D278-2428-4E7B-B810-4B7AB2262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9589" y="1198011"/>
              <a:ext cx="2184504" cy="1650947"/>
              <a:chOff x="3456" y="876"/>
              <a:chExt cx="2526" cy="1656"/>
            </a:xfrm>
          </p:grpSpPr>
          <p:sp>
            <p:nvSpPr>
              <p:cNvPr id="57" name="Line 52">
                <a:extLst>
                  <a:ext uri="{FF2B5EF4-FFF2-40B4-BE49-F238E27FC236}">
                    <a16:creationId xmlns:a16="http://schemas.microsoft.com/office/drawing/2014/main" id="{089AC733-6D32-4FEE-AF58-8E5A686D8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104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Line 53">
                <a:extLst>
                  <a:ext uri="{FF2B5EF4-FFF2-40B4-BE49-F238E27FC236}">
                    <a16:creationId xmlns:a16="http://schemas.microsoft.com/office/drawing/2014/main" id="{38440236-0443-4EB6-B7CC-B1D5B2569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244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 Box 54">
                <a:extLst>
                  <a:ext uri="{FF2B5EF4-FFF2-40B4-BE49-F238E27FC236}">
                    <a16:creationId xmlns:a16="http://schemas.microsoft.com/office/drawing/2014/main" id="{A36E7B6D-9BF3-47D9-B420-6D0B0289C8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2192"/>
                <a:ext cx="720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5/2</a:t>
                </a:r>
              </a:p>
            </p:txBody>
          </p:sp>
          <p:sp>
            <p:nvSpPr>
              <p:cNvPr id="60" name="Text Box 55">
                <a:extLst>
                  <a:ext uri="{FF2B5EF4-FFF2-40B4-BE49-F238E27FC236}">
                    <a16:creationId xmlns:a16="http://schemas.microsoft.com/office/drawing/2014/main" id="{B8CCB3FC-D0F4-4DD1-866B-89FA028439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4" y="876"/>
                <a:ext cx="1158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D[5/2]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5/2</a:t>
                </a:r>
              </a:p>
            </p:txBody>
          </p:sp>
        </p:grpSp>
        <p:sp>
          <p:nvSpPr>
            <p:cNvPr id="42" name="Line 57">
              <a:extLst>
                <a:ext uri="{FF2B5EF4-FFF2-40B4-BE49-F238E27FC236}">
                  <a16:creationId xmlns:a16="http://schemas.microsoft.com/office/drawing/2014/main" id="{9F03D3F8-AC28-4C7A-A003-DE2213764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4335" y="3498957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58">
              <a:extLst>
                <a:ext uri="{FF2B5EF4-FFF2-40B4-BE49-F238E27FC236}">
                  <a16:creationId xmlns:a16="http://schemas.microsoft.com/office/drawing/2014/main" id="{839A6DCA-647B-403B-9CD6-314C8605C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3700" y="1329605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59">
              <a:extLst>
                <a:ext uri="{FF2B5EF4-FFF2-40B4-BE49-F238E27FC236}">
                  <a16:creationId xmlns:a16="http://schemas.microsoft.com/office/drawing/2014/main" id="{3C6822F4-809D-4F48-A128-4E1796101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587" y="2685450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673C5-1B81-40BD-A40C-3BCCFCA8FCCF}"/>
                </a:ext>
              </a:extLst>
            </p:cNvPr>
            <p:cNvSpPr txBox="1"/>
            <p:nvPr/>
          </p:nvSpPr>
          <p:spPr>
            <a:xfrm>
              <a:off x="833945" y="4335438"/>
              <a:ext cx="256801" cy="262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D5A5C7-CA40-454B-9191-C8C93A10C294}"/>
                </a:ext>
              </a:extLst>
            </p:cNvPr>
            <p:cNvSpPr txBox="1"/>
            <p:nvPr/>
          </p:nvSpPr>
          <p:spPr>
            <a:xfrm>
              <a:off x="821629" y="3989060"/>
              <a:ext cx="256801" cy="262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Line 56">
              <a:extLst>
                <a:ext uri="{FF2B5EF4-FFF2-40B4-BE49-F238E27FC236}">
                  <a16:creationId xmlns:a16="http://schemas.microsoft.com/office/drawing/2014/main" id="{8F794969-64A7-4F35-B7D0-44F30F402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01674" y="1425311"/>
              <a:ext cx="581151" cy="13398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B4F8C63C-F952-49C3-AD51-1EC34B5CE189}"/>
                </a:ext>
              </a:extLst>
            </p:cNvPr>
            <p:cNvSpPr>
              <a:spLocks/>
            </p:cNvSpPr>
            <p:nvPr/>
          </p:nvSpPr>
          <p:spPr bwMode="auto">
            <a:xfrm rot="20880346">
              <a:off x="1532487" y="2707568"/>
              <a:ext cx="465951" cy="1353351"/>
            </a:xfrm>
            <a:custGeom>
              <a:avLst/>
              <a:gdLst>
                <a:gd name="T0" fmla="*/ 608 w 608"/>
                <a:gd name="T1" fmla="*/ 0 h 1440"/>
                <a:gd name="T2" fmla="*/ 464 w 608"/>
                <a:gd name="T3" fmla="*/ 96 h 1440"/>
                <a:gd name="T4" fmla="*/ 512 w 608"/>
                <a:gd name="T5" fmla="*/ 288 h 1440"/>
                <a:gd name="T6" fmla="*/ 368 w 608"/>
                <a:gd name="T7" fmla="*/ 384 h 1440"/>
                <a:gd name="T8" fmla="*/ 416 w 608"/>
                <a:gd name="T9" fmla="*/ 576 h 1440"/>
                <a:gd name="T10" fmla="*/ 224 w 608"/>
                <a:gd name="T11" fmla="*/ 672 h 1440"/>
                <a:gd name="T12" fmla="*/ 320 w 608"/>
                <a:gd name="T13" fmla="*/ 864 h 1440"/>
                <a:gd name="T14" fmla="*/ 128 w 608"/>
                <a:gd name="T15" fmla="*/ 960 h 1440"/>
                <a:gd name="T16" fmla="*/ 224 w 608"/>
                <a:gd name="T17" fmla="*/ 1152 h 1440"/>
                <a:gd name="T18" fmla="*/ 32 w 608"/>
                <a:gd name="T19" fmla="*/ 1200 h 1440"/>
                <a:gd name="T20" fmla="*/ 32 w 608"/>
                <a:gd name="T21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 cmpd="sng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2B82FD20-EA0A-40B9-9EC4-3AD0BEF2F2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6310" y="2680862"/>
              <a:ext cx="539640" cy="1362776"/>
            </a:xfrm>
            <a:custGeom>
              <a:avLst/>
              <a:gdLst>
                <a:gd name="T0" fmla="*/ 608 w 608"/>
                <a:gd name="T1" fmla="*/ 0 h 1440"/>
                <a:gd name="T2" fmla="*/ 464 w 608"/>
                <a:gd name="T3" fmla="*/ 96 h 1440"/>
                <a:gd name="T4" fmla="*/ 512 w 608"/>
                <a:gd name="T5" fmla="*/ 288 h 1440"/>
                <a:gd name="T6" fmla="*/ 368 w 608"/>
                <a:gd name="T7" fmla="*/ 384 h 1440"/>
                <a:gd name="T8" fmla="*/ 416 w 608"/>
                <a:gd name="T9" fmla="*/ 576 h 1440"/>
                <a:gd name="T10" fmla="*/ 224 w 608"/>
                <a:gd name="T11" fmla="*/ 672 h 1440"/>
                <a:gd name="T12" fmla="*/ 320 w 608"/>
                <a:gd name="T13" fmla="*/ 864 h 1440"/>
                <a:gd name="T14" fmla="*/ 128 w 608"/>
                <a:gd name="T15" fmla="*/ 960 h 1440"/>
                <a:gd name="T16" fmla="*/ 224 w 608"/>
                <a:gd name="T17" fmla="*/ 1152 h 1440"/>
                <a:gd name="T18" fmla="*/ 32 w 608"/>
                <a:gd name="T19" fmla="*/ 1200 h 1440"/>
                <a:gd name="T20" fmla="*/ 32 w 608"/>
                <a:gd name="T21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 cmpd="sng">
              <a:solidFill>
                <a:srgbClr val="77933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7">
              <a:extLst>
                <a:ext uri="{FF2B5EF4-FFF2-40B4-BE49-F238E27FC236}">
                  <a16:creationId xmlns:a16="http://schemas.microsoft.com/office/drawing/2014/main" id="{B4430FE0-D729-4CB8-92F1-2F3317688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560" y="2669499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4">
              <a:extLst>
                <a:ext uri="{FF2B5EF4-FFF2-40B4-BE49-F238E27FC236}">
                  <a16:creationId xmlns:a16="http://schemas.microsoft.com/office/drawing/2014/main" id="{E9F0E807-C0A8-4C36-AE8D-B561B60BB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560" y="4105101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5">
              <a:extLst>
                <a:ext uri="{FF2B5EF4-FFF2-40B4-BE49-F238E27FC236}">
                  <a16:creationId xmlns:a16="http://schemas.microsoft.com/office/drawing/2014/main" id="{3B5EF1BC-66F6-4560-8924-51E8679B8E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5201" y="4057247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3">
              <a:extLst>
                <a:ext uri="{FF2B5EF4-FFF2-40B4-BE49-F238E27FC236}">
                  <a16:creationId xmlns:a16="http://schemas.microsoft.com/office/drawing/2014/main" id="{A60B16C0-6EED-471A-9C83-95E64B542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5921" y="4152954"/>
              <a:ext cx="4566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15">
              <a:extLst>
                <a:ext uri="{FF2B5EF4-FFF2-40B4-BE49-F238E27FC236}">
                  <a16:creationId xmlns:a16="http://schemas.microsoft.com/office/drawing/2014/main" id="{B6FC1E0A-588D-49F6-A154-A890F3F7D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604" y="4009394"/>
              <a:ext cx="124532" cy="143560"/>
            </a:xfrm>
            <a:prstGeom prst="ellipse">
              <a:avLst/>
            </a:prstGeom>
            <a:solidFill>
              <a:srgbClr val="77933C"/>
            </a:solidFill>
            <a:ln w="9525">
              <a:solidFill>
                <a:srgbClr val="77933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8B7B0CFD-9CE0-4591-B926-8A59BD439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243" y="3961540"/>
              <a:ext cx="124532" cy="143560"/>
            </a:xfrm>
            <a:prstGeom prst="ellipse">
              <a:avLst/>
            </a:prstGeom>
            <a:solidFill>
              <a:srgbClr val="77933C"/>
            </a:solidFill>
            <a:ln w="9525">
              <a:solidFill>
                <a:srgbClr val="77933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17">
              <a:extLst>
                <a:ext uri="{FF2B5EF4-FFF2-40B4-BE49-F238E27FC236}">
                  <a16:creationId xmlns:a16="http://schemas.microsoft.com/office/drawing/2014/main" id="{1C1725EB-BCAB-4684-A19A-9D3B88CB7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964" y="4057247"/>
              <a:ext cx="124532" cy="143560"/>
            </a:xfrm>
            <a:prstGeom prst="ellipse">
              <a:avLst/>
            </a:prstGeom>
            <a:solidFill>
              <a:srgbClr val="77933C"/>
            </a:solidFill>
            <a:ln w="9525">
              <a:solidFill>
                <a:srgbClr val="77933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3A96879-96C0-4153-9744-5A712A04FC02}"/>
              </a:ext>
            </a:extLst>
          </p:cNvPr>
          <p:cNvGrpSpPr/>
          <p:nvPr/>
        </p:nvGrpSpPr>
        <p:grpSpPr>
          <a:xfrm>
            <a:off x="1345082" y="3334084"/>
            <a:ext cx="3182021" cy="2423992"/>
            <a:chOff x="1345082" y="3334084"/>
            <a:chExt cx="3182021" cy="2423992"/>
          </a:xfrm>
        </p:grpSpPr>
        <p:sp>
          <p:nvSpPr>
            <p:cNvPr id="103" name="Line 6">
              <a:extLst>
                <a:ext uri="{FF2B5EF4-FFF2-40B4-BE49-F238E27FC236}">
                  <a16:creationId xmlns:a16="http://schemas.microsoft.com/office/drawing/2014/main" id="{9B6844AD-D529-4560-958C-9C34B6AF9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095" y="5746664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Line 8">
              <a:extLst>
                <a:ext uri="{FF2B5EF4-FFF2-40B4-BE49-F238E27FC236}">
                  <a16:creationId xmlns:a16="http://schemas.microsoft.com/office/drawing/2014/main" id="{37E7178C-3A55-4E3D-AC5F-8F644D195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095" y="3456834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Line 9">
              <a:extLst>
                <a:ext uri="{FF2B5EF4-FFF2-40B4-BE49-F238E27FC236}">
                  <a16:creationId xmlns:a16="http://schemas.microsoft.com/office/drawing/2014/main" id="{7AC27FC6-1092-480D-810B-F503946C9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1912" y="3456834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Line 10">
              <a:extLst>
                <a:ext uri="{FF2B5EF4-FFF2-40B4-BE49-F238E27FC236}">
                  <a16:creationId xmlns:a16="http://schemas.microsoft.com/office/drawing/2014/main" id="{63E8D927-8716-4274-8FB6-25252151C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280" y="3456834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Line 11">
              <a:extLst>
                <a:ext uri="{FF2B5EF4-FFF2-40B4-BE49-F238E27FC236}">
                  <a16:creationId xmlns:a16="http://schemas.microsoft.com/office/drawing/2014/main" id="{A28F03E9-5F70-4B6F-92E1-6543ED591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9940" y="5321059"/>
              <a:ext cx="0" cy="436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ext Box 13">
              <a:extLst>
                <a:ext uri="{FF2B5EF4-FFF2-40B4-BE49-F238E27FC236}">
                  <a16:creationId xmlns:a16="http://schemas.microsoft.com/office/drawing/2014/main" id="{6C7A1887-7D56-4559-B74D-3FF07F0E1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1884" y="5301209"/>
              <a:ext cx="703926" cy="38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10" name="Text Box 14">
              <a:extLst>
                <a:ext uri="{FF2B5EF4-FFF2-40B4-BE49-F238E27FC236}">
                  <a16:creationId xmlns:a16="http://schemas.microsoft.com/office/drawing/2014/main" id="{115859EB-D2FE-4FEF-B6D4-48FCC1CB6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082" y="3334084"/>
              <a:ext cx="756696" cy="38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18" name="Text Box 27">
              <a:extLst>
                <a:ext uri="{FF2B5EF4-FFF2-40B4-BE49-F238E27FC236}">
                  <a16:creationId xmlns:a16="http://schemas.microsoft.com/office/drawing/2014/main" id="{6EA1EDF1-4CCA-4205-AD30-014A3AFB0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060" y="5383544"/>
              <a:ext cx="1135043" cy="324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12.6 GHz</a:t>
              </a:r>
            </a:p>
          </p:txBody>
        </p:sp>
        <p:sp>
          <p:nvSpPr>
            <p:cNvPr id="146" name="Line 7">
              <a:extLst>
                <a:ext uri="{FF2B5EF4-FFF2-40B4-BE49-F238E27FC236}">
                  <a16:creationId xmlns:a16="http://schemas.microsoft.com/office/drawing/2014/main" id="{5E974223-99DA-4962-86DE-4C82BEF69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095" y="3674914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Line 4">
              <a:extLst>
                <a:ext uri="{FF2B5EF4-FFF2-40B4-BE49-F238E27FC236}">
                  <a16:creationId xmlns:a16="http://schemas.microsoft.com/office/drawing/2014/main" id="{26845BDA-6CDB-4EAA-A19C-18CA14044F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095" y="5310507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Line 5">
              <a:extLst>
                <a:ext uri="{FF2B5EF4-FFF2-40B4-BE49-F238E27FC236}">
                  <a16:creationId xmlns:a16="http://schemas.microsoft.com/office/drawing/2014/main" id="{F0FD3FAB-13BC-4992-863D-9B972E22D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1912" y="5255986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Line 3">
              <a:extLst>
                <a:ext uri="{FF2B5EF4-FFF2-40B4-BE49-F238E27FC236}">
                  <a16:creationId xmlns:a16="http://schemas.microsoft.com/office/drawing/2014/main" id="{940D1356-3A8B-497F-984F-CA3068B84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280" y="5365026"/>
              <a:ext cx="5202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1" name="Picture 1">
              <a:extLst>
                <a:ext uri="{FF2B5EF4-FFF2-40B4-BE49-F238E27FC236}">
                  <a16:creationId xmlns:a16="http://schemas.microsoft.com/office/drawing/2014/main" id="{505ACCA6-74A7-492B-8E41-8A9660C40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4810" y="5101984"/>
              <a:ext cx="209132" cy="227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" name="Picture 4">
              <a:extLst>
                <a:ext uri="{FF2B5EF4-FFF2-40B4-BE49-F238E27FC236}">
                  <a16:creationId xmlns:a16="http://schemas.microsoft.com/office/drawing/2014/main" id="{96366977-02B5-41B8-89BB-8BD9ED87A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60136" y="5530759"/>
              <a:ext cx="209132" cy="227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01040CC-C1FC-45D4-9162-9923FCA83F6F}"/>
                </a:ext>
              </a:extLst>
            </p:cNvPr>
            <p:cNvGrpSpPr/>
            <p:nvPr/>
          </p:nvGrpSpPr>
          <p:grpSpPr>
            <a:xfrm>
              <a:off x="2198956" y="3709639"/>
              <a:ext cx="944008" cy="1581409"/>
              <a:chOff x="2198956" y="3709639"/>
              <a:chExt cx="944008" cy="1581409"/>
            </a:xfrm>
          </p:grpSpPr>
          <p:sp>
            <p:nvSpPr>
              <p:cNvPr id="116" name="Text Box 25">
                <a:extLst>
                  <a:ext uri="{FF2B5EF4-FFF2-40B4-BE49-F238E27FC236}">
                    <a16:creationId xmlns:a16="http://schemas.microsoft.com/office/drawing/2014/main" id="{42ECBA94-6D10-4464-940F-F5291CE2E8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8956" y="4422326"/>
                <a:ext cx="944008" cy="315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369 nm</a:t>
                </a:r>
              </a:p>
            </p:txBody>
          </p:sp>
          <p:sp>
            <p:nvSpPr>
              <p:cNvPr id="183" name="Line 12">
                <a:extLst>
                  <a:ext uri="{FF2B5EF4-FFF2-40B4-BE49-F238E27FC236}">
                    <a16:creationId xmlns:a16="http://schemas.microsoft.com/office/drawing/2014/main" id="{ADD36AE1-ADA9-433B-A797-5DF7C0608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09327" y="3709639"/>
                <a:ext cx="0" cy="1581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3B4A657-E848-4884-93A1-C155549D889B}"/>
              </a:ext>
            </a:extLst>
          </p:cNvPr>
          <p:cNvGrpSpPr/>
          <p:nvPr/>
        </p:nvGrpSpPr>
        <p:grpSpPr>
          <a:xfrm>
            <a:off x="1008185" y="1806253"/>
            <a:ext cx="3518918" cy="3484795"/>
            <a:chOff x="1008185" y="1806253"/>
            <a:chExt cx="3518918" cy="348479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D6554CE-3F07-4385-917F-D1450E1D9AEE}"/>
                </a:ext>
              </a:extLst>
            </p:cNvPr>
            <p:cNvGrpSpPr/>
            <p:nvPr/>
          </p:nvGrpSpPr>
          <p:grpSpPr>
            <a:xfrm>
              <a:off x="1008185" y="1806253"/>
              <a:ext cx="3518918" cy="1635642"/>
              <a:chOff x="1008185" y="1806253"/>
              <a:chExt cx="3518918" cy="1635642"/>
            </a:xfrm>
          </p:grpSpPr>
          <p:sp>
            <p:nvSpPr>
              <p:cNvPr id="153" name="Line 8">
                <a:extLst>
                  <a:ext uri="{FF2B5EF4-FFF2-40B4-BE49-F238E27FC236}">
                    <a16:creationId xmlns:a16="http://schemas.microsoft.com/office/drawing/2014/main" id="{A94322C7-01B6-4442-83C6-6DB6CE179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4588" y="1998436"/>
                <a:ext cx="520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Line 9">
                <a:extLst>
                  <a:ext uri="{FF2B5EF4-FFF2-40B4-BE49-F238E27FC236}">
                    <a16:creationId xmlns:a16="http://schemas.microsoft.com/office/drawing/2014/main" id="{D4CFD958-0B63-421C-8155-544A5D16D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731" y="1998436"/>
                <a:ext cx="520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Line 10">
                <a:extLst>
                  <a:ext uri="{FF2B5EF4-FFF2-40B4-BE49-F238E27FC236}">
                    <a16:creationId xmlns:a16="http://schemas.microsoft.com/office/drawing/2014/main" id="{19857C74-3C82-4F91-A125-1ADFD7C7E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444" y="1998436"/>
                <a:ext cx="520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Line 9">
                <a:extLst>
                  <a:ext uri="{FF2B5EF4-FFF2-40B4-BE49-F238E27FC236}">
                    <a16:creationId xmlns:a16="http://schemas.microsoft.com/office/drawing/2014/main" id="{5AAB6267-4A05-43D4-ACFB-C12EC83C0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6875" y="1998436"/>
                <a:ext cx="520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Line 10">
                <a:extLst>
                  <a:ext uri="{FF2B5EF4-FFF2-40B4-BE49-F238E27FC236}">
                    <a16:creationId xmlns:a16="http://schemas.microsoft.com/office/drawing/2014/main" id="{AD9629C2-307D-4310-96F5-EDB01A3F6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2300" y="1998436"/>
                <a:ext cx="520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Line 10">
                <a:extLst>
                  <a:ext uri="{FF2B5EF4-FFF2-40B4-BE49-F238E27FC236}">
                    <a16:creationId xmlns:a16="http://schemas.microsoft.com/office/drawing/2014/main" id="{6EABBB2D-27F7-4200-BDDA-99E3062F8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2351" y="2879293"/>
                <a:ext cx="17697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Text Box 26">
                <a:extLst>
                  <a:ext uri="{FF2B5EF4-FFF2-40B4-BE49-F238E27FC236}">
                    <a16:creationId xmlns:a16="http://schemas.microsoft.com/office/drawing/2014/main" id="{40938350-635C-4F37-BC26-DFF19CADCE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1998" y="2273843"/>
                <a:ext cx="893576" cy="324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66 THz</a:t>
                </a:r>
              </a:p>
            </p:txBody>
          </p:sp>
          <p:sp>
            <p:nvSpPr>
              <p:cNvPr id="172" name="Line 12">
                <a:extLst>
                  <a:ext uri="{FF2B5EF4-FFF2-40B4-BE49-F238E27FC236}">
                    <a16:creationId xmlns:a16="http://schemas.microsoft.com/office/drawing/2014/main" id="{5DCCF2FA-E3C3-4042-8E4D-9B760D01C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2225" y="2887975"/>
                <a:ext cx="0" cy="5539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Line 12">
                <a:extLst>
                  <a:ext uri="{FF2B5EF4-FFF2-40B4-BE49-F238E27FC236}">
                    <a16:creationId xmlns:a16="http://schemas.microsoft.com/office/drawing/2014/main" id="{EDA9F5DB-BF3E-4485-8E24-EBFD19E2E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2225" y="2011458"/>
                <a:ext cx="0" cy="8473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Text Box 26">
                <a:extLst>
                  <a:ext uri="{FF2B5EF4-FFF2-40B4-BE49-F238E27FC236}">
                    <a16:creationId xmlns:a16="http://schemas.microsoft.com/office/drawing/2014/main" id="{AAC8A5B0-2F25-42AE-93FE-9FC9D2106A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847" y="2989496"/>
                <a:ext cx="893576" cy="324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33 THz</a:t>
                </a:r>
              </a:p>
            </p:txBody>
          </p:sp>
          <p:sp>
            <p:nvSpPr>
              <p:cNvPr id="177" name="Text Box 14">
                <a:extLst>
                  <a:ext uri="{FF2B5EF4-FFF2-40B4-BE49-F238E27FC236}">
                    <a16:creationId xmlns:a16="http://schemas.microsoft.com/office/drawing/2014/main" id="{BE49763F-7912-44DA-A7D8-F9CDAEABAD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185" y="1806253"/>
                <a:ext cx="756696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3/2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50C789E-95A7-4296-A330-2C853101FC68}"/>
                </a:ext>
              </a:extLst>
            </p:cNvPr>
            <p:cNvGrpSpPr/>
            <p:nvPr/>
          </p:nvGrpSpPr>
          <p:grpSpPr>
            <a:xfrm>
              <a:off x="3243974" y="2886610"/>
              <a:ext cx="991527" cy="2404438"/>
              <a:chOff x="3243974" y="2886610"/>
              <a:chExt cx="991527" cy="2404438"/>
            </a:xfrm>
          </p:grpSpPr>
          <p:sp>
            <p:nvSpPr>
              <p:cNvPr id="175" name="Line 29">
                <a:extLst>
                  <a:ext uri="{FF2B5EF4-FFF2-40B4-BE49-F238E27FC236}">
                    <a16:creationId xmlns:a16="http://schemas.microsoft.com/office/drawing/2014/main" id="{F6539F17-CB01-411D-9961-4821B5FA6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3974" y="2886610"/>
                <a:ext cx="0" cy="2404438"/>
              </a:xfrm>
              <a:prstGeom prst="lin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round/>
                <a:headEnd type="triangle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52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Text Box 25">
                <a:extLst>
                  <a:ext uri="{FF2B5EF4-FFF2-40B4-BE49-F238E27FC236}">
                    <a16:creationId xmlns:a16="http://schemas.microsoft.com/office/drawing/2014/main" id="{68308843-9A76-4197-BF3F-0DD9E657C2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1493" y="4076844"/>
                <a:ext cx="94400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68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355 nm</a:t>
                </a: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EFCEAA4-D638-4506-97E7-00D9E3D85DC3}"/>
              </a:ext>
            </a:extLst>
          </p:cNvPr>
          <p:cNvGrpSpPr/>
          <p:nvPr/>
        </p:nvGrpSpPr>
        <p:grpSpPr>
          <a:xfrm>
            <a:off x="4027633" y="2057053"/>
            <a:ext cx="4685314" cy="3582965"/>
            <a:chOff x="4027633" y="2057053"/>
            <a:chExt cx="4685314" cy="3582965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D260EE3-BCF3-4677-A0ED-C3886F76D054}"/>
                </a:ext>
              </a:extLst>
            </p:cNvPr>
            <p:cNvSpPr txBox="1"/>
            <p:nvPr/>
          </p:nvSpPr>
          <p:spPr>
            <a:xfrm>
              <a:off x="4766911" y="4439689"/>
              <a:ext cx="39460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3x Nd:YVO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(355 nm) near minimum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Differential AC Stark Shift 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spontaneous emission for 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Yb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Symap" pitchFamily="2" charset="0"/>
                </a:rPr>
                <a:t>(D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Symap" pitchFamily="2" charset="0"/>
                </a:rPr>
                <a:t>Stark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Symap" pitchFamily="2" charset="0"/>
                </a:rPr>
                <a:t>/W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Symap" pitchFamily="2" charset="0"/>
                </a:rPr>
                <a:t>Rabi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Symap" pitchFamily="2" charset="0"/>
                </a:rPr>
                <a:t>&lt;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 3 x 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-4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 at 355 nm)</a:t>
              </a:r>
            </a:p>
          </p:txBody>
        </p:sp>
        <p:pic>
          <p:nvPicPr>
            <p:cNvPr id="186" name="Picture 185" descr="spontaneousEmissionGraph.png">
              <a:extLst>
                <a:ext uri="{FF2B5EF4-FFF2-40B4-BE49-F238E27FC236}">
                  <a16:creationId xmlns:a16="http://schemas.microsoft.com/office/drawing/2014/main" id="{7711AFBB-E82E-42A0-8DBF-EBD2693F1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9627" y="2057053"/>
              <a:ext cx="3881193" cy="2175142"/>
            </a:xfrm>
            <a:prstGeom prst="rect">
              <a:avLst/>
            </a:prstGeom>
          </p:spPr>
        </p:pic>
        <p:cxnSp>
          <p:nvCxnSpPr>
            <p:cNvPr id="4" name="Connector: Curved 3">
              <a:extLst>
                <a:ext uri="{FF2B5EF4-FFF2-40B4-BE49-F238E27FC236}">
                  <a16:creationId xmlns:a16="http://schemas.microsoft.com/office/drawing/2014/main" id="{EAAFBFD1-D95B-4CE2-9DFB-D4BECC2A8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633" y="3426845"/>
              <a:ext cx="3101548" cy="744462"/>
            </a:xfrm>
            <a:prstGeom prst="curvedConnector3">
              <a:avLst>
                <a:gd name="adj1" fmla="val 45578"/>
              </a:avLst>
            </a:prstGeom>
            <a:ln>
              <a:prstDash val="dash"/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8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Single-</a:t>
            </a:r>
            <a:r>
              <a:rPr lang="en-US" sz="5400" dirty="0" err="1"/>
              <a:t>Qubit</a:t>
            </a:r>
            <a:r>
              <a:rPr lang="en-US" sz="5400" dirty="0"/>
              <a:t> Gates</a:t>
            </a:r>
          </a:p>
        </p:txBody>
      </p:sp>
      <p:grpSp>
        <p:nvGrpSpPr>
          <p:cNvPr id="323" name="Group 322"/>
          <p:cNvGrpSpPr/>
          <p:nvPr/>
        </p:nvGrpSpPr>
        <p:grpSpPr>
          <a:xfrm>
            <a:off x="6469415" y="1136310"/>
            <a:ext cx="1945481" cy="1440641"/>
            <a:chOff x="2902238" y="3592961"/>
            <a:chExt cx="3427803" cy="2538310"/>
          </a:xfrm>
        </p:grpSpPr>
        <p:grpSp>
          <p:nvGrpSpPr>
            <p:cNvPr id="321" name="Group 320"/>
            <p:cNvGrpSpPr/>
            <p:nvPr/>
          </p:nvGrpSpPr>
          <p:grpSpPr>
            <a:xfrm>
              <a:off x="3828571" y="3592961"/>
              <a:ext cx="2501470" cy="2538310"/>
              <a:chOff x="3828571" y="3592961"/>
              <a:chExt cx="2501470" cy="2538310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3828571" y="3592961"/>
                <a:ext cx="1950517" cy="2538310"/>
                <a:chOff x="3828571" y="3592961"/>
                <a:chExt cx="1950517" cy="2538310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5138730" y="5490100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60" name="Group 159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62" name="Group 161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72" name="Block Arc 171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" name="Block Arc 172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oup 162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70" name="Block Arc 169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" name="Block Arc 170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4" name="Group 163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68" name="Block Arc 167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" name="Block Arc 168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5" name="Group 164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66" name="Oval 165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7" name="Straight Connector 166"/>
                      <p:cNvCxnSpPr>
                        <a:stCxn id="166" idx="0"/>
                        <a:endCxn id="166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1" name="Straight Arrow Connector 160"/>
                  <p:cNvCxnSpPr/>
                  <p:nvPr/>
                </p:nvCxnSpPr>
                <p:spPr>
                  <a:xfrm>
                    <a:off x="13367947" y="34968145"/>
                    <a:ext cx="1003268" cy="337855"/>
                  </a:xfrm>
                  <a:prstGeom prst="straightConnector1">
                    <a:avLst/>
                  </a:prstGeom>
                  <a:ln w="12700" cap="rnd">
                    <a:headEnd type="none"/>
                    <a:tailEnd type="stealth" w="med" len="med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5138730" y="454153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34" name="Group 133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44" name="Block Arc 143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" name="Block Arc 144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5" name="Group 134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42" name="Block Arc 141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" name="Block Arc 142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6" name="Group 135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40" name="Block Arc 139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Block Arc 140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7" name="Group 136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38" name="Oval 137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9" name="Straight Connector 138"/>
                      <p:cNvCxnSpPr>
                        <a:stCxn id="138" idx="0"/>
                        <a:endCxn id="138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3" name="Straight Arrow Connector 132"/>
                  <p:cNvCxnSpPr/>
                  <p:nvPr/>
                </p:nvCxnSpPr>
                <p:spPr>
                  <a:xfrm flipH="1">
                    <a:off x="12123112" y="34968144"/>
                    <a:ext cx="1244832" cy="210608"/>
                  </a:xfrm>
                  <a:prstGeom prst="straightConnector1">
                    <a:avLst/>
                  </a:prstGeom>
                  <a:ln w="12700" cap="rnd">
                    <a:headEnd type="none"/>
                    <a:tailEnd type="stealth" w="med" len="med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5138730" y="359296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20" name="Group 119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30" name="Block Arc 129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Block Arc 130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" name="Group 120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28" name="Block Arc 127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Block Arc 128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" name="Group 121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26" name="Block Arc 125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Block Arc 126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" name="Group 122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24" name="Oval 123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5" name="Straight Connector 124"/>
                      <p:cNvCxnSpPr>
                        <a:stCxn id="124" idx="0"/>
                        <a:endCxn id="124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9" name="Straight Arrow Connector 118"/>
                  <p:cNvCxnSpPr>
                    <a:endCxn id="124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w="12700" cap="rnd">
                    <a:headEnd type="none"/>
                    <a:tailEnd type="stealth" w="med" len="med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8" name="Group 287"/>
                <p:cNvGrpSpPr/>
                <p:nvPr/>
              </p:nvGrpSpPr>
              <p:grpSpPr>
                <a:xfrm>
                  <a:off x="3828571" y="4542345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289" name="Group 288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291" name="Group 290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301" name="Block Arc 300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Block Arc 301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2" name="Group 291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299" name="Block Arc 298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0" name="Block Arc 299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3" name="Group 292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297" name="Block Arc 296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8" name="Block Arc 297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4" name="Group 293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295" name="Oval 294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96" name="Straight Connector 295"/>
                      <p:cNvCxnSpPr>
                        <a:stCxn id="295" idx="0"/>
                        <a:endCxn id="295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90" name="Straight Arrow Connector 289"/>
                  <p:cNvCxnSpPr>
                    <a:endCxn id="295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w="12700" cap="rnd">
                    <a:headEnd type="none"/>
                    <a:tailEnd type="stealth" w="med" len="med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7" name="Straight Arrow Connector 306"/>
                <p:cNvCxnSpPr/>
                <p:nvPr/>
              </p:nvCxnSpPr>
              <p:spPr>
                <a:xfrm>
                  <a:off x="4570786" y="4863223"/>
                  <a:ext cx="47968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/>
                <p:cNvCxnSpPr/>
                <p:nvPr/>
              </p:nvCxnSpPr>
              <p:spPr>
                <a:xfrm>
                  <a:off x="4428413" y="5203411"/>
                  <a:ext cx="622062" cy="4512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Arrow Connector 311"/>
                <p:cNvCxnSpPr/>
                <p:nvPr/>
              </p:nvCxnSpPr>
              <p:spPr>
                <a:xfrm flipV="1">
                  <a:off x="4428413" y="4119255"/>
                  <a:ext cx="622062" cy="4512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8" name="Picture 317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6041" y="3686053"/>
                <a:ext cx="190500" cy="381000"/>
              </a:xfrm>
              <a:prstGeom prst="rect">
                <a:avLst/>
              </a:prstGeom>
            </p:spPr>
          </p:pic>
          <p:pic>
            <p:nvPicPr>
              <p:cNvPr id="319" name="Picture 318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541" y="4635437"/>
                <a:ext cx="317500" cy="381000"/>
              </a:xfrm>
              <a:prstGeom prst="rect">
                <a:avLst/>
              </a:prstGeom>
            </p:spPr>
          </p:pic>
          <p:pic>
            <p:nvPicPr>
              <p:cNvPr id="320" name="Picture 319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241" y="5583192"/>
                <a:ext cx="292100" cy="381000"/>
              </a:xfrm>
              <a:prstGeom prst="rect">
                <a:avLst/>
              </a:prstGeom>
            </p:spPr>
          </p:pic>
        </p:grpSp>
        <p:pic>
          <p:nvPicPr>
            <p:cNvPr id="322" name="Picture 32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238" y="4660900"/>
              <a:ext cx="762000" cy="355600"/>
            </a:xfrm>
            <a:prstGeom prst="rect">
              <a:avLst/>
            </a:prstGeom>
          </p:spPr>
        </p:pic>
      </p:grpSp>
      <p:grpSp>
        <p:nvGrpSpPr>
          <p:cNvPr id="354" name="Group 353"/>
          <p:cNvGrpSpPr/>
          <p:nvPr/>
        </p:nvGrpSpPr>
        <p:grpSpPr>
          <a:xfrm>
            <a:off x="3167208" y="2278461"/>
            <a:ext cx="2266446" cy="1442729"/>
            <a:chOff x="474717" y="3802895"/>
            <a:chExt cx="2266446" cy="1442729"/>
          </a:xfrm>
        </p:grpSpPr>
        <p:grpSp>
          <p:nvGrpSpPr>
            <p:cNvPr id="5" name="Group 4"/>
            <p:cNvGrpSpPr/>
            <p:nvPr/>
          </p:nvGrpSpPr>
          <p:grpSpPr>
            <a:xfrm>
              <a:off x="1096614" y="3802895"/>
              <a:ext cx="1015019" cy="1442729"/>
              <a:chOff x="3809841" y="1331056"/>
              <a:chExt cx="978630" cy="351888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809841" y="1331056"/>
                <a:ext cx="0" cy="35188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788471" y="1331056"/>
                <a:ext cx="0" cy="35188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4207353" y="1331056"/>
                <a:ext cx="183606" cy="3518885"/>
                <a:chOff x="4206445" y="1331056"/>
                <a:chExt cx="183606" cy="3518885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206445" y="1331056"/>
                  <a:ext cx="0" cy="3518885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390051" y="1331056"/>
                  <a:ext cx="0" cy="3518885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9"/>
            <p:cNvSpPr/>
            <p:nvPr/>
          </p:nvSpPr>
          <p:spPr>
            <a:xfrm rot="10800000" flipH="1" flipV="1">
              <a:off x="474717" y="4363470"/>
              <a:ext cx="2094868" cy="327464"/>
            </a:xfrm>
            <a:custGeom>
              <a:avLst/>
              <a:gdLst>
                <a:gd name="connsiteX0" fmla="*/ 0 w 9144000"/>
                <a:gd name="connsiteY0" fmla="*/ 0 h 887371"/>
                <a:gd name="connsiteX1" fmla="*/ 9144000 w 9144000"/>
                <a:gd name="connsiteY1" fmla="*/ 0 h 887371"/>
                <a:gd name="connsiteX2" fmla="*/ 9144000 w 9144000"/>
                <a:gd name="connsiteY2" fmla="*/ 887371 h 887371"/>
                <a:gd name="connsiteX3" fmla="*/ 0 w 9144000"/>
                <a:gd name="connsiteY3" fmla="*/ 887371 h 887371"/>
                <a:gd name="connsiteX4" fmla="*/ 0 w 9144000"/>
                <a:gd name="connsiteY4" fmla="*/ 0 h 887371"/>
                <a:gd name="connsiteX0" fmla="*/ 0 w 9144000"/>
                <a:gd name="connsiteY0" fmla="*/ 51 h 887422"/>
                <a:gd name="connsiteX1" fmla="*/ 4559568 w 9144000"/>
                <a:gd name="connsiteY1" fmla="*/ 367239 h 887422"/>
                <a:gd name="connsiteX2" fmla="*/ 9144000 w 9144000"/>
                <a:gd name="connsiteY2" fmla="*/ 51 h 887422"/>
                <a:gd name="connsiteX3" fmla="*/ 9144000 w 9144000"/>
                <a:gd name="connsiteY3" fmla="*/ 887422 h 887422"/>
                <a:gd name="connsiteX4" fmla="*/ 0 w 9144000"/>
                <a:gd name="connsiteY4" fmla="*/ 887422 h 887422"/>
                <a:gd name="connsiteX5" fmla="*/ 0 w 9144000"/>
                <a:gd name="connsiteY5" fmla="*/ 51 h 887422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0 w 9144000"/>
                <a:gd name="connsiteY4" fmla="*/ 887456 h 887456"/>
                <a:gd name="connsiteX5" fmla="*/ 0 w 9144000"/>
                <a:gd name="connsiteY5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57 h 887428"/>
                <a:gd name="connsiteX1" fmla="*/ 4559568 w 9144000"/>
                <a:gd name="connsiteY1" fmla="*/ 482075 h 887428"/>
                <a:gd name="connsiteX2" fmla="*/ 9144000 w 9144000"/>
                <a:gd name="connsiteY2" fmla="*/ 57 h 887428"/>
                <a:gd name="connsiteX3" fmla="*/ 9144000 w 9144000"/>
                <a:gd name="connsiteY3" fmla="*/ 887428 h 887428"/>
                <a:gd name="connsiteX4" fmla="*/ 4513667 w 9144000"/>
                <a:gd name="connsiteY4" fmla="*/ 596737 h 887428"/>
                <a:gd name="connsiteX5" fmla="*/ 0 w 9144000"/>
                <a:gd name="connsiteY5" fmla="*/ 887428 h 887428"/>
                <a:gd name="connsiteX6" fmla="*/ 0 w 9144000"/>
                <a:gd name="connsiteY6" fmla="*/ 57 h 887428"/>
                <a:gd name="connsiteX0" fmla="*/ 0 w 9144000"/>
                <a:gd name="connsiteY0" fmla="*/ 75 h 887446"/>
                <a:gd name="connsiteX1" fmla="*/ 4544268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5 h 887446"/>
                <a:gd name="connsiteX1" fmla="*/ 4605470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00 h 888071"/>
                <a:gd name="connsiteX1" fmla="*/ 4605470 w 9144000"/>
                <a:gd name="connsiteY1" fmla="*/ 399565 h 888071"/>
                <a:gd name="connsiteX2" fmla="*/ 9144000 w 9144000"/>
                <a:gd name="connsiteY2" fmla="*/ 700 h 888071"/>
                <a:gd name="connsiteX3" fmla="*/ 9144000 w 9144000"/>
                <a:gd name="connsiteY3" fmla="*/ 888071 h 888071"/>
                <a:gd name="connsiteX4" fmla="*/ 4513667 w 9144000"/>
                <a:gd name="connsiteY4" fmla="*/ 597380 h 888071"/>
                <a:gd name="connsiteX5" fmla="*/ 0 w 9144000"/>
                <a:gd name="connsiteY5" fmla="*/ 888071 h 888071"/>
                <a:gd name="connsiteX6" fmla="*/ 0 w 9144000"/>
                <a:gd name="connsiteY6" fmla="*/ 700 h 8880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7966327"/>
                <a:gd name="connsiteY0" fmla="*/ 0 h 877472"/>
                <a:gd name="connsiteX1" fmla="*/ 4605470 w 7966327"/>
                <a:gd name="connsiteY1" fmla="*/ 388966 h 877472"/>
                <a:gd name="connsiteX2" fmla="*/ 7953663 w 7966327"/>
                <a:gd name="connsiteY2" fmla="*/ 112947 h 877472"/>
                <a:gd name="connsiteX3" fmla="*/ 7966327 w 7966327"/>
                <a:gd name="connsiteY3" fmla="*/ 757875 h 877472"/>
                <a:gd name="connsiteX4" fmla="*/ 4574869 w 7966327"/>
                <a:gd name="connsiteY4" fmla="*/ 483830 h 877472"/>
                <a:gd name="connsiteX5" fmla="*/ 0 w 7966327"/>
                <a:gd name="connsiteY5" fmla="*/ 877472 h 877472"/>
                <a:gd name="connsiteX6" fmla="*/ 0 w 7966327"/>
                <a:gd name="connsiteY6" fmla="*/ 0 h 877472"/>
                <a:gd name="connsiteX0" fmla="*/ 0 w 8408936"/>
                <a:gd name="connsiteY0" fmla="*/ 0 h 877472"/>
                <a:gd name="connsiteX1" fmla="*/ 4605470 w 8408936"/>
                <a:gd name="connsiteY1" fmla="*/ 388966 h 877472"/>
                <a:gd name="connsiteX2" fmla="*/ 7953663 w 8408936"/>
                <a:gd name="connsiteY2" fmla="*/ 112947 h 877472"/>
                <a:gd name="connsiteX3" fmla="*/ 8408936 w 8408936"/>
                <a:gd name="connsiteY3" fmla="*/ 433785 h 877472"/>
                <a:gd name="connsiteX4" fmla="*/ 7966327 w 8408936"/>
                <a:gd name="connsiteY4" fmla="*/ 757875 h 877472"/>
                <a:gd name="connsiteX5" fmla="*/ 4574869 w 8408936"/>
                <a:gd name="connsiteY5" fmla="*/ 483830 h 877472"/>
                <a:gd name="connsiteX6" fmla="*/ 0 w 8408936"/>
                <a:gd name="connsiteY6" fmla="*/ 877472 h 877472"/>
                <a:gd name="connsiteX7" fmla="*/ 0 w 8408936"/>
                <a:gd name="connsiteY7" fmla="*/ 0 h 877472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02272 h 979744"/>
                <a:gd name="connsiteX1" fmla="*/ 4605470 w 8409322"/>
                <a:gd name="connsiteY1" fmla="*/ 491238 h 979744"/>
                <a:gd name="connsiteX2" fmla="*/ 7953663 w 8409322"/>
                <a:gd name="connsiteY2" fmla="*/ 215219 h 979744"/>
                <a:gd name="connsiteX3" fmla="*/ 7940398 w 8409322"/>
                <a:gd name="connsiteY3" fmla="*/ 0 h 979744"/>
                <a:gd name="connsiteX4" fmla="*/ 8408936 w 8409322"/>
                <a:gd name="connsiteY4" fmla="*/ 536057 h 979744"/>
                <a:gd name="connsiteX5" fmla="*/ 7966327 w 8409322"/>
                <a:gd name="connsiteY5" fmla="*/ 860147 h 979744"/>
                <a:gd name="connsiteX6" fmla="*/ 4574869 w 8409322"/>
                <a:gd name="connsiteY6" fmla="*/ 586102 h 979744"/>
                <a:gd name="connsiteX7" fmla="*/ 0 w 8409322"/>
                <a:gd name="connsiteY7" fmla="*/ 979744 h 979744"/>
                <a:gd name="connsiteX8" fmla="*/ 0 w 8409322"/>
                <a:gd name="connsiteY8" fmla="*/ 102272 h 979744"/>
                <a:gd name="connsiteX0" fmla="*/ 0 w 8409322"/>
                <a:gd name="connsiteY0" fmla="*/ 136701 h 1014173"/>
                <a:gd name="connsiteX1" fmla="*/ 4605470 w 8409322"/>
                <a:gd name="connsiteY1" fmla="*/ 525667 h 1014173"/>
                <a:gd name="connsiteX2" fmla="*/ 7953663 w 8409322"/>
                <a:gd name="connsiteY2" fmla="*/ 249648 h 1014173"/>
                <a:gd name="connsiteX3" fmla="*/ 7940398 w 8409322"/>
                <a:gd name="connsiteY3" fmla="*/ 34429 h 1014173"/>
                <a:gd name="connsiteX4" fmla="*/ 8408936 w 8409322"/>
                <a:gd name="connsiteY4" fmla="*/ 570486 h 1014173"/>
                <a:gd name="connsiteX5" fmla="*/ 7966327 w 8409322"/>
                <a:gd name="connsiteY5" fmla="*/ 894576 h 1014173"/>
                <a:gd name="connsiteX6" fmla="*/ 4574869 w 8409322"/>
                <a:gd name="connsiteY6" fmla="*/ 620531 h 1014173"/>
                <a:gd name="connsiteX7" fmla="*/ 0 w 8409322"/>
                <a:gd name="connsiteY7" fmla="*/ 1014173 h 1014173"/>
                <a:gd name="connsiteX8" fmla="*/ 0 w 8409322"/>
                <a:gd name="connsiteY8" fmla="*/ 136701 h 1014173"/>
                <a:gd name="connsiteX0" fmla="*/ 0 w 8409341"/>
                <a:gd name="connsiteY0" fmla="*/ 141183 h 1018655"/>
                <a:gd name="connsiteX1" fmla="*/ 4605470 w 8409341"/>
                <a:gd name="connsiteY1" fmla="*/ 530149 h 1018655"/>
                <a:gd name="connsiteX2" fmla="*/ 7953663 w 8409341"/>
                <a:gd name="connsiteY2" fmla="*/ 254130 h 1018655"/>
                <a:gd name="connsiteX3" fmla="*/ 7959393 w 8409341"/>
                <a:gd name="connsiteY3" fmla="*/ 16575 h 1018655"/>
                <a:gd name="connsiteX4" fmla="*/ 8408936 w 8409341"/>
                <a:gd name="connsiteY4" fmla="*/ 574968 h 1018655"/>
                <a:gd name="connsiteX5" fmla="*/ 7966327 w 8409341"/>
                <a:gd name="connsiteY5" fmla="*/ 899058 h 1018655"/>
                <a:gd name="connsiteX6" fmla="*/ 4574869 w 8409341"/>
                <a:gd name="connsiteY6" fmla="*/ 625013 h 1018655"/>
                <a:gd name="connsiteX7" fmla="*/ 0 w 8409341"/>
                <a:gd name="connsiteY7" fmla="*/ 1018655 h 1018655"/>
                <a:gd name="connsiteX8" fmla="*/ 0 w 8409341"/>
                <a:gd name="connsiteY8" fmla="*/ 141183 h 1018655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34"/>
                <a:gd name="connsiteY0" fmla="*/ 142541 h 1020013"/>
                <a:gd name="connsiteX1" fmla="*/ 4605470 w 8409334"/>
                <a:gd name="connsiteY1" fmla="*/ 531507 h 1020013"/>
                <a:gd name="connsiteX2" fmla="*/ 7953663 w 8409334"/>
                <a:gd name="connsiteY2" fmla="*/ 255488 h 1020013"/>
                <a:gd name="connsiteX3" fmla="*/ 7953062 w 8409334"/>
                <a:gd name="connsiteY3" fmla="*/ 3973 h 1020013"/>
                <a:gd name="connsiteX4" fmla="*/ 8408936 w 8409334"/>
                <a:gd name="connsiteY4" fmla="*/ 576326 h 1020013"/>
                <a:gd name="connsiteX5" fmla="*/ 7966327 w 8409334"/>
                <a:gd name="connsiteY5" fmla="*/ 900416 h 1020013"/>
                <a:gd name="connsiteX6" fmla="*/ 4574869 w 8409334"/>
                <a:gd name="connsiteY6" fmla="*/ 626371 h 1020013"/>
                <a:gd name="connsiteX7" fmla="*/ 0 w 8409334"/>
                <a:gd name="connsiteY7" fmla="*/ 1020013 h 1020013"/>
                <a:gd name="connsiteX8" fmla="*/ 0 w 8409334"/>
                <a:gd name="connsiteY8" fmla="*/ 142541 h 1020013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5145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6327 w 8408936"/>
                <a:gd name="connsiteY5" fmla="*/ 896443 h 1016040"/>
                <a:gd name="connsiteX6" fmla="*/ 4574869 w 8408936"/>
                <a:gd name="connsiteY6" fmla="*/ 622398 h 1016040"/>
                <a:gd name="connsiteX7" fmla="*/ 0 w 8408936"/>
                <a:gd name="connsiteY7" fmla="*/ 1016040 h 1016040"/>
                <a:gd name="connsiteX8" fmla="*/ 0 w 8408936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66327 w 8408936"/>
                <a:gd name="connsiteY6" fmla="*/ 896443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72659 w 8408936"/>
                <a:gd name="connsiteY6" fmla="*/ 862939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50290"/>
                <a:gd name="connsiteX1" fmla="*/ 4605470 w 8408936"/>
                <a:gd name="connsiteY1" fmla="*/ 527534 h 1150290"/>
                <a:gd name="connsiteX2" fmla="*/ 7982156 w 8408936"/>
                <a:gd name="connsiteY2" fmla="*/ 265475 h 1150290"/>
                <a:gd name="connsiteX3" fmla="*/ 7953062 w 8408936"/>
                <a:gd name="connsiteY3" fmla="*/ 0 h 1150290"/>
                <a:gd name="connsiteX4" fmla="*/ 8408936 w 8408936"/>
                <a:gd name="connsiteY4" fmla="*/ 575145 h 1150290"/>
                <a:gd name="connsiteX5" fmla="*/ 7943566 w 8408936"/>
                <a:gd name="connsiteY5" fmla="*/ 1150290 h 1150290"/>
                <a:gd name="connsiteX6" fmla="*/ 7972659 w 8408936"/>
                <a:gd name="connsiteY6" fmla="*/ 862939 h 1150290"/>
                <a:gd name="connsiteX7" fmla="*/ 4574869 w 8408936"/>
                <a:gd name="connsiteY7" fmla="*/ 622398 h 1150290"/>
                <a:gd name="connsiteX8" fmla="*/ 0 w 8408936"/>
                <a:gd name="connsiteY8" fmla="*/ 1016040 h 1150290"/>
                <a:gd name="connsiteX9" fmla="*/ 0 w 8408936"/>
                <a:gd name="connsiteY9" fmla="*/ 138568 h 1150290"/>
                <a:gd name="connsiteX0" fmla="*/ 0 w 8408936"/>
                <a:gd name="connsiteY0" fmla="*/ 158112 h 1169834"/>
                <a:gd name="connsiteX1" fmla="*/ 4605470 w 8408936"/>
                <a:gd name="connsiteY1" fmla="*/ 547078 h 1169834"/>
                <a:gd name="connsiteX2" fmla="*/ 7982156 w 8408936"/>
                <a:gd name="connsiteY2" fmla="*/ 285019 h 1169834"/>
                <a:gd name="connsiteX3" fmla="*/ 7940399 w 8408936"/>
                <a:gd name="connsiteY3" fmla="*/ 0 h 1169834"/>
                <a:gd name="connsiteX4" fmla="*/ 8408936 w 8408936"/>
                <a:gd name="connsiteY4" fmla="*/ 594689 h 1169834"/>
                <a:gd name="connsiteX5" fmla="*/ 7943566 w 8408936"/>
                <a:gd name="connsiteY5" fmla="*/ 1169834 h 1169834"/>
                <a:gd name="connsiteX6" fmla="*/ 7972659 w 8408936"/>
                <a:gd name="connsiteY6" fmla="*/ 882483 h 1169834"/>
                <a:gd name="connsiteX7" fmla="*/ 4574869 w 8408936"/>
                <a:gd name="connsiteY7" fmla="*/ 641942 h 1169834"/>
                <a:gd name="connsiteX8" fmla="*/ 0 w 8408936"/>
                <a:gd name="connsiteY8" fmla="*/ 1035584 h 1169834"/>
                <a:gd name="connsiteX9" fmla="*/ 0 w 8408936"/>
                <a:gd name="connsiteY9" fmla="*/ 158112 h 1169834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6 w 8408936"/>
                <a:gd name="connsiteY2" fmla="*/ 28501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88488 w 8408936"/>
                <a:gd name="connsiteY6" fmla="*/ 879691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8488 w 8408936"/>
                <a:gd name="connsiteY6" fmla="*/ 879691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7 w 8408936"/>
                <a:gd name="connsiteY6" fmla="*/ 894150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8 w 8408936"/>
                <a:gd name="connsiteY2" fmla="*/ 301871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5220 h 1206829"/>
                <a:gd name="connsiteX1" fmla="*/ 4605470 w 8408936"/>
                <a:gd name="connsiteY1" fmla="*/ 544186 h 1206829"/>
                <a:gd name="connsiteX2" fmla="*/ 7982158 w 8408936"/>
                <a:gd name="connsiteY2" fmla="*/ 298979 h 1206829"/>
                <a:gd name="connsiteX3" fmla="*/ 7943565 w 8408936"/>
                <a:gd name="connsiteY3" fmla="*/ 0 h 1206829"/>
                <a:gd name="connsiteX4" fmla="*/ 8408936 w 8408936"/>
                <a:gd name="connsiteY4" fmla="*/ 591797 h 1206829"/>
                <a:gd name="connsiteX5" fmla="*/ 7940400 w 8408936"/>
                <a:gd name="connsiteY5" fmla="*/ 1206829 h 1206829"/>
                <a:gd name="connsiteX6" fmla="*/ 7982158 w 8408936"/>
                <a:gd name="connsiteY6" fmla="*/ 897042 h 1206829"/>
                <a:gd name="connsiteX7" fmla="*/ 4574869 w 8408936"/>
                <a:gd name="connsiteY7" fmla="*/ 639050 h 1206829"/>
                <a:gd name="connsiteX8" fmla="*/ 0 w 8408936"/>
                <a:gd name="connsiteY8" fmla="*/ 1032692 h 1206829"/>
                <a:gd name="connsiteX9" fmla="*/ 0 w 8408936"/>
                <a:gd name="connsiteY9" fmla="*/ 155220 h 1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8936" h="1206829">
                  <a:moveTo>
                    <a:pt x="0" y="155220"/>
                  </a:moveTo>
                  <a:cubicBezTo>
                    <a:pt x="1836068" y="340183"/>
                    <a:pt x="3794540" y="544779"/>
                    <a:pt x="4605470" y="544186"/>
                  </a:cubicBezTo>
                  <a:cubicBezTo>
                    <a:pt x="5399187" y="543879"/>
                    <a:pt x="6255107" y="483409"/>
                    <a:pt x="7982158" y="298979"/>
                  </a:cubicBezTo>
                  <a:cubicBezTo>
                    <a:pt x="7955476" y="87746"/>
                    <a:pt x="7953163" y="66580"/>
                    <a:pt x="7943565" y="0"/>
                  </a:cubicBezTo>
                  <a:cubicBezTo>
                    <a:pt x="8019445" y="86976"/>
                    <a:pt x="8322304" y="478221"/>
                    <a:pt x="8408936" y="591797"/>
                  </a:cubicBezTo>
                  <a:cubicBezTo>
                    <a:pt x="8321350" y="692308"/>
                    <a:pt x="8056480" y="1056064"/>
                    <a:pt x="7940400" y="1206829"/>
                  </a:cubicBezTo>
                  <a:cubicBezTo>
                    <a:pt x="7940601" y="1182706"/>
                    <a:pt x="7981957" y="921165"/>
                    <a:pt x="7982158" y="897042"/>
                  </a:cubicBezTo>
                  <a:cubicBezTo>
                    <a:pt x="5719587" y="646442"/>
                    <a:pt x="5490991" y="640554"/>
                    <a:pt x="4574869" y="639050"/>
                  </a:cubicBezTo>
                  <a:cubicBezTo>
                    <a:pt x="3616034" y="641576"/>
                    <a:pt x="1693262" y="840103"/>
                    <a:pt x="0" y="1032692"/>
                  </a:cubicBezTo>
                  <a:lnTo>
                    <a:pt x="0" y="155220"/>
                  </a:lnTo>
                  <a:close/>
                </a:path>
              </a:pathLst>
            </a:custGeom>
            <a:solidFill>
              <a:srgbClr val="3366F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09818" y="3831498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9818" y="392477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09818" y="4018051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09818" y="411132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09818" y="420460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09818" y="429788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9818" y="439115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9818" y="448443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09818" y="457771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09818" y="467098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09818" y="476426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09818" y="485753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09818" y="495081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09818" y="5044092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09818" y="513736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41468" y="3831498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41468" y="392477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41468" y="4018051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41468" y="411132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41468" y="420460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41468" y="429788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41468" y="439115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41468" y="448443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41468" y="457771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41468" y="467098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41468" y="476426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41468" y="485753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41468" y="495081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41468" y="5044092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41468" y="513736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9"/>
            <p:cNvSpPr/>
            <p:nvPr/>
          </p:nvSpPr>
          <p:spPr>
            <a:xfrm flipH="1" flipV="1">
              <a:off x="645950" y="4356182"/>
              <a:ext cx="2095213" cy="327464"/>
            </a:xfrm>
            <a:custGeom>
              <a:avLst/>
              <a:gdLst>
                <a:gd name="connsiteX0" fmla="*/ 0 w 9144000"/>
                <a:gd name="connsiteY0" fmla="*/ 0 h 887371"/>
                <a:gd name="connsiteX1" fmla="*/ 9144000 w 9144000"/>
                <a:gd name="connsiteY1" fmla="*/ 0 h 887371"/>
                <a:gd name="connsiteX2" fmla="*/ 9144000 w 9144000"/>
                <a:gd name="connsiteY2" fmla="*/ 887371 h 887371"/>
                <a:gd name="connsiteX3" fmla="*/ 0 w 9144000"/>
                <a:gd name="connsiteY3" fmla="*/ 887371 h 887371"/>
                <a:gd name="connsiteX4" fmla="*/ 0 w 9144000"/>
                <a:gd name="connsiteY4" fmla="*/ 0 h 887371"/>
                <a:gd name="connsiteX0" fmla="*/ 0 w 9144000"/>
                <a:gd name="connsiteY0" fmla="*/ 51 h 887422"/>
                <a:gd name="connsiteX1" fmla="*/ 4559568 w 9144000"/>
                <a:gd name="connsiteY1" fmla="*/ 367239 h 887422"/>
                <a:gd name="connsiteX2" fmla="*/ 9144000 w 9144000"/>
                <a:gd name="connsiteY2" fmla="*/ 51 h 887422"/>
                <a:gd name="connsiteX3" fmla="*/ 9144000 w 9144000"/>
                <a:gd name="connsiteY3" fmla="*/ 887422 h 887422"/>
                <a:gd name="connsiteX4" fmla="*/ 0 w 9144000"/>
                <a:gd name="connsiteY4" fmla="*/ 887422 h 887422"/>
                <a:gd name="connsiteX5" fmla="*/ 0 w 9144000"/>
                <a:gd name="connsiteY5" fmla="*/ 51 h 887422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0 w 9144000"/>
                <a:gd name="connsiteY4" fmla="*/ 887456 h 887456"/>
                <a:gd name="connsiteX5" fmla="*/ 0 w 9144000"/>
                <a:gd name="connsiteY5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57 h 887428"/>
                <a:gd name="connsiteX1" fmla="*/ 4559568 w 9144000"/>
                <a:gd name="connsiteY1" fmla="*/ 482075 h 887428"/>
                <a:gd name="connsiteX2" fmla="*/ 9144000 w 9144000"/>
                <a:gd name="connsiteY2" fmla="*/ 57 h 887428"/>
                <a:gd name="connsiteX3" fmla="*/ 9144000 w 9144000"/>
                <a:gd name="connsiteY3" fmla="*/ 887428 h 887428"/>
                <a:gd name="connsiteX4" fmla="*/ 4513667 w 9144000"/>
                <a:gd name="connsiteY4" fmla="*/ 596737 h 887428"/>
                <a:gd name="connsiteX5" fmla="*/ 0 w 9144000"/>
                <a:gd name="connsiteY5" fmla="*/ 887428 h 887428"/>
                <a:gd name="connsiteX6" fmla="*/ 0 w 9144000"/>
                <a:gd name="connsiteY6" fmla="*/ 57 h 887428"/>
                <a:gd name="connsiteX0" fmla="*/ 0 w 9144000"/>
                <a:gd name="connsiteY0" fmla="*/ 75 h 887446"/>
                <a:gd name="connsiteX1" fmla="*/ 4544268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5 h 887446"/>
                <a:gd name="connsiteX1" fmla="*/ 4605470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00 h 888071"/>
                <a:gd name="connsiteX1" fmla="*/ 4605470 w 9144000"/>
                <a:gd name="connsiteY1" fmla="*/ 399565 h 888071"/>
                <a:gd name="connsiteX2" fmla="*/ 9144000 w 9144000"/>
                <a:gd name="connsiteY2" fmla="*/ 700 h 888071"/>
                <a:gd name="connsiteX3" fmla="*/ 9144000 w 9144000"/>
                <a:gd name="connsiteY3" fmla="*/ 888071 h 888071"/>
                <a:gd name="connsiteX4" fmla="*/ 4513667 w 9144000"/>
                <a:gd name="connsiteY4" fmla="*/ 597380 h 888071"/>
                <a:gd name="connsiteX5" fmla="*/ 0 w 9144000"/>
                <a:gd name="connsiteY5" fmla="*/ 888071 h 888071"/>
                <a:gd name="connsiteX6" fmla="*/ 0 w 9144000"/>
                <a:gd name="connsiteY6" fmla="*/ 700 h 8880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7966327"/>
                <a:gd name="connsiteY0" fmla="*/ 0 h 877472"/>
                <a:gd name="connsiteX1" fmla="*/ 4605470 w 7966327"/>
                <a:gd name="connsiteY1" fmla="*/ 388966 h 877472"/>
                <a:gd name="connsiteX2" fmla="*/ 7953663 w 7966327"/>
                <a:gd name="connsiteY2" fmla="*/ 112947 h 877472"/>
                <a:gd name="connsiteX3" fmla="*/ 7966327 w 7966327"/>
                <a:gd name="connsiteY3" fmla="*/ 757875 h 877472"/>
                <a:gd name="connsiteX4" fmla="*/ 4574869 w 7966327"/>
                <a:gd name="connsiteY4" fmla="*/ 483830 h 877472"/>
                <a:gd name="connsiteX5" fmla="*/ 0 w 7966327"/>
                <a:gd name="connsiteY5" fmla="*/ 877472 h 877472"/>
                <a:gd name="connsiteX6" fmla="*/ 0 w 7966327"/>
                <a:gd name="connsiteY6" fmla="*/ 0 h 877472"/>
                <a:gd name="connsiteX0" fmla="*/ 0 w 8408936"/>
                <a:gd name="connsiteY0" fmla="*/ 0 h 877472"/>
                <a:gd name="connsiteX1" fmla="*/ 4605470 w 8408936"/>
                <a:gd name="connsiteY1" fmla="*/ 388966 h 877472"/>
                <a:gd name="connsiteX2" fmla="*/ 7953663 w 8408936"/>
                <a:gd name="connsiteY2" fmla="*/ 112947 h 877472"/>
                <a:gd name="connsiteX3" fmla="*/ 8408936 w 8408936"/>
                <a:gd name="connsiteY3" fmla="*/ 433785 h 877472"/>
                <a:gd name="connsiteX4" fmla="*/ 7966327 w 8408936"/>
                <a:gd name="connsiteY4" fmla="*/ 757875 h 877472"/>
                <a:gd name="connsiteX5" fmla="*/ 4574869 w 8408936"/>
                <a:gd name="connsiteY5" fmla="*/ 483830 h 877472"/>
                <a:gd name="connsiteX6" fmla="*/ 0 w 8408936"/>
                <a:gd name="connsiteY6" fmla="*/ 877472 h 877472"/>
                <a:gd name="connsiteX7" fmla="*/ 0 w 8408936"/>
                <a:gd name="connsiteY7" fmla="*/ 0 h 877472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02272 h 979744"/>
                <a:gd name="connsiteX1" fmla="*/ 4605470 w 8409322"/>
                <a:gd name="connsiteY1" fmla="*/ 491238 h 979744"/>
                <a:gd name="connsiteX2" fmla="*/ 7953663 w 8409322"/>
                <a:gd name="connsiteY2" fmla="*/ 215219 h 979744"/>
                <a:gd name="connsiteX3" fmla="*/ 7940398 w 8409322"/>
                <a:gd name="connsiteY3" fmla="*/ 0 h 979744"/>
                <a:gd name="connsiteX4" fmla="*/ 8408936 w 8409322"/>
                <a:gd name="connsiteY4" fmla="*/ 536057 h 979744"/>
                <a:gd name="connsiteX5" fmla="*/ 7966327 w 8409322"/>
                <a:gd name="connsiteY5" fmla="*/ 860147 h 979744"/>
                <a:gd name="connsiteX6" fmla="*/ 4574869 w 8409322"/>
                <a:gd name="connsiteY6" fmla="*/ 586102 h 979744"/>
                <a:gd name="connsiteX7" fmla="*/ 0 w 8409322"/>
                <a:gd name="connsiteY7" fmla="*/ 979744 h 979744"/>
                <a:gd name="connsiteX8" fmla="*/ 0 w 8409322"/>
                <a:gd name="connsiteY8" fmla="*/ 102272 h 979744"/>
                <a:gd name="connsiteX0" fmla="*/ 0 w 8409322"/>
                <a:gd name="connsiteY0" fmla="*/ 136701 h 1014173"/>
                <a:gd name="connsiteX1" fmla="*/ 4605470 w 8409322"/>
                <a:gd name="connsiteY1" fmla="*/ 525667 h 1014173"/>
                <a:gd name="connsiteX2" fmla="*/ 7953663 w 8409322"/>
                <a:gd name="connsiteY2" fmla="*/ 249648 h 1014173"/>
                <a:gd name="connsiteX3" fmla="*/ 7940398 w 8409322"/>
                <a:gd name="connsiteY3" fmla="*/ 34429 h 1014173"/>
                <a:gd name="connsiteX4" fmla="*/ 8408936 w 8409322"/>
                <a:gd name="connsiteY4" fmla="*/ 570486 h 1014173"/>
                <a:gd name="connsiteX5" fmla="*/ 7966327 w 8409322"/>
                <a:gd name="connsiteY5" fmla="*/ 894576 h 1014173"/>
                <a:gd name="connsiteX6" fmla="*/ 4574869 w 8409322"/>
                <a:gd name="connsiteY6" fmla="*/ 620531 h 1014173"/>
                <a:gd name="connsiteX7" fmla="*/ 0 w 8409322"/>
                <a:gd name="connsiteY7" fmla="*/ 1014173 h 1014173"/>
                <a:gd name="connsiteX8" fmla="*/ 0 w 8409322"/>
                <a:gd name="connsiteY8" fmla="*/ 136701 h 1014173"/>
                <a:gd name="connsiteX0" fmla="*/ 0 w 8409341"/>
                <a:gd name="connsiteY0" fmla="*/ 141183 h 1018655"/>
                <a:gd name="connsiteX1" fmla="*/ 4605470 w 8409341"/>
                <a:gd name="connsiteY1" fmla="*/ 530149 h 1018655"/>
                <a:gd name="connsiteX2" fmla="*/ 7953663 w 8409341"/>
                <a:gd name="connsiteY2" fmla="*/ 254130 h 1018655"/>
                <a:gd name="connsiteX3" fmla="*/ 7959393 w 8409341"/>
                <a:gd name="connsiteY3" fmla="*/ 16575 h 1018655"/>
                <a:gd name="connsiteX4" fmla="*/ 8408936 w 8409341"/>
                <a:gd name="connsiteY4" fmla="*/ 574968 h 1018655"/>
                <a:gd name="connsiteX5" fmla="*/ 7966327 w 8409341"/>
                <a:gd name="connsiteY5" fmla="*/ 899058 h 1018655"/>
                <a:gd name="connsiteX6" fmla="*/ 4574869 w 8409341"/>
                <a:gd name="connsiteY6" fmla="*/ 625013 h 1018655"/>
                <a:gd name="connsiteX7" fmla="*/ 0 w 8409341"/>
                <a:gd name="connsiteY7" fmla="*/ 1018655 h 1018655"/>
                <a:gd name="connsiteX8" fmla="*/ 0 w 8409341"/>
                <a:gd name="connsiteY8" fmla="*/ 141183 h 1018655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34"/>
                <a:gd name="connsiteY0" fmla="*/ 142541 h 1020013"/>
                <a:gd name="connsiteX1" fmla="*/ 4605470 w 8409334"/>
                <a:gd name="connsiteY1" fmla="*/ 531507 h 1020013"/>
                <a:gd name="connsiteX2" fmla="*/ 7953663 w 8409334"/>
                <a:gd name="connsiteY2" fmla="*/ 255488 h 1020013"/>
                <a:gd name="connsiteX3" fmla="*/ 7953062 w 8409334"/>
                <a:gd name="connsiteY3" fmla="*/ 3973 h 1020013"/>
                <a:gd name="connsiteX4" fmla="*/ 8408936 w 8409334"/>
                <a:gd name="connsiteY4" fmla="*/ 576326 h 1020013"/>
                <a:gd name="connsiteX5" fmla="*/ 7966327 w 8409334"/>
                <a:gd name="connsiteY5" fmla="*/ 900416 h 1020013"/>
                <a:gd name="connsiteX6" fmla="*/ 4574869 w 8409334"/>
                <a:gd name="connsiteY6" fmla="*/ 626371 h 1020013"/>
                <a:gd name="connsiteX7" fmla="*/ 0 w 8409334"/>
                <a:gd name="connsiteY7" fmla="*/ 1020013 h 1020013"/>
                <a:gd name="connsiteX8" fmla="*/ 0 w 8409334"/>
                <a:gd name="connsiteY8" fmla="*/ 142541 h 1020013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5145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6327 w 8408936"/>
                <a:gd name="connsiteY5" fmla="*/ 896443 h 1016040"/>
                <a:gd name="connsiteX6" fmla="*/ 4574869 w 8408936"/>
                <a:gd name="connsiteY6" fmla="*/ 622398 h 1016040"/>
                <a:gd name="connsiteX7" fmla="*/ 0 w 8408936"/>
                <a:gd name="connsiteY7" fmla="*/ 1016040 h 1016040"/>
                <a:gd name="connsiteX8" fmla="*/ 0 w 8408936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66327 w 8408936"/>
                <a:gd name="connsiteY6" fmla="*/ 896443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72659 w 8408936"/>
                <a:gd name="connsiteY6" fmla="*/ 862939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50290"/>
                <a:gd name="connsiteX1" fmla="*/ 4605470 w 8408936"/>
                <a:gd name="connsiteY1" fmla="*/ 527534 h 1150290"/>
                <a:gd name="connsiteX2" fmla="*/ 7982156 w 8408936"/>
                <a:gd name="connsiteY2" fmla="*/ 265475 h 1150290"/>
                <a:gd name="connsiteX3" fmla="*/ 7953062 w 8408936"/>
                <a:gd name="connsiteY3" fmla="*/ 0 h 1150290"/>
                <a:gd name="connsiteX4" fmla="*/ 8408936 w 8408936"/>
                <a:gd name="connsiteY4" fmla="*/ 575145 h 1150290"/>
                <a:gd name="connsiteX5" fmla="*/ 7943566 w 8408936"/>
                <a:gd name="connsiteY5" fmla="*/ 1150290 h 1150290"/>
                <a:gd name="connsiteX6" fmla="*/ 7972659 w 8408936"/>
                <a:gd name="connsiteY6" fmla="*/ 862939 h 1150290"/>
                <a:gd name="connsiteX7" fmla="*/ 4574869 w 8408936"/>
                <a:gd name="connsiteY7" fmla="*/ 622398 h 1150290"/>
                <a:gd name="connsiteX8" fmla="*/ 0 w 8408936"/>
                <a:gd name="connsiteY8" fmla="*/ 1016040 h 1150290"/>
                <a:gd name="connsiteX9" fmla="*/ 0 w 8408936"/>
                <a:gd name="connsiteY9" fmla="*/ 138568 h 1150290"/>
                <a:gd name="connsiteX0" fmla="*/ 0 w 8408936"/>
                <a:gd name="connsiteY0" fmla="*/ 158112 h 1169834"/>
                <a:gd name="connsiteX1" fmla="*/ 4605470 w 8408936"/>
                <a:gd name="connsiteY1" fmla="*/ 547078 h 1169834"/>
                <a:gd name="connsiteX2" fmla="*/ 7982156 w 8408936"/>
                <a:gd name="connsiteY2" fmla="*/ 285019 h 1169834"/>
                <a:gd name="connsiteX3" fmla="*/ 7940399 w 8408936"/>
                <a:gd name="connsiteY3" fmla="*/ 0 h 1169834"/>
                <a:gd name="connsiteX4" fmla="*/ 8408936 w 8408936"/>
                <a:gd name="connsiteY4" fmla="*/ 594689 h 1169834"/>
                <a:gd name="connsiteX5" fmla="*/ 7943566 w 8408936"/>
                <a:gd name="connsiteY5" fmla="*/ 1169834 h 1169834"/>
                <a:gd name="connsiteX6" fmla="*/ 7972659 w 8408936"/>
                <a:gd name="connsiteY6" fmla="*/ 882483 h 1169834"/>
                <a:gd name="connsiteX7" fmla="*/ 4574869 w 8408936"/>
                <a:gd name="connsiteY7" fmla="*/ 641942 h 1169834"/>
                <a:gd name="connsiteX8" fmla="*/ 0 w 8408936"/>
                <a:gd name="connsiteY8" fmla="*/ 1035584 h 1169834"/>
                <a:gd name="connsiteX9" fmla="*/ 0 w 8408936"/>
                <a:gd name="connsiteY9" fmla="*/ 158112 h 1169834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6 w 8408936"/>
                <a:gd name="connsiteY2" fmla="*/ 28501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88488 w 8408936"/>
                <a:gd name="connsiteY6" fmla="*/ 879691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8488 w 8408936"/>
                <a:gd name="connsiteY6" fmla="*/ 879691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7 w 8408936"/>
                <a:gd name="connsiteY6" fmla="*/ 894150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8 w 8408936"/>
                <a:gd name="connsiteY2" fmla="*/ 301871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5220 h 1206829"/>
                <a:gd name="connsiteX1" fmla="*/ 4605470 w 8408936"/>
                <a:gd name="connsiteY1" fmla="*/ 544186 h 1206829"/>
                <a:gd name="connsiteX2" fmla="*/ 7982158 w 8408936"/>
                <a:gd name="connsiteY2" fmla="*/ 298979 h 1206829"/>
                <a:gd name="connsiteX3" fmla="*/ 7943565 w 8408936"/>
                <a:gd name="connsiteY3" fmla="*/ 0 h 1206829"/>
                <a:gd name="connsiteX4" fmla="*/ 8408936 w 8408936"/>
                <a:gd name="connsiteY4" fmla="*/ 591797 h 1206829"/>
                <a:gd name="connsiteX5" fmla="*/ 7940400 w 8408936"/>
                <a:gd name="connsiteY5" fmla="*/ 1206829 h 1206829"/>
                <a:gd name="connsiteX6" fmla="*/ 7982158 w 8408936"/>
                <a:gd name="connsiteY6" fmla="*/ 897042 h 1206829"/>
                <a:gd name="connsiteX7" fmla="*/ 4574869 w 8408936"/>
                <a:gd name="connsiteY7" fmla="*/ 639050 h 1206829"/>
                <a:gd name="connsiteX8" fmla="*/ 0 w 8408936"/>
                <a:gd name="connsiteY8" fmla="*/ 1032692 h 1206829"/>
                <a:gd name="connsiteX9" fmla="*/ 0 w 8408936"/>
                <a:gd name="connsiteY9" fmla="*/ 155220 h 1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8936" h="1206829">
                  <a:moveTo>
                    <a:pt x="0" y="155220"/>
                  </a:moveTo>
                  <a:cubicBezTo>
                    <a:pt x="1836068" y="340183"/>
                    <a:pt x="3794540" y="544779"/>
                    <a:pt x="4605470" y="544186"/>
                  </a:cubicBezTo>
                  <a:cubicBezTo>
                    <a:pt x="5399187" y="543879"/>
                    <a:pt x="6255107" y="483409"/>
                    <a:pt x="7982158" y="298979"/>
                  </a:cubicBezTo>
                  <a:cubicBezTo>
                    <a:pt x="7955476" y="87746"/>
                    <a:pt x="7953163" y="66580"/>
                    <a:pt x="7943565" y="0"/>
                  </a:cubicBezTo>
                  <a:cubicBezTo>
                    <a:pt x="8019445" y="86976"/>
                    <a:pt x="8322304" y="478221"/>
                    <a:pt x="8408936" y="591797"/>
                  </a:cubicBezTo>
                  <a:cubicBezTo>
                    <a:pt x="8321350" y="692308"/>
                    <a:pt x="8056480" y="1056064"/>
                    <a:pt x="7940400" y="1206829"/>
                  </a:cubicBezTo>
                  <a:cubicBezTo>
                    <a:pt x="7940601" y="1182706"/>
                    <a:pt x="7981957" y="921165"/>
                    <a:pt x="7982158" y="897042"/>
                  </a:cubicBezTo>
                  <a:cubicBezTo>
                    <a:pt x="5719587" y="646442"/>
                    <a:pt x="5490991" y="640554"/>
                    <a:pt x="4574869" y="639050"/>
                  </a:cubicBezTo>
                  <a:cubicBezTo>
                    <a:pt x="3616034" y="641576"/>
                    <a:pt x="1693262" y="840103"/>
                    <a:pt x="0" y="1032692"/>
                  </a:cubicBezTo>
                  <a:lnTo>
                    <a:pt x="0" y="15522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588852" y="4507163"/>
              <a:ext cx="30549" cy="305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glow rad="317500">
                <a:srgbClr val="3366FF">
                  <a:alpha val="58000"/>
                </a:srgbClr>
              </a:glo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5" name="Picture 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806" y="1534195"/>
            <a:ext cx="2496199" cy="1009698"/>
          </a:xfrm>
          <a:prstGeom prst="rect">
            <a:avLst/>
          </a:prstGeom>
        </p:spPr>
      </p:pic>
      <p:sp>
        <p:nvSpPr>
          <p:cNvPr id="356" name="TextBox 355"/>
          <p:cNvSpPr txBox="1"/>
          <p:nvPr/>
        </p:nvSpPr>
        <p:spPr>
          <a:xfrm>
            <a:off x="303719" y="1313049"/>
            <a:ext cx="479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Gates performed with microwaves or lasers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Ions addressed with 355 nm frequency comb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Raman beams are power stabilized </a:t>
            </a:r>
          </a:p>
        </p:txBody>
      </p:sp>
      <p:grpSp>
        <p:nvGrpSpPr>
          <p:cNvPr id="359" name="Group 358"/>
          <p:cNvGrpSpPr/>
          <p:nvPr/>
        </p:nvGrpSpPr>
        <p:grpSpPr>
          <a:xfrm>
            <a:off x="5634095" y="2386273"/>
            <a:ext cx="3110150" cy="2474587"/>
            <a:chOff x="4573332" y="3980294"/>
            <a:chExt cx="3110150" cy="2474587"/>
          </a:xfrm>
        </p:grpSpPr>
        <p:sp>
          <p:nvSpPr>
            <p:cNvPr id="357" name="TextBox 356"/>
            <p:cNvSpPr txBox="1"/>
            <p:nvPr/>
          </p:nvSpPr>
          <p:spPr>
            <a:xfrm>
              <a:off x="4573332" y="3980294"/>
              <a:ext cx="30745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Counter-propagating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Higher overall beam intensity at ion decreases gate times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Necessary for motional addressing and two-qubit gates</a:t>
              </a: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4608899" y="5377663"/>
              <a:ext cx="30745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Co-propagating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Immune to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doppler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shifts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 affected by timing errors and pulse overlap</a:t>
              </a:r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182169" y="2941254"/>
            <a:ext cx="4492980" cy="1524159"/>
            <a:chOff x="131369" y="2941254"/>
            <a:chExt cx="4492980" cy="1524159"/>
          </a:xfrm>
        </p:grpSpPr>
        <p:pic>
          <p:nvPicPr>
            <p:cNvPr id="45" name="Picture 11" descr="C:\Documents and Settings\pmaunz\My Documents\Dropbox\SEUF_2010\BlueComb.emf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767"/>
            <a:stretch/>
          </p:blipFill>
          <p:spPr bwMode="auto">
            <a:xfrm>
              <a:off x="131369" y="3138113"/>
              <a:ext cx="4042366" cy="789126"/>
            </a:xfrm>
            <a:prstGeom prst="rect">
              <a:avLst/>
            </a:prstGeom>
            <a:noFill/>
          </p:spPr>
        </p:pic>
        <p:pic>
          <p:nvPicPr>
            <p:cNvPr id="56" name="Picture 12" descr="C:\Documents and Settings\pmaunz\My Documents\Dropbox\SEUF_2010\RedComb.emf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81"/>
            <a:stretch/>
          </p:blipFill>
          <p:spPr bwMode="auto">
            <a:xfrm>
              <a:off x="581983" y="3588447"/>
              <a:ext cx="4042366" cy="757524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57" name="Straight Connector 56"/>
            <p:cNvCxnSpPr/>
            <p:nvPr/>
          </p:nvCxnSpPr>
          <p:spPr>
            <a:xfrm rot="5400000">
              <a:off x="499955" y="3991377"/>
              <a:ext cx="379229" cy="0"/>
            </a:xfrm>
            <a:prstGeom prst="line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936480" y="4275799"/>
              <a:ext cx="379229" cy="0"/>
            </a:xfrm>
            <a:prstGeom prst="line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0800000">
              <a:off x="696575" y="4133590"/>
              <a:ext cx="406847" cy="62"/>
            </a:xfrm>
            <a:prstGeom prst="straightConnector1">
              <a:avLst/>
            </a:prstGeom>
            <a:noFill/>
            <a:ln>
              <a:noFill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95"/>
            <p:cNvGrpSpPr/>
            <p:nvPr/>
          </p:nvGrpSpPr>
          <p:grpSpPr>
            <a:xfrm>
              <a:off x="1044227" y="3117814"/>
              <a:ext cx="1190736" cy="568844"/>
              <a:chOff x="2980878" y="3733800"/>
              <a:chExt cx="1914078" cy="914401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rot="5400000" flipH="1" flipV="1">
                <a:off x="2523678" y="4191000"/>
                <a:ext cx="914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 flipH="1" flipV="1">
                <a:off x="4437756" y="4191001"/>
                <a:ext cx="914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2980878" y="3886201"/>
                <a:ext cx="190500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 rot="5400000">
              <a:off x="594762" y="4086184"/>
              <a:ext cx="37922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220901" y="4180992"/>
              <a:ext cx="0" cy="2844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0800000">
              <a:off x="791382" y="4228397"/>
              <a:ext cx="406847" cy="6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7" name="Picture 36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140" y="2941254"/>
              <a:ext cx="457200" cy="203200"/>
            </a:xfrm>
            <a:prstGeom prst="rect">
              <a:avLst/>
            </a:prstGeom>
          </p:spPr>
        </p:pic>
        <p:pic>
          <p:nvPicPr>
            <p:cNvPr id="369" name="Picture 36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37" y="3994340"/>
              <a:ext cx="419100" cy="203200"/>
            </a:xfrm>
            <a:prstGeom prst="rect">
              <a:avLst/>
            </a:prstGeom>
          </p:spPr>
        </p:pic>
      </p:grpSp>
      <p:grpSp>
        <p:nvGrpSpPr>
          <p:cNvPr id="386" name="Group 385"/>
          <p:cNvGrpSpPr/>
          <p:nvPr/>
        </p:nvGrpSpPr>
        <p:grpSpPr>
          <a:xfrm>
            <a:off x="131369" y="4676194"/>
            <a:ext cx="8103327" cy="2181806"/>
            <a:chOff x="131369" y="4676194"/>
            <a:chExt cx="8103327" cy="2181806"/>
          </a:xfrm>
        </p:grpSpPr>
        <p:sp>
          <p:nvSpPr>
            <p:cNvPr id="382" name="Rectangle 381"/>
            <p:cNvSpPr/>
            <p:nvPr/>
          </p:nvSpPr>
          <p:spPr>
            <a:xfrm>
              <a:off x="2467434" y="5511367"/>
              <a:ext cx="770132" cy="820515"/>
            </a:xfrm>
            <a:prstGeom prst="rect">
              <a:avLst/>
            </a:prstGeom>
            <a:solidFill>
              <a:srgbClr val="E3021D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3489140" y="5511367"/>
              <a:ext cx="1506786" cy="820515"/>
            </a:xfrm>
            <a:prstGeom prst="rect">
              <a:avLst/>
            </a:prstGeom>
            <a:solidFill>
              <a:srgbClr val="0F7308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241818" y="5497834"/>
              <a:ext cx="773610" cy="820515"/>
            </a:xfrm>
            <a:prstGeom prst="rect">
              <a:avLst/>
            </a:prstGeom>
            <a:solidFill>
              <a:srgbClr val="C0590E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1837691" y="5511367"/>
              <a:ext cx="378127" cy="820515"/>
            </a:xfrm>
            <a:prstGeom prst="rect">
              <a:avLst/>
            </a:prstGeom>
            <a:solidFill>
              <a:srgbClr val="3735CB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71" name="Group 370"/>
            <p:cNvGrpSpPr/>
            <p:nvPr/>
          </p:nvGrpSpPr>
          <p:grpSpPr>
            <a:xfrm>
              <a:off x="131369" y="4676194"/>
              <a:ext cx="8103327" cy="2181806"/>
              <a:chOff x="131369" y="4676194"/>
              <a:chExt cx="8103327" cy="2181806"/>
            </a:xfrm>
          </p:grpSpPr>
          <p:grpSp>
            <p:nvGrpSpPr>
              <p:cNvPr id="326" name="Group 325"/>
              <p:cNvGrpSpPr/>
              <p:nvPr/>
            </p:nvGrpSpPr>
            <p:grpSpPr>
              <a:xfrm>
                <a:off x="1644605" y="5259958"/>
                <a:ext cx="4566123" cy="1071924"/>
                <a:chOff x="947015" y="676589"/>
                <a:chExt cx="7668589" cy="1800247"/>
              </a:xfrm>
            </p:grpSpPr>
            <p:grpSp>
              <p:nvGrpSpPr>
                <p:cNvPr id="327" name="Group 326"/>
                <p:cNvGrpSpPr/>
                <p:nvPr/>
              </p:nvGrpSpPr>
              <p:grpSpPr>
                <a:xfrm>
                  <a:off x="947015" y="1098819"/>
                  <a:ext cx="7668589" cy="1378017"/>
                  <a:chOff x="945815" y="2391265"/>
                  <a:chExt cx="7668589" cy="1378017"/>
                </a:xfrm>
              </p:grpSpPr>
              <p:cxnSp>
                <p:nvCxnSpPr>
                  <p:cNvPr id="336" name="Straight Connector 335"/>
                  <p:cNvCxnSpPr/>
                  <p:nvPr/>
                </p:nvCxnSpPr>
                <p:spPr>
                  <a:xfrm>
                    <a:off x="945815" y="3769282"/>
                    <a:ext cx="324279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" name="Straight Connector 336"/>
                  <p:cNvCxnSpPr/>
                  <p:nvPr/>
                </p:nvCxnSpPr>
                <p:spPr>
                  <a:xfrm flipV="1">
                    <a:off x="1270094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" name="Straight Connector 337"/>
                  <p:cNvCxnSpPr/>
                  <p:nvPr/>
                </p:nvCxnSpPr>
                <p:spPr>
                  <a:xfrm>
                    <a:off x="1270094" y="2391265"/>
                    <a:ext cx="635047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" name="Straight Connector 338"/>
                  <p:cNvCxnSpPr/>
                  <p:nvPr/>
                </p:nvCxnSpPr>
                <p:spPr>
                  <a:xfrm>
                    <a:off x="1905141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Straight Connector 339"/>
                  <p:cNvCxnSpPr/>
                  <p:nvPr/>
                </p:nvCxnSpPr>
                <p:spPr>
                  <a:xfrm>
                    <a:off x="1905141" y="3769282"/>
                    <a:ext cx="418860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Straight Connector 340"/>
                  <p:cNvCxnSpPr/>
                  <p:nvPr/>
                </p:nvCxnSpPr>
                <p:spPr>
                  <a:xfrm flipV="1">
                    <a:off x="2324001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/>
                  <p:cNvCxnSpPr/>
                  <p:nvPr/>
                </p:nvCxnSpPr>
                <p:spPr>
                  <a:xfrm>
                    <a:off x="2327718" y="2391265"/>
                    <a:ext cx="1293401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/>
                  <p:cNvCxnSpPr/>
                  <p:nvPr/>
                </p:nvCxnSpPr>
                <p:spPr>
                  <a:xfrm>
                    <a:off x="3621119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/>
                  <p:cNvCxnSpPr/>
                  <p:nvPr/>
                </p:nvCxnSpPr>
                <p:spPr>
                  <a:xfrm>
                    <a:off x="3621118" y="3769282"/>
                    <a:ext cx="409121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/>
                  <p:nvPr/>
                </p:nvCxnSpPr>
                <p:spPr>
                  <a:xfrm flipV="1">
                    <a:off x="4030239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/>
                  <p:cNvCxnSpPr/>
                  <p:nvPr/>
                </p:nvCxnSpPr>
                <p:spPr>
                  <a:xfrm>
                    <a:off x="4038733" y="2391265"/>
                    <a:ext cx="2535469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/>
                  <p:cNvCxnSpPr/>
                  <p:nvPr/>
                </p:nvCxnSpPr>
                <p:spPr>
                  <a:xfrm>
                    <a:off x="6574201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583536" y="3769282"/>
                    <a:ext cx="403630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 flipV="1">
                    <a:off x="6989289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Connector 349"/>
                  <p:cNvCxnSpPr/>
                  <p:nvPr/>
                </p:nvCxnSpPr>
                <p:spPr>
                  <a:xfrm>
                    <a:off x="6989289" y="2391265"/>
                    <a:ext cx="1297118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/>
                  <p:cNvCxnSpPr/>
                  <p:nvPr/>
                </p:nvCxnSpPr>
                <p:spPr>
                  <a:xfrm>
                    <a:off x="8286407" y="2391265"/>
                    <a:ext cx="0" cy="1378017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/>
                  <p:cNvCxnSpPr/>
                  <p:nvPr/>
                </p:nvCxnSpPr>
                <p:spPr>
                  <a:xfrm>
                    <a:off x="8290125" y="3769282"/>
                    <a:ext cx="324279" cy="0"/>
                  </a:xfrm>
                  <a:prstGeom prst="line">
                    <a:avLst/>
                  </a:prstGeom>
                  <a:ln cap="sq"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28" name="Picture 327" descr="latex-image-1.pdf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3109" y="1530993"/>
                  <a:ext cx="419100" cy="419100"/>
                </a:xfrm>
                <a:prstGeom prst="rect">
                  <a:avLst/>
                </a:prstGeom>
              </p:spPr>
            </p:pic>
            <p:pic>
              <p:nvPicPr>
                <p:cNvPr id="329" name="Picture 328" descr="latex-image-1.pdf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4135" y="1530993"/>
                  <a:ext cx="406400" cy="419100"/>
                </a:xfrm>
                <a:prstGeom prst="rect">
                  <a:avLst/>
                </a:prstGeom>
              </p:spPr>
            </p:pic>
            <p:pic>
              <p:nvPicPr>
                <p:cNvPr id="330" name="Picture 329" descr="latex-image-1.pd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7740" y="1530993"/>
                  <a:ext cx="419100" cy="419100"/>
                </a:xfrm>
                <a:prstGeom prst="rect">
                  <a:avLst/>
                </a:prstGeom>
              </p:spPr>
            </p:pic>
            <p:pic>
              <p:nvPicPr>
                <p:cNvPr id="331" name="Picture 330" descr="latex-image-1.pdf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6440" y="1530993"/>
                  <a:ext cx="406400" cy="419100"/>
                </a:xfrm>
                <a:prstGeom prst="rect">
                  <a:avLst/>
                </a:prstGeom>
              </p:spPr>
            </p:pic>
            <p:pic>
              <p:nvPicPr>
                <p:cNvPr id="332" name="Picture 331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7544" y="676589"/>
                  <a:ext cx="444499" cy="381001"/>
                </a:xfrm>
                <a:prstGeom prst="rect">
                  <a:avLst/>
                </a:prstGeom>
              </p:spPr>
            </p:pic>
            <p:pic>
              <p:nvPicPr>
                <p:cNvPr id="333" name="Picture 332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9767" y="684731"/>
                  <a:ext cx="406401" cy="279401"/>
                </a:xfrm>
                <a:prstGeom prst="rect">
                  <a:avLst/>
                </a:prstGeom>
              </p:spPr>
            </p:pic>
            <p:pic>
              <p:nvPicPr>
                <p:cNvPr id="334" name="Picture 333" descr="latex-image-1.pd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1252" y="684731"/>
                  <a:ext cx="584199" cy="279401"/>
                </a:xfrm>
                <a:prstGeom prst="rect">
                  <a:avLst/>
                </a:prstGeom>
              </p:spPr>
            </p:pic>
            <p:pic>
              <p:nvPicPr>
                <p:cNvPr id="335" name="Picture 334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9952" y="684731"/>
                  <a:ext cx="406401" cy="279401"/>
                </a:xfrm>
                <a:prstGeom prst="rect">
                  <a:avLst/>
                </a:prstGeom>
              </p:spPr>
            </p:pic>
          </p:grpSp>
          <p:sp>
            <p:nvSpPr>
              <p:cNvPr id="362" name="TextBox 361"/>
              <p:cNvSpPr txBox="1"/>
              <p:nvPr/>
            </p:nvSpPr>
            <p:spPr>
              <a:xfrm>
                <a:off x="1870340" y="4676194"/>
                <a:ext cx="2686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Compensated Pulses (BB1)</a:t>
                </a:r>
              </a:p>
            </p:txBody>
          </p:sp>
          <p:pic>
            <p:nvPicPr>
              <p:cNvPr id="365" name="Picture 364" descr="BlochRotThick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8955" y="4862259"/>
                <a:ext cx="1995741" cy="1995741"/>
              </a:xfrm>
              <a:prstGeom prst="rect">
                <a:avLst/>
              </a:prstGeom>
            </p:spPr>
          </p:pic>
          <p:sp>
            <p:nvSpPr>
              <p:cNvPr id="370" name="TextBox 369"/>
              <p:cNvSpPr txBox="1"/>
              <p:nvPr/>
            </p:nvSpPr>
            <p:spPr>
              <a:xfrm>
                <a:off x="131369" y="5549900"/>
                <a:ext cx="1452556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Corrects pulse-length errors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84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https://edge.coherent.com/assets/product_images/IMG_PaladinCompact266_850x850_1015.jpg">
            <a:extLst>
              <a:ext uri="{FF2B5EF4-FFF2-40B4-BE49-F238E27FC236}">
                <a16:creationId xmlns:a16="http://schemas.microsoft.com/office/drawing/2014/main" id="{3ABA6B1A-A500-48BE-9CB1-E5781DDC9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3" b="12213"/>
          <a:stretch/>
        </p:blipFill>
        <p:spPr bwMode="auto">
          <a:xfrm>
            <a:off x="15616" y="1067748"/>
            <a:ext cx="2098550" cy="15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Single-Qubit Gates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2067987" y="1046559"/>
            <a:ext cx="4515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Ions addressed via Raman transitions using a 355 nm frequency comb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Coherent Paladin pulsed laser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cavity is not stabilized!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 drift leads to comb “breathing”</a:t>
            </a:r>
            <a:br>
              <a:rPr lang="en-US" sz="1800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Corrected with repetition rate 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B497809D-3A08-41D5-A666-15D2C94538D8}"/>
              </a:ext>
            </a:extLst>
          </p:cNvPr>
          <p:cNvCxnSpPr>
            <a:cxnSpLocks/>
          </p:cNvCxnSpPr>
          <p:nvPr/>
        </p:nvCxnSpPr>
        <p:spPr>
          <a:xfrm>
            <a:off x="3728614" y="4365869"/>
            <a:ext cx="1698525" cy="202318"/>
          </a:xfrm>
          <a:prstGeom prst="bentConnector3">
            <a:avLst>
              <a:gd name="adj1" fmla="val 100096"/>
            </a:avLst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5" name="Picture 3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809" y="3144317"/>
            <a:ext cx="4605272" cy="1862806"/>
          </a:xfrm>
          <a:prstGeom prst="rect">
            <a:avLst/>
          </a:prstGeom>
        </p:spPr>
      </p:pic>
      <p:grpSp>
        <p:nvGrpSpPr>
          <p:cNvPr id="354" name="Group 353"/>
          <p:cNvGrpSpPr/>
          <p:nvPr/>
        </p:nvGrpSpPr>
        <p:grpSpPr>
          <a:xfrm>
            <a:off x="1113578" y="3486962"/>
            <a:ext cx="2266446" cy="1442729"/>
            <a:chOff x="474717" y="3802895"/>
            <a:chExt cx="2266446" cy="1442729"/>
          </a:xfrm>
        </p:grpSpPr>
        <p:grpSp>
          <p:nvGrpSpPr>
            <p:cNvPr id="5" name="Group 4"/>
            <p:cNvGrpSpPr/>
            <p:nvPr/>
          </p:nvGrpSpPr>
          <p:grpSpPr>
            <a:xfrm>
              <a:off x="1096614" y="3802895"/>
              <a:ext cx="1015019" cy="1442729"/>
              <a:chOff x="3809841" y="1331056"/>
              <a:chExt cx="978630" cy="351888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809841" y="1331056"/>
                <a:ext cx="0" cy="35188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788471" y="1331056"/>
                <a:ext cx="0" cy="35188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4207353" y="1331056"/>
                <a:ext cx="183606" cy="3518885"/>
                <a:chOff x="4206445" y="1331056"/>
                <a:chExt cx="183606" cy="3518885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206445" y="1331056"/>
                  <a:ext cx="0" cy="3518885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390051" y="1331056"/>
                  <a:ext cx="0" cy="3518885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9"/>
            <p:cNvSpPr/>
            <p:nvPr/>
          </p:nvSpPr>
          <p:spPr>
            <a:xfrm rot="10800000" flipH="1" flipV="1">
              <a:off x="474717" y="4363470"/>
              <a:ext cx="2094868" cy="327464"/>
            </a:xfrm>
            <a:custGeom>
              <a:avLst/>
              <a:gdLst>
                <a:gd name="connsiteX0" fmla="*/ 0 w 9144000"/>
                <a:gd name="connsiteY0" fmla="*/ 0 h 887371"/>
                <a:gd name="connsiteX1" fmla="*/ 9144000 w 9144000"/>
                <a:gd name="connsiteY1" fmla="*/ 0 h 887371"/>
                <a:gd name="connsiteX2" fmla="*/ 9144000 w 9144000"/>
                <a:gd name="connsiteY2" fmla="*/ 887371 h 887371"/>
                <a:gd name="connsiteX3" fmla="*/ 0 w 9144000"/>
                <a:gd name="connsiteY3" fmla="*/ 887371 h 887371"/>
                <a:gd name="connsiteX4" fmla="*/ 0 w 9144000"/>
                <a:gd name="connsiteY4" fmla="*/ 0 h 887371"/>
                <a:gd name="connsiteX0" fmla="*/ 0 w 9144000"/>
                <a:gd name="connsiteY0" fmla="*/ 51 h 887422"/>
                <a:gd name="connsiteX1" fmla="*/ 4559568 w 9144000"/>
                <a:gd name="connsiteY1" fmla="*/ 367239 h 887422"/>
                <a:gd name="connsiteX2" fmla="*/ 9144000 w 9144000"/>
                <a:gd name="connsiteY2" fmla="*/ 51 h 887422"/>
                <a:gd name="connsiteX3" fmla="*/ 9144000 w 9144000"/>
                <a:gd name="connsiteY3" fmla="*/ 887422 h 887422"/>
                <a:gd name="connsiteX4" fmla="*/ 0 w 9144000"/>
                <a:gd name="connsiteY4" fmla="*/ 887422 h 887422"/>
                <a:gd name="connsiteX5" fmla="*/ 0 w 9144000"/>
                <a:gd name="connsiteY5" fmla="*/ 51 h 887422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0 w 9144000"/>
                <a:gd name="connsiteY4" fmla="*/ 887456 h 887456"/>
                <a:gd name="connsiteX5" fmla="*/ 0 w 9144000"/>
                <a:gd name="connsiteY5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57 h 887428"/>
                <a:gd name="connsiteX1" fmla="*/ 4559568 w 9144000"/>
                <a:gd name="connsiteY1" fmla="*/ 482075 h 887428"/>
                <a:gd name="connsiteX2" fmla="*/ 9144000 w 9144000"/>
                <a:gd name="connsiteY2" fmla="*/ 57 h 887428"/>
                <a:gd name="connsiteX3" fmla="*/ 9144000 w 9144000"/>
                <a:gd name="connsiteY3" fmla="*/ 887428 h 887428"/>
                <a:gd name="connsiteX4" fmla="*/ 4513667 w 9144000"/>
                <a:gd name="connsiteY4" fmla="*/ 596737 h 887428"/>
                <a:gd name="connsiteX5" fmla="*/ 0 w 9144000"/>
                <a:gd name="connsiteY5" fmla="*/ 887428 h 887428"/>
                <a:gd name="connsiteX6" fmla="*/ 0 w 9144000"/>
                <a:gd name="connsiteY6" fmla="*/ 57 h 887428"/>
                <a:gd name="connsiteX0" fmla="*/ 0 w 9144000"/>
                <a:gd name="connsiteY0" fmla="*/ 75 h 887446"/>
                <a:gd name="connsiteX1" fmla="*/ 4544268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5 h 887446"/>
                <a:gd name="connsiteX1" fmla="*/ 4605470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00 h 888071"/>
                <a:gd name="connsiteX1" fmla="*/ 4605470 w 9144000"/>
                <a:gd name="connsiteY1" fmla="*/ 399565 h 888071"/>
                <a:gd name="connsiteX2" fmla="*/ 9144000 w 9144000"/>
                <a:gd name="connsiteY2" fmla="*/ 700 h 888071"/>
                <a:gd name="connsiteX3" fmla="*/ 9144000 w 9144000"/>
                <a:gd name="connsiteY3" fmla="*/ 888071 h 888071"/>
                <a:gd name="connsiteX4" fmla="*/ 4513667 w 9144000"/>
                <a:gd name="connsiteY4" fmla="*/ 597380 h 888071"/>
                <a:gd name="connsiteX5" fmla="*/ 0 w 9144000"/>
                <a:gd name="connsiteY5" fmla="*/ 888071 h 888071"/>
                <a:gd name="connsiteX6" fmla="*/ 0 w 9144000"/>
                <a:gd name="connsiteY6" fmla="*/ 700 h 8880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7966327"/>
                <a:gd name="connsiteY0" fmla="*/ 0 h 877472"/>
                <a:gd name="connsiteX1" fmla="*/ 4605470 w 7966327"/>
                <a:gd name="connsiteY1" fmla="*/ 388966 h 877472"/>
                <a:gd name="connsiteX2" fmla="*/ 7953663 w 7966327"/>
                <a:gd name="connsiteY2" fmla="*/ 112947 h 877472"/>
                <a:gd name="connsiteX3" fmla="*/ 7966327 w 7966327"/>
                <a:gd name="connsiteY3" fmla="*/ 757875 h 877472"/>
                <a:gd name="connsiteX4" fmla="*/ 4574869 w 7966327"/>
                <a:gd name="connsiteY4" fmla="*/ 483830 h 877472"/>
                <a:gd name="connsiteX5" fmla="*/ 0 w 7966327"/>
                <a:gd name="connsiteY5" fmla="*/ 877472 h 877472"/>
                <a:gd name="connsiteX6" fmla="*/ 0 w 7966327"/>
                <a:gd name="connsiteY6" fmla="*/ 0 h 877472"/>
                <a:gd name="connsiteX0" fmla="*/ 0 w 8408936"/>
                <a:gd name="connsiteY0" fmla="*/ 0 h 877472"/>
                <a:gd name="connsiteX1" fmla="*/ 4605470 w 8408936"/>
                <a:gd name="connsiteY1" fmla="*/ 388966 h 877472"/>
                <a:gd name="connsiteX2" fmla="*/ 7953663 w 8408936"/>
                <a:gd name="connsiteY2" fmla="*/ 112947 h 877472"/>
                <a:gd name="connsiteX3" fmla="*/ 8408936 w 8408936"/>
                <a:gd name="connsiteY3" fmla="*/ 433785 h 877472"/>
                <a:gd name="connsiteX4" fmla="*/ 7966327 w 8408936"/>
                <a:gd name="connsiteY4" fmla="*/ 757875 h 877472"/>
                <a:gd name="connsiteX5" fmla="*/ 4574869 w 8408936"/>
                <a:gd name="connsiteY5" fmla="*/ 483830 h 877472"/>
                <a:gd name="connsiteX6" fmla="*/ 0 w 8408936"/>
                <a:gd name="connsiteY6" fmla="*/ 877472 h 877472"/>
                <a:gd name="connsiteX7" fmla="*/ 0 w 8408936"/>
                <a:gd name="connsiteY7" fmla="*/ 0 h 877472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02272 h 979744"/>
                <a:gd name="connsiteX1" fmla="*/ 4605470 w 8409322"/>
                <a:gd name="connsiteY1" fmla="*/ 491238 h 979744"/>
                <a:gd name="connsiteX2" fmla="*/ 7953663 w 8409322"/>
                <a:gd name="connsiteY2" fmla="*/ 215219 h 979744"/>
                <a:gd name="connsiteX3" fmla="*/ 7940398 w 8409322"/>
                <a:gd name="connsiteY3" fmla="*/ 0 h 979744"/>
                <a:gd name="connsiteX4" fmla="*/ 8408936 w 8409322"/>
                <a:gd name="connsiteY4" fmla="*/ 536057 h 979744"/>
                <a:gd name="connsiteX5" fmla="*/ 7966327 w 8409322"/>
                <a:gd name="connsiteY5" fmla="*/ 860147 h 979744"/>
                <a:gd name="connsiteX6" fmla="*/ 4574869 w 8409322"/>
                <a:gd name="connsiteY6" fmla="*/ 586102 h 979744"/>
                <a:gd name="connsiteX7" fmla="*/ 0 w 8409322"/>
                <a:gd name="connsiteY7" fmla="*/ 979744 h 979744"/>
                <a:gd name="connsiteX8" fmla="*/ 0 w 8409322"/>
                <a:gd name="connsiteY8" fmla="*/ 102272 h 979744"/>
                <a:gd name="connsiteX0" fmla="*/ 0 w 8409322"/>
                <a:gd name="connsiteY0" fmla="*/ 136701 h 1014173"/>
                <a:gd name="connsiteX1" fmla="*/ 4605470 w 8409322"/>
                <a:gd name="connsiteY1" fmla="*/ 525667 h 1014173"/>
                <a:gd name="connsiteX2" fmla="*/ 7953663 w 8409322"/>
                <a:gd name="connsiteY2" fmla="*/ 249648 h 1014173"/>
                <a:gd name="connsiteX3" fmla="*/ 7940398 w 8409322"/>
                <a:gd name="connsiteY3" fmla="*/ 34429 h 1014173"/>
                <a:gd name="connsiteX4" fmla="*/ 8408936 w 8409322"/>
                <a:gd name="connsiteY4" fmla="*/ 570486 h 1014173"/>
                <a:gd name="connsiteX5" fmla="*/ 7966327 w 8409322"/>
                <a:gd name="connsiteY5" fmla="*/ 894576 h 1014173"/>
                <a:gd name="connsiteX6" fmla="*/ 4574869 w 8409322"/>
                <a:gd name="connsiteY6" fmla="*/ 620531 h 1014173"/>
                <a:gd name="connsiteX7" fmla="*/ 0 w 8409322"/>
                <a:gd name="connsiteY7" fmla="*/ 1014173 h 1014173"/>
                <a:gd name="connsiteX8" fmla="*/ 0 w 8409322"/>
                <a:gd name="connsiteY8" fmla="*/ 136701 h 1014173"/>
                <a:gd name="connsiteX0" fmla="*/ 0 w 8409341"/>
                <a:gd name="connsiteY0" fmla="*/ 141183 h 1018655"/>
                <a:gd name="connsiteX1" fmla="*/ 4605470 w 8409341"/>
                <a:gd name="connsiteY1" fmla="*/ 530149 h 1018655"/>
                <a:gd name="connsiteX2" fmla="*/ 7953663 w 8409341"/>
                <a:gd name="connsiteY2" fmla="*/ 254130 h 1018655"/>
                <a:gd name="connsiteX3" fmla="*/ 7959393 w 8409341"/>
                <a:gd name="connsiteY3" fmla="*/ 16575 h 1018655"/>
                <a:gd name="connsiteX4" fmla="*/ 8408936 w 8409341"/>
                <a:gd name="connsiteY4" fmla="*/ 574968 h 1018655"/>
                <a:gd name="connsiteX5" fmla="*/ 7966327 w 8409341"/>
                <a:gd name="connsiteY5" fmla="*/ 899058 h 1018655"/>
                <a:gd name="connsiteX6" fmla="*/ 4574869 w 8409341"/>
                <a:gd name="connsiteY6" fmla="*/ 625013 h 1018655"/>
                <a:gd name="connsiteX7" fmla="*/ 0 w 8409341"/>
                <a:gd name="connsiteY7" fmla="*/ 1018655 h 1018655"/>
                <a:gd name="connsiteX8" fmla="*/ 0 w 8409341"/>
                <a:gd name="connsiteY8" fmla="*/ 141183 h 1018655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34"/>
                <a:gd name="connsiteY0" fmla="*/ 142541 h 1020013"/>
                <a:gd name="connsiteX1" fmla="*/ 4605470 w 8409334"/>
                <a:gd name="connsiteY1" fmla="*/ 531507 h 1020013"/>
                <a:gd name="connsiteX2" fmla="*/ 7953663 w 8409334"/>
                <a:gd name="connsiteY2" fmla="*/ 255488 h 1020013"/>
                <a:gd name="connsiteX3" fmla="*/ 7953062 w 8409334"/>
                <a:gd name="connsiteY3" fmla="*/ 3973 h 1020013"/>
                <a:gd name="connsiteX4" fmla="*/ 8408936 w 8409334"/>
                <a:gd name="connsiteY4" fmla="*/ 576326 h 1020013"/>
                <a:gd name="connsiteX5" fmla="*/ 7966327 w 8409334"/>
                <a:gd name="connsiteY5" fmla="*/ 900416 h 1020013"/>
                <a:gd name="connsiteX6" fmla="*/ 4574869 w 8409334"/>
                <a:gd name="connsiteY6" fmla="*/ 626371 h 1020013"/>
                <a:gd name="connsiteX7" fmla="*/ 0 w 8409334"/>
                <a:gd name="connsiteY7" fmla="*/ 1020013 h 1020013"/>
                <a:gd name="connsiteX8" fmla="*/ 0 w 8409334"/>
                <a:gd name="connsiteY8" fmla="*/ 142541 h 1020013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5145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6327 w 8408936"/>
                <a:gd name="connsiteY5" fmla="*/ 896443 h 1016040"/>
                <a:gd name="connsiteX6" fmla="*/ 4574869 w 8408936"/>
                <a:gd name="connsiteY6" fmla="*/ 622398 h 1016040"/>
                <a:gd name="connsiteX7" fmla="*/ 0 w 8408936"/>
                <a:gd name="connsiteY7" fmla="*/ 1016040 h 1016040"/>
                <a:gd name="connsiteX8" fmla="*/ 0 w 8408936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66327 w 8408936"/>
                <a:gd name="connsiteY6" fmla="*/ 896443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72659 w 8408936"/>
                <a:gd name="connsiteY6" fmla="*/ 862939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50290"/>
                <a:gd name="connsiteX1" fmla="*/ 4605470 w 8408936"/>
                <a:gd name="connsiteY1" fmla="*/ 527534 h 1150290"/>
                <a:gd name="connsiteX2" fmla="*/ 7982156 w 8408936"/>
                <a:gd name="connsiteY2" fmla="*/ 265475 h 1150290"/>
                <a:gd name="connsiteX3" fmla="*/ 7953062 w 8408936"/>
                <a:gd name="connsiteY3" fmla="*/ 0 h 1150290"/>
                <a:gd name="connsiteX4" fmla="*/ 8408936 w 8408936"/>
                <a:gd name="connsiteY4" fmla="*/ 575145 h 1150290"/>
                <a:gd name="connsiteX5" fmla="*/ 7943566 w 8408936"/>
                <a:gd name="connsiteY5" fmla="*/ 1150290 h 1150290"/>
                <a:gd name="connsiteX6" fmla="*/ 7972659 w 8408936"/>
                <a:gd name="connsiteY6" fmla="*/ 862939 h 1150290"/>
                <a:gd name="connsiteX7" fmla="*/ 4574869 w 8408936"/>
                <a:gd name="connsiteY7" fmla="*/ 622398 h 1150290"/>
                <a:gd name="connsiteX8" fmla="*/ 0 w 8408936"/>
                <a:gd name="connsiteY8" fmla="*/ 1016040 h 1150290"/>
                <a:gd name="connsiteX9" fmla="*/ 0 w 8408936"/>
                <a:gd name="connsiteY9" fmla="*/ 138568 h 1150290"/>
                <a:gd name="connsiteX0" fmla="*/ 0 w 8408936"/>
                <a:gd name="connsiteY0" fmla="*/ 158112 h 1169834"/>
                <a:gd name="connsiteX1" fmla="*/ 4605470 w 8408936"/>
                <a:gd name="connsiteY1" fmla="*/ 547078 h 1169834"/>
                <a:gd name="connsiteX2" fmla="*/ 7982156 w 8408936"/>
                <a:gd name="connsiteY2" fmla="*/ 285019 h 1169834"/>
                <a:gd name="connsiteX3" fmla="*/ 7940399 w 8408936"/>
                <a:gd name="connsiteY3" fmla="*/ 0 h 1169834"/>
                <a:gd name="connsiteX4" fmla="*/ 8408936 w 8408936"/>
                <a:gd name="connsiteY4" fmla="*/ 594689 h 1169834"/>
                <a:gd name="connsiteX5" fmla="*/ 7943566 w 8408936"/>
                <a:gd name="connsiteY5" fmla="*/ 1169834 h 1169834"/>
                <a:gd name="connsiteX6" fmla="*/ 7972659 w 8408936"/>
                <a:gd name="connsiteY6" fmla="*/ 882483 h 1169834"/>
                <a:gd name="connsiteX7" fmla="*/ 4574869 w 8408936"/>
                <a:gd name="connsiteY7" fmla="*/ 641942 h 1169834"/>
                <a:gd name="connsiteX8" fmla="*/ 0 w 8408936"/>
                <a:gd name="connsiteY8" fmla="*/ 1035584 h 1169834"/>
                <a:gd name="connsiteX9" fmla="*/ 0 w 8408936"/>
                <a:gd name="connsiteY9" fmla="*/ 158112 h 1169834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6 w 8408936"/>
                <a:gd name="connsiteY2" fmla="*/ 28501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88488 w 8408936"/>
                <a:gd name="connsiteY6" fmla="*/ 879691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8488 w 8408936"/>
                <a:gd name="connsiteY6" fmla="*/ 879691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7 w 8408936"/>
                <a:gd name="connsiteY6" fmla="*/ 894150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8 w 8408936"/>
                <a:gd name="connsiteY2" fmla="*/ 301871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5220 h 1206829"/>
                <a:gd name="connsiteX1" fmla="*/ 4605470 w 8408936"/>
                <a:gd name="connsiteY1" fmla="*/ 544186 h 1206829"/>
                <a:gd name="connsiteX2" fmla="*/ 7982158 w 8408936"/>
                <a:gd name="connsiteY2" fmla="*/ 298979 h 1206829"/>
                <a:gd name="connsiteX3" fmla="*/ 7943565 w 8408936"/>
                <a:gd name="connsiteY3" fmla="*/ 0 h 1206829"/>
                <a:gd name="connsiteX4" fmla="*/ 8408936 w 8408936"/>
                <a:gd name="connsiteY4" fmla="*/ 591797 h 1206829"/>
                <a:gd name="connsiteX5" fmla="*/ 7940400 w 8408936"/>
                <a:gd name="connsiteY5" fmla="*/ 1206829 h 1206829"/>
                <a:gd name="connsiteX6" fmla="*/ 7982158 w 8408936"/>
                <a:gd name="connsiteY6" fmla="*/ 897042 h 1206829"/>
                <a:gd name="connsiteX7" fmla="*/ 4574869 w 8408936"/>
                <a:gd name="connsiteY7" fmla="*/ 639050 h 1206829"/>
                <a:gd name="connsiteX8" fmla="*/ 0 w 8408936"/>
                <a:gd name="connsiteY8" fmla="*/ 1032692 h 1206829"/>
                <a:gd name="connsiteX9" fmla="*/ 0 w 8408936"/>
                <a:gd name="connsiteY9" fmla="*/ 155220 h 1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8936" h="1206829">
                  <a:moveTo>
                    <a:pt x="0" y="155220"/>
                  </a:moveTo>
                  <a:cubicBezTo>
                    <a:pt x="1836068" y="340183"/>
                    <a:pt x="3794540" y="544779"/>
                    <a:pt x="4605470" y="544186"/>
                  </a:cubicBezTo>
                  <a:cubicBezTo>
                    <a:pt x="5399187" y="543879"/>
                    <a:pt x="6255107" y="483409"/>
                    <a:pt x="7982158" y="298979"/>
                  </a:cubicBezTo>
                  <a:cubicBezTo>
                    <a:pt x="7955476" y="87746"/>
                    <a:pt x="7953163" y="66580"/>
                    <a:pt x="7943565" y="0"/>
                  </a:cubicBezTo>
                  <a:cubicBezTo>
                    <a:pt x="8019445" y="86976"/>
                    <a:pt x="8322304" y="478221"/>
                    <a:pt x="8408936" y="591797"/>
                  </a:cubicBezTo>
                  <a:cubicBezTo>
                    <a:pt x="8321350" y="692308"/>
                    <a:pt x="8056480" y="1056064"/>
                    <a:pt x="7940400" y="1206829"/>
                  </a:cubicBezTo>
                  <a:cubicBezTo>
                    <a:pt x="7940601" y="1182706"/>
                    <a:pt x="7981957" y="921165"/>
                    <a:pt x="7982158" y="897042"/>
                  </a:cubicBezTo>
                  <a:cubicBezTo>
                    <a:pt x="5719587" y="646442"/>
                    <a:pt x="5490991" y="640554"/>
                    <a:pt x="4574869" y="639050"/>
                  </a:cubicBezTo>
                  <a:cubicBezTo>
                    <a:pt x="3616034" y="641576"/>
                    <a:pt x="1693262" y="840103"/>
                    <a:pt x="0" y="1032692"/>
                  </a:cubicBezTo>
                  <a:lnTo>
                    <a:pt x="0" y="155220"/>
                  </a:lnTo>
                  <a:close/>
                </a:path>
              </a:pathLst>
            </a:custGeom>
            <a:solidFill>
              <a:srgbClr val="3366F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09818" y="3831498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9818" y="392477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09818" y="4018051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09818" y="411132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09818" y="420460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09818" y="429788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9818" y="439115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9818" y="448443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09818" y="457771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09818" y="467098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09818" y="476426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09818" y="485753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09818" y="495081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09818" y="5044092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09818" y="513736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41468" y="3831498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41468" y="392477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41468" y="4018051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41468" y="411132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41468" y="4204604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41468" y="429788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41468" y="4391157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41468" y="448443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41468" y="4577710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41468" y="467098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41468" y="4764263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41468" y="485753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41468" y="4950816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41468" y="5044092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41468" y="5137369"/>
              <a:ext cx="56963" cy="77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9"/>
            <p:cNvSpPr/>
            <p:nvPr/>
          </p:nvSpPr>
          <p:spPr>
            <a:xfrm flipH="1" flipV="1">
              <a:off x="645950" y="4356182"/>
              <a:ext cx="2095213" cy="327464"/>
            </a:xfrm>
            <a:custGeom>
              <a:avLst/>
              <a:gdLst>
                <a:gd name="connsiteX0" fmla="*/ 0 w 9144000"/>
                <a:gd name="connsiteY0" fmla="*/ 0 h 887371"/>
                <a:gd name="connsiteX1" fmla="*/ 9144000 w 9144000"/>
                <a:gd name="connsiteY1" fmla="*/ 0 h 887371"/>
                <a:gd name="connsiteX2" fmla="*/ 9144000 w 9144000"/>
                <a:gd name="connsiteY2" fmla="*/ 887371 h 887371"/>
                <a:gd name="connsiteX3" fmla="*/ 0 w 9144000"/>
                <a:gd name="connsiteY3" fmla="*/ 887371 h 887371"/>
                <a:gd name="connsiteX4" fmla="*/ 0 w 9144000"/>
                <a:gd name="connsiteY4" fmla="*/ 0 h 887371"/>
                <a:gd name="connsiteX0" fmla="*/ 0 w 9144000"/>
                <a:gd name="connsiteY0" fmla="*/ 51 h 887422"/>
                <a:gd name="connsiteX1" fmla="*/ 4559568 w 9144000"/>
                <a:gd name="connsiteY1" fmla="*/ 367239 h 887422"/>
                <a:gd name="connsiteX2" fmla="*/ 9144000 w 9144000"/>
                <a:gd name="connsiteY2" fmla="*/ 51 h 887422"/>
                <a:gd name="connsiteX3" fmla="*/ 9144000 w 9144000"/>
                <a:gd name="connsiteY3" fmla="*/ 887422 h 887422"/>
                <a:gd name="connsiteX4" fmla="*/ 0 w 9144000"/>
                <a:gd name="connsiteY4" fmla="*/ 887422 h 887422"/>
                <a:gd name="connsiteX5" fmla="*/ 0 w 9144000"/>
                <a:gd name="connsiteY5" fmla="*/ 51 h 887422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0 w 9144000"/>
                <a:gd name="connsiteY4" fmla="*/ 887456 h 887456"/>
                <a:gd name="connsiteX5" fmla="*/ 0 w 9144000"/>
                <a:gd name="connsiteY5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85 h 887456"/>
                <a:gd name="connsiteX1" fmla="*/ 4559568 w 9144000"/>
                <a:gd name="connsiteY1" fmla="*/ 367273 h 887456"/>
                <a:gd name="connsiteX2" fmla="*/ 9144000 w 9144000"/>
                <a:gd name="connsiteY2" fmla="*/ 85 h 887456"/>
                <a:gd name="connsiteX3" fmla="*/ 9144000 w 9144000"/>
                <a:gd name="connsiteY3" fmla="*/ 887456 h 887456"/>
                <a:gd name="connsiteX4" fmla="*/ 4513667 w 9144000"/>
                <a:gd name="connsiteY4" fmla="*/ 596765 h 887456"/>
                <a:gd name="connsiteX5" fmla="*/ 0 w 9144000"/>
                <a:gd name="connsiteY5" fmla="*/ 887456 h 887456"/>
                <a:gd name="connsiteX6" fmla="*/ 0 w 9144000"/>
                <a:gd name="connsiteY6" fmla="*/ 85 h 887456"/>
                <a:gd name="connsiteX0" fmla="*/ 0 w 9144000"/>
                <a:gd name="connsiteY0" fmla="*/ 57 h 887428"/>
                <a:gd name="connsiteX1" fmla="*/ 4559568 w 9144000"/>
                <a:gd name="connsiteY1" fmla="*/ 482075 h 887428"/>
                <a:gd name="connsiteX2" fmla="*/ 9144000 w 9144000"/>
                <a:gd name="connsiteY2" fmla="*/ 57 h 887428"/>
                <a:gd name="connsiteX3" fmla="*/ 9144000 w 9144000"/>
                <a:gd name="connsiteY3" fmla="*/ 887428 h 887428"/>
                <a:gd name="connsiteX4" fmla="*/ 4513667 w 9144000"/>
                <a:gd name="connsiteY4" fmla="*/ 596737 h 887428"/>
                <a:gd name="connsiteX5" fmla="*/ 0 w 9144000"/>
                <a:gd name="connsiteY5" fmla="*/ 887428 h 887428"/>
                <a:gd name="connsiteX6" fmla="*/ 0 w 9144000"/>
                <a:gd name="connsiteY6" fmla="*/ 57 h 887428"/>
                <a:gd name="connsiteX0" fmla="*/ 0 w 9144000"/>
                <a:gd name="connsiteY0" fmla="*/ 75 h 887446"/>
                <a:gd name="connsiteX1" fmla="*/ 4544268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5 h 887446"/>
                <a:gd name="connsiteX1" fmla="*/ 4605470 w 9144000"/>
                <a:gd name="connsiteY1" fmla="*/ 398940 h 887446"/>
                <a:gd name="connsiteX2" fmla="*/ 9144000 w 9144000"/>
                <a:gd name="connsiteY2" fmla="*/ 75 h 887446"/>
                <a:gd name="connsiteX3" fmla="*/ 9144000 w 9144000"/>
                <a:gd name="connsiteY3" fmla="*/ 887446 h 887446"/>
                <a:gd name="connsiteX4" fmla="*/ 4513667 w 9144000"/>
                <a:gd name="connsiteY4" fmla="*/ 596755 h 887446"/>
                <a:gd name="connsiteX5" fmla="*/ 0 w 9144000"/>
                <a:gd name="connsiteY5" fmla="*/ 887446 h 887446"/>
                <a:gd name="connsiteX6" fmla="*/ 0 w 9144000"/>
                <a:gd name="connsiteY6" fmla="*/ 75 h 887446"/>
                <a:gd name="connsiteX0" fmla="*/ 0 w 9144000"/>
                <a:gd name="connsiteY0" fmla="*/ 700 h 888071"/>
                <a:gd name="connsiteX1" fmla="*/ 4605470 w 9144000"/>
                <a:gd name="connsiteY1" fmla="*/ 399565 h 888071"/>
                <a:gd name="connsiteX2" fmla="*/ 9144000 w 9144000"/>
                <a:gd name="connsiteY2" fmla="*/ 700 h 888071"/>
                <a:gd name="connsiteX3" fmla="*/ 9144000 w 9144000"/>
                <a:gd name="connsiteY3" fmla="*/ 888071 h 888071"/>
                <a:gd name="connsiteX4" fmla="*/ 4513667 w 9144000"/>
                <a:gd name="connsiteY4" fmla="*/ 597380 h 888071"/>
                <a:gd name="connsiteX5" fmla="*/ 0 w 9144000"/>
                <a:gd name="connsiteY5" fmla="*/ 888071 h 888071"/>
                <a:gd name="connsiteX6" fmla="*/ 0 w 9144000"/>
                <a:gd name="connsiteY6" fmla="*/ 700 h 8880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13667 w 9144000"/>
                <a:gd name="connsiteY4" fmla="*/ 596680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87371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33916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0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0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53455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53455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9144000 w 9144000"/>
                <a:gd name="connsiteY3" fmla="*/ 879452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9144000"/>
                <a:gd name="connsiteY0" fmla="*/ 9899 h 887371"/>
                <a:gd name="connsiteX1" fmla="*/ 4605470 w 9144000"/>
                <a:gd name="connsiteY1" fmla="*/ 398865 h 887371"/>
                <a:gd name="connsiteX2" fmla="*/ 9144000 w 9144000"/>
                <a:gd name="connsiteY2" fmla="*/ 0 h 887371"/>
                <a:gd name="connsiteX3" fmla="*/ 7966327 w 9144000"/>
                <a:gd name="connsiteY3" fmla="*/ 767774 h 887371"/>
                <a:gd name="connsiteX4" fmla="*/ 4574869 w 9144000"/>
                <a:gd name="connsiteY4" fmla="*/ 493729 h 887371"/>
                <a:gd name="connsiteX5" fmla="*/ 0 w 9144000"/>
                <a:gd name="connsiteY5" fmla="*/ 887371 h 887371"/>
                <a:gd name="connsiteX6" fmla="*/ 0 w 9144000"/>
                <a:gd name="connsiteY6" fmla="*/ 9899 h 887371"/>
                <a:gd name="connsiteX0" fmla="*/ 0 w 7966327"/>
                <a:gd name="connsiteY0" fmla="*/ 0 h 877472"/>
                <a:gd name="connsiteX1" fmla="*/ 4605470 w 7966327"/>
                <a:gd name="connsiteY1" fmla="*/ 388966 h 877472"/>
                <a:gd name="connsiteX2" fmla="*/ 7953663 w 7966327"/>
                <a:gd name="connsiteY2" fmla="*/ 112947 h 877472"/>
                <a:gd name="connsiteX3" fmla="*/ 7966327 w 7966327"/>
                <a:gd name="connsiteY3" fmla="*/ 757875 h 877472"/>
                <a:gd name="connsiteX4" fmla="*/ 4574869 w 7966327"/>
                <a:gd name="connsiteY4" fmla="*/ 483830 h 877472"/>
                <a:gd name="connsiteX5" fmla="*/ 0 w 7966327"/>
                <a:gd name="connsiteY5" fmla="*/ 877472 h 877472"/>
                <a:gd name="connsiteX6" fmla="*/ 0 w 7966327"/>
                <a:gd name="connsiteY6" fmla="*/ 0 h 877472"/>
                <a:gd name="connsiteX0" fmla="*/ 0 w 8408936"/>
                <a:gd name="connsiteY0" fmla="*/ 0 h 877472"/>
                <a:gd name="connsiteX1" fmla="*/ 4605470 w 8408936"/>
                <a:gd name="connsiteY1" fmla="*/ 388966 h 877472"/>
                <a:gd name="connsiteX2" fmla="*/ 7953663 w 8408936"/>
                <a:gd name="connsiteY2" fmla="*/ 112947 h 877472"/>
                <a:gd name="connsiteX3" fmla="*/ 8408936 w 8408936"/>
                <a:gd name="connsiteY3" fmla="*/ 433785 h 877472"/>
                <a:gd name="connsiteX4" fmla="*/ 7966327 w 8408936"/>
                <a:gd name="connsiteY4" fmla="*/ 757875 h 877472"/>
                <a:gd name="connsiteX5" fmla="*/ 4574869 w 8408936"/>
                <a:gd name="connsiteY5" fmla="*/ 483830 h 877472"/>
                <a:gd name="connsiteX6" fmla="*/ 0 w 8408936"/>
                <a:gd name="connsiteY6" fmla="*/ 877472 h 877472"/>
                <a:gd name="connsiteX7" fmla="*/ 0 w 8408936"/>
                <a:gd name="connsiteY7" fmla="*/ 0 h 877472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10043 h 987515"/>
                <a:gd name="connsiteX1" fmla="*/ 4605470 w 8409322"/>
                <a:gd name="connsiteY1" fmla="*/ 499009 h 987515"/>
                <a:gd name="connsiteX2" fmla="*/ 7953663 w 8409322"/>
                <a:gd name="connsiteY2" fmla="*/ 222990 h 987515"/>
                <a:gd name="connsiteX3" fmla="*/ 7940398 w 8409322"/>
                <a:gd name="connsiteY3" fmla="*/ 7771 h 987515"/>
                <a:gd name="connsiteX4" fmla="*/ 8408936 w 8409322"/>
                <a:gd name="connsiteY4" fmla="*/ 543828 h 987515"/>
                <a:gd name="connsiteX5" fmla="*/ 7966327 w 8409322"/>
                <a:gd name="connsiteY5" fmla="*/ 867918 h 987515"/>
                <a:gd name="connsiteX6" fmla="*/ 4574869 w 8409322"/>
                <a:gd name="connsiteY6" fmla="*/ 593873 h 987515"/>
                <a:gd name="connsiteX7" fmla="*/ 0 w 8409322"/>
                <a:gd name="connsiteY7" fmla="*/ 987515 h 987515"/>
                <a:gd name="connsiteX8" fmla="*/ 0 w 8409322"/>
                <a:gd name="connsiteY8" fmla="*/ 110043 h 987515"/>
                <a:gd name="connsiteX0" fmla="*/ 0 w 8409322"/>
                <a:gd name="connsiteY0" fmla="*/ 102272 h 979744"/>
                <a:gd name="connsiteX1" fmla="*/ 4605470 w 8409322"/>
                <a:gd name="connsiteY1" fmla="*/ 491238 h 979744"/>
                <a:gd name="connsiteX2" fmla="*/ 7953663 w 8409322"/>
                <a:gd name="connsiteY2" fmla="*/ 215219 h 979744"/>
                <a:gd name="connsiteX3" fmla="*/ 7940398 w 8409322"/>
                <a:gd name="connsiteY3" fmla="*/ 0 h 979744"/>
                <a:gd name="connsiteX4" fmla="*/ 8408936 w 8409322"/>
                <a:gd name="connsiteY4" fmla="*/ 536057 h 979744"/>
                <a:gd name="connsiteX5" fmla="*/ 7966327 w 8409322"/>
                <a:gd name="connsiteY5" fmla="*/ 860147 h 979744"/>
                <a:gd name="connsiteX6" fmla="*/ 4574869 w 8409322"/>
                <a:gd name="connsiteY6" fmla="*/ 586102 h 979744"/>
                <a:gd name="connsiteX7" fmla="*/ 0 w 8409322"/>
                <a:gd name="connsiteY7" fmla="*/ 979744 h 979744"/>
                <a:gd name="connsiteX8" fmla="*/ 0 w 8409322"/>
                <a:gd name="connsiteY8" fmla="*/ 102272 h 979744"/>
                <a:gd name="connsiteX0" fmla="*/ 0 w 8409322"/>
                <a:gd name="connsiteY0" fmla="*/ 136701 h 1014173"/>
                <a:gd name="connsiteX1" fmla="*/ 4605470 w 8409322"/>
                <a:gd name="connsiteY1" fmla="*/ 525667 h 1014173"/>
                <a:gd name="connsiteX2" fmla="*/ 7953663 w 8409322"/>
                <a:gd name="connsiteY2" fmla="*/ 249648 h 1014173"/>
                <a:gd name="connsiteX3" fmla="*/ 7940398 w 8409322"/>
                <a:gd name="connsiteY3" fmla="*/ 34429 h 1014173"/>
                <a:gd name="connsiteX4" fmla="*/ 8408936 w 8409322"/>
                <a:gd name="connsiteY4" fmla="*/ 570486 h 1014173"/>
                <a:gd name="connsiteX5" fmla="*/ 7966327 w 8409322"/>
                <a:gd name="connsiteY5" fmla="*/ 894576 h 1014173"/>
                <a:gd name="connsiteX6" fmla="*/ 4574869 w 8409322"/>
                <a:gd name="connsiteY6" fmla="*/ 620531 h 1014173"/>
                <a:gd name="connsiteX7" fmla="*/ 0 w 8409322"/>
                <a:gd name="connsiteY7" fmla="*/ 1014173 h 1014173"/>
                <a:gd name="connsiteX8" fmla="*/ 0 w 8409322"/>
                <a:gd name="connsiteY8" fmla="*/ 136701 h 1014173"/>
                <a:gd name="connsiteX0" fmla="*/ 0 w 8409341"/>
                <a:gd name="connsiteY0" fmla="*/ 141183 h 1018655"/>
                <a:gd name="connsiteX1" fmla="*/ 4605470 w 8409341"/>
                <a:gd name="connsiteY1" fmla="*/ 530149 h 1018655"/>
                <a:gd name="connsiteX2" fmla="*/ 7953663 w 8409341"/>
                <a:gd name="connsiteY2" fmla="*/ 254130 h 1018655"/>
                <a:gd name="connsiteX3" fmla="*/ 7959393 w 8409341"/>
                <a:gd name="connsiteY3" fmla="*/ 16575 h 1018655"/>
                <a:gd name="connsiteX4" fmla="*/ 8408936 w 8409341"/>
                <a:gd name="connsiteY4" fmla="*/ 574968 h 1018655"/>
                <a:gd name="connsiteX5" fmla="*/ 7966327 w 8409341"/>
                <a:gd name="connsiteY5" fmla="*/ 899058 h 1018655"/>
                <a:gd name="connsiteX6" fmla="*/ 4574869 w 8409341"/>
                <a:gd name="connsiteY6" fmla="*/ 625013 h 1018655"/>
                <a:gd name="connsiteX7" fmla="*/ 0 w 8409341"/>
                <a:gd name="connsiteY7" fmla="*/ 1018655 h 1018655"/>
                <a:gd name="connsiteX8" fmla="*/ 0 w 8409341"/>
                <a:gd name="connsiteY8" fmla="*/ 141183 h 1018655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41"/>
                <a:gd name="connsiteY0" fmla="*/ 139684 h 1017156"/>
                <a:gd name="connsiteX1" fmla="*/ 4605470 w 8409341"/>
                <a:gd name="connsiteY1" fmla="*/ 528650 h 1017156"/>
                <a:gd name="connsiteX2" fmla="*/ 7953663 w 8409341"/>
                <a:gd name="connsiteY2" fmla="*/ 252631 h 1017156"/>
                <a:gd name="connsiteX3" fmla="*/ 7959393 w 8409341"/>
                <a:gd name="connsiteY3" fmla="*/ 15076 h 1017156"/>
                <a:gd name="connsiteX4" fmla="*/ 8408936 w 8409341"/>
                <a:gd name="connsiteY4" fmla="*/ 573469 h 1017156"/>
                <a:gd name="connsiteX5" fmla="*/ 7966327 w 8409341"/>
                <a:gd name="connsiteY5" fmla="*/ 897559 h 1017156"/>
                <a:gd name="connsiteX6" fmla="*/ 4574869 w 8409341"/>
                <a:gd name="connsiteY6" fmla="*/ 623514 h 1017156"/>
                <a:gd name="connsiteX7" fmla="*/ 0 w 8409341"/>
                <a:gd name="connsiteY7" fmla="*/ 1017156 h 1017156"/>
                <a:gd name="connsiteX8" fmla="*/ 0 w 8409341"/>
                <a:gd name="connsiteY8" fmla="*/ 139684 h 1017156"/>
                <a:gd name="connsiteX0" fmla="*/ 0 w 8409334"/>
                <a:gd name="connsiteY0" fmla="*/ 142541 h 1020013"/>
                <a:gd name="connsiteX1" fmla="*/ 4605470 w 8409334"/>
                <a:gd name="connsiteY1" fmla="*/ 531507 h 1020013"/>
                <a:gd name="connsiteX2" fmla="*/ 7953663 w 8409334"/>
                <a:gd name="connsiteY2" fmla="*/ 255488 h 1020013"/>
                <a:gd name="connsiteX3" fmla="*/ 7953062 w 8409334"/>
                <a:gd name="connsiteY3" fmla="*/ 3973 h 1020013"/>
                <a:gd name="connsiteX4" fmla="*/ 8408936 w 8409334"/>
                <a:gd name="connsiteY4" fmla="*/ 576326 h 1020013"/>
                <a:gd name="connsiteX5" fmla="*/ 7966327 w 8409334"/>
                <a:gd name="connsiteY5" fmla="*/ 900416 h 1020013"/>
                <a:gd name="connsiteX6" fmla="*/ 4574869 w 8409334"/>
                <a:gd name="connsiteY6" fmla="*/ 626371 h 1020013"/>
                <a:gd name="connsiteX7" fmla="*/ 0 w 8409334"/>
                <a:gd name="connsiteY7" fmla="*/ 1020013 h 1020013"/>
                <a:gd name="connsiteX8" fmla="*/ 0 w 8409334"/>
                <a:gd name="connsiteY8" fmla="*/ 142541 h 1020013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2353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9334"/>
                <a:gd name="connsiteY0" fmla="*/ 138568 h 1016040"/>
                <a:gd name="connsiteX1" fmla="*/ 4605470 w 8409334"/>
                <a:gd name="connsiteY1" fmla="*/ 527534 h 1016040"/>
                <a:gd name="connsiteX2" fmla="*/ 7982156 w 8409334"/>
                <a:gd name="connsiteY2" fmla="*/ 265475 h 1016040"/>
                <a:gd name="connsiteX3" fmla="*/ 7953062 w 8409334"/>
                <a:gd name="connsiteY3" fmla="*/ 0 h 1016040"/>
                <a:gd name="connsiteX4" fmla="*/ 8408936 w 8409334"/>
                <a:gd name="connsiteY4" fmla="*/ 575145 h 1016040"/>
                <a:gd name="connsiteX5" fmla="*/ 7966327 w 8409334"/>
                <a:gd name="connsiteY5" fmla="*/ 896443 h 1016040"/>
                <a:gd name="connsiteX6" fmla="*/ 4574869 w 8409334"/>
                <a:gd name="connsiteY6" fmla="*/ 622398 h 1016040"/>
                <a:gd name="connsiteX7" fmla="*/ 0 w 8409334"/>
                <a:gd name="connsiteY7" fmla="*/ 1016040 h 1016040"/>
                <a:gd name="connsiteX8" fmla="*/ 0 w 8409334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6327 w 8408936"/>
                <a:gd name="connsiteY5" fmla="*/ 896443 h 1016040"/>
                <a:gd name="connsiteX6" fmla="*/ 4574869 w 8408936"/>
                <a:gd name="connsiteY6" fmla="*/ 622398 h 1016040"/>
                <a:gd name="connsiteX7" fmla="*/ 0 w 8408936"/>
                <a:gd name="connsiteY7" fmla="*/ 1016040 h 1016040"/>
                <a:gd name="connsiteX8" fmla="*/ 0 w 8408936"/>
                <a:gd name="connsiteY8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16040"/>
                <a:gd name="connsiteX1" fmla="*/ 4605470 w 8408936"/>
                <a:gd name="connsiteY1" fmla="*/ 527534 h 1016040"/>
                <a:gd name="connsiteX2" fmla="*/ 7982156 w 8408936"/>
                <a:gd name="connsiteY2" fmla="*/ 265475 h 1016040"/>
                <a:gd name="connsiteX3" fmla="*/ 7953062 w 8408936"/>
                <a:gd name="connsiteY3" fmla="*/ 0 h 1016040"/>
                <a:gd name="connsiteX4" fmla="*/ 8408936 w 8408936"/>
                <a:gd name="connsiteY4" fmla="*/ 575145 h 1016040"/>
                <a:gd name="connsiteX5" fmla="*/ 7965725 w 8408936"/>
                <a:gd name="connsiteY5" fmla="*/ 968812 h 1016040"/>
                <a:gd name="connsiteX6" fmla="*/ 7966327 w 8408936"/>
                <a:gd name="connsiteY6" fmla="*/ 896443 h 1016040"/>
                <a:gd name="connsiteX7" fmla="*/ 4574869 w 8408936"/>
                <a:gd name="connsiteY7" fmla="*/ 622398 h 1016040"/>
                <a:gd name="connsiteX8" fmla="*/ 0 w 8408936"/>
                <a:gd name="connsiteY8" fmla="*/ 1016040 h 1016040"/>
                <a:gd name="connsiteX9" fmla="*/ 0 w 8408936"/>
                <a:gd name="connsiteY9" fmla="*/ 138568 h 1016040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66327 w 8408936"/>
                <a:gd name="connsiteY6" fmla="*/ 896443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077699"/>
                <a:gd name="connsiteX1" fmla="*/ 4605470 w 8408936"/>
                <a:gd name="connsiteY1" fmla="*/ 527534 h 1077699"/>
                <a:gd name="connsiteX2" fmla="*/ 7982156 w 8408936"/>
                <a:gd name="connsiteY2" fmla="*/ 265475 h 1077699"/>
                <a:gd name="connsiteX3" fmla="*/ 7953062 w 8408936"/>
                <a:gd name="connsiteY3" fmla="*/ 0 h 1077699"/>
                <a:gd name="connsiteX4" fmla="*/ 8408936 w 8408936"/>
                <a:gd name="connsiteY4" fmla="*/ 575145 h 1077699"/>
                <a:gd name="connsiteX5" fmla="*/ 7946731 w 8408936"/>
                <a:gd name="connsiteY5" fmla="*/ 1077699 h 1077699"/>
                <a:gd name="connsiteX6" fmla="*/ 7972659 w 8408936"/>
                <a:gd name="connsiteY6" fmla="*/ 862939 h 1077699"/>
                <a:gd name="connsiteX7" fmla="*/ 4574869 w 8408936"/>
                <a:gd name="connsiteY7" fmla="*/ 622398 h 1077699"/>
                <a:gd name="connsiteX8" fmla="*/ 0 w 8408936"/>
                <a:gd name="connsiteY8" fmla="*/ 1016040 h 1077699"/>
                <a:gd name="connsiteX9" fmla="*/ 0 w 8408936"/>
                <a:gd name="connsiteY9" fmla="*/ 138568 h 1077699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22370"/>
                <a:gd name="connsiteX1" fmla="*/ 4605470 w 8408936"/>
                <a:gd name="connsiteY1" fmla="*/ 527534 h 1122370"/>
                <a:gd name="connsiteX2" fmla="*/ 7982156 w 8408936"/>
                <a:gd name="connsiteY2" fmla="*/ 265475 h 1122370"/>
                <a:gd name="connsiteX3" fmla="*/ 7953062 w 8408936"/>
                <a:gd name="connsiteY3" fmla="*/ 0 h 1122370"/>
                <a:gd name="connsiteX4" fmla="*/ 8408936 w 8408936"/>
                <a:gd name="connsiteY4" fmla="*/ 575145 h 1122370"/>
                <a:gd name="connsiteX5" fmla="*/ 7943566 w 8408936"/>
                <a:gd name="connsiteY5" fmla="*/ 1122370 h 1122370"/>
                <a:gd name="connsiteX6" fmla="*/ 7972659 w 8408936"/>
                <a:gd name="connsiteY6" fmla="*/ 862939 h 1122370"/>
                <a:gd name="connsiteX7" fmla="*/ 4574869 w 8408936"/>
                <a:gd name="connsiteY7" fmla="*/ 622398 h 1122370"/>
                <a:gd name="connsiteX8" fmla="*/ 0 w 8408936"/>
                <a:gd name="connsiteY8" fmla="*/ 1016040 h 1122370"/>
                <a:gd name="connsiteX9" fmla="*/ 0 w 8408936"/>
                <a:gd name="connsiteY9" fmla="*/ 138568 h 1122370"/>
                <a:gd name="connsiteX0" fmla="*/ 0 w 8408936"/>
                <a:gd name="connsiteY0" fmla="*/ 138568 h 1150290"/>
                <a:gd name="connsiteX1" fmla="*/ 4605470 w 8408936"/>
                <a:gd name="connsiteY1" fmla="*/ 527534 h 1150290"/>
                <a:gd name="connsiteX2" fmla="*/ 7982156 w 8408936"/>
                <a:gd name="connsiteY2" fmla="*/ 265475 h 1150290"/>
                <a:gd name="connsiteX3" fmla="*/ 7953062 w 8408936"/>
                <a:gd name="connsiteY3" fmla="*/ 0 h 1150290"/>
                <a:gd name="connsiteX4" fmla="*/ 8408936 w 8408936"/>
                <a:gd name="connsiteY4" fmla="*/ 575145 h 1150290"/>
                <a:gd name="connsiteX5" fmla="*/ 7943566 w 8408936"/>
                <a:gd name="connsiteY5" fmla="*/ 1150290 h 1150290"/>
                <a:gd name="connsiteX6" fmla="*/ 7972659 w 8408936"/>
                <a:gd name="connsiteY6" fmla="*/ 862939 h 1150290"/>
                <a:gd name="connsiteX7" fmla="*/ 4574869 w 8408936"/>
                <a:gd name="connsiteY7" fmla="*/ 622398 h 1150290"/>
                <a:gd name="connsiteX8" fmla="*/ 0 w 8408936"/>
                <a:gd name="connsiteY8" fmla="*/ 1016040 h 1150290"/>
                <a:gd name="connsiteX9" fmla="*/ 0 w 8408936"/>
                <a:gd name="connsiteY9" fmla="*/ 138568 h 1150290"/>
                <a:gd name="connsiteX0" fmla="*/ 0 w 8408936"/>
                <a:gd name="connsiteY0" fmla="*/ 158112 h 1169834"/>
                <a:gd name="connsiteX1" fmla="*/ 4605470 w 8408936"/>
                <a:gd name="connsiteY1" fmla="*/ 547078 h 1169834"/>
                <a:gd name="connsiteX2" fmla="*/ 7982156 w 8408936"/>
                <a:gd name="connsiteY2" fmla="*/ 285019 h 1169834"/>
                <a:gd name="connsiteX3" fmla="*/ 7940399 w 8408936"/>
                <a:gd name="connsiteY3" fmla="*/ 0 h 1169834"/>
                <a:gd name="connsiteX4" fmla="*/ 8408936 w 8408936"/>
                <a:gd name="connsiteY4" fmla="*/ 594689 h 1169834"/>
                <a:gd name="connsiteX5" fmla="*/ 7943566 w 8408936"/>
                <a:gd name="connsiteY5" fmla="*/ 1169834 h 1169834"/>
                <a:gd name="connsiteX6" fmla="*/ 7972659 w 8408936"/>
                <a:gd name="connsiteY6" fmla="*/ 882483 h 1169834"/>
                <a:gd name="connsiteX7" fmla="*/ 4574869 w 8408936"/>
                <a:gd name="connsiteY7" fmla="*/ 641942 h 1169834"/>
                <a:gd name="connsiteX8" fmla="*/ 0 w 8408936"/>
                <a:gd name="connsiteY8" fmla="*/ 1035584 h 1169834"/>
                <a:gd name="connsiteX9" fmla="*/ 0 w 8408936"/>
                <a:gd name="connsiteY9" fmla="*/ 158112 h 1169834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6 w 8408936"/>
                <a:gd name="connsiteY2" fmla="*/ 28501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72659 w 8408936"/>
                <a:gd name="connsiteY6" fmla="*/ 882483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186586"/>
                <a:gd name="connsiteX1" fmla="*/ 4605470 w 8408936"/>
                <a:gd name="connsiteY1" fmla="*/ 547078 h 1186586"/>
                <a:gd name="connsiteX2" fmla="*/ 7982157 w 8408936"/>
                <a:gd name="connsiteY2" fmla="*/ 298979 h 1186586"/>
                <a:gd name="connsiteX3" fmla="*/ 7940399 w 8408936"/>
                <a:gd name="connsiteY3" fmla="*/ 0 h 1186586"/>
                <a:gd name="connsiteX4" fmla="*/ 8408936 w 8408936"/>
                <a:gd name="connsiteY4" fmla="*/ 594689 h 1186586"/>
                <a:gd name="connsiteX5" fmla="*/ 7937234 w 8408936"/>
                <a:gd name="connsiteY5" fmla="*/ 1186586 h 1186586"/>
                <a:gd name="connsiteX6" fmla="*/ 7988488 w 8408936"/>
                <a:gd name="connsiteY6" fmla="*/ 879691 h 1186586"/>
                <a:gd name="connsiteX7" fmla="*/ 4574869 w 8408936"/>
                <a:gd name="connsiteY7" fmla="*/ 641942 h 1186586"/>
                <a:gd name="connsiteX8" fmla="*/ 0 w 8408936"/>
                <a:gd name="connsiteY8" fmla="*/ 1035584 h 1186586"/>
                <a:gd name="connsiteX9" fmla="*/ 0 w 8408936"/>
                <a:gd name="connsiteY9" fmla="*/ 158112 h 1186586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8488 w 8408936"/>
                <a:gd name="connsiteY6" fmla="*/ 879691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7 w 8408936"/>
                <a:gd name="connsiteY6" fmla="*/ 894150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7 w 8408936"/>
                <a:gd name="connsiteY2" fmla="*/ 298979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8112 h 1209721"/>
                <a:gd name="connsiteX1" fmla="*/ 4605470 w 8408936"/>
                <a:gd name="connsiteY1" fmla="*/ 547078 h 1209721"/>
                <a:gd name="connsiteX2" fmla="*/ 7982158 w 8408936"/>
                <a:gd name="connsiteY2" fmla="*/ 301871 h 1209721"/>
                <a:gd name="connsiteX3" fmla="*/ 7940399 w 8408936"/>
                <a:gd name="connsiteY3" fmla="*/ 0 h 1209721"/>
                <a:gd name="connsiteX4" fmla="*/ 8408936 w 8408936"/>
                <a:gd name="connsiteY4" fmla="*/ 594689 h 1209721"/>
                <a:gd name="connsiteX5" fmla="*/ 7940400 w 8408936"/>
                <a:gd name="connsiteY5" fmla="*/ 1209721 h 1209721"/>
                <a:gd name="connsiteX6" fmla="*/ 7982158 w 8408936"/>
                <a:gd name="connsiteY6" fmla="*/ 899934 h 1209721"/>
                <a:gd name="connsiteX7" fmla="*/ 4574869 w 8408936"/>
                <a:gd name="connsiteY7" fmla="*/ 641942 h 1209721"/>
                <a:gd name="connsiteX8" fmla="*/ 0 w 8408936"/>
                <a:gd name="connsiteY8" fmla="*/ 1035584 h 1209721"/>
                <a:gd name="connsiteX9" fmla="*/ 0 w 8408936"/>
                <a:gd name="connsiteY9" fmla="*/ 158112 h 1209721"/>
                <a:gd name="connsiteX0" fmla="*/ 0 w 8408936"/>
                <a:gd name="connsiteY0" fmla="*/ 155220 h 1206829"/>
                <a:gd name="connsiteX1" fmla="*/ 4605470 w 8408936"/>
                <a:gd name="connsiteY1" fmla="*/ 544186 h 1206829"/>
                <a:gd name="connsiteX2" fmla="*/ 7982158 w 8408936"/>
                <a:gd name="connsiteY2" fmla="*/ 298979 h 1206829"/>
                <a:gd name="connsiteX3" fmla="*/ 7943565 w 8408936"/>
                <a:gd name="connsiteY3" fmla="*/ 0 h 1206829"/>
                <a:gd name="connsiteX4" fmla="*/ 8408936 w 8408936"/>
                <a:gd name="connsiteY4" fmla="*/ 591797 h 1206829"/>
                <a:gd name="connsiteX5" fmla="*/ 7940400 w 8408936"/>
                <a:gd name="connsiteY5" fmla="*/ 1206829 h 1206829"/>
                <a:gd name="connsiteX6" fmla="*/ 7982158 w 8408936"/>
                <a:gd name="connsiteY6" fmla="*/ 897042 h 1206829"/>
                <a:gd name="connsiteX7" fmla="*/ 4574869 w 8408936"/>
                <a:gd name="connsiteY7" fmla="*/ 639050 h 1206829"/>
                <a:gd name="connsiteX8" fmla="*/ 0 w 8408936"/>
                <a:gd name="connsiteY8" fmla="*/ 1032692 h 1206829"/>
                <a:gd name="connsiteX9" fmla="*/ 0 w 8408936"/>
                <a:gd name="connsiteY9" fmla="*/ 155220 h 1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8936" h="1206829">
                  <a:moveTo>
                    <a:pt x="0" y="155220"/>
                  </a:moveTo>
                  <a:cubicBezTo>
                    <a:pt x="1836068" y="340183"/>
                    <a:pt x="3794540" y="544779"/>
                    <a:pt x="4605470" y="544186"/>
                  </a:cubicBezTo>
                  <a:cubicBezTo>
                    <a:pt x="5399187" y="543879"/>
                    <a:pt x="6255107" y="483409"/>
                    <a:pt x="7982158" y="298979"/>
                  </a:cubicBezTo>
                  <a:cubicBezTo>
                    <a:pt x="7955476" y="87746"/>
                    <a:pt x="7953163" y="66580"/>
                    <a:pt x="7943565" y="0"/>
                  </a:cubicBezTo>
                  <a:cubicBezTo>
                    <a:pt x="8019445" y="86976"/>
                    <a:pt x="8322304" y="478221"/>
                    <a:pt x="8408936" y="591797"/>
                  </a:cubicBezTo>
                  <a:cubicBezTo>
                    <a:pt x="8321350" y="692308"/>
                    <a:pt x="8056480" y="1056064"/>
                    <a:pt x="7940400" y="1206829"/>
                  </a:cubicBezTo>
                  <a:cubicBezTo>
                    <a:pt x="7940601" y="1182706"/>
                    <a:pt x="7981957" y="921165"/>
                    <a:pt x="7982158" y="897042"/>
                  </a:cubicBezTo>
                  <a:cubicBezTo>
                    <a:pt x="5719587" y="646442"/>
                    <a:pt x="5490991" y="640554"/>
                    <a:pt x="4574869" y="639050"/>
                  </a:cubicBezTo>
                  <a:cubicBezTo>
                    <a:pt x="3616034" y="641576"/>
                    <a:pt x="1693262" y="840103"/>
                    <a:pt x="0" y="1032692"/>
                  </a:cubicBezTo>
                  <a:lnTo>
                    <a:pt x="0" y="15522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588852" y="4507163"/>
              <a:ext cx="30549" cy="305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glow rad="317500">
                <a:srgbClr val="3366FF">
                  <a:alpha val="58000"/>
                </a:srgbClr>
              </a:glo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72073" y="2266546"/>
            <a:ext cx="4492980" cy="1428850"/>
            <a:chOff x="131369" y="3189253"/>
            <a:chExt cx="4492980" cy="1428850"/>
          </a:xfrm>
        </p:grpSpPr>
        <p:pic>
          <p:nvPicPr>
            <p:cNvPr id="45" name="Picture 11" descr="C:\Documents and Settings\pmaunz\My Documents\Dropbox\SEUF_2010\BlueComb.emf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767"/>
            <a:stretch/>
          </p:blipFill>
          <p:spPr bwMode="auto">
            <a:xfrm>
              <a:off x="131369" y="3338138"/>
              <a:ext cx="4042366" cy="789126"/>
            </a:xfrm>
            <a:prstGeom prst="rect">
              <a:avLst/>
            </a:prstGeom>
            <a:noFill/>
          </p:spPr>
        </p:pic>
        <p:pic>
          <p:nvPicPr>
            <p:cNvPr id="56" name="Picture 12" descr="C:\Documents and Settings\pmaunz\My Documents\Dropbox\SEUF_2010\RedComb.emf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81"/>
            <a:stretch/>
          </p:blipFill>
          <p:spPr bwMode="auto">
            <a:xfrm>
              <a:off x="581983" y="3588447"/>
              <a:ext cx="4042366" cy="757524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57" name="Straight Connector 56"/>
            <p:cNvCxnSpPr/>
            <p:nvPr/>
          </p:nvCxnSpPr>
          <p:spPr>
            <a:xfrm rot="5400000">
              <a:off x="499955" y="3991377"/>
              <a:ext cx="379229" cy="0"/>
            </a:xfrm>
            <a:prstGeom prst="line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936480" y="4275799"/>
              <a:ext cx="379229" cy="0"/>
            </a:xfrm>
            <a:prstGeom prst="line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0800000">
              <a:off x="696575" y="4133590"/>
              <a:ext cx="406847" cy="62"/>
            </a:xfrm>
            <a:prstGeom prst="straightConnector1">
              <a:avLst/>
            </a:prstGeom>
            <a:noFill/>
            <a:ln>
              <a:noFill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95"/>
            <p:cNvGrpSpPr/>
            <p:nvPr/>
          </p:nvGrpSpPr>
          <p:grpSpPr>
            <a:xfrm>
              <a:off x="1227457" y="3308319"/>
              <a:ext cx="1007505" cy="424379"/>
              <a:chOff x="3275417" y="4040024"/>
              <a:chExt cx="1619540" cy="682176"/>
            </a:xfrm>
          </p:grpSpPr>
          <p:cxnSp>
            <p:nvCxnSpPr>
              <p:cNvPr id="53" name="Straight Connector 52"/>
              <p:cNvCxnSpPr>
                <a:cxnSpLocks/>
              </p:cNvCxnSpPr>
              <p:nvPr/>
            </p:nvCxnSpPr>
            <p:spPr>
              <a:xfrm flipV="1">
                <a:off x="3275417" y="4040024"/>
                <a:ext cx="0" cy="68217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cxnSpLocks/>
              </p:cNvCxnSpPr>
              <p:nvPr/>
            </p:nvCxnSpPr>
            <p:spPr>
              <a:xfrm flipV="1">
                <a:off x="4894957" y="4040024"/>
                <a:ext cx="0" cy="50651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cxnSpLocks/>
              </p:cNvCxnSpPr>
              <p:nvPr/>
            </p:nvCxnSpPr>
            <p:spPr>
              <a:xfrm>
                <a:off x="3275417" y="4194013"/>
                <a:ext cx="161046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 rot="5400000">
              <a:off x="594762" y="4086184"/>
              <a:ext cx="37922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220901" y="4180992"/>
              <a:ext cx="0" cy="2844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0800000">
              <a:off x="791382" y="4228397"/>
              <a:ext cx="406847" cy="6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7" name="Picture 36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374" y="3189253"/>
              <a:ext cx="457200" cy="203200"/>
            </a:xfrm>
            <a:prstGeom prst="rect">
              <a:avLst/>
            </a:prstGeom>
          </p:spPr>
        </p:pic>
        <p:pic>
          <p:nvPicPr>
            <p:cNvPr id="369" name="Picture 36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09" y="4414903"/>
              <a:ext cx="419100" cy="203200"/>
            </a:xfrm>
            <a:prstGeom prst="rect">
              <a:avLst/>
            </a:prstGeom>
          </p:spPr>
        </p:pic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F169AFB-9FAC-486C-97C8-9A4D1921FE6D}"/>
              </a:ext>
            </a:extLst>
          </p:cNvPr>
          <p:cNvCxnSpPr>
            <a:cxnSpLocks/>
          </p:cNvCxnSpPr>
          <p:nvPr/>
        </p:nvCxnSpPr>
        <p:spPr>
          <a:xfrm>
            <a:off x="3728614" y="3423264"/>
            <a:ext cx="0" cy="9529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C22CD27-8672-44CA-AE84-ED44620D6236}"/>
              </a:ext>
            </a:extLst>
          </p:cNvPr>
          <p:cNvCxnSpPr>
            <a:cxnSpLocks/>
          </p:cNvCxnSpPr>
          <p:nvPr/>
        </p:nvCxnSpPr>
        <p:spPr>
          <a:xfrm flipV="1">
            <a:off x="5427139" y="4783967"/>
            <a:ext cx="0" cy="954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25D85AC-034D-46E3-BDFB-87CA8707F3A2}"/>
              </a:ext>
            </a:extLst>
          </p:cNvPr>
          <p:cNvCxnSpPr/>
          <p:nvPr/>
        </p:nvCxnSpPr>
        <p:spPr>
          <a:xfrm>
            <a:off x="3728614" y="3774597"/>
            <a:ext cx="4660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9490878-E750-408F-AA40-F3A0BD564388}"/>
              </a:ext>
            </a:extLst>
          </p:cNvPr>
          <p:cNvCxnSpPr/>
          <p:nvPr/>
        </p:nvCxnSpPr>
        <p:spPr>
          <a:xfrm>
            <a:off x="3623058" y="3668621"/>
            <a:ext cx="226097" cy="22530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or: Elbow 209">
            <a:extLst>
              <a:ext uri="{FF2B5EF4-FFF2-40B4-BE49-F238E27FC236}">
                <a16:creationId xmlns:a16="http://schemas.microsoft.com/office/drawing/2014/main" id="{18647B3B-F819-4E97-8C67-E268DD8ECC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5650" y="3307946"/>
            <a:ext cx="986673" cy="779895"/>
          </a:xfrm>
          <a:prstGeom prst="bentConnector3">
            <a:avLst>
              <a:gd name="adj1" fmla="val -199"/>
            </a:avLst>
          </a:prstGeom>
          <a:ln w="25400" cap="rnd">
            <a:solidFill>
              <a:srgbClr val="0C0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D99C07C7-9105-4802-BCBC-79DB2C867F09}"/>
              </a:ext>
            </a:extLst>
          </p:cNvPr>
          <p:cNvSpPr txBox="1"/>
          <p:nvPr/>
        </p:nvSpPr>
        <p:spPr>
          <a:xfrm>
            <a:off x="213392" y="3668621"/>
            <a:ext cx="323262" cy="182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9144" rIns="9144" bIns="9144" rtlCol="0">
            <a:noAutofit/>
          </a:bodyPr>
          <a:lstStyle/>
          <a:p>
            <a:r>
              <a:rPr lang="en-US" sz="1100" dirty="0"/>
              <a:t>AOM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7A3A6C4-30BA-4DF4-9598-CDDAB25D234D}"/>
              </a:ext>
            </a:extLst>
          </p:cNvPr>
          <p:cNvSpPr txBox="1"/>
          <p:nvPr/>
        </p:nvSpPr>
        <p:spPr>
          <a:xfrm>
            <a:off x="5494697" y="3040569"/>
            <a:ext cx="263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Repetition Rate Lock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5" name="Connector: Elbow 304">
            <a:extLst>
              <a:ext uri="{FF2B5EF4-FFF2-40B4-BE49-F238E27FC236}">
                <a16:creationId xmlns:a16="http://schemas.microsoft.com/office/drawing/2014/main" id="{5EEF3CB4-799B-4485-9921-31FEA0783E0B}"/>
              </a:ext>
            </a:extLst>
          </p:cNvPr>
          <p:cNvCxnSpPr>
            <a:cxnSpLocks/>
          </p:cNvCxnSpPr>
          <p:nvPr/>
        </p:nvCxnSpPr>
        <p:spPr>
          <a:xfrm rot="10800000">
            <a:off x="3331927" y="4235240"/>
            <a:ext cx="2095213" cy="644166"/>
          </a:xfrm>
          <a:prstGeom prst="bentConnector3">
            <a:avLst>
              <a:gd name="adj1" fmla="val 92430"/>
            </a:avLst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05B9832-18D3-4E28-BD77-9FAD7C8D0184}"/>
              </a:ext>
            </a:extLst>
          </p:cNvPr>
          <p:cNvGrpSpPr/>
          <p:nvPr/>
        </p:nvGrpSpPr>
        <p:grpSpPr>
          <a:xfrm>
            <a:off x="67432" y="4990860"/>
            <a:ext cx="5454512" cy="1630942"/>
            <a:chOff x="67432" y="4990860"/>
            <a:chExt cx="5454512" cy="1630942"/>
          </a:xfrm>
        </p:grpSpPr>
        <p:sp>
          <p:nvSpPr>
            <p:cNvPr id="357" name="TextBox 356"/>
            <p:cNvSpPr txBox="1"/>
            <p:nvPr/>
          </p:nvSpPr>
          <p:spPr>
            <a:xfrm>
              <a:off x="2526910" y="5298363"/>
              <a:ext cx="29950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Counter-propagating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Higher overall beam intensity at ion decreases gate times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Need for motional addressing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Phase sensitive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67432" y="5298363"/>
              <a:ext cx="26386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Co-propagating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Immune to Doppler shifts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 affected by timing errors and pulse overlap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Phase insensitive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70C98F3B-050F-43CC-88D8-22E34E59C754}"/>
                </a:ext>
              </a:extLst>
            </p:cNvPr>
            <p:cNvSpPr txBox="1"/>
            <p:nvPr/>
          </p:nvSpPr>
          <p:spPr>
            <a:xfrm>
              <a:off x="1366451" y="4990860"/>
              <a:ext cx="2638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Beam Configurations</a:t>
              </a:r>
              <a:endPara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87911C-93CB-473E-80AA-410926FC8B1E}"/>
              </a:ext>
            </a:extLst>
          </p:cNvPr>
          <p:cNvGrpSpPr/>
          <p:nvPr/>
        </p:nvGrpSpPr>
        <p:grpSpPr>
          <a:xfrm>
            <a:off x="5441189" y="4978048"/>
            <a:ext cx="3354398" cy="2155199"/>
            <a:chOff x="5441189" y="4978048"/>
            <a:chExt cx="3354398" cy="2155199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DAF356D-6BD0-493C-AF77-E7EEDEC17DD1}"/>
                </a:ext>
              </a:extLst>
            </p:cNvPr>
            <p:cNvGrpSpPr/>
            <p:nvPr/>
          </p:nvGrpSpPr>
          <p:grpSpPr>
            <a:xfrm>
              <a:off x="6906364" y="5345064"/>
              <a:ext cx="1770952" cy="1488918"/>
              <a:chOff x="4124322" y="1140995"/>
              <a:chExt cx="4054474" cy="3408781"/>
            </a:xfrm>
          </p:grpSpPr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7631022C-F556-4DBE-8737-0A911B360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0644" y="2222873"/>
                <a:ext cx="1639045" cy="1588686"/>
              </a:xfrm>
              <a:prstGeom prst="rect">
                <a:avLst/>
              </a:prstGeom>
              <a:effectLst/>
            </p:spPr>
          </p:pic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EF20E61C-B439-4946-B5E6-95791F3B8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4322" y="2602318"/>
                <a:ext cx="1639046" cy="1588686"/>
              </a:xfrm>
              <a:prstGeom prst="rect">
                <a:avLst/>
              </a:prstGeom>
              <a:effectLst/>
            </p:spPr>
          </p:pic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4E07F8A5-CD05-4673-83E0-98F3012B25ED}"/>
                  </a:ext>
                </a:extLst>
              </p:cNvPr>
              <p:cNvCxnSpPr/>
              <p:nvPr/>
            </p:nvCxnSpPr>
            <p:spPr>
              <a:xfrm>
                <a:off x="4571997" y="1623878"/>
                <a:ext cx="2591138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01A538D4-05A7-49B2-977A-0EA94D37CBC9}"/>
                  </a:ext>
                </a:extLst>
              </p:cNvPr>
              <p:cNvCxnSpPr/>
              <p:nvPr/>
            </p:nvCxnSpPr>
            <p:spPr>
              <a:xfrm>
                <a:off x="5879244" y="1166394"/>
                <a:ext cx="902549" cy="251660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id="{ABFC10BB-4B1E-4594-BE82-4DBF3685072E}"/>
                  </a:ext>
                </a:extLst>
              </p:cNvPr>
              <p:cNvCxnSpPr/>
              <p:nvPr/>
            </p:nvCxnSpPr>
            <p:spPr>
              <a:xfrm>
                <a:off x="5879244" y="1166394"/>
                <a:ext cx="902551" cy="1687501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6" name="Picture 235" descr="latex-image-1.pdf">
                <a:extLst>
                  <a:ext uri="{FF2B5EF4-FFF2-40B4-BE49-F238E27FC236}">
                    <a16:creationId xmlns:a16="http://schemas.microsoft.com/office/drawing/2014/main" id="{0F1894EE-DA65-4B9F-A511-A07345877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6802" y="3914778"/>
                <a:ext cx="266184" cy="298450"/>
              </a:xfrm>
              <a:prstGeom prst="rect">
                <a:avLst/>
              </a:prstGeom>
            </p:spPr>
          </p:pic>
          <p:pic>
            <p:nvPicPr>
              <p:cNvPr id="237" name="Picture 236" descr="latex-image-1.pdf">
                <a:extLst>
                  <a:ext uri="{FF2B5EF4-FFF2-40B4-BE49-F238E27FC236}">
                    <a16:creationId xmlns:a16="http://schemas.microsoft.com/office/drawing/2014/main" id="{14B2960D-ABBC-4CBC-B8DD-9D629E4E5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9985" y="4251326"/>
                <a:ext cx="282317" cy="298450"/>
              </a:xfrm>
              <a:prstGeom prst="rect">
                <a:avLst/>
              </a:prstGeom>
            </p:spPr>
          </p:pic>
          <p:pic>
            <p:nvPicPr>
              <p:cNvPr id="238" name="Picture 237" descr="latex-image-1.pdf">
                <a:extLst>
                  <a:ext uri="{FF2B5EF4-FFF2-40B4-BE49-F238E27FC236}">
                    <a16:creationId xmlns:a16="http://schemas.microsoft.com/office/drawing/2014/main" id="{A3B6EEFD-1B24-4B5F-B8C5-E429992F3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3189" y="3162609"/>
                <a:ext cx="223042" cy="217173"/>
              </a:xfrm>
              <a:prstGeom prst="rect">
                <a:avLst/>
              </a:prstGeom>
            </p:spPr>
          </p:pic>
          <p:pic>
            <p:nvPicPr>
              <p:cNvPr id="239" name="Picture 238" descr="latex-image-1.pdf">
                <a:extLst>
                  <a:ext uri="{FF2B5EF4-FFF2-40B4-BE49-F238E27FC236}">
                    <a16:creationId xmlns:a16="http://schemas.microsoft.com/office/drawing/2014/main" id="{D6346EC2-0B0D-4ADC-ADFF-30BD33DA1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590" y="3525172"/>
                <a:ext cx="223042" cy="217173"/>
              </a:xfrm>
              <a:prstGeom prst="rect">
                <a:avLst/>
              </a:prstGeom>
            </p:spPr>
          </p:pic>
          <p:pic>
            <p:nvPicPr>
              <p:cNvPr id="240" name="Picture 239" descr="latex-image-1.pdf">
                <a:extLst>
                  <a:ext uri="{FF2B5EF4-FFF2-40B4-BE49-F238E27FC236}">
                    <a16:creationId xmlns:a16="http://schemas.microsoft.com/office/drawing/2014/main" id="{436DFBB6-0DA2-474A-B330-B219E5EA5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843" y="2745310"/>
                <a:ext cx="586953" cy="217173"/>
              </a:xfrm>
              <a:prstGeom prst="rect">
                <a:avLst/>
              </a:prstGeom>
            </p:spPr>
          </p:pic>
          <p:pic>
            <p:nvPicPr>
              <p:cNvPr id="241" name="Picture 240" descr="latex-image-1.pdf">
                <a:extLst>
                  <a:ext uri="{FF2B5EF4-FFF2-40B4-BE49-F238E27FC236}">
                    <a16:creationId xmlns:a16="http://schemas.microsoft.com/office/drawing/2014/main" id="{9F4128F6-41D9-4FA5-AACD-551CAA8D9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1238" y="3553747"/>
                <a:ext cx="586953" cy="217173"/>
              </a:xfrm>
              <a:prstGeom prst="rect">
                <a:avLst/>
              </a:prstGeom>
            </p:spPr>
          </p:pic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18FB852-FCA0-4245-99DB-FA9455EC7CE5}"/>
                  </a:ext>
                </a:extLst>
              </p:cNvPr>
              <p:cNvCxnSpPr/>
              <p:nvPr/>
            </p:nvCxnSpPr>
            <p:spPr>
              <a:xfrm>
                <a:off x="4571997" y="1140995"/>
                <a:ext cx="2591138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1F33D0EF-32C5-4E42-AFAC-5938741867D7}"/>
                  </a:ext>
                </a:extLst>
              </p:cNvPr>
              <p:cNvCxnSpPr/>
              <p:nvPr/>
            </p:nvCxnSpPr>
            <p:spPr>
              <a:xfrm flipV="1">
                <a:off x="4943844" y="1166394"/>
                <a:ext cx="935400" cy="2466891"/>
              </a:xfrm>
              <a:prstGeom prst="straightConnector1">
                <a:avLst/>
              </a:prstGeom>
              <a:ln w="31750">
                <a:solidFill>
                  <a:srgbClr val="3366FF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6D644B88-0978-42C7-8642-6666928D5422}"/>
                  </a:ext>
                </a:extLst>
              </p:cNvPr>
              <p:cNvCxnSpPr/>
              <p:nvPr/>
            </p:nvCxnSpPr>
            <p:spPr>
              <a:xfrm>
                <a:off x="5879244" y="1166394"/>
                <a:ext cx="902549" cy="210703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EC753F8-57B8-47A0-A219-313F07669851}"/>
                </a:ext>
              </a:extLst>
            </p:cNvPr>
            <p:cNvSpPr txBox="1"/>
            <p:nvPr/>
          </p:nvSpPr>
          <p:spPr>
            <a:xfrm>
              <a:off x="6156963" y="4978048"/>
              <a:ext cx="2638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Motional Addressing</a:t>
              </a:r>
              <a:endPara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EC088856-D01A-404F-8F6B-F40E09CD8E24}"/>
                </a:ext>
              </a:extLst>
            </p:cNvPr>
            <p:cNvSpPr txBox="1"/>
            <p:nvPr/>
          </p:nvSpPr>
          <p:spPr>
            <a:xfrm>
              <a:off x="5441189" y="5317365"/>
              <a:ext cx="1610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Necessary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for sideband cooling to motional ground states, thermometry, two-qubit gates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FDD13015-0277-48D0-9D28-FCBD0BBCC326}"/>
              </a:ext>
            </a:extLst>
          </p:cNvPr>
          <p:cNvGrpSpPr/>
          <p:nvPr/>
        </p:nvGrpSpPr>
        <p:grpSpPr>
          <a:xfrm>
            <a:off x="6673318" y="1033038"/>
            <a:ext cx="1966513" cy="1959843"/>
            <a:chOff x="6691130" y="1033038"/>
            <a:chExt cx="1966513" cy="1959843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E4587941-F9B0-41CD-92E4-0BB743121385}"/>
                </a:ext>
              </a:extLst>
            </p:cNvPr>
            <p:cNvGrpSpPr/>
            <p:nvPr/>
          </p:nvGrpSpPr>
          <p:grpSpPr>
            <a:xfrm>
              <a:off x="6774443" y="1394888"/>
              <a:ext cx="1839031" cy="1517945"/>
              <a:chOff x="6712251" y="1350607"/>
              <a:chExt cx="1920972" cy="1585579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7070657" y="1350607"/>
                <a:ext cx="1562566" cy="1585579"/>
                <a:chOff x="3828571" y="3592961"/>
                <a:chExt cx="2501470" cy="2538310"/>
              </a:xfrm>
            </p:grpSpPr>
            <p:grpSp>
              <p:nvGrpSpPr>
                <p:cNvPr id="314" name="Group 313"/>
                <p:cNvGrpSpPr/>
                <p:nvPr/>
              </p:nvGrpSpPr>
              <p:grpSpPr>
                <a:xfrm>
                  <a:off x="3828571" y="3592961"/>
                  <a:ext cx="1950517" cy="2538310"/>
                  <a:chOff x="3828571" y="3592961"/>
                  <a:chExt cx="1950517" cy="2538310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138730" y="5490100"/>
                    <a:ext cx="640358" cy="641171"/>
                    <a:chOff x="11921257" y="33508243"/>
                    <a:chExt cx="2906069" cy="2909760"/>
                  </a:xfrm>
                </p:grpSpPr>
                <p:grpSp>
                  <p:nvGrpSpPr>
                    <p:cNvPr id="160" name="Group 159"/>
                    <p:cNvGrpSpPr/>
                    <p:nvPr/>
                  </p:nvGrpSpPr>
                  <p:grpSpPr>
                    <a:xfrm>
                      <a:off x="11921257" y="33508243"/>
                      <a:ext cx="2906069" cy="2909760"/>
                      <a:chOff x="5979870" y="5739941"/>
                      <a:chExt cx="2906069" cy="2909760"/>
                    </a:xfrm>
                  </p:grpSpPr>
                  <p:grpSp>
                    <p:nvGrpSpPr>
                      <p:cNvPr id="162" name="Group 161"/>
                      <p:cNvGrpSpPr/>
                      <p:nvPr/>
                    </p:nvGrpSpPr>
                    <p:grpSpPr>
                      <a:xfrm>
                        <a:off x="6430433" y="5739941"/>
                        <a:ext cx="1999395" cy="2907954"/>
                        <a:chOff x="6430433" y="5739941"/>
                        <a:chExt cx="1999395" cy="2907954"/>
                      </a:xfrm>
                    </p:grpSpPr>
                    <p:sp>
                      <p:nvSpPr>
                        <p:cNvPr id="172" name="Block Arc 171"/>
                        <p:cNvSpPr/>
                        <p:nvPr/>
                      </p:nvSpPr>
                      <p:spPr>
                        <a:xfrm rot="16200000">
                          <a:off x="5974322" y="6197938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noFill/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3" name="Block Arc 172"/>
                        <p:cNvSpPr/>
                        <p:nvPr/>
                      </p:nvSpPr>
                      <p:spPr>
                        <a:xfrm rot="5400000">
                          <a:off x="5979871" y="6196052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3" name="Group 162"/>
                      <p:cNvGrpSpPr/>
                      <p:nvPr/>
                    </p:nvGrpSpPr>
                    <p:grpSpPr>
                      <a:xfrm>
                        <a:off x="6163734" y="5739941"/>
                        <a:ext cx="2538340" cy="2909760"/>
                        <a:chOff x="6278033" y="5739941"/>
                        <a:chExt cx="2309741" cy="2909760"/>
                      </a:xfrm>
                    </p:grpSpPr>
                    <p:sp>
                      <p:nvSpPr>
                        <p:cNvPr id="170" name="Block Arc 169"/>
                        <p:cNvSpPr/>
                        <p:nvPr/>
                      </p:nvSpPr>
                      <p:spPr>
                        <a:xfrm rot="5400000">
                          <a:off x="5979871" y="6041798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1" name="Block Arc 170"/>
                        <p:cNvSpPr/>
                        <p:nvPr/>
                      </p:nvSpPr>
                      <p:spPr>
                        <a:xfrm rot="16200000">
                          <a:off x="5979868" y="6038106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  <a:prstDash val="solid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4" name="Group 163"/>
                      <p:cNvGrpSpPr/>
                      <p:nvPr/>
                    </p:nvGrpSpPr>
                    <p:grpSpPr>
                      <a:xfrm>
                        <a:off x="5979870" y="6773104"/>
                        <a:ext cx="2906069" cy="847127"/>
                        <a:chOff x="5979870" y="6773104"/>
                        <a:chExt cx="2906069" cy="847127"/>
                      </a:xfrm>
                    </p:grpSpPr>
                    <p:sp>
                      <p:nvSpPr>
                        <p:cNvPr id="168" name="Block Arc 167"/>
                        <p:cNvSpPr/>
                        <p:nvPr/>
                      </p:nvSpPr>
                      <p:spPr>
                        <a:xfrm rot="10800000">
                          <a:off x="5979871" y="6773104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5975"/>
                            <a:gd name="adj3" fmla="val 8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9" name="Block Arc 168"/>
                        <p:cNvSpPr/>
                        <p:nvPr/>
                      </p:nvSpPr>
                      <p:spPr>
                        <a:xfrm>
                          <a:off x="5979870" y="6773105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21525529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5" name="Group 164"/>
                      <p:cNvGrpSpPr/>
                      <p:nvPr/>
                    </p:nvGrpSpPr>
                    <p:grpSpPr>
                      <a:xfrm>
                        <a:off x="5979871" y="5739941"/>
                        <a:ext cx="2906068" cy="2906068"/>
                        <a:chOff x="5979871" y="5739941"/>
                        <a:chExt cx="2906068" cy="2906068"/>
                      </a:xfrm>
                    </p:grpSpPr>
                    <p:sp>
                      <p:nvSpPr>
                        <p:cNvPr id="166" name="Oval 165"/>
                        <p:cNvSpPr/>
                        <p:nvPr/>
                      </p:nvSpPr>
                      <p:spPr>
                        <a:xfrm>
                          <a:off x="5979871" y="5739941"/>
                          <a:ext cx="2906068" cy="2906068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100000"/>
                                <a:shade val="100000"/>
                                <a:satMod val="130000"/>
                                <a:alpha val="46000"/>
                              </a:schemeClr>
                            </a:gs>
                            <a:gs pos="100000">
                              <a:schemeClr val="accent1">
                                <a:tint val="50000"/>
                                <a:shade val="100000"/>
                                <a:satMod val="350000"/>
                                <a:alpha val="46000"/>
                              </a:schemeClr>
                            </a:gs>
                          </a:gsLst>
                          <a:lin ang="16200000" scaled="0"/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 extrusionH="12700" contourW="12700">
                          <a:bevelT w="1524000" h="1524000"/>
                          <a:contourClr>
                            <a:schemeClr val="bg1"/>
                          </a:contourClr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cxnSp>
                      <p:nvCxnSpPr>
                        <p:cNvPr id="167" name="Straight Connector 166"/>
                        <p:cNvCxnSpPr>
                          <a:stCxn id="166" idx="0"/>
                          <a:endCxn id="166" idx="4"/>
                        </p:cNvCxnSpPr>
                        <p:nvPr/>
                      </p:nvCxnSpPr>
                      <p:spPr>
                        <a:xfrm>
                          <a:off x="7432905" y="5739941"/>
                          <a:ext cx="0" cy="2906068"/>
                        </a:xfrm>
                        <a:prstGeom prst="line">
                          <a:avLst/>
                        </a:prstGeom>
                        <a:ln w="9525" cmpd="sng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sysDash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61" name="Straight Arrow Connector 160"/>
                    <p:cNvCxnSpPr/>
                    <p:nvPr/>
                  </p:nvCxnSpPr>
                  <p:spPr>
                    <a:xfrm>
                      <a:off x="13367947" y="34968145"/>
                      <a:ext cx="1003268" cy="337855"/>
                    </a:xfrm>
                    <a:prstGeom prst="straightConnector1">
                      <a:avLst/>
                    </a:prstGeom>
                    <a:ln w="12700" cap="rnd">
                      <a:headEnd type="none"/>
                      <a:tailEnd type="stealth" w="med" len="med"/>
                    </a:ln>
                    <a:effectLst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5138730" y="4541531"/>
                    <a:ext cx="640358" cy="641171"/>
                    <a:chOff x="11921257" y="33508243"/>
                    <a:chExt cx="2906069" cy="2909760"/>
                  </a:xfrm>
                </p:grpSpPr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1921257" y="33508243"/>
                      <a:ext cx="2906069" cy="2909760"/>
                      <a:chOff x="5979870" y="5739941"/>
                      <a:chExt cx="2906069" cy="2909760"/>
                    </a:xfrm>
                  </p:grpSpPr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6430433" y="5739941"/>
                        <a:ext cx="1999395" cy="2907954"/>
                        <a:chOff x="6430433" y="5739941"/>
                        <a:chExt cx="1999395" cy="2907954"/>
                      </a:xfrm>
                    </p:grpSpPr>
                    <p:sp>
                      <p:nvSpPr>
                        <p:cNvPr id="144" name="Block Arc 143"/>
                        <p:cNvSpPr/>
                        <p:nvPr/>
                      </p:nvSpPr>
                      <p:spPr>
                        <a:xfrm rot="16200000">
                          <a:off x="5974322" y="6197938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noFill/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5" name="Block Arc 144"/>
                        <p:cNvSpPr/>
                        <p:nvPr/>
                      </p:nvSpPr>
                      <p:spPr>
                        <a:xfrm rot="5400000">
                          <a:off x="5979871" y="6196052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134"/>
                      <p:cNvGrpSpPr/>
                      <p:nvPr/>
                    </p:nvGrpSpPr>
                    <p:grpSpPr>
                      <a:xfrm>
                        <a:off x="6163734" y="5739941"/>
                        <a:ext cx="2538340" cy="2909760"/>
                        <a:chOff x="6278033" y="5739941"/>
                        <a:chExt cx="2309741" cy="2909760"/>
                      </a:xfrm>
                    </p:grpSpPr>
                    <p:sp>
                      <p:nvSpPr>
                        <p:cNvPr id="142" name="Block Arc 141"/>
                        <p:cNvSpPr/>
                        <p:nvPr/>
                      </p:nvSpPr>
                      <p:spPr>
                        <a:xfrm rot="5400000">
                          <a:off x="5979871" y="6041798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Block Arc 142"/>
                        <p:cNvSpPr/>
                        <p:nvPr/>
                      </p:nvSpPr>
                      <p:spPr>
                        <a:xfrm rot="16200000">
                          <a:off x="5979868" y="6038106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  <a:prstDash val="solid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6" name="Group 135"/>
                      <p:cNvGrpSpPr/>
                      <p:nvPr/>
                    </p:nvGrpSpPr>
                    <p:grpSpPr>
                      <a:xfrm>
                        <a:off x="5979870" y="6773104"/>
                        <a:ext cx="2906069" cy="847127"/>
                        <a:chOff x="5979870" y="6773104"/>
                        <a:chExt cx="2906069" cy="847127"/>
                      </a:xfrm>
                    </p:grpSpPr>
                    <p:sp>
                      <p:nvSpPr>
                        <p:cNvPr id="140" name="Block Arc 139"/>
                        <p:cNvSpPr/>
                        <p:nvPr/>
                      </p:nvSpPr>
                      <p:spPr>
                        <a:xfrm rot="10800000">
                          <a:off x="5979871" y="6773104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5975"/>
                            <a:gd name="adj3" fmla="val 8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1" name="Block Arc 140"/>
                        <p:cNvSpPr/>
                        <p:nvPr/>
                      </p:nvSpPr>
                      <p:spPr>
                        <a:xfrm>
                          <a:off x="5979870" y="6773105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21525529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7" name="Group 136"/>
                      <p:cNvGrpSpPr/>
                      <p:nvPr/>
                    </p:nvGrpSpPr>
                    <p:grpSpPr>
                      <a:xfrm>
                        <a:off x="5979871" y="5739941"/>
                        <a:ext cx="2906068" cy="2906068"/>
                        <a:chOff x="5979871" y="5739941"/>
                        <a:chExt cx="2906068" cy="2906068"/>
                      </a:xfrm>
                    </p:grpSpPr>
                    <p:sp>
                      <p:nvSpPr>
                        <p:cNvPr id="138" name="Oval 137"/>
                        <p:cNvSpPr/>
                        <p:nvPr/>
                      </p:nvSpPr>
                      <p:spPr>
                        <a:xfrm>
                          <a:off x="5979871" y="5739941"/>
                          <a:ext cx="2906068" cy="2906068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100000"/>
                                <a:shade val="100000"/>
                                <a:satMod val="130000"/>
                                <a:alpha val="46000"/>
                              </a:schemeClr>
                            </a:gs>
                            <a:gs pos="100000">
                              <a:schemeClr val="accent1">
                                <a:tint val="50000"/>
                                <a:shade val="100000"/>
                                <a:satMod val="350000"/>
                                <a:alpha val="46000"/>
                              </a:schemeClr>
                            </a:gs>
                          </a:gsLst>
                          <a:lin ang="16200000" scaled="0"/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 extrusionH="12700" contourW="12700">
                          <a:bevelT w="1524000" h="1524000"/>
                          <a:contourClr>
                            <a:schemeClr val="bg1"/>
                          </a:contourClr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cxnSp>
                      <p:nvCxnSpPr>
                        <p:cNvPr id="139" name="Straight Connector 138"/>
                        <p:cNvCxnSpPr>
                          <a:stCxn id="138" idx="0"/>
                          <a:endCxn id="138" idx="4"/>
                        </p:cNvCxnSpPr>
                        <p:nvPr/>
                      </p:nvCxnSpPr>
                      <p:spPr>
                        <a:xfrm>
                          <a:off x="7432905" y="5739941"/>
                          <a:ext cx="0" cy="2906068"/>
                        </a:xfrm>
                        <a:prstGeom prst="line">
                          <a:avLst/>
                        </a:prstGeom>
                        <a:ln w="9525" cmpd="sng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sysDash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33" name="Straight Arrow Connector 132"/>
                    <p:cNvCxnSpPr/>
                    <p:nvPr/>
                  </p:nvCxnSpPr>
                  <p:spPr>
                    <a:xfrm flipH="1">
                      <a:off x="12123112" y="34968144"/>
                      <a:ext cx="1244832" cy="210608"/>
                    </a:xfrm>
                    <a:prstGeom prst="straightConnector1">
                      <a:avLst/>
                    </a:prstGeom>
                    <a:ln w="12700" cap="rnd">
                      <a:headEnd type="none"/>
                      <a:tailEnd type="stealth" w="med" len="med"/>
                    </a:ln>
                    <a:effectLst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138730" y="3592961"/>
                    <a:ext cx="640358" cy="641171"/>
                    <a:chOff x="11921257" y="33508243"/>
                    <a:chExt cx="2906069" cy="2909760"/>
                  </a:xfrm>
                </p:grpSpPr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11921257" y="33508243"/>
                      <a:ext cx="2906069" cy="2909760"/>
                      <a:chOff x="5979870" y="5739941"/>
                      <a:chExt cx="2906069" cy="2909760"/>
                    </a:xfrm>
                  </p:grpSpPr>
                  <p:grpSp>
                    <p:nvGrpSpPr>
                      <p:cNvPr id="120" name="Group 119"/>
                      <p:cNvGrpSpPr/>
                      <p:nvPr/>
                    </p:nvGrpSpPr>
                    <p:grpSpPr>
                      <a:xfrm>
                        <a:off x="6430433" y="5739941"/>
                        <a:ext cx="1999395" cy="2907954"/>
                        <a:chOff x="6430433" y="5739941"/>
                        <a:chExt cx="1999395" cy="2907954"/>
                      </a:xfrm>
                    </p:grpSpPr>
                    <p:sp>
                      <p:nvSpPr>
                        <p:cNvPr id="130" name="Block Arc 129"/>
                        <p:cNvSpPr/>
                        <p:nvPr/>
                      </p:nvSpPr>
                      <p:spPr>
                        <a:xfrm rot="16200000">
                          <a:off x="5974322" y="6197938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noFill/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1" name="Block Arc 130"/>
                        <p:cNvSpPr/>
                        <p:nvPr/>
                      </p:nvSpPr>
                      <p:spPr>
                        <a:xfrm rot="5400000">
                          <a:off x="5979871" y="6196052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1" name="Group 120"/>
                      <p:cNvGrpSpPr/>
                      <p:nvPr/>
                    </p:nvGrpSpPr>
                    <p:grpSpPr>
                      <a:xfrm>
                        <a:off x="6163734" y="5739941"/>
                        <a:ext cx="2538340" cy="2909760"/>
                        <a:chOff x="6278033" y="5739941"/>
                        <a:chExt cx="2309741" cy="2909760"/>
                      </a:xfrm>
                    </p:grpSpPr>
                    <p:sp>
                      <p:nvSpPr>
                        <p:cNvPr id="128" name="Block Arc 127"/>
                        <p:cNvSpPr/>
                        <p:nvPr/>
                      </p:nvSpPr>
                      <p:spPr>
                        <a:xfrm rot="5400000">
                          <a:off x="5979871" y="6041798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9" name="Block Arc 128"/>
                        <p:cNvSpPr/>
                        <p:nvPr/>
                      </p:nvSpPr>
                      <p:spPr>
                        <a:xfrm rot="16200000">
                          <a:off x="5979868" y="6038106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  <a:prstDash val="solid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2" name="Group 121"/>
                      <p:cNvGrpSpPr/>
                      <p:nvPr/>
                    </p:nvGrpSpPr>
                    <p:grpSpPr>
                      <a:xfrm>
                        <a:off x="5979870" y="6773104"/>
                        <a:ext cx="2906069" cy="847127"/>
                        <a:chOff x="5979870" y="6773104"/>
                        <a:chExt cx="2906069" cy="847127"/>
                      </a:xfrm>
                    </p:grpSpPr>
                    <p:sp>
                      <p:nvSpPr>
                        <p:cNvPr id="126" name="Block Arc 125"/>
                        <p:cNvSpPr/>
                        <p:nvPr/>
                      </p:nvSpPr>
                      <p:spPr>
                        <a:xfrm rot="10800000">
                          <a:off x="5979871" y="6773104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5975"/>
                            <a:gd name="adj3" fmla="val 8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7" name="Block Arc 126"/>
                        <p:cNvSpPr/>
                        <p:nvPr/>
                      </p:nvSpPr>
                      <p:spPr>
                        <a:xfrm>
                          <a:off x="5979870" y="6773105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21525529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3" name="Group 122"/>
                      <p:cNvGrpSpPr/>
                      <p:nvPr/>
                    </p:nvGrpSpPr>
                    <p:grpSpPr>
                      <a:xfrm>
                        <a:off x="5979871" y="5739941"/>
                        <a:ext cx="2906068" cy="2906068"/>
                        <a:chOff x="5979871" y="5739941"/>
                        <a:chExt cx="2906068" cy="2906068"/>
                      </a:xfrm>
                    </p:grpSpPr>
                    <p:sp>
                      <p:nvSpPr>
                        <p:cNvPr id="124" name="Oval 123"/>
                        <p:cNvSpPr/>
                        <p:nvPr/>
                      </p:nvSpPr>
                      <p:spPr>
                        <a:xfrm>
                          <a:off x="5979871" y="5739941"/>
                          <a:ext cx="2906068" cy="2906068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100000"/>
                                <a:shade val="100000"/>
                                <a:satMod val="130000"/>
                                <a:alpha val="46000"/>
                              </a:schemeClr>
                            </a:gs>
                            <a:gs pos="100000">
                              <a:schemeClr val="accent1">
                                <a:tint val="50000"/>
                                <a:shade val="100000"/>
                                <a:satMod val="350000"/>
                                <a:alpha val="46000"/>
                              </a:schemeClr>
                            </a:gs>
                          </a:gsLst>
                          <a:lin ang="16200000" scaled="0"/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 extrusionH="12700" contourW="12700">
                          <a:bevelT w="1524000" h="1524000"/>
                          <a:contourClr>
                            <a:schemeClr val="bg1"/>
                          </a:contourClr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cxnSp>
                      <p:nvCxnSpPr>
                        <p:cNvPr id="125" name="Straight Connector 124"/>
                        <p:cNvCxnSpPr>
                          <a:stCxn id="124" idx="0"/>
                          <a:endCxn id="124" idx="4"/>
                        </p:cNvCxnSpPr>
                        <p:nvPr/>
                      </p:nvCxnSpPr>
                      <p:spPr>
                        <a:xfrm>
                          <a:off x="7432905" y="5739941"/>
                          <a:ext cx="0" cy="2906068"/>
                        </a:xfrm>
                        <a:prstGeom prst="line">
                          <a:avLst/>
                        </a:prstGeom>
                        <a:ln w="9525" cmpd="sng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sysDash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19" name="Straight Arrow Connector 118"/>
                    <p:cNvCxnSpPr>
                      <a:endCxn id="124" idx="4"/>
                    </p:cNvCxnSpPr>
                    <p:nvPr/>
                  </p:nvCxnSpPr>
                  <p:spPr>
                    <a:xfrm>
                      <a:off x="13367948" y="34968146"/>
                      <a:ext cx="6344" cy="1446166"/>
                    </a:xfrm>
                    <a:prstGeom prst="straightConnector1">
                      <a:avLst/>
                    </a:prstGeom>
                    <a:ln w="12700" cap="rnd">
                      <a:headEnd type="none"/>
                      <a:tailEnd type="stealth" w="med" len="med"/>
                    </a:ln>
                    <a:effectLst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8" name="Group 287"/>
                  <p:cNvGrpSpPr/>
                  <p:nvPr/>
                </p:nvGrpSpPr>
                <p:grpSpPr>
                  <a:xfrm>
                    <a:off x="3828571" y="4542345"/>
                    <a:ext cx="640358" cy="641171"/>
                    <a:chOff x="11921257" y="33508243"/>
                    <a:chExt cx="2906069" cy="2909760"/>
                  </a:xfrm>
                </p:grpSpPr>
                <p:grpSp>
                  <p:nvGrpSpPr>
                    <p:cNvPr id="289" name="Group 288"/>
                    <p:cNvGrpSpPr/>
                    <p:nvPr/>
                  </p:nvGrpSpPr>
                  <p:grpSpPr>
                    <a:xfrm>
                      <a:off x="11921257" y="33508243"/>
                      <a:ext cx="2906069" cy="2909760"/>
                      <a:chOff x="5979870" y="5739941"/>
                      <a:chExt cx="2906069" cy="2909760"/>
                    </a:xfrm>
                  </p:grpSpPr>
                  <p:grpSp>
                    <p:nvGrpSpPr>
                      <p:cNvPr id="291" name="Group 290"/>
                      <p:cNvGrpSpPr/>
                      <p:nvPr/>
                    </p:nvGrpSpPr>
                    <p:grpSpPr>
                      <a:xfrm>
                        <a:off x="6430433" y="5739941"/>
                        <a:ext cx="1999395" cy="2907954"/>
                        <a:chOff x="6430433" y="5739941"/>
                        <a:chExt cx="1999395" cy="2907954"/>
                      </a:xfrm>
                    </p:grpSpPr>
                    <p:sp>
                      <p:nvSpPr>
                        <p:cNvPr id="301" name="Block Arc 300"/>
                        <p:cNvSpPr/>
                        <p:nvPr/>
                      </p:nvSpPr>
                      <p:spPr>
                        <a:xfrm rot="16200000">
                          <a:off x="5974322" y="6197938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noFill/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2" name="Block Arc 301"/>
                        <p:cNvSpPr/>
                        <p:nvPr/>
                      </p:nvSpPr>
                      <p:spPr>
                        <a:xfrm rot="5400000">
                          <a:off x="5979871" y="6196052"/>
                          <a:ext cx="2906068" cy="1993846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92" name="Group 291"/>
                      <p:cNvGrpSpPr/>
                      <p:nvPr/>
                    </p:nvGrpSpPr>
                    <p:grpSpPr>
                      <a:xfrm>
                        <a:off x="6163734" y="5739941"/>
                        <a:ext cx="2538340" cy="2909760"/>
                        <a:chOff x="6278033" y="5739941"/>
                        <a:chExt cx="2309741" cy="2909760"/>
                      </a:xfrm>
                    </p:grpSpPr>
                    <p:sp>
                      <p:nvSpPr>
                        <p:cNvPr id="299" name="Block Arc 298"/>
                        <p:cNvSpPr/>
                        <p:nvPr/>
                      </p:nvSpPr>
                      <p:spPr>
                        <a:xfrm rot="5400000">
                          <a:off x="5979871" y="6041798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0" name="Block Arc 299"/>
                        <p:cNvSpPr/>
                        <p:nvPr/>
                      </p:nvSpPr>
                      <p:spPr>
                        <a:xfrm rot="16200000">
                          <a:off x="5979868" y="6038106"/>
                          <a:ext cx="2906068" cy="2309738"/>
                        </a:xfrm>
                        <a:prstGeom prst="blockArc">
                          <a:avLst>
                            <a:gd name="adj1" fmla="val 10800000"/>
                            <a:gd name="adj2" fmla="val 25773"/>
                            <a:gd name="adj3" fmla="val 0"/>
                          </a:avLst>
                        </a:prstGeom>
                        <a:ln>
                          <a:solidFill>
                            <a:srgbClr val="000000"/>
                          </a:solidFill>
                          <a:prstDash val="solid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93" name="Group 292"/>
                      <p:cNvGrpSpPr/>
                      <p:nvPr/>
                    </p:nvGrpSpPr>
                    <p:grpSpPr>
                      <a:xfrm>
                        <a:off x="5979870" y="6773104"/>
                        <a:ext cx="2906069" cy="847127"/>
                        <a:chOff x="5979870" y="6773104"/>
                        <a:chExt cx="2906069" cy="847127"/>
                      </a:xfrm>
                    </p:grpSpPr>
                    <p:sp>
                      <p:nvSpPr>
                        <p:cNvPr id="297" name="Block Arc 296"/>
                        <p:cNvSpPr/>
                        <p:nvPr/>
                      </p:nvSpPr>
                      <p:spPr>
                        <a:xfrm rot="10800000">
                          <a:off x="5979871" y="6773104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5975"/>
                            <a:gd name="adj3" fmla="val 8"/>
                          </a:avLst>
                        </a:prstGeom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98" name="Block Arc 297"/>
                        <p:cNvSpPr/>
                        <p:nvPr/>
                      </p:nvSpPr>
                      <p:spPr>
                        <a:xfrm>
                          <a:off x="5979870" y="6773105"/>
                          <a:ext cx="2906068" cy="847126"/>
                        </a:xfrm>
                        <a:prstGeom prst="blockArc">
                          <a:avLst>
                            <a:gd name="adj1" fmla="val 10800000"/>
                            <a:gd name="adj2" fmla="val 21525529"/>
                            <a:gd name="adj3" fmla="val 0"/>
                          </a:avLst>
                        </a:prstGeom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dash"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94" name="Group 293"/>
                      <p:cNvGrpSpPr/>
                      <p:nvPr/>
                    </p:nvGrpSpPr>
                    <p:grpSpPr>
                      <a:xfrm>
                        <a:off x="5979871" y="5739941"/>
                        <a:ext cx="2906068" cy="2906068"/>
                        <a:chOff x="5979871" y="5739941"/>
                        <a:chExt cx="2906068" cy="2906068"/>
                      </a:xfrm>
                    </p:grpSpPr>
                    <p:sp>
                      <p:nvSpPr>
                        <p:cNvPr id="295" name="Oval 294"/>
                        <p:cNvSpPr/>
                        <p:nvPr/>
                      </p:nvSpPr>
                      <p:spPr>
                        <a:xfrm>
                          <a:off x="5979871" y="5739941"/>
                          <a:ext cx="2906068" cy="2906068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100000"/>
                                <a:shade val="100000"/>
                                <a:satMod val="130000"/>
                                <a:alpha val="46000"/>
                              </a:schemeClr>
                            </a:gs>
                            <a:gs pos="100000">
                              <a:schemeClr val="accent1">
                                <a:tint val="50000"/>
                                <a:shade val="100000"/>
                                <a:satMod val="350000"/>
                                <a:alpha val="46000"/>
                              </a:schemeClr>
                            </a:gs>
                          </a:gsLst>
                          <a:lin ang="16200000" scaled="0"/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 extrusionH="12700" contourW="12700">
                          <a:bevelT w="1524000" h="1524000"/>
                          <a:contourClr>
                            <a:schemeClr val="bg1"/>
                          </a:contourClr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cxnSp>
                      <p:nvCxnSpPr>
                        <p:cNvPr id="296" name="Straight Connector 295"/>
                        <p:cNvCxnSpPr>
                          <a:stCxn id="295" idx="0"/>
                          <a:endCxn id="295" idx="4"/>
                        </p:cNvCxnSpPr>
                        <p:nvPr/>
                      </p:nvCxnSpPr>
                      <p:spPr>
                        <a:xfrm>
                          <a:off x="7432905" y="5739941"/>
                          <a:ext cx="0" cy="2906068"/>
                        </a:xfrm>
                        <a:prstGeom prst="line">
                          <a:avLst/>
                        </a:prstGeom>
                        <a:ln w="9525" cmpd="sng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prstDash val="sysDash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290" name="Straight Arrow Connector 289"/>
                    <p:cNvCxnSpPr>
                      <a:endCxn id="295" idx="4"/>
                    </p:cNvCxnSpPr>
                    <p:nvPr/>
                  </p:nvCxnSpPr>
                  <p:spPr>
                    <a:xfrm>
                      <a:off x="13367948" y="34968146"/>
                      <a:ext cx="6344" cy="1446166"/>
                    </a:xfrm>
                    <a:prstGeom prst="straightConnector1">
                      <a:avLst/>
                    </a:prstGeom>
                    <a:ln w="12700" cap="rnd">
                      <a:headEnd type="none"/>
                      <a:tailEnd type="stealth" w="med" len="med"/>
                    </a:ln>
                    <a:effectLst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7" name="Straight Arrow Connector 306"/>
                  <p:cNvCxnSpPr/>
                  <p:nvPr/>
                </p:nvCxnSpPr>
                <p:spPr>
                  <a:xfrm>
                    <a:off x="4570786" y="4863223"/>
                    <a:ext cx="479689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Arrow Connector 307"/>
                  <p:cNvCxnSpPr/>
                  <p:nvPr/>
                </p:nvCxnSpPr>
                <p:spPr>
                  <a:xfrm>
                    <a:off x="4428413" y="5203411"/>
                    <a:ext cx="622062" cy="45126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Arrow Connector 311"/>
                  <p:cNvCxnSpPr/>
                  <p:nvPr/>
                </p:nvCxnSpPr>
                <p:spPr>
                  <a:xfrm flipV="1">
                    <a:off x="4428413" y="4119255"/>
                    <a:ext cx="622062" cy="45126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18" name="Picture 317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6041" y="3686053"/>
                  <a:ext cx="190500" cy="381000"/>
                </a:xfrm>
                <a:prstGeom prst="rect">
                  <a:avLst/>
                </a:prstGeom>
              </p:spPr>
            </p:pic>
            <p:pic>
              <p:nvPicPr>
                <p:cNvPr id="319" name="Picture 318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541" y="4635437"/>
                  <a:ext cx="317500" cy="381000"/>
                </a:xfrm>
                <a:prstGeom prst="rect">
                  <a:avLst/>
                </a:prstGeom>
              </p:spPr>
            </p:pic>
            <p:pic>
              <p:nvPicPr>
                <p:cNvPr id="320" name="Picture 319" descr="latex-image-1.pd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25241" y="5583192"/>
                  <a:ext cx="292100" cy="381000"/>
                </a:xfrm>
                <a:prstGeom prst="rect">
                  <a:avLst/>
                </a:prstGeom>
              </p:spPr>
            </p:pic>
          </p:grpSp>
          <p:pic>
            <p:nvPicPr>
              <p:cNvPr id="322" name="Picture 321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2251" y="1713590"/>
                <a:ext cx="475990" cy="222129"/>
              </a:xfrm>
              <a:prstGeom prst="rect">
                <a:avLst/>
              </a:prstGeom>
            </p:spPr>
          </p:pic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CCC0D69E-DFA8-43F5-8AF1-D7902EB2F2EC}"/>
                </a:ext>
              </a:extLst>
            </p:cNvPr>
            <p:cNvSpPr txBox="1"/>
            <p:nvPr/>
          </p:nvSpPr>
          <p:spPr>
            <a:xfrm>
              <a:off x="6691130" y="1033038"/>
              <a:ext cx="1966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Gate Primitives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47AE81F-A6E7-44E8-B577-5140285B701C}"/>
                </a:ext>
              </a:extLst>
            </p:cNvPr>
            <p:cNvSpPr/>
            <p:nvPr/>
          </p:nvSpPr>
          <p:spPr>
            <a:xfrm>
              <a:off x="6691131" y="1089033"/>
              <a:ext cx="1959949" cy="190384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8" name="Rectangle 267">
            <a:extLst>
              <a:ext uri="{FF2B5EF4-FFF2-40B4-BE49-F238E27FC236}">
                <a16:creationId xmlns:a16="http://schemas.microsoft.com/office/drawing/2014/main" id="{2BCF1DF0-0CB1-452D-B2EA-12932FA43CE2}"/>
              </a:ext>
            </a:extLst>
          </p:cNvPr>
          <p:cNvSpPr/>
          <p:nvPr/>
        </p:nvSpPr>
        <p:spPr>
          <a:xfrm>
            <a:off x="4086969" y="3083539"/>
            <a:ext cx="4564111" cy="1920185"/>
          </a:xfrm>
          <a:prstGeom prst="rect">
            <a:avLst/>
          </a:prstGeom>
          <a:noFill/>
          <a:ln w="1587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218" grpId="0"/>
      <p:bldP spid="2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Box 301">
            <a:extLst>
              <a:ext uri="{FF2B5EF4-FFF2-40B4-BE49-F238E27FC236}">
                <a16:creationId xmlns:a16="http://schemas.microsoft.com/office/drawing/2014/main" id="{ED93EF5C-0CB5-46EF-9BD7-C0F8166CC97A}"/>
              </a:ext>
            </a:extLst>
          </p:cNvPr>
          <p:cNvSpPr txBox="1"/>
          <p:nvPr/>
        </p:nvSpPr>
        <p:spPr>
          <a:xfrm>
            <a:off x="9714284" y="2990122"/>
            <a:ext cx="1242420" cy="50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Corrects pulse-length errors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Error Mitigation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587CC4-ABC4-457D-84F1-172C22A6AA61}"/>
              </a:ext>
            </a:extLst>
          </p:cNvPr>
          <p:cNvGrpSpPr/>
          <p:nvPr/>
        </p:nvGrpSpPr>
        <p:grpSpPr>
          <a:xfrm>
            <a:off x="231701" y="1091265"/>
            <a:ext cx="8400259" cy="1780824"/>
            <a:chOff x="231701" y="3126660"/>
            <a:chExt cx="8400259" cy="1780824"/>
          </a:xfrm>
        </p:grpSpPr>
        <p:pic>
          <p:nvPicPr>
            <p:cNvPr id="301" name="Picture 300" descr="BlochRotThick.png">
              <a:extLst>
                <a:ext uri="{FF2B5EF4-FFF2-40B4-BE49-F238E27FC236}">
                  <a16:creationId xmlns:a16="http://schemas.microsoft.com/office/drawing/2014/main" id="{36A32D7D-4DC8-4330-A651-1343B457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9" r="7212"/>
            <a:stretch/>
          </p:blipFill>
          <p:spPr>
            <a:xfrm>
              <a:off x="6855974" y="3126660"/>
              <a:ext cx="1775986" cy="1780824"/>
            </a:xfrm>
            <a:prstGeom prst="rect">
              <a:avLst/>
            </a:prstGeom>
          </p:spPr>
        </p:pic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8B85A861-F9ED-4874-870B-2C0359502060}"/>
                </a:ext>
              </a:extLst>
            </p:cNvPr>
            <p:cNvSpPr/>
            <p:nvPr/>
          </p:nvSpPr>
          <p:spPr>
            <a:xfrm>
              <a:off x="3712429" y="3692760"/>
              <a:ext cx="658720" cy="701814"/>
            </a:xfrm>
            <a:prstGeom prst="rect">
              <a:avLst/>
            </a:prstGeom>
            <a:solidFill>
              <a:srgbClr val="E3021D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DFC42B2-DE4C-4558-91EE-074B15347F10}"/>
                </a:ext>
              </a:extLst>
            </p:cNvPr>
            <p:cNvSpPr/>
            <p:nvPr/>
          </p:nvSpPr>
          <p:spPr>
            <a:xfrm>
              <a:off x="4586328" y="3692760"/>
              <a:ext cx="1288805" cy="701814"/>
            </a:xfrm>
            <a:prstGeom prst="rect">
              <a:avLst/>
            </a:prstGeom>
            <a:solidFill>
              <a:srgbClr val="0F7308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07874D3-D374-4466-A772-DCAD666BB5B3}"/>
                </a:ext>
              </a:extLst>
            </p:cNvPr>
            <p:cNvSpPr/>
            <p:nvPr/>
          </p:nvSpPr>
          <p:spPr>
            <a:xfrm>
              <a:off x="6085453" y="3681184"/>
              <a:ext cx="661695" cy="701814"/>
            </a:xfrm>
            <a:prstGeom prst="rect">
              <a:avLst/>
            </a:prstGeom>
            <a:solidFill>
              <a:srgbClr val="C0590E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1F11E58-CC44-4704-9279-C7582348A144}"/>
                </a:ext>
              </a:extLst>
            </p:cNvPr>
            <p:cNvSpPr/>
            <p:nvPr/>
          </p:nvSpPr>
          <p:spPr>
            <a:xfrm>
              <a:off x="3173788" y="3692760"/>
              <a:ext cx="323425" cy="701814"/>
            </a:xfrm>
            <a:prstGeom prst="rect">
              <a:avLst/>
            </a:prstGeom>
            <a:solidFill>
              <a:srgbClr val="3735CB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A3FAC0BA-04AD-41C4-95B3-F4C3F8F3ED62}"/>
                </a:ext>
              </a:extLst>
            </p:cNvPr>
            <p:cNvGrpSpPr/>
            <p:nvPr/>
          </p:nvGrpSpPr>
          <p:grpSpPr>
            <a:xfrm>
              <a:off x="3008635" y="3477721"/>
              <a:ext cx="3905560" cy="916853"/>
              <a:chOff x="947015" y="676589"/>
              <a:chExt cx="7668589" cy="1800247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FCA9C2D8-7536-4D79-93C1-B41FE320EF7D}"/>
                  </a:ext>
                </a:extLst>
              </p:cNvPr>
              <p:cNvGrpSpPr/>
              <p:nvPr/>
            </p:nvGrpSpPr>
            <p:grpSpPr>
              <a:xfrm>
                <a:off x="947015" y="1098819"/>
                <a:ext cx="7668589" cy="1378017"/>
                <a:chOff x="945815" y="2391265"/>
                <a:chExt cx="7668589" cy="1378017"/>
              </a:xfrm>
            </p:grpSpPr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589D9762-AC64-463A-9579-7563D4B71CDE}"/>
                    </a:ext>
                  </a:extLst>
                </p:cNvPr>
                <p:cNvCxnSpPr/>
                <p:nvPr/>
              </p:nvCxnSpPr>
              <p:spPr>
                <a:xfrm>
                  <a:off x="945815" y="3769282"/>
                  <a:ext cx="32427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8D22C3B1-5338-4EAA-AF2E-511A979332F9}"/>
                    </a:ext>
                  </a:extLst>
                </p:cNvPr>
                <p:cNvCxnSpPr/>
                <p:nvPr/>
              </p:nvCxnSpPr>
              <p:spPr>
                <a:xfrm flipV="1">
                  <a:off x="1270094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D7DC83D-260D-48C9-BF2A-7B75A9EC1278}"/>
                    </a:ext>
                  </a:extLst>
                </p:cNvPr>
                <p:cNvCxnSpPr/>
                <p:nvPr/>
              </p:nvCxnSpPr>
              <p:spPr>
                <a:xfrm>
                  <a:off x="1270094" y="2391265"/>
                  <a:ext cx="635047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07B1BABE-960C-4539-AF95-5F26E1AB8464}"/>
                    </a:ext>
                  </a:extLst>
                </p:cNvPr>
                <p:cNvCxnSpPr/>
                <p:nvPr/>
              </p:nvCxnSpPr>
              <p:spPr>
                <a:xfrm>
                  <a:off x="190514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3373C78F-C9C6-4B0A-93C5-9BD8714A8AB4}"/>
                    </a:ext>
                  </a:extLst>
                </p:cNvPr>
                <p:cNvCxnSpPr/>
                <p:nvPr/>
              </p:nvCxnSpPr>
              <p:spPr>
                <a:xfrm>
                  <a:off x="1905141" y="3769282"/>
                  <a:ext cx="418860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EC03334C-85F7-40DF-BC1F-892E9D903B37}"/>
                    </a:ext>
                  </a:extLst>
                </p:cNvPr>
                <p:cNvCxnSpPr/>
                <p:nvPr/>
              </p:nvCxnSpPr>
              <p:spPr>
                <a:xfrm flipV="1">
                  <a:off x="232400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26D3F3A0-AD00-4119-BF35-CBCE6E4613BE}"/>
                    </a:ext>
                  </a:extLst>
                </p:cNvPr>
                <p:cNvCxnSpPr/>
                <p:nvPr/>
              </p:nvCxnSpPr>
              <p:spPr>
                <a:xfrm>
                  <a:off x="2327718" y="2391265"/>
                  <a:ext cx="1293401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76BB43B8-5F0F-4C08-877D-313E4BEDEF14}"/>
                    </a:ext>
                  </a:extLst>
                </p:cNvPr>
                <p:cNvCxnSpPr/>
                <p:nvPr/>
              </p:nvCxnSpPr>
              <p:spPr>
                <a:xfrm>
                  <a:off x="362111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320A256E-F402-43C0-A849-5A642387289C}"/>
                    </a:ext>
                  </a:extLst>
                </p:cNvPr>
                <p:cNvCxnSpPr/>
                <p:nvPr/>
              </p:nvCxnSpPr>
              <p:spPr>
                <a:xfrm>
                  <a:off x="3621118" y="3769282"/>
                  <a:ext cx="409121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06961F5F-AF28-44C9-89DB-A13FF853834A}"/>
                    </a:ext>
                  </a:extLst>
                </p:cNvPr>
                <p:cNvCxnSpPr/>
                <p:nvPr/>
              </p:nvCxnSpPr>
              <p:spPr>
                <a:xfrm flipV="1">
                  <a:off x="403023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C0C511A1-C194-4630-8953-685ACD3EE709}"/>
                    </a:ext>
                  </a:extLst>
                </p:cNvPr>
                <p:cNvCxnSpPr/>
                <p:nvPr/>
              </p:nvCxnSpPr>
              <p:spPr>
                <a:xfrm>
                  <a:off x="4038733" y="2391265"/>
                  <a:ext cx="253546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5AD10015-E7D8-48DC-B59F-B6D62D4BEE2B}"/>
                    </a:ext>
                  </a:extLst>
                </p:cNvPr>
                <p:cNvCxnSpPr/>
                <p:nvPr/>
              </p:nvCxnSpPr>
              <p:spPr>
                <a:xfrm>
                  <a:off x="657420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3F30265-F26A-4374-B098-A5C410CB5091}"/>
                    </a:ext>
                  </a:extLst>
                </p:cNvPr>
                <p:cNvCxnSpPr/>
                <p:nvPr/>
              </p:nvCxnSpPr>
              <p:spPr>
                <a:xfrm>
                  <a:off x="6583536" y="3769282"/>
                  <a:ext cx="403630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ECC110EF-68E3-4732-BF95-DCB309162427}"/>
                    </a:ext>
                  </a:extLst>
                </p:cNvPr>
                <p:cNvCxnSpPr/>
                <p:nvPr/>
              </p:nvCxnSpPr>
              <p:spPr>
                <a:xfrm flipV="1">
                  <a:off x="698928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4CE9B5A3-B463-4615-BFA0-D2A67C13DB01}"/>
                    </a:ext>
                  </a:extLst>
                </p:cNvPr>
                <p:cNvCxnSpPr/>
                <p:nvPr/>
              </p:nvCxnSpPr>
              <p:spPr>
                <a:xfrm>
                  <a:off x="6989289" y="2391265"/>
                  <a:ext cx="1297118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240EB40A-D48F-46D6-BF9B-708B37DD7325}"/>
                    </a:ext>
                  </a:extLst>
                </p:cNvPr>
                <p:cNvCxnSpPr/>
                <p:nvPr/>
              </p:nvCxnSpPr>
              <p:spPr>
                <a:xfrm>
                  <a:off x="8286407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10422779-E247-40B7-AFAF-FC0BA04F59EA}"/>
                    </a:ext>
                  </a:extLst>
                </p:cNvPr>
                <p:cNvCxnSpPr/>
                <p:nvPr/>
              </p:nvCxnSpPr>
              <p:spPr>
                <a:xfrm>
                  <a:off x="8290125" y="3769282"/>
                  <a:ext cx="32427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4" name="Picture 303" descr="latex-image-1.pdf">
                <a:extLst>
                  <a:ext uri="{FF2B5EF4-FFF2-40B4-BE49-F238E27FC236}">
                    <a16:creationId xmlns:a16="http://schemas.microsoft.com/office/drawing/2014/main" id="{F85E8D3F-EE42-4D02-AA68-A053C4C3E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109" y="1530993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305" name="Picture 304" descr="latex-image-1.pdf">
                <a:extLst>
                  <a:ext uri="{FF2B5EF4-FFF2-40B4-BE49-F238E27FC236}">
                    <a16:creationId xmlns:a16="http://schemas.microsoft.com/office/drawing/2014/main" id="{3505238A-1532-4D80-A3B4-78AEC6E72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4135" y="1530993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306" name="Picture 305" descr="latex-image-1.pdf">
                <a:extLst>
                  <a:ext uri="{FF2B5EF4-FFF2-40B4-BE49-F238E27FC236}">
                    <a16:creationId xmlns:a16="http://schemas.microsoft.com/office/drawing/2014/main" id="{B4FE0F4E-3062-4704-99C6-A138E531E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7740" y="1530993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307" name="Picture 306" descr="latex-image-1.pdf">
                <a:extLst>
                  <a:ext uri="{FF2B5EF4-FFF2-40B4-BE49-F238E27FC236}">
                    <a16:creationId xmlns:a16="http://schemas.microsoft.com/office/drawing/2014/main" id="{0D515121-BA59-4842-8A50-02D197237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6440" y="1530993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308" name="Picture 307" descr="latex-image-1.pdf">
                <a:extLst>
                  <a:ext uri="{FF2B5EF4-FFF2-40B4-BE49-F238E27FC236}">
                    <a16:creationId xmlns:a16="http://schemas.microsoft.com/office/drawing/2014/main" id="{C0035479-9CA3-4F02-895E-D4CF7EDF1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544" y="676589"/>
                <a:ext cx="444499" cy="381001"/>
              </a:xfrm>
              <a:prstGeom prst="rect">
                <a:avLst/>
              </a:prstGeom>
            </p:spPr>
          </p:pic>
          <p:pic>
            <p:nvPicPr>
              <p:cNvPr id="309" name="Picture 308" descr="latex-image-1.pdf">
                <a:extLst>
                  <a:ext uri="{FF2B5EF4-FFF2-40B4-BE49-F238E27FC236}">
                    <a16:creationId xmlns:a16="http://schemas.microsoft.com/office/drawing/2014/main" id="{81EEFB1E-3776-4DD5-BF36-72CFEC43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9767" y="684731"/>
                <a:ext cx="406401" cy="279401"/>
              </a:xfrm>
              <a:prstGeom prst="rect">
                <a:avLst/>
              </a:prstGeom>
            </p:spPr>
          </p:pic>
          <p:pic>
            <p:nvPicPr>
              <p:cNvPr id="310" name="Picture 309" descr="latex-image-1.pdf">
                <a:extLst>
                  <a:ext uri="{FF2B5EF4-FFF2-40B4-BE49-F238E27FC236}">
                    <a16:creationId xmlns:a16="http://schemas.microsoft.com/office/drawing/2014/main" id="{706F0734-A277-4B56-B472-681F92052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1252" y="684731"/>
                <a:ext cx="584199" cy="279401"/>
              </a:xfrm>
              <a:prstGeom prst="rect">
                <a:avLst/>
              </a:prstGeom>
            </p:spPr>
          </p:pic>
          <p:pic>
            <p:nvPicPr>
              <p:cNvPr id="311" name="Picture 310" descr="latex-image-1.pdf">
                <a:extLst>
                  <a:ext uri="{FF2B5EF4-FFF2-40B4-BE49-F238E27FC236}">
                    <a16:creationId xmlns:a16="http://schemas.microsoft.com/office/drawing/2014/main" id="{7FCF0D04-C7C7-4D10-9272-875021CC6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952" y="684731"/>
                <a:ext cx="406401" cy="279401"/>
              </a:xfrm>
              <a:prstGeom prst="rect">
                <a:avLst/>
              </a:prstGeom>
            </p:spPr>
          </p:pic>
        </p:grp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6AFD63AF-2521-4EFC-9A94-8D5E9F77B447}"/>
                </a:ext>
              </a:extLst>
            </p:cNvPr>
            <p:cNvSpPr txBox="1"/>
            <p:nvPr/>
          </p:nvSpPr>
          <p:spPr>
            <a:xfrm>
              <a:off x="231701" y="3192617"/>
              <a:ext cx="2821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Compensated Pulses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5F780260-90EE-426F-BF24-A05ED7B24B22}"/>
                </a:ext>
              </a:extLst>
            </p:cNvPr>
            <p:cNvSpPr txBox="1"/>
            <p:nvPr/>
          </p:nvSpPr>
          <p:spPr>
            <a:xfrm>
              <a:off x="289700" y="3578443"/>
              <a:ext cx="29512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BB1-type d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ynamical</a:t>
              </a: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-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decoupling pulses used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Corrects pulse-length errors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44203" y="4768324"/>
            <a:ext cx="8423928" cy="2063288"/>
            <a:chOff x="183095" y="1336340"/>
            <a:chExt cx="8423928" cy="2063288"/>
          </a:xfrm>
        </p:grpSpPr>
        <p:sp>
          <p:nvSpPr>
            <p:cNvPr id="16" name="TextBox 15"/>
            <p:cNvSpPr txBox="1"/>
            <p:nvPr/>
          </p:nvSpPr>
          <p:spPr>
            <a:xfrm>
              <a:off x="183095" y="1336340"/>
              <a:ext cx="29512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Drift Control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(Drive Frequency)</a:t>
              </a: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232504" y="2026010"/>
              <a:ext cx="295122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Single-shot calibrations increase or decrease a control parameter by a negligible value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Small corrections either average out or slowly accumulate</a:t>
              </a:r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3252680" y="1553284"/>
              <a:ext cx="5354343" cy="1846344"/>
              <a:chOff x="3252680" y="1553284"/>
              <a:chExt cx="5354343" cy="1846344"/>
            </a:xfrm>
          </p:grpSpPr>
          <p:grpSp>
            <p:nvGrpSpPr>
              <p:cNvPr id="326" name="Group 325"/>
              <p:cNvGrpSpPr/>
              <p:nvPr/>
            </p:nvGrpSpPr>
            <p:grpSpPr>
              <a:xfrm>
                <a:off x="3252680" y="1553284"/>
                <a:ext cx="5287200" cy="1846344"/>
                <a:chOff x="3252680" y="1553284"/>
                <a:chExt cx="5287200" cy="1846344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4144923" y="1570363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214" name="Group 213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224" name="Block Arc 223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5" name="Block Arc 224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5" name="Group 214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222" name="Block Arc 221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Block Arc 222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6" name="Group 215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220" name="Block Arc 219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1" name="Block Arc 220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oup 216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218" name="Oval 217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19" name="Straight Connector 218"/>
                      <p:cNvCxnSpPr>
                        <a:stCxn id="218" idx="0"/>
                        <a:endCxn id="218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3" name="Straight Arrow Connector 212"/>
                  <p:cNvCxnSpPr/>
                  <p:nvPr/>
                </p:nvCxnSpPr>
                <p:spPr>
                  <a:xfrm flipH="1">
                    <a:off x="12123112" y="34968144"/>
                    <a:ext cx="1244832" cy="21060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3285596" y="1553284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200" name="Group 199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210" name="Block Arc 209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1" name="Block Arc 210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1" name="Group 200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208" name="Block Arc 207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9" name="Block Arc 208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206" name="Block Arc 205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7" name="Block Arc 206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204" name="Oval 203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05" name="Straight Connector 204"/>
                      <p:cNvCxnSpPr>
                        <a:stCxn id="204" idx="0"/>
                        <a:endCxn id="204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9" name="Straight Arrow Connector 198"/>
                  <p:cNvCxnSpPr>
                    <a:endCxn id="204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922177" y="1569549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84" name="Group 183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86" name="Group 185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96" name="Block Arc 195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7" name="Block Arc 196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7" name="Group 186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94" name="Block Arc 193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5" name="Block Arc 194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8" name="Group 187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92" name="Block Arc 191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3" name="Block Arc 192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90" name="Oval 189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91" name="Straight Connector 190"/>
                      <p:cNvCxnSpPr>
                        <a:stCxn id="190" idx="0"/>
                        <a:endCxn id="190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5" name="Straight Arrow Connector 184"/>
                  <p:cNvCxnSpPr/>
                  <p:nvPr/>
                </p:nvCxnSpPr>
                <p:spPr>
                  <a:xfrm flipH="1">
                    <a:off x="12634527" y="34968146"/>
                    <a:ext cx="733420" cy="346577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4143524" y="2344645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72" name="Group 171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82" name="Block Arc 181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3" name="Block Arc 182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" name="Group 172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80" name="Block Arc 179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" name="Block Arc 180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" name="Group 173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78" name="Block Arc 177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" name="Block Arc 178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5" name="Group 174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76" name="Oval 175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77" name="Straight Connector 176"/>
                      <p:cNvCxnSpPr>
                        <a:stCxn id="176" idx="0"/>
                        <a:endCxn id="176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1" name="Straight Arrow Connector 170"/>
                  <p:cNvCxnSpPr/>
                  <p:nvPr/>
                </p:nvCxnSpPr>
                <p:spPr>
                  <a:xfrm flipH="1">
                    <a:off x="12123112" y="34968144"/>
                    <a:ext cx="1244832" cy="21060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3284197" y="2327566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56" name="Group 155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58" name="Group 157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68" name="Block Arc 167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" name="Block Arc 168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9" name="Group 158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66" name="Block Arc 165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" name="Block Arc 166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0" name="Group 159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64" name="Block Arc 163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" name="Block Arc 164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1" name="Group 160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62" name="Oval 161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3" name="Straight Connector 162"/>
                      <p:cNvCxnSpPr>
                        <a:stCxn id="162" idx="0"/>
                        <a:endCxn id="162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7" name="Straight Arrow Connector 156"/>
                  <p:cNvCxnSpPr>
                    <a:endCxn id="162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5918712" y="2350659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42" name="Group 141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44" name="Group 143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54" name="Block Arc 153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" name="Block Arc 154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5" name="Group 144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52" name="Block Arc 151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" name="Block Arc 152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6" name="Group 145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50" name="Block Arc 149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" name="Block Arc 150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7" name="Group 146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48" name="Oval 147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49" name="Straight Connector 148"/>
                      <p:cNvCxnSpPr>
                        <a:stCxn id="148" idx="0"/>
                        <a:endCxn id="148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3" name="Straight Arrow Connector 142"/>
                  <p:cNvCxnSpPr>
                    <a:endCxn id="148" idx="2"/>
                  </p:cNvCxnSpPr>
                  <p:nvPr/>
                </p:nvCxnSpPr>
                <p:spPr>
                  <a:xfrm flipH="1" flipV="1">
                    <a:off x="11921257" y="34961277"/>
                    <a:ext cx="1446691" cy="686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6818606" y="156419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30" name="Group 129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40" name="Block Arc 139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Block Arc 140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" name="Group 130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38" name="Block Arc 137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Block Arc 138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36" name="Block Arc 135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Block Arc 136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oup 132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34" name="Oval 133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5" name="Straight Connector 134"/>
                      <p:cNvCxnSpPr>
                        <a:stCxn id="134" idx="0"/>
                        <a:endCxn id="134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9" name="Straight Arrow Connector 128"/>
                  <p:cNvCxnSpPr/>
                  <p:nvPr/>
                </p:nvCxnSpPr>
                <p:spPr>
                  <a:xfrm flipH="1" flipV="1">
                    <a:off x="12123113" y="34541408"/>
                    <a:ext cx="1244835" cy="42673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6820002" y="234530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26" name="Block Arc 125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Block Arc 126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" name="Group 116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24" name="Block Arc 123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Block Arc 124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22" name="Block Arc 121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Block Arc 122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20" name="Oval 119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1" name="Straight Connector 120"/>
                      <p:cNvCxnSpPr>
                        <a:stCxn id="120" idx="0"/>
                        <a:endCxn id="120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5" name="Straight Arrow Connector 114"/>
                  <p:cNvCxnSpPr/>
                  <p:nvPr/>
                </p:nvCxnSpPr>
                <p:spPr>
                  <a:xfrm flipH="1">
                    <a:off x="12212962" y="34968146"/>
                    <a:ext cx="1154992" cy="563977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" name="Picture 12" descr="latex-image-1.pdf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7816" y="1861897"/>
                  <a:ext cx="361913" cy="3912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atex-image-1.pdf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8510" y="2599129"/>
                  <a:ext cx="361913" cy="39126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651016" y="1996129"/>
                  <a:ext cx="1213490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small </a:t>
                  </a:r>
                  <a:r>
                    <a:rPr kumimoji="0" lang="en-US" sz="1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dephasing</a:t>
                  </a:r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5635938" y="2001963"/>
                  <a:ext cx="218055" cy="142755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5646451" y="2460602"/>
                  <a:ext cx="197127" cy="111431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/>
                <p:cNvGrpSpPr/>
                <p:nvPr/>
              </p:nvGrpSpPr>
              <p:grpSpPr>
                <a:xfrm rot="5400000" flipH="1">
                  <a:off x="7645910" y="1983230"/>
                  <a:ext cx="975605" cy="812334"/>
                  <a:chOff x="23345764" y="26654122"/>
                  <a:chExt cx="1122516" cy="949325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23357120" y="27122918"/>
                    <a:ext cx="1081313" cy="6829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23910468" y="26654251"/>
                    <a:ext cx="0" cy="944162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Freeform 36"/>
                  <p:cNvSpPr/>
                  <p:nvPr/>
                </p:nvSpPr>
                <p:spPr>
                  <a:xfrm>
                    <a:off x="23345774" y="26654126"/>
                    <a:ext cx="1122516" cy="949325"/>
                  </a:xfrm>
                  <a:custGeom>
                    <a:avLst/>
                    <a:gdLst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612775 w 1209675"/>
                      <a:gd name="connsiteY2" fmla="*/ 469900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584200 w 1209675"/>
                      <a:gd name="connsiteY2" fmla="*/ 479425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584200 w 1209675"/>
                      <a:gd name="connsiteY2" fmla="*/ 479425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168400"/>
                      <a:gd name="connsiteY0" fmla="*/ 942975 h 942975"/>
                      <a:gd name="connsiteX1" fmla="*/ 171450 w 1168400"/>
                      <a:gd name="connsiteY1" fmla="*/ 606425 h 942975"/>
                      <a:gd name="connsiteX2" fmla="*/ 584200 w 1168400"/>
                      <a:gd name="connsiteY2" fmla="*/ 473075 h 942975"/>
                      <a:gd name="connsiteX3" fmla="*/ 1031875 w 1168400"/>
                      <a:gd name="connsiteY3" fmla="*/ 349250 h 942975"/>
                      <a:gd name="connsiteX4" fmla="*/ 1168400 w 1168400"/>
                      <a:gd name="connsiteY4" fmla="*/ 0 h 942975"/>
                      <a:gd name="connsiteX0" fmla="*/ 0 w 1133475"/>
                      <a:gd name="connsiteY0" fmla="*/ 949325 h 949325"/>
                      <a:gd name="connsiteX1" fmla="*/ 136525 w 1133475"/>
                      <a:gd name="connsiteY1" fmla="*/ 606425 h 949325"/>
                      <a:gd name="connsiteX2" fmla="*/ 549275 w 1133475"/>
                      <a:gd name="connsiteY2" fmla="*/ 473075 h 949325"/>
                      <a:gd name="connsiteX3" fmla="*/ 996950 w 1133475"/>
                      <a:gd name="connsiteY3" fmla="*/ 34925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36525 w 1133475"/>
                      <a:gd name="connsiteY1" fmla="*/ 606425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61975 w 1133475"/>
                      <a:gd name="connsiteY2" fmla="*/ 476250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27100 w 1122516"/>
                      <a:gd name="connsiteY3" fmla="*/ 292100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516" h="949325">
                        <a:moveTo>
                          <a:pt x="0" y="949325"/>
                        </a:moveTo>
                        <a:cubicBezTo>
                          <a:pt x="34660" y="821002"/>
                          <a:pt x="93663" y="739246"/>
                          <a:pt x="187325" y="660400"/>
                        </a:cubicBezTo>
                        <a:cubicBezTo>
                          <a:pt x="280987" y="581554"/>
                          <a:pt x="430763" y="526502"/>
                          <a:pt x="561975" y="476250"/>
                        </a:cubicBezTo>
                        <a:cubicBezTo>
                          <a:pt x="693187" y="425998"/>
                          <a:pt x="833678" y="371476"/>
                          <a:pt x="952671" y="269837"/>
                        </a:cubicBezTo>
                        <a:cubicBezTo>
                          <a:pt x="1071664" y="168198"/>
                          <a:pt x="1122516" y="0"/>
                          <a:pt x="1122516" y="0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22" name="Straight Arrow Connector 21"/>
                <p:cNvCxnSpPr>
                  <a:endCxn id="37" idx="1"/>
                </p:cNvCxnSpPr>
                <p:nvPr/>
              </p:nvCxnSpPr>
              <p:spPr>
                <a:xfrm>
                  <a:off x="7284396" y="2681415"/>
                  <a:ext cx="690378" cy="32968"/>
                </a:xfrm>
                <a:prstGeom prst="straightConnector1">
                  <a:avLst/>
                </a:prstGeom>
                <a:ln w="9525" cmpd="sng"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endCxn id="37" idx="3"/>
                </p:cNvCxnSpPr>
                <p:nvPr/>
              </p:nvCxnSpPr>
              <p:spPr>
                <a:xfrm>
                  <a:off x="7256742" y="1894945"/>
                  <a:ext cx="1052235" cy="154258"/>
                </a:xfrm>
                <a:prstGeom prst="straightConnector1">
                  <a:avLst/>
                </a:prstGeom>
                <a:ln w="9525" cmpd="sng"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3252680" y="3030296"/>
                  <a:ext cx="6225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prep</a:t>
                  </a:r>
                </a:p>
              </p:txBody>
            </p:sp>
            <p:pic>
              <p:nvPicPr>
                <p:cNvPr id="25" name="Picture 24" descr="latex-image-1.pd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6167" y="3116279"/>
                  <a:ext cx="212378" cy="247774"/>
                </a:xfrm>
                <a:prstGeom prst="rect">
                  <a:avLst/>
                </a:prstGeom>
              </p:spPr>
            </p:pic>
            <p:pic>
              <p:nvPicPr>
                <p:cNvPr id="26" name="Picture 25" descr="latex-image-1.pdf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9428" y="3111564"/>
                  <a:ext cx="191140" cy="247774"/>
                </a:xfrm>
                <a:prstGeom prst="rect">
                  <a:avLst/>
                </a:prstGeom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957858" y="3027281"/>
                  <a:ext cx="5950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wait</a:t>
                  </a:r>
                </a:p>
              </p:txBody>
            </p:sp>
          </p:grpSp>
          <p:pic>
            <p:nvPicPr>
              <p:cNvPr id="324" name="Picture 323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8752" y="1557786"/>
                <a:ext cx="948271" cy="204740"/>
              </a:xfrm>
              <a:prstGeom prst="rect">
                <a:avLst/>
              </a:prstGeom>
            </p:spPr>
          </p:pic>
          <p:pic>
            <p:nvPicPr>
              <p:cNvPr id="325" name="Picture 324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8752" y="2983794"/>
                <a:ext cx="948271" cy="204740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35559F-EF2C-481C-AB20-4E60606F3C34}"/>
              </a:ext>
            </a:extLst>
          </p:cNvPr>
          <p:cNvGrpSpPr/>
          <p:nvPr/>
        </p:nvGrpSpPr>
        <p:grpSpPr>
          <a:xfrm>
            <a:off x="-127481" y="2486382"/>
            <a:ext cx="9127605" cy="2203251"/>
            <a:chOff x="-127481" y="4536332"/>
            <a:chExt cx="9127605" cy="2203251"/>
          </a:xfrm>
        </p:grpSpPr>
        <p:grpSp>
          <p:nvGrpSpPr>
            <p:cNvPr id="263" name="Group 262"/>
            <p:cNvGrpSpPr/>
            <p:nvPr/>
          </p:nvGrpSpPr>
          <p:grpSpPr>
            <a:xfrm>
              <a:off x="3227202" y="5919068"/>
              <a:ext cx="4522221" cy="820515"/>
              <a:chOff x="311494" y="4489101"/>
              <a:chExt cx="7594858" cy="1378017"/>
            </a:xfrm>
          </p:grpSpPr>
          <p:cxnSp>
            <p:nvCxnSpPr>
              <p:cNvPr id="264" name="Straight Connector 263"/>
              <p:cNvCxnSpPr/>
              <p:nvPr/>
            </p:nvCxnSpPr>
            <p:spPr>
              <a:xfrm flipV="1">
                <a:off x="1271338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311494" y="4489101"/>
                <a:ext cx="1594891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1906385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1895581" y="4489101"/>
                <a:ext cx="1297118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3192699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3192699" y="4489101"/>
                <a:ext cx="2543962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5736661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5739719" y="4489101"/>
                <a:ext cx="1297118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7036837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7036837" y="4489101"/>
                <a:ext cx="869515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4" name="Group 273"/>
              <p:cNvGrpSpPr/>
              <p:nvPr/>
            </p:nvGrpSpPr>
            <p:grpSpPr>
              <a:xfrm>
                <a:off x="7384742" y="4900144"/>
                <a:ext cx="463463" cy="399505"/>
                <a:chOff x="7384742" y="4894783"/>
                <a:chExt cx="463463" cy="399505"/>
              </a:xfrm>
            </p:grpSpPr>
            <p:pic>
              <p:nvPicPr>
                <p:cNvPr id="282" name="Picture 281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4742" y="4894783"/>
                  <a:ext cx="457200" cy="162838"/>
                </a:xfrm>
                <a:prstGeom prst="rect">
                  <a:avLst/>
                </a:prstGeom>
              </p:spPr>
            </p:pic>
            <p:pic>
              <p:nvPicPr>
                <p:cNvPr id="283" name="Picture 282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4742" y="5125187"/>
                  <a:ext cx="463463" cy="169101"/>
                </a:xfrm>
                <a:prstGeom prst="rect">
                  <a:avLst/>
                </a:prstGeom>
              </p:spPr>
            </p:pic>
          </p:grpSp>
          <p:pic>
            <p:nvPicPr>
              <p:cNvPr id="275" name="Picture 274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6005" y="4890346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276" name="Picture 27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0126" y="4890346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277" name="Picture 276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772" y="4890346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278" name="Picture 277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0843" y="4890346"/>
                <a:ext cx="406400" cy="419100"/>
              </a:xfrm>
              <a:prstGeom prst="rect">
                <a:avLst/>
              </a:prstGeom>
            </p:spPr>
          </p:pic>
          <p:grpSp>
            <p:nvGrpSpPr>
              <p:cNvPr id="279" name="Group 278"/>
              <p:cNvGrpSpPr/>
              <p:nvPr/>
            </p:nvGrpSpPr>
            <p:grpSpPr>
              <a:xfrm>
                <a:off x="315078" y="4861630"/>
                <a:ext cx="832979" cy="476533"/>
                <a:chOff x="315078" y="4875188"/>
                <a:chExt cx="832979" cy="476533"/>
              </a:xfrm>
            </p:grpSpPr>
            <p:pic>
              <p:nvPicPr>
                <p:cNvPr id="280" name="Picture 279" descr="latex-image-1.pd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078" y="4875188"/>
                  <a:ext cx="832979" cy="162838"/>
                </a:xfrm>
                <a:prstGeom prst="rect">
                  <a:avLst/>
                </a:prstGeom>
              </p:spPr>
            </p:pic>
            <p:pic>
              <p:nvPicPr>
                <p:cNvPr id="281" name="Picture 280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692" y="5182620"/>
                  <a:ext cx="463463" cy="169101"/>
                </a:xfrm>
                <a:prstGeom prst="rect">
                  <a:avLst/>
                </a:prstGeom>
              </p:spPr>
            </p:pic>
          </p:grpSp>
        </p:grpSp>
        <p:sp>
          <p:nvSpPr>
            <p:cNvPr id="284" name="TextBox 283"/>
            <p:cNvSpPr txBox="1"/>
            <p:nvPr/>
          </p:nvSpPr>
          <p:spPr>
            <a:xfrm>
              <a:off x="7485759" y="4894412"/>
              <a:ext cx="151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Finite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turn-on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485759" y="5927621"/>
              <a:ext cx="151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Gapless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pulse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sequence</a:t>
              </a:r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3201632" y="4657203"/>
              <a:ext cx="4590121" cy="1066632"/>
              <a:chOff x="2725966" y="3659920"/>
              <a:chExt cx="4590121" cy="1066632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2725966" y="3905000"/>
                <a:ext cx="4590121" cy="821552"/>
                <a:chOff x="594486" y="2649683"/>
                <a:chExt cx="7708892" cy="1379758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594486" y="2649683"/>
                  <a:ext cx="7664871" cy="1379754"/>
                  <a:chOff x="594486" y="2649683"/>
                  <a:chExt cx="7664871" cy="1379754"/>
                </a:xfrm>
              </p:grpSpPr>
              <p:cxnSp>
                <p:nvCxnSpPr>
                  <p:cNvPr id="245" name="Straight Connector 244"/>
                  <p:cNvCxnSpPr/>
                  <p:nvPr/>
                </p:nvCxnSpPr>
                <p:spPr>
                  <a:xfrm flipV="1">
                    <a:off x="910237" y="2649685"/>
                    <a:ext cx="0" cy="1378017"/>
                  </a:xfrm>
                  <a:prstGeom prst="line">
                    <a:avLst/>
                  </a:prstGeom>
                  <a:ln w="12700" cmpd="sng">
                    <a:solidFill>
                      <a:schemeClr val="accent4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6" name="Group 245"/>
                  <p:cNvGrpSpPr/>
                  <p:nvPr/>
                </p:nvGrpSpPr>
                <p:grpSpPr>
                  <a:xfrm>
                    <a:off x="594486" y="2649683"/>
                    <a:ext cx="7664871" cy="1379754"/>
                    <a:chOff x="594486" y="2649683"/>
                    <a:chExt cx="7664871" cy="1379754"/>
                  </a:xfrm>
                </p:grpSpPr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594486" y="4027700"/>
                      <a:ext cx="324279" cy="0"/>
                    </a:xfrm>
                    <a:prstGeom prst="line">
                      <a:avLst/>
                    </a:prstGeom>
                    <a:ln w="12700" cmpd="sng">
                      <a:solidFill>
                        <a:srgbClr val="604A7B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>
                      <a:off x="918765" y="2649683"/>
                      <a:ext cx="635047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1553812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V="1">
                      <a:off x="1972672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1972672" y="2649683"/>
                      <a:ext cx="129711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>
                      <a:off x="326979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60050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V="1">
                      <a:off x="367891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678910" y="2649683"/>
                      <a:ext cx="254396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>
                      <a:off x="6222872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6219100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V="1">
                      <a:off x="663796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>
                    <a:xfrm>
                      <a:off x="6637960" y="2649683"/>
                      <a:ext cx="129711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7935078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Straight Connector 260"/>
                    <p:cNvCxnSpPr/>
                    <p:nvPr/>
                  </p:nvCxnSpPr>
                  <p:spPr>
                    <a:xfrm>
                      <a:off x="7935078" y="4027700"/>
                      <a:ext cx="324279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 flipV="1">
                      <a:off x="1553812" y="2651420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9" name="Straight Connector 228"/>
                <p:cNvCxnSpPr>
                  <a:endCxn id="237" idx="0"/>
                </p:cNvCxnSpPr>
                <p:nvPr/>
              </p:nvCxnSpPr>
              <p:spPr>
                <a:xfrm flipV="1">
                  <a:off x="1256163" y="2649683"/>
                  <a:ext cx="306578" cy="636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0" name="Freeform 229"/>
                <p:cNvSpPr/>
                <p:nvPr/>
              </p:nvSpPr>
              <p:spPr>
                <a:xfrm>
                  <a:off x="918765" y="2656045"/>
                  <a:ext cx="368300" cy="1367035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230"/>
                <p:cNvSpPr/>
                <p:nvPr/>
              </p:nvSpPr>
              <p:spPr>
                <a:xfrm>
                  <a:off x="1983726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31"/>
                <p:cNvSpPr/>
                <p:nvPr/>
              </p:nvSpPr>
              <p:spPr>
                <a:xfrm>
                  <a:off x="3683686" y="2656045"/>
                  <a:ext cx="368300" cy="1367036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232"/>
                <p:cNvSpPr/>
                <p:nvPr/>
              </p:nvSpPr>
              <p:spPr>
                <a:xfrm>
                  <a:off x="6632119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233"/>
                <p:cNvSpPr/>
                <p:nvPr/>
              </p:nvSpPr>
              <p:spPr>
                <a:xfrm flipV="1">
                  <a:off x="3269790" y="2656044"/>
                  <a:ext cx="368300" cy="1367036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34"/>
                <p:cNvSpPr/>
                <p:nvPr/>
              </p:nvSpPr>
              <p:spPr>
                <a:xfrm flipV="1">
                  <a:off x="6228489" y="2656042"/>
                  <a:ext cx="368300" cy="136703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35"/>
                <p:cNvSpPr/>
                <p:nvPr/>
              </p:nvSpPr>
              <p:spPr>
                <a:xfrm flipV="1">
                  <a:off x="7935078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236"/>
                <p:cNvSpPr/>
                <p:nvPr/>
              </p:nvSpPr>
              <p:spPr>
                <a:xfrm flipV="1">
                  <a:off x="1562741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/>
                <p:cNvCxnSpPr>
                  <a:endCxn id="234" idx="0"/>
                </p:cNvCxnSpPr>
                <p:nvPr/>
              </p:nvCxnSpPr>
              <p:spPr>
                <a:xfrm>
                  <a:off x="2352026" y="2649684"/>
                  <a:ext cx="917764" cy="636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>
                  <a:endCxn id="235" idx="0"/>
                </p:cNvCxnSpPr>
                <p:nvPr/>
              </p:nvCxnSpPr>
              <p:spPr>
                <a:xfrm flipV="1">
                  <a:off x="4051403" y="2656042"/>
                  <a:ext cx="2177086" cy="4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>
                  <a:stCxn id="233" idx="2"/>
                  <a:endCxn id="236" idx="0"/>
                </p:cNvCxnSpPr>
                <p:nvPr/>
              </p:nvCxnSpPr>
              <p:spPr>
                <a:xfrm>
                  <a:off x="7000419" y="2649683"/>
                  <a:ext cx="934659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V="1">
                  <a:off x="594486" y="4023080"/>
                  <a:ext cx="315751" cy="636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>
                  <a:endCxn id="232" idx="0"/>
                </p:cNvCxnSpPr>
                <p:nvPr/>
              </p:nvCxnSpPr>
              <p:spPr>
                <a:xfrm>
                  <a:off x="3625390" y="4023080"/>
                  <a:ext cx="58296" cy="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>
                  <a:stCxn id="237" idx="2"/>
                  <a:endCxn id="231" idx="0"/>
                </p:cNvCxnSpPr>
                <p:nvPr/>
              </p:nvCxnSpPr>
              <p:spPr>
                <a:xfrm>
                  <a:off x="1931041" y="4023080"/>
                  <a:ext cx="52685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596789" y="4023079"/>
                  <a:ext cx="35330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8" name="Picture 287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217" y="4168659"/>
                <a:ext cx="249546" cy="249545"/>
              </a:xfrm>
              <a:prstGeom prst="rect">
                <a:avLst/>
              </a:prstGeom>
            </p:spPr>
          </p:pic>
          <p:pic>
            <p:nvPicPr>
              <p:cNvPr id="289" name="Picture 288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570" y="4168659"/>
                <a:ext cx="241984" cy="249545"/>
              </a:xfrm>
              <a:prstGeom prst="rect">
                <a:avLst/>
              </a:prstGeom>
            </p:spPr>
          </p:pic>
          <p:pic>
            <p:nvPicPr>
              <p:cNvPr id="290" name="Picture 289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6392" y="4168659"/>
                <a:ext cx="249546" cy="249545"/>
              </a:xfrm>
              <a:prstGeom prst="rect">
                <a:avLst/>
              </a:prstGeom>
            </p:spPr>
          </p:pic>
          <p:pic>
            <p:nvPicPr>
              <p:cNvPr id="291" name="Picture 290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4427" y="4168659"/>
                <a:ext cx="241984" cy="249545"/>
              </a:xfrm>
              <a:prstGeom prst="rect">
                <a:avLst/>
              </a:prstGeom>
            </p:spPr>
          </p:pic>
          <p:pic>
            <p:nvPicPr>
              <p:cNvPr id="292" name="Picture 291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132" y="3659920"/>
                <a:ext cx="264669" cy="226860"/>
              </a:xfrm>
              <a:prstGeom prst="rect">
                <a:avLst/>
              </a:prstGeom>
            </p:spPr>
          </p:pic>
          <p:pic>
            <p:nvPicPr>
              <p:cNvPr id="293" name="Picture 292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832" y="3664768"/>
                <a:ext cx="241984" cy="166364"/>
              </a:xfrm>
              <a:prstGeom prst="rect">
                <a:avLst/>
              </a:prstGeom>
            </p:spPr>
          </p:pic>
          <p:pic>
            <p:nvPicPr>
              <p:cNvPr id="294" name="Picture 293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4438" y="3664768"/>
                <a:ext cx="347851" cy="166364"/>
              </a:xfrm>
              <a:prstGeom prst="rect">
                <a:avLst/>
              </a:prstGeom>
            </p:spPr>
          </p:pic>
          <p:pic>
            <p:nvPicPr>
              <p:cNvPr id="295" name="Picture 294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2472" y="3664768"/>
                <a:ext cx="241984" cy="166364"/>
              </a:xfrm>
              <a:prstGeom prst="rect">
                <a:avLst/>
              </a:prstGeom>
            </p:spPr>
          </p:pic>
        </p:grpSp>
        <p:sp>
          <p:nvSpPr>
            <p:cNvPr id="315" name="TextBox 314"/>
            <p:cNvSpPr txBox="1"/>
            <p:nvPr/>
          </p:nvSpPr>
          <p:spPr>
            <a:xfrm>
              <a:off x="-127481" y="4536332"/>
              <a:ext cx="3332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“Gapless” Pulses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233243" y="4952642"/>
              <a:ext cx="29141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Phase changed discontinuously on DDS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Avoids finite turn-on time effects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Removes errors caused by asynchronous pulse arrival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Allows for continuous power stabilization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5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Motivation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1FABB-5335-4801-8DD9-B1C2EED98E06}"/>
              </a:ext>
            </a:extLst>
          </p:cNvPr>
          <p:cNvGrpSpPr/>
          <p:nvPr/>
        </p:nvGrpSpPr>
        <p:grpSpPr>
          <a:xfrm>
            <a:off x="39770" y="1151342"/>
            <a:ext cx="4570036" cy="5706658"/>
            <a:chOff x="39770" y="1151342"/>
            <a:chExt cx="4570036" cy="5706658"/>
          </a:xfrm>
        </p:grpSpPr>
        <p:sp>
          <p:nvSpPr>
            <p:cNvPr id="5" name="TextBox 4"/>
            <p:cNvSpPr txBox="1"/>
            <p:nvPr/>
          </p:nvSpPr>
          <p:spPr>
            <a:xfrm>
              <a:off x="1583752" y="1892544"/>
              <a:ext cx="3026054" cy="458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Quantum chemistry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Calculation of molecular potentials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Nitrogen and Oxygen fixation, development of catalytic converters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</a:endParaRPr>
            </a:p>
            <a:p>
              <a:r>
                <a:rPr lang="en-US" b="1" dirty="0">
                  <a:latin typeface="Calibri" panose="020F0502020204030204" pitchFamily="34" charset="0"/>
                </a:rPr>
                <a:t>Medicine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Structure-based drug development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latin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" dirty="0">
                <a:latin typeface="Calibri" panose="020F0502020204030204" pitchFamily="34" charset="0"/>
              </a:endParaRPr>
            </a:p>
            <a:p>
              <a:r>
                <a:rPr lang="en-US" b="1" dirty="0">
                  <a:latin typeface="Calibri" panose="020F0502020204030204" pitchFamily="34" charset="0"/>
                </a:rPr>
                <a:t>Quantum computing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Number factorization (Shor’s algorithm)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Search in unstructured data, searching for solutions to hard problems</a:t>
              </a:r>
              <a:br>
                <a:rPr lang="en-US" sz="1200" dirty="0">
                  <a:latin typeface="Calibri" panose="020F0502020204030204" pitchFamily="34" charset="0"/>
                </a:rPr>
              </a:br>
              <a:r>
                <a:rPr lang="en-US" sz="1200" dirty="0">
                  <a:latin typeface="Calibri" panose="020F0502020204030204" pitchFamily="34" charset="0"/>
                </a:rPr>
                <a:t>(Grover’s search algorithm)</a:t>
              </a:r>
            </a:p>
            <a:p>
              <a:r>
                <a:rPr lang="en-US" sz="600" dirty="0">
                  <a:latin typeface="Calibri" panose="020F0502020204030204" pitchFamily="34" charset="0"/>
                </a:rPr>
                <a:t> 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b="1" dirty="0">
                  <a:latin typeface="Calibri" panose="020F0502020204030204" pitchFamily="34" charset="0"/>
                </a:rPr>
                <a:t>Quantum simulation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Simulating many-body 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Already for about 20 qubits not possible to simulate classically.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" dirty="0">
                <a:latin typeface="Calibri" panose="020F0502020204030204" pitchFamily="34" charset="0"/>
              </a:endParaRPr>
            </a:p>
            <a:p>
              <a:r>
                <a:rPr lang="en-US" b="1" dirty="0">
                  <a:latin typeface="Calibri" panose="020F0502020204030204" pitchFamily="34" charset="0"/>
                </a:rPr>
                <a:t>Quantum Communication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</a:rPr>
                <a:t>Securing a quantum channel</a:t>
              </a:r>
            </a:p>
          </p:txBody>
        </p:sp>
        <p:pic>
          <p:nvPicPr>
            <p:cNvPr id="6" name="Picture 2" descr="http://images.sciencedaily.com/2012/04/120411161604-lar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24" y="5765945"/>
              <a:ext cx="1436914" cy="109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ield lines art8 no 16 ionAFM different ions-stretch-01-blue yellow and white ion-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7" y="4697017"/>
              <a:ext cx="1543981" cy="90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cnet1.cbsistatic.com/hub/i/2014/07/25/a4a1bd19-f3d5-4999-b46b-cc90e1d679de/c9ebaae867961b1bbdadc7e103c00034/microsoft-quantum-computing-smal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1" r="9309"/>
            <a:stretch/>
          </p:blipFill>
          <p:spPr bwMode="auto">
            <a:xfrm>
              <a:off x="60558" y="3610650"/>
              <a:ext cx="1543981" cy="101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onlinelibrary.wiley.com/store/10.1002/qua.24671/asset/image_m/qua24671-toc-0001-m.png?v=1&amp;s=45c39ce6eff30f68e07b96cfa705b23ff8d1da3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95" b="15025"/>
            <a:stretch/>
          </p:blipFill>
          <p:spPr bwMode="auto">
            <a:xfrm>
              <a:off x="39770" y="1936835"/>
              <a:ext cx="1543982" cy="91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www.apollon.uio.no/artikler/2015/bilder-apollon_1_2015/507/beregninger_kjemi_molekyl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9" t="5824" r="3426" b="2890"/>
            <a:stretch/>
          </p:blipFill>
          <p:spPr bwMode="auto">
            <a:xfrm>
              <a:off x="386499" y="2877005"/>
              <a:ext cx="839036" cy="65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4D4DF8-F952-47BE-B982-BB0323C26164}"/>
                </a:ext>
              </a:extLst>
            </p:cNvPr>
            <p:cNvSpPr/>
            <p:nvPr/>
          </p:nvSpPr>
          <p:spPr>
            <a:xfrm>
              <a:off x="213621" y="1151342"/>
              <a:ext cx="34615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u="sng" dirty="0">
                  <a:latin typeface="Calibri" panose="020F0502020204030204" pitchFamily="34" charset="0"/>
                </a:rPr>
                <a:t>Quantum Information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01DD83-840F-4E0C-BBB3-6DA1CCEF9010}"/>
              </a:ext>
            </a:extLst>
          </p:cNvPr>
          <p:cNvGrpSpPr/>
          <p:nvPr/>
        </p:nvGrpSpPr>
        <p:grpSpPr>
          <a:xfrm>
            <a:off x="4241210" y="1151342"/>
            <a:ext cx="4442839" cy="5896459"/>
            <a:chOff x="4241210" y="1151342"/>
            <a:chExt cx="4442839" cy="58964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995D2-1F74-4666-ABF5-D7C14ADC6499}"/>
                </a:ext>
              </a:extLst>
            </p:cNvPr>
            <p:cNvSpPr txBox="1"/>
            <p:nvPr/>
          </p:nvSpPr>
          <p:spPr>
            <a:xfrm>
              <a:off x="6310478" y="1892544"/>
              <a:ext cx="2373571" cy="51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Trapped 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Blatt and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Wineland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“Entangled States of Trapped Atomic Ions.” </a:t>
              </a:r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Nature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453, 1008–15 (2008).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Monroe and Kim. “Scaling the Ion Trap Quantum Processor.” </a:t>
              </a:r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Science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339, 1169 (2013)</a:t>
              </a:r>
            </a:p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Neutral Atoms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Rydberg states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Atoms in cavities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Superconducting Josephson junctions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Devoret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Schoelkopf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. “Superconducting Circuits for Quantum Information: An Outlook.” </a:t>
              </a:r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Science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339, 1169 (2013).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Quantum dots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Awschalom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, et al., “Quantum Spintronics: Engineering and Manipulating Atom-Like Spins in Semiconductors.” </a:t>
              </a:r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Science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339, 1174 (2013).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501382-120D-49C2-ACF8-37FF26AF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921" y="5421564"/>
              <a:ext cx="1473200" cy="1436436"/>
            </a:xfrm>
            <a:prstGeom prst="rect">
              <a:avLst/>
            </a:prstGeom>
          </p:spPr>
        </p:pic>
        <p:pic>
          <p:nvPicPr>
            <p:cNvPr id="14" name="Picture 2" descr="http://ej.iop.org/images/0295-5075/86/6/60004/Full/epl11921fig1.jpg">
              <a:extLst>
                <a:ext uri="{FF2B5EF4-FFF2-40B4-BE49-F238E27FC236}">
                  <a16:creationId xmlns:a16="http://schemas.microsoft.com/office/drawing/2014/main" id="{E108A9BF-1E5E-4426-A8E2-94D973545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210" y="2052150"/>
              <a:ext cx="2106976" cy="97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inglePhotonGeneration">
              <a:extLst>
                <a:ext uri="{FF2B5EF4-FFF2-40B4-BE49-F238E27FC236}">
                  <a16:creationId xmlns:a16="http://schemas.microsoft.com/office/drawing/2014/main" id="{024B88B7-B9F6-4169-8002-790332CDC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514" y="3208592"/>
              <a:ext cx="1333500" cy="5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eZQu architecture">
              <a:extLst>
                <a:ext uri="{FF2B5EF4-FFF2-40B4-BE49-F238E27FC236}">
                  <a16:creationId xmlns:a16="http://schemas.microsoft.com/office/drawing/2014/main" id="{BB2047ED-42DA-44B5-B052-975E443D4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5" t="23777" r="21411" b="6898"/>
            <a:stretch/>
          </p:blipFill>
          <p:spPr bwMode="auto">
            <a:xfrm>
              <a:off x="4572000" y="4053870"/>
              <a:ext cx="1602121" cy="120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4AD0A9-469C-4FBC-96F9-8E961F4DB0AD}"/>
                </a:ext>
              </a:extLst>
            </p:cNvPr>
            <p:cNvSpPr/>
            <p:nvPr/>
          </p:nvSpPr>
          <p:spPr>
            <a:xfrm>
              <a:off x="4517338" y="1151342"/>
              <a:ext cx="36594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u="sng" dirty="0">
                  <a:latin typeface="Calibri" panose="020F0502020204030204" pitchFamily="34" charset="0"/>
                </a:rPr>
                <a:t>Qubit Implementations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2CD10C3-A699-48B3-9FD4-F8483E0E5AA7}"/>
              </a:ext>
            </a:extLst>
          </p:cNvPr>
          <p:cNvSpPr/>
          <p:nvPr/>
        </p:nvSpPr>
        <p:spPr>
          <a:xfrm>
            <a:off x="4203501" y="1936835"/>
            <a:ext cx="4447579" cy="1271757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84051"/>
          <a:stretch/>
        </p:blipFill>
        <p:spPr>
          <a:xfrm>
            <a:off x="1944415" y="2217642"/>
            <a:ext cx="6706665" cy="772894"/>
          </a:xfrm>
          <a:prstGeom prst="rect">
            <a:avLst/>
          </a:prstGeom>
        </p:spPr>
      </p:pic>
      <p:pic>
        <p:nvPicPr>
          <p:cNvPr id="3074" name="Picture 2" descr="C:\Users\plmaunz\Documents\Projects\LogiQ\BlackBox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34"/>
          <a:stretch/>
        </p:blipFill>
        <p:spPr bwMode="auto">
          <a:xfrm>
            <a:off x="0" y="1550693"/>
            <a:ext cx="2084383" cy="240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Gate Set Tomography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4329" y="1038647"/>
            <a:ext cx="217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Developed at Sandia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www.pygsti.info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DB263-FF06-4BCA-BD5E-EE3F8B854BCA}"/>
              </a:ext>
            </a:extLst>
          </p:cNvPr>
          <p:cNvSpPr txBox="1"/>
          <p:nvPr/>
        </p:nvSpPr>
        <p:spPr>
          <a:xfrm>
            <a:off x="4277345" y="4508829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Fiducials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75E4E-2C76-4185-BDDA-0BDFDD316300}"/>
              </a:ext>
            </a:extLst>
          </p:cNvPr>
          <p:cNvSpPr txBox="1"/>
          <p:nvPr/>
        </p:nvSpPr>
        <p:spPr>
          <a:xfrm>
            <a:off x="6946731" y="314163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C737E2-8F1D-4AAD-81BC-CAF0D8B659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5" y="4885075"/>
            <a:ext cx="1160842" cy="1809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A51FE-05ED-4820-A004-98A66D128E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71" y="3579926"/>
            <a:ext cx="2315258" cy="31921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244731-AFAE-4398-B5E7-3FEE107065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9" y="4033577"/>
            <a:ext cx="3146287" cy="9960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447327B-01B0-4879-97DD-812490DE4E17}"/>
              </a:ext>
            </a:extLst>
          </p:cNvPr>
          <p:cNvGrpSpPr/>
          <p:nvPr/>
        </p:nvGrpSpPr>
        <p:grpSpPr>
          <a:xfrm>
            <a:off x="1977254" y="1052230"/>
            <a:ext cx="6884868" cy="1175578"/>
            <a:chOff x="1977254" y="1306230"/>
            <a:chExt cx="6884868" cy="1175578"/>
          </a:xfrm>
        </p:grpSpPr>
        <p:sp>
          <p:nvSpPr>
            <p:cNvPr id="7" name="TextBox 6"/>
            <p:cNvSpPr txBox="1"/>
            <p:nvPr/>
          </p:nvSpPr>
          <p:spPr>
            <a:xfrm>
              <a:off x="1977254" y="2112476"/>
              <a:ext cx="5689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Uses structured sequences to amplify all possible errors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A42B6F-9C53-4D1F-A654-6FD447FE4712}"/>
                </a:ext>
              </a:extLst>
            </p:cNvPr>
            <p:cNvSpPr/>
            <p:nvPr/>
          </p:nvSpPr>
          <p:spPr>
            <a:xfrm>
              <a:off x="4989101" y="1306230"/>
              <a:ext cx="387302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</a:rPr>
                <a:t>Efficiently measures performance characterizing fault-tolerance (diamond norm)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C191EE-6DB0-40CA-99BE-AC329AABEDAB}"/>
                </a:ext>
              </a:extLst>
            </p:cNvPr>
            <p:cNvSpPr/>
            <p:nvPr/>
          </p:nvSpPr>
          <p:spPr>
            <a:xfrm>
              <a:off x="1977254" y="1315696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calibration required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</a:rPr>
                <a:t>Detailed debug information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</a:rPr>
                <a:t>Detects non-Markovian noise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7A98EC-FD21-4CBD-9D6E-F36BCA8E7DF8}"/>
              </a:ext>
            </a:extLst>
          </p:cNvPr>
          <p:cNvGrpSpPr/>
          <p:nvPr/>
        </p:nvGrpSpPr>
        <p:grpSpPr>
          <a:xfrm>
            <a:off x="983652" y="5075891"/>
            <a:ext cx="1669608" cy="1697250"/>
            <a:chOff x="5298058" y="3151244"/>
            <a:chExt cx="2864968" cy="2912400"/>
          </a:xfrm>
        </p:grpSpPr>
        <p:pic>
          <p:nvPicPr>
            <p:cNvPr id="18" name="Picture 17" descr="bloch_sphere_with_arrows.png">
              <a:extLst>
                <a:ext uri="{FF2B5EF4-FFF2-40B4-BE49-F238E27FC236}">
                  <a16:creationId xmlns:a16="http://schemas.microsoft.com/office/drawing/2014/main" id="{DACA2808-B6B1-4349-9D86-30B4957D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8058" y="3151244"/>
              <a:ext cx="2864968" cy="2910516"/>
            </a:xfrm>
            <a:prstGeom prst="rect">
              <a:avLst/>
            </a:prstGeom>
          </p:spPr>
        </p:pic>
        <p:pic>
          <p:nvPicPr>
            <p:cNvPr id="19" name="Picture 18" descr="bloch_sphere.png">
              <a:extLst>
                <a:ext uri="{FF2B5EF4-FFF2-40B4-BE49-F238E27FC236}">
                  <a16:creationId xmlns:a16="http://schemas.microsoft.com/office/drawing/2014/main" id="{0BF88A34-02E3-49FA-9E29-41C6438B8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66" t="46928"/>
            <a:stretch/>
          </p:blipFill>
          <p:spPr>
            <a:xfrm>
              <a:off x="6307896" y="4518968"/>
              <a:ext cx="1748030" cy="1544676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508A91B-959F-47B1-B926-80B344BFE02A}"/>
              </a:ext>
            </a:extLst>
          </p:cNvPr>
          <p:cNvSpPr/>
          <p:nvPr/>
        </p:nvSpPr>
        <p:spPr>
          <a:xfrm>
            <a:off x="2576931" y="3138718"/>
            <a:ext cx="436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i="1" dirty="0">
                <a:solidFill>
                  <a:prstClr val="black"/>
                </a:solidFill>
              </a:rPr>
              <a:t>Fiducials</a:t>
            </a:r>
            <a:r>
              <a:rPr lang="en-US" i="1" dirty="0">
                <a:solidFill>
                  <a:prstClr val="black"/>
                </a:solidFill>
              </a:rPr>
              <a:t>: Used for preparing and measuring on all 6 poles of the Bloch sphere</a:t>
            </a:r>
          </a:p>
          <a:p>
            <a:pPr lvl="0">
              <a:defRPr/>
            </a:pPr>
            <a:r>
              <a:rPr lang="en-US" b="1" i="1" dirty="0">
                <a:solidFill>
                  <a:prstClr val="black"/>
                </a:solidFill>
              </a:rPr>
              <a:t>Germs</a:t>
            </a:r>
            <a:r>
              <a:rPr lang="en-US" i="1" dirty="0">
                <a:solidFill>
                  <a:prstClr val="black"/>
                </a:solidFill>
              </a:rPr>
              <a:t>: Carefully chosen set of gate sequences applied repeatedly </a:t>
            </a:r>
          </a:p>
        </p:txBody>
      </p:sp>
    </p:spTree>
    <p:extLst>
      <p:ext uri="{BB962C8B-B14F-4D97-AF65-F5344CB8AC3E}">
        <p14:creationId xmlns:p14="http://schemas.microsoft.com/office/powerpoint/2010/main" val="400545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GST: debugging microwave gates </a:t>
            </a:r>
          </a:p>
        </p:txBody>
      </p:sp>
      <p:pic>
        <p:nvPicPr>
          <p:cNvPr id="2050" name="Picture 2 1" descr="C:\Users\plmaunz\Documents\ProgramReview_01_2016\Diamond2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57" y="1420813"/>
            <a:ext cx="4143557" cy="48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43" y="1970984"/>
            <a:ext cx="283429" cy="216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82" y="1528241"/>
            <a:ext cx="353524" cy="21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70" y="1754603"/>
            <a:ext cx="339810" cy="216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1313384"/>
            <a:ext cx="473905" cy="21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2668051"/>
            <a:ext cx="480000" cy="21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4014251"/>
            <a:ext cx="481524" cy="216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4" y="5377385"/>
            <a:ext cx="484571" cy="2179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1" y="1119812"/>
            <a:ext cx="2611199" cy="2798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45" y="1970984"/>
            <a:ext cx="533333" cy="2529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415090" y="2670112"/>
            <a:ext cx="308902" cy="112981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2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Error Mitigation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587CC4-ABC4-457D-84F1-172C22A6AA61}"/>
              </a:ext>
            </a:extLst>
          </p:cNvPr>
          <p:cNvGrpSpPr/>
          <p:nvPr/>
        </p:nvGrpSpPr>
        <p:grpSpPr>
          <a:xfrm>
            <a:off x="231701" y="1091265"/>
            <a:ext cx="8400259" cy="1780824"/>
            <a:chOff x="231701" y="3126660"/>
            <a:chExt cx="8400259" cy="1780824"/>
          </a:xfrm>
        </p:grpSpPr>
        <p:pic>
          <p:nvPicPr>
            <p:cNvPr id="301" name="Picture 300" descr="BlochRotThick.png">
              <a:extLst>
                <a:ext uri="{FF2B5EF4-FFF2-40B4-BE49-F238E27FC236}">
                  <a16:creationId xmlns:a16="http://schemas.microsoft.com/office/drawing/2014/main" id="{36A32D7D-4DC8-4330-A651-1343B457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9" r="7212"/>
            <a:stretch/>
          </p:blipFill>
          <p:spPr>
            <a:xfrm>
              <a:off x="6855974" y="3126660"/>
              <a:ext cx="1775986" cy="1780824"/>
            </a:xfrm>
            <a:prstGeom prst="rect">
              <a:avLst/>
            </a:prstGeom>
          </p:spPr>
        </p:pic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8B85A861-F9ED-4874-870B-2C0359502060}"/>
                </a:ext>
              </a:extLst>
            </p:cNvPr>
            <p:cNvSpPr/>
            <p:nvPr/>
          </p:nvSpPr>
          <p:spPr>
            <a:xfrm>
              <a:off x="3712429" y="3692760"/>
              <a:ext cx="658720" cy="701814"/>
            </a:xfrm>
            <a:prstGeom prst="rect">
              <a:avLst/>
            </a:prstGeom>
            <a:solidFill>
              <a:srgbClr val="E3021D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DFC42B2-DE4C-4558-91EE-074B15347F10}"/>
                </a:ext>
              </a:extLst>
            </p:cNvPr>
            <p:cNvSpPr/>
            <p:nvPr/>
          </p:nvSpPr>
          <p:spPr>
            <a:xfrm>
              <a:off x="4586328" y="3692760"/>
              <a:ext cx="1288805" cy="701814"/>
            </a:xfrm>
            <a:prstGeom prst="rect">
              <a:avLst/>
            </a:prstGeom>
            <a:solidFill>
              <a:srgbClr val="0F7308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07874D3-D374-4466-A772-DCAD666BB5B3}"/>
                </a:ext>
              </a:extLst>
            </p:cNvPr>
            <p:cNvSpPr/>
            <p:nvPr/>
          </p:nvSpPr>
          <p:spPr>
            <a:xfrm>
              <a:off x="6085453" y="3681184"/>
              <a:ext cx="661695" cy="701814"/>
            </a:xfrm>
            <a:prstGeom prst="rect">
              <a:avLst/>
            </a:prstGeom>
            <a:solidFill>
              <a:srgbClr val="C0590E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1F11E58-CC44-4704-9279-C7582348A144}"/>
                </a:ext>
              </a:extLst>
            </p:cNvPr>
            <p:cNvSpPr/>
            <p:nvPr/>
          </p:nvSpPr>
          <p:spPr>
            <a:xfrm>
              <a:off x="3173788" y="3692760"/>
              <a:ext cx="323425" cy="701814"/>
            </a:xfrm>
            <a:prstGeom prst="rect">
              <a:avLst/>
            </a:prstGeom>
            <a:solidFill>
              <a:srgbClr val="3735CB">
                <a:alpha val="6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A3FAC0BA-04AD-41C4-95B3-F4C3F8F3ED62}"/>
                </a:ext>
              </a:extLst>
            </p:cNvPr>
            <p:cNvGrpSpPr/>
            <p:nvPr/>
          </p:nvGrpSpPr>
          <p:grpSpPr>
            <a:xfrm>
              <a:off x="3008635" y="3477721"/>
              <a:ext cx="3905560" cy="916853"/>
              <a:chOff x="947015" y="676589"/>
              <a:chExt cx="7668589" cy="1800247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FCA9C2D8-7536-4D79-93C1-B41FE320EF7D}"/>
                  </a:ext>
                </a:extLst>
              </p:cNvPr>
              <p:cNvGrpSpPr/>
              <p:nvPr/>
            </p:nvGrpSpPr>
            <p:grpSpPr>
              <a:xfrm>
                <a:off x="947015" y="1098819"/>
                <a:ext cx="7668589" cy="1378017"/>
                <a:chOff x="945815" y="2391265"/>
                <a:chExt cx="7668589" cy="1378017"/>
              </a:xfrm>
            </p:grpSpPr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589D9762-AC64-463A-9579-7563D4B71CDE}"/>
                    </a:ext>
                  </a:extLst>
                </p:cNvPr>
                <p:cNvCxnSpPr/>
                <p:nvPr/>
              </p:nvCxnSpPr>
              <p:spPr>
                <a:xfrm>
                  <a:off x="945815" y="3769282"/>
                  <a:ext cx="32427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8D22C3B1-5338-4EAA-AF2E-511A979332F9}"/>
                    </a:ext>
                  </a:extLst>
                </p:cNvPr>
                <p:cNvCxnSpPr/>
                <p:nvPr/>
              </p:nvCxnSpPr>
              <p:spPr>
                <a:xfrm flipV="1">
                  <a:off x="1270094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D7DC83D-260D-48C9-BF2A-7B75A9EC1278}"/>
                    </a:ext>
                  </a:extLst>
                </p:cNvPr>
                <p:cNvCxnSpPr/>
                <p:nvPr/>
              </p:nvCxnSpPr>
              <p:spPr>
                <a:xfrm>
                  <a:off x="1270094" y="2391265"/>
                  <a:ext cx="635047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07B1BABE-960C-4539-AF95-5F26E1AB8464}"/>
                    </a:ext>
                  </a:extLst>
                </p:cNvPr>
                <p:cNvCxnSpPr/>
                <p:nvPr/>
              </p:nvCxnSpPr>
              <p:spPr>
                <a:xfrm>
                  <a:off x="190514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3373C78F-C9C6-4B0A-93C5-9BD8714A8AB4}"/>
                    </a:ext>
                  </a:extLst>
                </p:cNvPr>
                <p:cNvCxnSpPr/>
                <p:nvPr/>
              </p:nvCxnSpPr>
              <p:spPr>
                <a:xfrm>
                  <a:off x="1905141" y="3769282"/>
                  <a:ext cx="418860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EC03334C-85F7-40DF-BC1F-892E9D903B37}"/>
                    </a:ext>
                  </a:extLst>
                </p:cNvPr>
                <p:cNvCxnSpPr/>
                <p:nvPr/>
              </p:nvCxnSpPr>
              <p:spPr>
                <a:xfrm flipV="1">
                  <a:off x="232400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26D3F3A0-AD00-4119-BF35-CBCE6E4613BE}"/>
                    </a:ext>
                  </a:extLst>
                </p:cNvPr>
                <p:cNvCxnSpPr/>
                <p:nvPr/>
              </p:nvCxnSpPr>
              <p:spPr>
                <a:xfrm>
                  <a:off x="2327718" y="2391265"/>
                  <a:ext cx="1293401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76BB43B8-5F0F-4C08-877D-313E4BEDEF14}"/>
                    </a:ext>
                  </a:extLst>
                </p:cNvPr>
                <p:cNvCxnSpPr/>
                <p:nvPr/>
              </p:nvCxnSpPr>
              <p:spPr>
                <a:xfrm>
                  <a:off x="362111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320A256E-F402-43C0-A849-5A642387289C}"/>
                    </a:ext>
                  </a:extLst>
                </p:cNvPr>
                <p:cNvCxnSpPr/>
                <p:nvPr/>
              </p:nvCxnSpPr>
              <p:spPr>
                <a:xfrm>
                  <a:off x="3621118" y="3769282"/>
                  <a:ext cx="409121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06961F5F-AF28-44C9-89DB-A13FF853834A}"/>
                    </a:ext>
                  </a:extLst>
                </p:cNvPr>
                <p:cNvCxnSpPr/>
                <p:nvPr/>
              </p:nvCxnSpPr>
              <p:spPr>
                <a:xfrm flipV="1">
                  <a:off x="403023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C0C511A1-C194-4630-8953-685ACD3EE709}"/>
                    </a:ext>
                  </a:extLst>
                </p:cNvPr>
                <p:cNvCxnSpPr/>
                <p:nvPr/>
              </p:nvCxnSpPr>
              <p:spPr>
                <a:xfrm>
                  <a:off x="4038733" y="2391265"/>
                  <a:ext cx="253546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5AD10015-E7D8-48DC-B59F-B6D62D4BEE2B}"/>
                    </a:ext>
                  </a:extLst>
                </p:cNvPr>
                <p:cNvCxnSpPr/>
                <p:nvPr/>
              </p:nvCxnSpPr>
              <p:spPr>
                <a:xfrm>
                  <a:off x="6574201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3F30265-F26A-4374-B098-A5C410CB5091}"/>
                    </a:ext>
                  </a:extLst>
                </p:cNvPr>
                <p:cNvCxnSpPr/>
                <p:nvPr/>
              </p:nvCxnSpPr>
              <p:spPr>
                <a:xfrm>
                  <a:off x="6583536" y="3769282"/>
                  <a:ext cx="403630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ECC110EF-68E3-4732-BF95-DCB309162427}"/>
                    </a:ext>
                  </a:extLst>
                </p:cNvPr>
                <p:cNvCxnSpPr/>
                <p:nvPr/>
              </p:nvCxnSpPr>
              <p:spPr>
                <a:xfrm flipV="1">
                  <a:off x="6989289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4CE9B5A3-B463-4615-BFA0-D2A67C13DB01}"/>
                    </a:ext>
                  </a:extLst>
                </p:cNvPr>
                <p:cNvCxnSpPr/>
                <p:nvPr/>
              </p:nvCxnSpPr>
              <p:spPr>
                <a:xfrm>
                  <a:off x="6989289" y="2391265"/>
                  <a:ext cx="1297118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240EB40A-D48F-46D6-BF9B-708B37DD7325}"/>
                    </a:ext>
                  </a:extLst>
                </p:cNvPr>
                <p:cNvCxnSpPr/>
                <p:nvPr/>
              </p:nvCxnSpPr>
              <p:spPr>
                <a:xfrm>
                  <a:off x="8286407" y="2391265"/>
                  <a:ext cx="0" cy="1378017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10422779-E247-40B7-AFAF-FC0BA04F59EA}"/>
                    </a:ext>
                  </a:extLst>
                </p:cNvPr>
                <p:cNvCxnSpPr/>
                <p:nvPr/>
              </p:nvCxnSpPr>
              <p:spPr>
                <a:xfrm>
                  <a:off x="8290125" y="3769282"/>
                  <a:ext cx="324279" cy="0"/>
                </a:xfrm>
                <a:prstGeom prst="line">
                  <a:avLst/>
                </a:prstGeom>
                <a:ln cap="sq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4" name="Picture 303" descr="latex-image-1.pdf">
                <a:extLst>
                  <a:ext uri="{FF2B5EF4-FFF2-40B4-BE49-F238E27FC236}">
                    <a16:creationId xmlns:a16="http://schemas.microsoft.com/office/drawing/2014/main" id="{F85E8D3F-EE42-4D02-AA68-A053C4C3E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109" y="1530993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305" name="Picture 304" descr="latex-image-1.pdf">
                <a:extLst>
                  <a:ext uri="{FF2B5EF4-FFF2-40B4-BE49-F238E27FC236}">
                    <a16:creationId xmlns:a16="http://schemas.microsoft.com/office/drawing/2014/main" id="{3505238A-1532-4D80-A3B4-78AEC6E72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4135" y="1530993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306" name="Picture 305" descr="latex-image-1.pdf">
                <a:extLst>
                  <a:ext uri="{FF2B5EF4-FFF2-40B4-BE49-F238E27FC236}">
                    <a16:creationId xmlns:a16="http://schemas.microsoft.com/office/drawing/2014/main" id="{B4FE0F4E-3062-4704-99C6-A138E531E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7740" y="1530993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307" name="Picture 306" descr="latex-image-1.pdf">
                <a:extLst>
                  <a:ext uri="{FF2B5EF4-FFF2-40B4-BE49-F238E27FC236}">
                    <a16:creationId xmlns:a16="http://schemas.microsoft.com/office/drawing/2014/main" id="{0D515121-BA59-4842-8A50-02D197237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6440" y="1530993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308" name="Picture 307" descr="latex-image-1.pdf">
                <a:extLst>
                  <a:ext uri="{FF2B5EF4-FFF2-40B4-BE49-F238E27FC236}">
                    <a16:creationId xmlns:a16="http://schemas.microsoft.com/office/drawing/2014/main" id="{C0035479-9CA3-4F02-895E-D4CF7EDF1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544" y="676589"/>
                <a:ext cx="444499" cy="381001"/>
              </a:xfrm>
              <a:prstGeom prst="rect">
                <a:avLst/>
              </a:prstGeom>
            </p:spPr>
          </p:pic>
          <p:pic>
            <p:nvPicPr>
              <p:cNvPr id="309" name="Picture 308" descr="latex-image-1.pdf">
                <a:extLst>
                  <a:ext uri="{FF2B5EF4-FFF2-40B4-BE49-F238E27FC236}">
                    <a16:creationId xmlns:a16="http://schemas.microsoft.com/office/drawing/2014/main" id="{81EEFB1E-3776-4DD5-BF36-72CFEC43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9767" y="684731"/>
                <a:ext cx="406401" cy="279401"/>
              </a:xfrm>
              <a:prstGeom prst="rect">
                <a:avLst/>
              </a:prstGeom>
            </p:spPr>
          </p:pic>
          <p:pic>
            <p:nvPicPr>
              <p:cNvPr id="310" name="Picture 309" descr="latex-image-1.pdf">
                <a:extLst>
                  <a:ext uri="{FF2B5EF4-FFF2-40B4-BE49-F238E27FC236}">
                    <a16:creationId xmlns:a16="http://schemas.microsoft.com/office/drawing/2014/main" id="{706F0734-A277-4B56-B472-681F92052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1252" y="684731"/>
                <a:ext cx="584199" cy="279401"/>
              </a:xfrm>
              <a:prstGeom prst="rect">
                <a:avLst/>
              </a:prstGeom>
            </p:spPr>
          </p:pic>
          <p:pic>
            <p:nvPicPr>
              <p:cNvPr id="311" name="Picture 310" descr="latex-image-1.pdf">
                <a:extLst>
                  <a:ext uri="{FF2B5EF4-FFF2-40B4-BE49-F238E27FC236}">
                    <a16:creationId xmlns:a16="http://schemas.microsoft.com/office/drawing/2014/main" id="{7FCF0D04-C7C7-4D10-9272-875021CC6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952" y="684731"/>
                <a:ext cx="406401" cy="279401"/>
              </a:xfrm>
              <a:prstGeom prst="rect">
                <a:avLst/>
              </a:prstGeom>
            </p:spPr>
          </p:pic>
        </p:grp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6AFD63AF-2521-4EFC-9A94-8D5E9F77B447}"/>
                </a:ext>
              </a:extLst>
            </p:cNvPr>
            <p:cNvSpPr txBox="1"/>
            <p:nvPr/>
          </p:nvSpPr>
          <p:spPr>
            <a:xfrm>
              <a:off x="231701" y="3192617"/>
              <a:ext cx="2821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Compensated Pulses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5F780260-90EE-426F-BF24-A05ED7B24B22}"/>
                </a:ext>
              </a:extLst>
            </p:cNvPr>
            <p:cNvSpPr txBox="1"/>
            <p:nvPr/>
          </p:nvSpPr>
          <p:spPr>
            <a:xfrm>
              <a:off x="289700" y="3578443"/>
              <a:ext cx="29512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BB1-type d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ynamical</a:t>
              </a: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-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decoupling pulses used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Corrects pulse-length errors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44203" y="4768324"/>
            <a:ext cx="8423928" cy="2063288"/>
            <a:chOff x="183095" y="1336340"/>
            <a:chExt cx="8423928" cy="2063288"/>
          </a:xfrm>
        </p:grpSpPr>
        <p:sp>
          <p:nvSpPr>
            <p:cNvPr id="16" name="TextBox 15"/>
            <p:cNvSpPr txBox="1"/>
            <p:nvPr/>
          </p:nvSpPr>
          <p:spPr>
            <a:xfrm>
              <a:off x="183095" y="1336340"/>
              <a:ext cx="29512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Drift Control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(Drive Frequency)</a:t>
              </a: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232504" y="2026010"/>
              <a:ext cx="295122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Single-shot calibrations increase or decrease a control parameter by a negligible value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Small corrections either average out or slowly accumulate</a:t>
              </a:r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3252680" y="1553284"/>
              <a:ext cx="5354343" cy="1846344"/>
              <a:chOff x="3252680" y="1553284"/>
              <a:chExt cx="5354343" cy="1846344"/>
            </a:xfrm>
          </p:grpSpPr>
          <p:grpSp>
            <p:nvGrpSpPr>
              <p:cNvPr id="326" name="Group 325"/>
              <p:cNvGrpSpPr/>
              <p:nvPr/>
            </p:nvGrpSpPr>
            <p:grpSpPr>
              <a:xfrm>
                <a:off x="3252680" y="1553284"/>
                <a:ext cx="5287200" cy="1846344"/>
                <a:chOff x="3252680" y="1553284"/>
                <a:chExt cx="5287200" cy="1846344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4144923" y="1570363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214" name="Group 213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224" name="Block Arc 223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5" name="Block Arc 224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5" name="Group 214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222" name="Block Arc 221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Block Arc 222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6" name="Group 215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220" name="Block Arc 219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1" name="Block Arc 220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oup 216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218" name="Oval 217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19" name="Straight Connector 218"/>
                      <p:cNvCxnSpPr>
                        <a:stCxn id="218" idx="0"/>
                        <a:endCxn id="218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3" name="Straight Arrow Connector 212"/>
                  <p:cNvCxnSpPr/>
                  <p:nvPr/>
                </p:nvCxnSpPr>
                <p:spPr>
                  <a:xfrm flipH="1">
                    <a:off x="12123112" y="34968144"/>
                    <a:ext cx="1244832" cy="21060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3285596" y="1553284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200" name="Group 199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210" name="Block Arc 209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1" name="Block Arc 210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1" name="Group 200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208" name="Block Arc 207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9" name="Block Arc 208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206" name="Block Arc 205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7" name="Block Arc 206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204" name="Oval 203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05" name="Straight Connector 204"/>
                      <p:cNvCxnSpPr>
                        <a:stCxn id="204" idx="0"/>
                        <a:endCxn id="204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9" name="Straight Arrow Connector 198"/>
                  <p:cNvCxnSpPr>
                    <a:endCxn id="204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922177" y="1569549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84" name="Group 183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86" name="Group 185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96" name="Block Arc 195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7" name="Block Arc 196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7" name="Group 186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94" name="Block Arc 193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5" name="Block Arc 194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8" name="Group 187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92" name="Block Arc 191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3" name="Block Arc 192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90" name="Oval 189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91" name="Straight Connector 190"/>
                      <p:cNvCxnSpPr>
                        <a:stCxn id="190" idx="0"/>
                        <a:endCxn id="190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5" name="Straight Arrow Connector 184"/>
                  <p:cNvCxnSpPr/>
                  <p:nvPr/>
                </p:nvCxnSpPr>
                <p:spPr>
                  <a:xfrm flipH="1">
                    <a:off x="12634527" y="34968146"/>
                    <a:ext cx="733420" cy="346577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4143524" y="2344645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72" name="Group 171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82" name="Block Arc 181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3" name="Block Arc 182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" name="Group 172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80" name="Block Arc 179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" name="Block Arc 180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" name="Group 173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78" name="Block Arc 177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" name="Block Arc 178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5" name="Group 174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76" name="Oval 175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77" name="Straight Connector 176"/>
                      <p:cNvCxnSpPr>
                        <a:stCxn id="176" idx="0"/>
                        <a:endCxn id="176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1" name="Straight Arrow Connector 170"/>
                  <p:cNvCxnSpPr/>
                  <p:nvPr/>
                </p:nvCxnSpPr>
                <p:spPr>
                  <a:xfrm flipH="1">
                    <a:off x="12123112" y="34968144"/>
                    <a:ext cx="1244832" cy="21060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3284197" y="2327566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56" name="Group 155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58" name="Group 157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68" name="Block Arc 167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" name="Block Arc 168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9" name="Group 158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66" name="Block Arc 165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" name="Block Arc 166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0" name="Group 159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64" name="Block Arc 163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" name="Block Arc 164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1" name="Group 160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62" name="Oval 161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3" name="Straight Connector 162"/>
                      <p:cNvCxnSpPr>
                        <a:stCxn id="162" idx="0"/>
                        <a:endCxn id="162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7" name="Straight Arrow Connector 156"/>
                  <p:cNvCxnSpPr>
                    <a:endCxn id="162" idx="4"/>
                  </p:cNvCxnSpPr>
                  <p:nvPr/>
                </p:nvCxnSpPr>
                <p:spPr>
                  <a:xfrm>
                    <a:off x="13367948" y="34968146"/>
                    <a:ext cx="6344" cy="1446166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5918712" y="2350659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42" name="Group 141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44" name="Group 143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54" name="Block Arc 153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" name="Block Arc 154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5" name="Group 144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52" name="Block Arc 151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" name="Block Arc 152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6" name="Group 145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50" name="Block Arc 149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" name="Block Arc 150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7" name="Group 146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48" name="Oval 147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49" name="Straight Connector 148"/>
                      <p:cNvCxnSpPr>
                        <a:stCxn id="148" idx="0"/>
                        <a:endCxn id="148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3" name="Straight Arrow Connector 142"/>
                  <p:cNvCxnSpPr>
                    <a:endCxn id="148" idx="2"/>
                  </p:cNvCxnSpPr>
                  <p:nvPr/>
                </p:nvCxnSpPr>
                <p:spPr>
                  <a:xfrm flipH="1" flipV="1">
                    <a:off x="11921257" y="34961277"/>
                    <a:ext cx="1446691" cy="686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6818606" y="156419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30" name="Group 129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40" name="Block Arc 139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Block Arc 140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" name="Group 130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38" name="Block Arc 137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Block Arc 138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36" name="Block Arc 135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Block Arc 136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oup 132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34" name="Oval 133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5" name="Straight Connector 134"/>
                      <p:cNvCxnSpPr>
                        <a:stCxn id="134" idx="0"/>
                        <a:endCxn id="134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9" name="Straight Arrow Connector 128"/>
                  <p:cNvCxnSpPr/>
                  <p:nvPr/>
                </p:nvCxnSpPr>
                <p:spPr>
                  <a:xfrm flipH="1" flipV="1">
                    <a:off x="12123113" y="34541408"/>
                    <a:ext cx="1244835" cy="426738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6820002" y="2345301"/>
                  <a:ext cx="640358" cy="641171"/>
                  <a:chOff x="11921257" y="33508243"/>
                  <a:chExt cx="2906069" cy="2909760"/>
                </a:xfrm>
              </p:grpSpPr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11921257" y="33508243"/>
                    <a:ext cx="2906069" cy="2909760"/>
                    <a:chOff x="5979870" y="5739941"/>
                    <a:chExt cx="2906069" cy="2909760"/>
                  </a:xfrm>
                </p:grpSpPr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6430433" y="5739941"/>
                      <a:ext cx="1999395" cy="2907954"/>
                      <a:chOff x="6430433" y="5739941"/>
                      <a:chExt cx="1999395" cy="2907954"/>
                    </a:xfrm>
                  </p:grpSpPr>
                  <p:sp>
                    <p:nvSpPr>
                      <p:cNvPr id="126" name="Block Arc 125"/>
                      <p:cNvSpPr/>
                      <p:nvPr/>
                    </p:nvSpPr>
                    <p:spPr>
                      <a:xfrm rot="16200000">
                        <a:off x="5974322" y="6197938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Block Arc 126"/>
                      <p:cNvSpPr/>
                      <p:nvPr/>
                    </p:nvSpPr>
                    <p:spPr>
                      <a:xfrm rot="5400000">
                        <a:off x="5979871" y="6196052"/>
                        <a:ext cx="2906068" cy="1993846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" name="Group 116"/>
                    <p:cNvGrpSpPr/>
                    <p:nvPr/>
                  </p:nvGrpSpPr>
                  <p:grpSpPr>
                    <a:xfrm>
                      <a:off x="6163734" y="5739941"/>
                      <a:ext cx="2538340" cy="2909760"/>
                      <a:chOff x="6278033" y="5739941"/>
                      <a:chExt cx="2309741" cy="2909760"/>
                    </a:xfrm>
                  </p:grpSpPr>
                  <p:sp>
                    <p:nvSpPr>
                      <p:cNvPr id="124" name="Block Arc 123"/>
                      <p:cNvSpPr/>
                      <p:nvPr/>
                    </p:nvSpPr>
                    <p:spPr>
                      <a:xfrm rot="5400000">
                        <a:off x="5979871" y="6041798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Block Arc 124"/>
                      <p:cNvSpPr/>
                      <p:nvPr/>
                    </p:nvSpPr>
                    <p:spPr>
                      <a:xfrm rot="16200000">
                        <a:off x="5979868" y="6038106"/>
                        <a:ext cx="2906068" cy="2309738"/>
                      </a:xfrm>
                      <a:prstGeom prst="blockArc">
                        <a:avLst>
                          <a:gd name="adj1" fmla="val 10800000"/>
                          <a:gd name="adj2" fmla="val 25773"/>
                          <a:gd name="adj3" fmla="val 0"/>
                        </a:avLst>
                      </a:prstGeom>
                      <a:ln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5979870" y="6773104"/>
                      <a:ext cx="2906069" cy="847127"/>
                      <a:chOff x="5979870" y="6773104"/>
                      <a:chExt cx="2906069" cy="847127"/>
                    </a:xfrm>
                  </p:grpSpPr>
                  <p:sp>
                    <p:nvSpPr>
                      <p:cNvPr id="122" name="Block Arc 121"/>
                      <p:cNvSpPr/>
                      <p:nvPr/>
                    </p:nvSpPr>
                    <p:spPr>
                      <a:xfrm rot="10800000">
                        <a:off x="5979871" y="6773104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5975"/>
                          <a:gd name="adj3" fmla="val 8"/>
                        </a:avLst>
                      </a:prstGeom>
                      <a:ln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Block Arc 122"/>
                      <p:cNvSpPr/>
                      <p:nvPr/>
                    </p:nvSpPr>
                    <p:spPr>
                      <a:xfrm>
                        <a:off x="5979870" y="6773105"/>
                        <a:ext cx="2906068" cy="847126"/>
                      </a:xfrm>
                      <a:prstGeom prst="blockArc">
                        <a:avLst>
                          <a:gd name="adj1" fmla="val 10800000"/>
                          <a:gd name="adj2" fmla="val 21525529"/>
                          <a:gd name="adj3" fmla="val 0"/>
                        </a:avLst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5979871" y="5739941"/>
                      <a:ext cx="2906068" cy="2906068"/>
                      <a:chOff x="5979871" y="5739941"/>
                      <a:chExt cx="2906068" cy="2906068"/>
                    </a:xfrm>
                  </p:grpSpPr>
                  <p:sp>
                    <p:nvSpPr>
                      <p:cNvPr id="120" name="Oval 119"/>
                      <p:cNvSpPr/>
                      <p:nvPr/>
                    </p:nvSpPr>
                    <p:spPr>
                      <a:xfrm>
                        <a:off x="5979871" y="5739941"/>
                        <a:ext cx="2906068" cy="290606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100000"/>
                              <a:shade val="100000"/>
                              <a:satMod val="130000"/>
                              <a:alpha val="46000"/>
                            </a:schemeClr>
                          </a:gs>
                          <a:gs pos="100000">
                            <a:schemeClr val="accent1">
                              <a:tint val="50000"/>
                              <a:shade val="100000"/>
                              <a:satMod val="350000"/>
                              <a:alpha val="46000"/>
                            </a:schemeClr>
                          </a:gs>
                        </a:gsLst>
                        <a:lin ang="16200000" scaled="0"/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 extrusionH="12700" contourW="12700">
                        <a:bevelT w="1524000" h="1524000"/>
                        <a:contourClr>
                          <a:schemeClr val="bg1"/>
                        </a:contourClr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1" name="Straight Connector 120"/>
                      <p:cNvCxnSpPr>
                        <a:stCxn id="120" idx="0"/>
                        <a:endCxn id="120" idx="4"/>
                      </p:cNvCxnSpPr>
                      <p:nvPr/>
                    </p:nvCxnSpPr>
                    <p:spPr>
                      <a:xfrm>
                        <a:off x="7432905" y="5739941"/>
                        <a:ext cx="0" cy="2906068"/>
                      </a:xfrm>
                      <a:prstGeom prst="line">
                        <a:avLst/>
                      </a:prstGeom>
                      <a:ln w="9525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sys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5" name="Straight Arrow Connector 114"/>
                  <p:cNvCxnSpPr/>
                  <p:nvPr/>
                </p:nvCxnSpPr>
                <p:spPr>
                  <a:xfrm flipH="1">
                    <a:off x="12212962" y="34968146"/>
                    <a:ext cx="1154992" cy="563977"/>
                  </a:xfrm>
                  <a:prstGeom prst="straightConnector1">
                    <a:avLst/>
                  </a:prstGeom>
                  <a:ln cap="rnd">
                    <a:headEnd type="none"/>
                    <a:tailEnd type="stealth" w="lg" len="lg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" name="Picture 12" descr="latex-image-1.pdf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7816" y="1861897"/>
                  <a:ext cx="361913" cy="3912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atex-image-1.pdf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8510" y="2599129"/>
                  <a:ext cx="361913" cy="39126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651016" y="1996129"/>
                  <a:ext cx="1213490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small </a:t>
                  </a:r>
                  <a:r>
                    <a:rPr kumimoji="0" lang="en-US" sz="1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dephasing</a:t>
                  </a:r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5635938" y="2001963"/>
                  <a:ext cx="218055" cy="142755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5646451" y="2460602"/>
                  <a:ext cx="197127" cy="111431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/>
                <p:cNvGrpSpPr/>
                <p:nvPr/>
              </p:nvGrpSpPr>
              <p:grpSpPr>
                <a:xfrm rot="5400000" flipH="1">
                  <a:off x="7645910" y="1983230"/>
                  <a:ext cx="975605" cy="812334"/>
                  <a:chOff x="23345764" y="26654122"/>
                  <a:chExt cx="1122516" cy="949325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23357120" y="27122918"/>
                    <a:ext cx="1081313" cy="6829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23910468" y="26654251"/>
                    <a:ext cx="0" cy="944162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Freeform 36"/>
                  <p:cNvSpPr/>
                  <p:nvPr/>
                </p:nvSpPr>
                <p:spPr>
                  <a:xfrm>
                    <a:off x="23345774" y="26654126"/>
                    <a:ext cx="1122516" cy="949325"/>
                  </a:xfrm>
                  <a:custGeom>
                    <a:avLst/>
                    <a:gdLst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612775 w 1209675"/>
                      <a:gd name="connsiteY2" fmla="*/ 469900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584200 w 1209675"/>
                      <a:gd name="connsiteY2" fmla="*/ 479425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209675"/>
                      <a:gd name="connsiteY0" fmla="*/ 949325 h 949325"/>
                      <a:gd name="connsiteX1" fmla="*/ 171450 w 1209675"/>
                      <a:gd name="connsiteY1" fmla="*/ 612775 h 949325"/>
                      <a:gd name="connsiteX2" fmla="*/ 584200 w 1209675"/>
                      <a:gd name="connsiteY2" fmla="*/ 479425 h 949325"/>
                      <a:gd name="connsiteX3" fmla="*/ 1031875 w 1209675"/>
                      <a:gd name="connsiteY3" fmla="*/ 355600 h 949325"/>
                      <a:gd name="connsiteX4" fmla="*/ 1209675 w 1209675"/>
                      <a:gd name="connsiteY4" fmla="*/ 0 h 949325"/>
                      <a:gd name="connsiteX0" fmla="*/ 0 w 1168400"/>
                      <a:gd name="connsiteY0" fmla="*/ 942975 h 942975"/>
                      <a:gd name="connsiteX1" fmla="*/ 171450 w 1168400"/>
                      <a:gd name="connsiteY1" fmla="*/ 606425 h 942975"/>
                      <a:gd name="connsiteX2" fmla="*/ 584200 w 1168400"/>
                      <a:gd name="connsiteY2" fmla="*/ 473075 h 942975"/>
                      <a:gd name="connsiteX3" fmla="*/ 1031875 w 1168400"/>
                      <a:gd name="connsiteY3" fmla="*/ 349250 h 942975"/>
                      <a:gd name="connsiteX4" fmla="*/ 1168400 w 1168400"/>
                      <a:gd name="connsiteY4" fmla="*/ 0 h 942975"/>
                      <a:gd name="connsiteX0" fmla="*/ 0 w 1133475"/>
                      <a:gd name="connsiteY0" fmla="*/ 949325 h 949325"/>
                      <a:gd name="connsiteX1" fmla="*/ 136525 w 1133475"/>
                      <a:gd name="connsiteY1" fmla="*/ 606425 h 949325"/>
                      <a:gd name="connsiteX2" fmla="*/ 549275 w 1133475"/>
                      <a:gd name="connsiteY2" fmla="*/ 473075 h 949325"/>
                      <a:gd name="connsiteX3" fmla="*/ 996950 w 1133475"/>
                      <a:gd name="connsiteY3" fmla="*/ 34925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36525 w 1133475"/>
                      <a:gd name="connsiteY1" fmla="*/ 606425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49275 w 1133475"/>
                      <a:gd name="connsiteY2" fmla="*/ 473075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33475"/>
                      <a:gd name="connsiteY0" fmla="*/ 949325 h 949325"/>
                      <a:gd name="connsiteX1" fmla="*/ 187325 w 1133475"/>
                      <a:gd name="connsiteY1" fmla="*/ 660400 h 949325"/>
                      <a:gd name="connsiteX2" fmla="*/ 561975 w 1133475"/>
                      <a:gd name="connsiteY2" fmla="*/ 476250 h 949325"/>
                      <a:gd name="connsiteX3" fmla="*/ 927100 w 1133475"/>
                      <a:gd name="connsiteY3" fmla="*/ 292100 h 949325"/>
                      <a:gd name="connsiteX4" fmla="*/ 1133475 w 1133475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27100 w 1122516"/>
                      <a:gd name="connsiteY3" fmla="*/ 292100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  <a:gd name="connsiteX0" fmla="*/ 0 w 1122516"/>
                      <a:gd name="connsiteY0" fmla="*/ 949325 h 949325"/>
                      <a:gd name="connsiteX1" fmla="*/ 187325 w 1122516"/>
                      <a:gd name="connsiteY1" fmla="*/ 660400 h 949325"/>
                      <a:gd name="connsiteX2" fmla="*/ 561975 w 1122516"/>
                      <a:gd name="connsiteY2" fmla="*/ 476250 h 949325"/>
                      <a:gd name="connsiteX3" fmla="*/ 952671 w 1122516"/>
                      <a:gd name="connsiteY3" fmla="*/ 269837 h 949325"/>
                      <a:gd name="connsiteX4" fmla="*/ 1122516 w 1122516"/>
                      <a:gd name="connsiteY4" fmla="*/ 0 h 94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516" h="949325">
                        <a:moveTo>
                          <a:pt x="0" y="949325"/>
                        </a:moveTo>
                        <a:cubicBezTo>
                          <a:pt x="34660" y="821002"/>
                          <a:pt x="93663" y="739246"/>
                          <a:pt x="187325" y="660400"/>
                        </a:cubicBezTo>
                        <a:cubicBezTo>
                          <a:pt x="280987" y="581554"/>
                          <a:pt x="430763" y="526502"/>
                          <a:pt x="561975" y="476250"/>
                        </a:cubicBezTo>
                        <a:cubicBezTo>
                          <a:pt x="693187" y="425998"/>
                          <a:pt x="833678" y="371476"/>
                          <a:pt x="952671" y="269837"/>
                        </a:cubicBezTo>
                        <a:cubicBezTo>
                          <a:pt x="1071664" y="168198"/>
                          <a:pt x="1122516" y="0"/>
                          <a:pt x="1122516" y="0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22" name="Straight Arrow Connector 21"/>
                <p:cNvCxnSpPr>
                  <a:endCxn id="37" idx="1"/>
                </p:cNvCxnSpPr>
                <p:nvPr/>
              </p:nvCxnSpPr>
              <p:spPr>
                <a:xfrm>
                  <a:off x="7284396" y="2681415"/>
                  <a:ext cx="690378" cy="32968"/>
                </a:xfrm>
                <a:prstGeom prst="straightConnector1">
                  <a:avLst/>
                </a:prstGeom>
                <a:ln w="9525" cmpd="sng"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endCxn id="37" idx="3"/>
                </p:cNvCxnSpPr>
                <p:nvPr/>
              </p:nvCxnSpPr>
              <p:spPr>
                <a:xfrm>
                  <a:off x="7256742" y="1894945"/>
                  <a:ext cx="1052235" cy="154258"/>
                </a:xfrm>
                <a:prstGeom prst="straightConnector1">
                  <a:avLst/>
                </a:prstGeom>
                <a:ln w="9525" cmpd="sng"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3252680" y="3030296"/>
                  <a:ext cx="6225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prep</a:t>
                  </a:r>
                </a:p>
              </p:txBody>
            </p:sp>
            <p:pic>
              <p:nvPicPr>
                <p:cNvPr id="25" name="Picture 24" descr="latex-image-1.pd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6167" y="3116279"/>
                  <a:ext cx="212378" cy="247774"/>
                </a:xfrm>
                <a:prstGeom prst="rect">
                  <a:avLst/>
                </a:prstGeom>
              </p:spPr>
            </p:pic>
            <p:pic>
              <p:nvPicPr>
                <p:cNvPr id="26" name="Picture 25" descr="latex-image-1.pdf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9428" y="3111564"/>
                  <a:ext cx="191140" cy="247774"/>
                </a:xfrm>
                <a:prstGeom prst="rect">
                  <a:avLst/>
                </a:prstGeom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957858" y="3027281"/>
                  <a:ext cx="5950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wait</a:t>
                  </a:r>
                </a:p>
              </p:txBody>
            </p:sp>
          </p:grpSp>
          <p:pic>
            <p:nvPicPr>
              <p:cNvPr id="324" name="Picture 323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8752" y="1557786"/>
                <a:ext cx="948271" cy="204740"/>
              </a:xfrm>
              <a:prstGeom prst="rect">
                <a:avLst/>
              </a:prstGeom>
            </p:spPr>
          </p:pic>
          <p:pic>
            <p:nvPicPr>
              <p:cNvPr id="325" name="Picture 324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8752" y="2983794"/>
                <a:ext cx="948271" cy="204740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35559F-EF2C-481C-AB20-4E60606F3C34}"/>
              </a:ext>
            </a:extLst>
          </p:cNvPr>
          <p:cNvGrpSpPr/>
          <p:nvPr/>
        </p:nvGrpSpPr>
        <p:grpSpPr>
          <a:xfrm>
            <a:off x="-127481" y="2486382"/>
            <a:ext cx="9127605" cy="2203251"/>
            <a:chOff x="-127481" y="4536332"/>
            <a:chExt cx="9127605" cy="2203251"/>
          </a:xfrm>
        </p:grpSpPr>
        <p:grpSp>
          <p:nvGrpSpPr>
            <p:cNvPr id="263" name="Group 262"/>
            <p:cNvGrpSpPr/>
            <p:nvPr/>
          </p:nvGrpSpPr>
          <p:grpSpPr>
            <a:xfrm>
              <a:off x="3227202" y="5919068"/>
              <a:ext cx="4522221" cy="820515"/>
              <a:chOff x="311494" y="4489101"/>
              <a:chExt cx="7594858" cy="1378017"/>
            </a:xfrm>
          </p:grpSpPr>
          <p:cxnSp>
            <p:nvCxnSpPr>
              <p:cNvPr id="264" name="Straight Connector 263"/>
              <p:cNvCxnSpPr/>
              <p:nvPr/>
            </p:nvCxnSpPr>
            <p:spPr>
              <a:xfrm flipV="1">
                <a:off x="1271338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311494" y="4489101"/>
                <a:ext cx="1594891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1906385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1895581" y="4489101"/>
                <a:ext cx="1297118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3192699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3192699" y="4489101"/>
                <a:ext cx="2543962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5736661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5739719" y="4489101"/>
                <a:ext cx="1297118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7036837" y="4489101"/>
                <a:ext cx="0" cy="1378017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7036837" y="4489101"/>
                <a:ext cx="869515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4" name="Group 273"/>
              <p:cNvGrpSpPr/>
              <p:nvPr/>
            </p:nvGrpSpPr>
            <p:grpSpPr>
              <a:xfrm>
                <a:off x="7384742" y="4900144"/>
                <a:ext cx="463463" cy="399505"/>
                <a:chOff x="7384742" y="4894783"/>
                <a:chExt cx="463463" cy="399505"/>
              </a:xfrm>
            </p:grpSpPr>
            <p:pic>
              <p:nvPicPr>
                <p:cNvPr id="282" name="Picture 281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4742" y="4894783"/>
                  <a:ext cx="457200" cy="162838"/>
                </a:xfrm>
                <a:prstGeom prst="rect">
                  <a:avLst/>
                </a:prstGeom>
              </p:spPr>
            </p:pic>
            <p:pic>
              <p:nvPicPr>
                <p:cNvPr id="283" name="Picture 282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4742" y="5125187"/>
                  <a:ext cx="463463" cy="169101"/>
                </a:xfrm>
                <a:prstGeom prst="rect">
                  <a:avLst/>
                </a:prstGeom>
              </p:spPr>
            </p:pic>
          </p:grpSp>
          <p:pic>
            <p:nvPicPr>
              <p:cNvPr id="275" name="Picture 274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6005" y="4890346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276" name="Picture 27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0126" y="4890346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277" name="Picture 276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772" y="4890346"/>
                <a:ext cx="419100" cy="419100"/>
              </a:xfrm>
              <a:prstGeom prst="rect">
                <a:avLst/>
              </a:prstGeom>
            </p:spPr>
          </p:pic>
          <p:pic>
            <p:nvPicPr>
              <p:cNvPr id="278" name="Picture 277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0843" y="4890346"/>
                <a:ext cx="406400" cy="419100"/>
              </a:xfrm>
              <a:prstGeom prst="rect">
                <a:avLst/>
              </a:prstGeom>
            </p:spPr>
          </p:pic>
          <p:grpSp>
            <p:nvGrpSpPr>
              <p:cNvPr id="279" name="Group 278"/>
              <p:cNvGrpSpPr/>
              <p:nvPr/>
            </p:nvGrpSpPr>
            <p:grpSpPr>
              <a:xfrm>
                <a:off x="315078" y="4861630"/>
                <a:ext cx="832979" cy="476533"/>
                <a:chOff x="315078" y="4875188"/>
                <a:chExt cx="832979" cy="476533"/>
              </a:xfrm>
            </p:grpSpPr>
            <p:pic>
              <p:nvPicPr>
                <p:cNvPr id="280" name="Picture 279" descr="latex-image-1.pd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078" y="4875188"/>
                  <a:ext cx="832979" cy="162838"/>
                </a:xfrm>
                <a:prstGeom prst="rect">
                  <a:avLst/>
                </a:prstGeom>
              </p:spPr>
            </p:pic>
            <p:pic>
              <p:nvPicPr>
                <p:cNvPr id="281" name="Picture 280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692" y="5182620"/>
                  <a:ext cx="463463" cy="169101"/>
                </a:xfrm>
                <a:prstGeom prst="rect">
                  <a:avLst/>
                </a:prstGeom>
              </p:spPr>
            </p:pic>
          </p:grpSp>
        </p:grpSp>
        <p:sp>
          <p:nvSpPr>
            <p:cNvPr id="284" name="TextBox 283"/>
            <p:cNvSpPr txBox="1"/>
            <p:nvPr/>
          </p:nvSpPr>
          <p:spPr>
            <a:xfrm>
              <a:off x="7485759" y="4894412"/>
              <a:ext cx="151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Finite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turn-on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485759" y="5927621"/>
              <a:ext cx="151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Gapless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pulse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sequence</a:t>
              </a:r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3201632" y="4657203"/>
              <a:ext cx="4590121" cy="1066632"/>
              <a:chOff x="2725966" y="3659920"/>
              <a:chExt cx="4590121" cy="1066632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2725966" y="3905000"/>
                <a:ext cx="4590121" cy="821552"/>
                <a:chOff x="594486" y="2649683"/>
                <a:chExt cx="7708892" cy="1379758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594486" y="2649683"/>
                  <a:ext cx="7664871" cy="1379754"/>
                  <a:chOff x="594486" y="2649683"/>
                  <a:chExt cx="7664871" cy="1379754"/>
                </a:xfrm>
              </p:grpSpPr>
              <p:cxnSp>
                <p:nvCxnSpPr>
                  <p:cNvPr id="245" name="Straight Connector 244"/>
                  <p:cNvCxnSpPr/>
                  <p:nvPr/>
                </p:nvCxnSpPr>
                <p:spPr>
                  <a:xfrm flipV="1">
                    <a:off x="910237" y="2649685"/>
                    <a:ext cx="0" cy="1378017"/>
                  </a:xfrm>
                  <a:prstGeom prst="line">
                    <a:avLst/>
                  </a:prstGeom>
                  <a:ln w="12700" cmpd="sng">
                    <a:solidFill>
                      <a:schemeClr val="accent4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6" name="Group 245"/>
                  <p:cNvGrpSpPr/>
                  <p:nvPr/>
                </p:nvGrpSpPr>
                <p:grpSpPr>
                  <a:xfrm>
                    <a:off x="594486" y="2649683"/>
                    <a:ext cx="7664871" cy="1379754"/>
                    <a:chOff x="594486" y="2649683"/>
                    <a:chExt cx="7664871" cy="1379754"/>
                  </a:xfrm>
                </p:grpSpPr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594486" y="4027700"/>
                      <a:ext cx="324279" cy="0"/>
                    </a:xfrm>
                    <a:prstGeom prst="line">
                      <a:avLst/>
                    </a:prstGeom>
                    <a:ln w="12700" cmpd="sng">
                      <a:solidFill>
                        <a:srgbClr val="604A7B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>
                      <a:off x="918765" y="2649683"/>
                      <a:ext cx="635047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1553812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V="1">
                      <a:off x="1972672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1972672" y="2649683"/>
                      <a:ext cx="129711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>
                      <a:off x="326979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60050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V="1">
                      <a:off x="367891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678910" y="2649683"/>
                      <a:ext cx="254396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>
                      <a:off x="6222872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6219100" y="4027700"/>
                      <a:ext cx="418860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V="1">
                      <a:off x="6637960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>
                    <a:xfrm>
                      <a:off x="6637960" y="2649683"/>
                      <a:ext cx="129711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7935078" y="2649683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Straight Connector 260"/>
                    <p:cNvCxnSpPr/>
                    <p:nvPr/>
                  </p:nvCxnSpPr>
                  <p:spPr>
                    <a:xfrm>
                      <a:off x="7935078" y="4027700"/>
                      <a:ext cx="324279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 flipV="1">
                      <a:off x="1553812" y="2651420"/>
                      <a:ext cx="0" cy="1378017"/>
                    </a:xfrm>
                    <a:prstGeom prst="line">
                      <a:avLst/>
                    </a:prstGeom>
                    <a:ln w="12700" cmpd="sng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9" name="Straight Connector 228"/>
                <p:cNvCxnSpPr>
                  <a:endCxn id="237" idx="0"/>
                </p:cNvCxnSpPr>
                <p:nvPr/>
              </p:nvCxnSpPr>
              <p:spPr>
                <a:xfrm flipV="1">
                  <a:off x="1256163" y="2649683"/>
                  <a:ext cx="306578" cy="636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0" name="Freeform 229"/>
                <p:cNvSpPr/>
                <p:nvPr/>
              </p:nvSpPr>
              <p:spPr>
                <a:xfrm>
                  <a:off x="918765" y="2656045"/>
                  <a:ext cx="368300" cy="1367035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230"/>
                <p:cNvSpPr/>
                <p:nvPr/>
              </p:nvSpPr>
              <p:spPr>
                <a:xfrm>
                  <a:off x="1983726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31"/>
                <p:cNvSpPr/>
                <p:nvPr/>
              </p:nvSpPr>
              <p:spPr>
                <a:xfrm>
                  <a:off x="3683686" y="2656045"/>
                  <a:ext cx="368300" cy="1367036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232"/>
                <p:cNvSpPr/>
                <p:nvPr/>
              </p:nvSpPr>
              <p:spPr>
                <a:xfrm>
                  <a:off x="6632119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233"/>
                <p:cNvSpPr/>
                <p:nvPr/>
              </p:nvSpPr>
              <p:spPr>
                <a:xfrm flipV="1">
                  <a:off x="3269790" y="2656044"/>
                  <a:ext cx="368300" cy="1367036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34"/>
                <p:cNvSpPr/>
                <p:nvPr/>
              </p:nvSpPr>
              <p:spPr>
                <a:xfrm flipV="1">
                  <a:off x="6228489" y="2656042"/>
                  <a:ext cx="368300" cy="136703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35"/>
                <p:cNvSpPr/>
                <p:nvPr/>
              </p:nvSpPr>
              <p:spPr>
                <a:xfrm flipV="1">
                  <a:off x="7935078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236"/>
                <p:cNvSpPr/>
                <p:nvPr/>
              </p:nvSpPr>
              <p:spPr>
                <a:xfrm flipV="1">
                  <a:off x="1562741" y="2649683"/>
                  <a:ext cx="368300" cy="1373397"/>
                </a:xfrm>
                <a:custGeom>
                  <a:avLst/>
                  <a:gdLst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  <a:gd name="connsiteX0" fmla="*/ 0 w 368300"/>
                    <a:gd name="connsiteY0" fmla="*/ 1501031 h 1501031"/>
                    <a:gd name="connsiteX1" fmla="*/ 114300 w 368300"/>
                    <a:gd name="connsiteY1" fmla="*/ 243731 h 1501031"/>
                    <a:gd name="connsiteX2" fmla="*/ 368300 w 368300"/>
                    <a:gd name="connsiteY2" fmla="*/ 2431 h 1501031"/>
                    <a:gd name="connsiteX0" fmla="*/ 0 w 368300"/>
                    <a:gd name="connsiteY0" fmla="*/ 1498600 h 1498600"/>
                    <a:gd name="connsiteX1" fmla="*/ 114300 w 368300"/>
                    <a:gd name="connsiteY1" fmla="*/ 241300 h 1498600"/>
                    <a:gd name="connsiteX2" fmla="*/ 368300 w 368300"/>
                    <a:gd name="connsiteY2" fmla="*/ 0 h 149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8300" h="1498600">
                      <a:moveTo>
                        <a:pt x="0" y="1498600"/>
                      </a:moveTo>
                      <a:cubicBezTo>
                        <a:pt x="26458" y="994833"/>
                        <a:pt x="52917" y="491067"/>
                        <a:pt x="114300" y="241300"/>
                      </a:cubicBezTo>
                      <a:cubicBezTo>
                        <a:pt x="175683" y="-8467"/>
                        <a:pt x="236008" y="8846"/>
                        <a:pt x="368300" y="0"/>
                      </a:cubicBezTo>
                    </a:path>
                  </a:pathLst>
                </a:custGeom>
                <a:ln cap="rnd">
                  <a:solidFill>
                    <a:srgbClr val="604A7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/>
                <p:cNvCxnSpPr>
                  <a:endCxn id="234" idx="0"/>
                </p:cNvCxnSpPr>
                <p:nvPr/>
              </p:nvCxnSpPr>
              <p:spPr>
                <a:xfrm>
                  <a:off x="2352026" y="2649684"/>
                  <a:ext cx="917764" cy="636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>
                  <a:endCxn id="235" idx="0"/>
                </p:cNvCxnSpPr>
                <p:nvPr/>
              </p:nvCxnSpPr>
              <p:spPr>
                <a:xfrm flipV="1">
                  <a:off x="4051403" y="2656042"/>
                  <a:ext cx="2177086" cy="4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>
                  <a:stCxn id="233" idx="2"/>
                  <a:endCxn id="236" idx="0"/>
                </p:cNvCxnSpPr>
                <p:nvPr/>
              </p:nvCxnSpPr>
              <p:spPr>
                <a:xfrm>
                  <a:off x="7000419" y="2649683"/>
                  <a:ext cx="934659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V="1">
                  <a:off x="594486" y="4023080"/>
                  <a:ext cx="315751" cy="636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>
                  <a:endCxn id="232" idx="0"/>
                </p:cNvCxnSpPr>
                <p:nvPr/>
              </p:nvCxnSpPr>
              <p:spPr>
                <a:xfrm>
                  <a:off x="3625390" y="4023080"/>
                  <a:ext cx="58296" cy="1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>
                  <a:stCxn id="237" idx="2"/>
                  <a:endCxn id="231" idx="0"/>
                </p:cNvCxnSpPr>
                <p:nvPr/>
              </p:nvCxnSpPr>
              <p:spPr>
                <a:xfrm>
                  <a:off x="1931041" y="4023080"/>
                  <a:ext cx="52685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596789" y="4023079"/>
                  <a:ext cx="35330" cy="0"/>
                </a:xfrm>
                <a:prstGeom prst="line">
                  <a:avLst/>
                </a:prstGeom>
                <a:ln cap="rnd"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8" name="Picture 287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217" y="4168659"/>
                <a:ext cx="249546" cy="249545"/>
              </a:xfrm>
              <a:prstGeom prst="rect">
                <a:avLst/>
              </a:prstGeom>
            </p:spPr>
          </p:pic>
          <p:pic>
            <p:nvPicPr>
              <p:cNvPr id="289" name="Picture 288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570" y="4168659"/>
                <a:ext cx="241984" cy="249545"/>
              </a:xfrm>
              <a:prstGeom prst="rect">
                <a:avLst/>
              </a:prstGeom>
            </p:spPr>
          </p:pic>
          <p:pic>
            <p:nvPicPr>
              <p:cNvPr id="290" name="Picture 289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6392" y="4168659"/>
                <a:ext cx="249546" cy="249545"/>
              </a:xfrm>
              <a:prstGeom prst="rect">
                <a:avLst/>
              </a:prstGeom>
            </p:spPr>
          </p:pic>
          <p:pic>
            <p:nvPicPr>
              <p:cNvPr id="291" name="Picture 290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4427" y="4168659"/>
                <a:ext cx="241984" cy="249545"/>
              </a:xfrm>
              <a:prstGeom prst="rect">
                <a:avLst/>
              </a:prstGeom>
            </p:spPr>
          </p:pic>
          <p:pic>
            <p:nvPicPr>
              <p:cNvPr id="292" name="Picture 291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132" y="3659920"/>
                <a:ext cx="264669" cy="226860"/>
              </a:xfrm>
              <a:prstGeom prst="rect">
                <a:avLst/>
              </a:prstGeom>
            </p:spPr>
          </p:pic>
          <p:pic>
            <p:nvPicPr>
              <p:cNvPr id="293" name="Picture 292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832" y="3664768"/>
                <a:ext cx="241984" cy="166364"/>
              </a:xfrm>
              <a:prstGeom prst="rect">
                <a:avLst/>
              </a:prstGeom>
            </p:spPr>
          </p:pic>
          <p:pic>
            <p:nvPicPr>
              <p:cNvPr id="294" name="Picture 293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4438" y="3664768"/>
                <a:ext cx="347851" cy="166364"/>
              </a:xfrm>
              <a:prstGeom prst="rect">
                <a:avLst/>
              </a:prstGeom>
            </p:spPr>
          </p:pic>
          <p:pic>
            <p:nvPicPr>
              <p:cNvPr id="295" name="Picture 294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2472" y="3664768"/>
                <a:ext cx="241984" cy="166364"/>
              </a:xfrm>
              <a:prstGeom prst="rect">
                <a:avLst/>
              </a:prstGeom>
            </p:spPr>
          </p:pic>
        </p:grpSp>
        <p:sp>
          <p:nvSpPr>
            <p:cNvPr id="315" name="TextBox 314"/>
            <p:cNvSpPr txBox="1"/>
            <p:nvPr/>
          </p:nvSpPr>
          <p:spPr>
            <a:xfrm>
              <a:off x="-127481" y="4536332"/>
              <a:ext cx="3332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“Gapless” Pulses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233243" y="4952642"/>
              <a:ext cx="29141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Phase changed discontinuously on DDS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Avoids finite turn-on time effects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Removes errors caused by asynchronous pulse arrival</a:t>
              </a:r>
            </a:p>
            <a:p>
              <a:pPr marL="114300" marR="0" lvl="0" indent="-1143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Allows for continuous power stabilization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1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GST: debugging microwave gates </a:t>
            </a:r>
          </a:p>
        </p:txBody>
      </p:sp>
      <p:pic>
        <p:nvPicPr>
          <p:cNvPr id="2050" name="Picture 2 1" descr="C:\Users\plmaunz\Documents\ProgramReview_01_2016\Diamond2.e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57" y="1420813"/>
            <a:ext cx="4143557" cy="48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09" y="1972751"/>
            <a:ext cx="283429" cy="216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62" y="1723448"/>
            <a:ext cx="353524" cy="21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8" y="1516479"/>
            <a:ext cx="339810" cy="216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1313384"/>
            <a:ext cx="473905" cy="21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2668051"/>
            <a:ext cx="480000" cy="21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4014251"/>
            <a:ext cx="481524" cy="216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4" y="5377385"/>
            <a:ext cx="484571" cy="2179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1" y="1119812"/>
            <a:ext cx="2611199" cy="27989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7" y="4014251"/>
            <a:ext cx="2611196" cy="2798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45" y="1970984"/>
            <a:ext cx="533333" cy="2529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415090" y="2670112"/>
            <a:ext cx="308902" cy="112981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48510" y="2822512"/>
            <a:ext cx="308902" cy="266382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605F6-FF4D-4AC4-AD19-9072881683BD}"/>
              </a:ext>
            </a:extLst>
          </p:cNvPr>
          <p:cNvSpPr txBox="1"/>
          <p:nvPr/>
        </p:nvSpPr>
        <p:spPr>
          <a:xfrm>
            <a:off x="4889055" y="4390534"/>
            <a:ext cx="200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Fixed pi/2 rotations</a:t>
            </a:r>
          </a:p>
          <a:p>
            <a:pPr algn="ctr"/>
            <a:r>
              <a:rPr lang="en-US" dirty="0"/>
              <a:t>with BB1 pulses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66D6A-DBDE-4C97-B9A7-05AC6FD412B1}"/>
              </a:ext>
            </a:extLst>
          </p:cNvPr>
          <p:cNvSpPr txBox="1"/>
          <p:nvPr/>
        </p:nvSpPr>
        <p:spPr>
          <a:xfrm>
            <a:off x="4889055" y="6369020"/>
            <a:ext cx="407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Fixed drift and context dependency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6511C-DC79-4734-9C41-1AC01FDF1120}"/>
              </a:ext>
            </a:extLst>
          </p:cNvPr>
          <p:cNvCxnSpPr>
            <a:stCxn id="11" idx="3"/>
          </p:cNvCxnSpPr>
          <p:nvPr/>
        </p:nvCxnSpPr>
        <p:spPr>
          <a:xfrm>
            <a:off x="6894412" y="4713700"/>
            <a:ext cx="354098" cy="335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52E60C-9047-4045-8CC0-E65ED21A6B85}"/>
              </a:ext>
            </a:extLst>
          </p:cNvPr>
          <p:cNvCxnSpPr>
            <a:cxnSpLocks/>
          </p:cNvCxnSpPr>
          <p:nvPr/>
        </p:nvCxnSpPr>
        <p:spPr>
          <a:xfrm flipV="1">
            <a:off x="8244840" y="5391118"/>
            <a:ext cx="0" cy="977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43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3EB7-1915-4B8A-BC97-E2F1086F7C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Single-Qubit GST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3089D-279C-441A-A48F-683675FA38F6}"/>
              </a:ext>
            </a:extLst>
          </p:cNvPr>
          <p:cNvSpPr txBox="1"/>
          <p:nvPr/>
        </p:nvSpPr>
        <p:spPr>
          <a:xfrm>
            <a:off x="189067" y="2394091"/>
            <a:ext cx="4253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Below the threshold for fault-tolerant error correction!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P.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Aliferis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A. W. Cross, Phys. Rev.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98, 220502 (2007)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697513-7A63-4ACF-83C0-C73FF8D10471}"/>
              </a:ext>
            </a:extLst>
          </p:cNvPr>
          <p:cNvGrpSpPr/>
          <p:nvPr/>
        </p:nvGrpSpPr>
        <p:grpSpPr>
          <a:xfrm>
            <a:off x="4429679" y="2987208"/>
            <a:ext cx="4028828" cy="3601864"/>
            <a:chOff x="4359457" y="4621514"/>
            <a:chExt cx="3136393" cy="280400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383FE3-389C-4209-AA7C-D5C22AEBBA27}"/>
                </a:ext>
              </a:extLst>
            </p:cNvPr>
            <p:cNvGrpSpPr/>
            <p:nvPr/>
          </p:nvGrpSpPr>
          <p:grpSpPr>
            <a:xfrm>
              <a:off x="4359457" y="4621514"/>
              <a:ext cx="3136393" cy="1460175"/>
              <a:chOff x="4123771" y="5284933"/>
              <a:chExt cx="3136393" cy="1460175"/>
            </a:xfrm>
          </p:grpSpPr>
          <p:pic>
            <p:nvPicPr>
              <p:cNvPr id="49" name="Picture 48" descr="latex-image-1.pdf">
                <a:extLst>
                  <a:ext uri="{FF2B5EF4-FFF2-40B4-BE49-F238E27FC236}">
                    <a16:creationId xmlns:a16="http://schemas.microsoft.com/office/drawing/2014/main" id="{BEA881A6-8E68-4982-92F0-964B996C6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3831" y="5930471"/>
                <a:ext cx="3109200" cy="814637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6C6678-66F6-48FE-A885-79419A5FD97A}"/>
                  </a:ext>
                </a:extLst>
              </p:cNvPr>
              <p:cNvSpPr txBox="1"/>
              <p:nvPr/>
            </p:nvSpPr>
            <p:spPr>
              <a:xfrm>
                <a:off x="4123771" y="5284933"/>
                <a:ext cx="3136393" cy="311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 Gates</a:t>
                </a:r>
              </a:p>
            </p:txBody>
          </p:sp>
        </p:grpSp>
        <p:pic>
          <p:nvPicPr>
            <p:cNvPr id="46" name="Picture 45" descr="latex-image-1.pdf">
              <a:extLst>
                <a:ext uri="{FF2B5EF4-FFF2-40B4-BE49-F238E27FC236}">
                  <a16:creationId xmlns:a16="http://schemas.microsoft.com/office/drawing/2014/main" id="{0F1D3927-669E-4EF0-BFB3-40FD94E07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517" y="6632806"/>
              <a:ext cx="3109200" cy="79271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0A2769-3103-4771-9C9F-B5538259436B}"/>
                </a:ext>
              </a:extLst>
            </p:cNvPr>
            <p:cNvSpPr txBox="1"/>
            <p:nvPr/>
          </p:nvSpPr>
          <p:spPr>
            <a:xfrm>
              <a:off x="5291398" y="4938484"/>
              <a:ext cx="1265439" cy="287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co-propagating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021256-5FD2-4A8E-9EDB-031A8692C5CA}"/>
                </a:ext>
              </a:extLst>
            </p:cNvPr>
            <p:cNvSpPr txBox="1"/>
            <p:nvPr/>
          </p:nvSpPr>
          <p:spPr>
            <a:xfrm>
              <a:off x="5034933" y="6281496"/>
              <a:ext cx="1778369" cy="28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counter-propagating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E21F51F-10C8-494D-974B-924C5ABBAD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1" y="1639284"/>
            <a:ext cx="3993897" cy="1014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EFB8F7-251B-4EFF-8FBF-6FD4D117B610}"/>
              </a:ext>
            </a:extLst>
          </p:cNvPr>
          <p:cNvSpPr txBox="1"/>
          <p:nvPr/>
        </p:nvSpPr>
        <p:spPr>
          <a:xfrm>
            <a:off x="3971154" y="1058084"/>
            <a:ext cx="493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Microwave Gates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2279F6-9DB5-4E93-A90A-8A3CAE1A17D0}"/>
              </a:ext>
            </a:extLst>
          </p:cNvPr>
          <p:cNvSpPr txBox="1"/>
          <p:nvPr/>
        </p:nvSpPr>
        <p:spPr>
          <a:xfrm>
            <a:off x="102606" y="3583245"/>
            <a:ext cx="3897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Co-propagating gates have infidelity comparable to microwave gates, but diamond norm indicates some residual control errors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Counter-propagating gates are noticeably worse, but are necessary for two-qubit gates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fidelity presumably results from anomalous heating and optical phase sensitivity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B1231A-B5F0-4644-91D8-1EF210A10F32}"/>
              </a:ext>
            </a:extLst>
          </p:cNvPr>
          <p:cNvSpPr txBox="1"/>
          <p:nvPr/>
        </p:nvSpPr>
        <p:spPr>
          <a:xfrm>
            <a:off x="78761" y="1208246"/>
            <a:ext cx="3897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 infidelity ≈ diamond norm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indicates that we have gotten rid of all systematic errors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72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EC50FAE0-79D2-4436-BE06-625C40E6EBBE}"/>
              </a:ext>
            </a:extLst>
          </p:cNvPr>
          <p:cNvGrpSpPr/>
          <p:nvPr/>
        </p:nvGrpSpPr>
        <p:grpSpPr>
          <a:xfrm>
            <a:off x="77906" y="4047152"/>
            <a:ext cx="5779774" cy="2694402"/>
            <a:chOff x="458012" y="4288092"/>
            <a:chExt cx="4765071" cy="2221368"/>
          </a:xfrm>
        </p:grpSpPr>
        <p:sp>
          <p:nvSpPr>
            <p:cNvPr id="64" name="TextBox 63"/>
            <p:cNvSpPr txBox="1"/>
            <p:nvPr/>
          </p:nvSpPr>
          <p:spPr>
            <a:xfrm>
              <a:off x="930734" y="4288092"/>
              <a:ext cx="1633870" cy="23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Optimal Gate Detuning</a:t>
              </a:r>
            </a:p>
          </p:txBody>
        </p:sp>
        <p:pic>
          <p:nvPicPr>
            <p:cNvPr id="66" name="Picture 65" descr="Scan Data_006.em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4"/>
            <a:stretch/>
          </p:blipFill>
          <p:spPr>
            <a:xfrm>
              <a:off x="493629" y="4426752"/>
              <a:ext cx="4729454" cy="1861576"/>
            </a:xfrm>
            <a:prstGeom prst="rect">
              <a:avLst/>
            </a:prstGeom>
          </p:spPr>
        </p:pic>
        <p:cxnSp>
          <p:nvCxnSpPr>
            <p:cNvPr id="67" name="Straight Arrow Connector 66"/>
            <p:cNvCxnSpPr>
              <a:cxnSpLocks/>
            </p:cNvCxnSpPr>
            <p:nvPr/>
          </p:nvCxnSpPr>
          <p:spPr>
            <a:xfrm>
              <a:off x="1776565" y="4487137"/>
              <a:ext cx="127180" cy="61853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7375" y="5223288"/>
              <a:ext cx="751592" cy="150318"/>
            </a:xfrm>
            <a:prstGeom prst="rect">
              <a:avLst/>
            </a:prstGeom>
          </p:spPr>
        </p:pic>
        <p:pic>
          <p:nvPicPr>
            <p:cNvPr id="70" name="Picture 6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063" y="6344110"/>
              <a:ext cx="2420126" cy="1653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Two-</a:t>
            </a:r>
            <a:r>
              <a:rPr lang="en-US" sz="5400" dirty="0" err="1"/>
              <a:t>Qubit</a:t>
            </a:r>
            <a:r>
              <a:rPr lang="en-US" sz="5400" dirty="0"/>
              <a:t> Gate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65560" y="5135654"/>
            <a:ext cx="2756061" cy="1677040"/>
            <a:chOff x="3686842" y="2920738"/>
            <a:chExt cx="1950054" cy="1186591"/>
          </a:xfrm>
        </p:grpSpPr>
        <p:grpSp>
          <p:nvGrpSpPr>
            <p:cNvPr id="5" name="Group 4"/>
            <p:cNvGrpSpPr/>
            <p:nvPr/>
          </p:nvGrpSpPr>
          <p:grpSpPr>
            <a:xfrm>
              <a:off x="3757332" y="2954384"/>
              <a:ext cx="1826412" cy="1152945"/>
              <a:chOff x="5933288" y="29057600"/>
              <a:chExt cx="1826412" cy="1152945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933288" y="29634072"/>
                <a:ext cx="1826412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835408" y="29057600"/>
                <a:ext cx="0" cy="115294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headEnd type="triangle" w="sm" len="sm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6072924" y="29253522"/>
                <a:ext cx="1524969" cy="761101"/>
                <a:chOff x="6072924" y="29253522"/>
                <a:chExt cx="1524969" cy="761101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 rot="19785984">
                  <a:off x="6072924" y="29253522"/>
                  <a:ext cx="764256" cy="761081"/>
                  <a:chOff x="6072924" y="29271002"/>
                  <a:chExt cx="764256" cy="761081"/>
                </a:xfrm>
              </p:grpSpPr>
              <p:sp>
                <p:nvSpPr>
                  <p:cNvPr id="17" name="Oval 16"/>
                  <p:cNvSpPr/>
                  <p:nvPr/>
                </p:nvSpPr>
                <p:spPr>
                  <a:xfrm>
                    <a:off x="6072924" y="29271002"/>
                    <a:ext cx="761081" cy="761081"/>
                  </a:xfrm>
                  <a:prstGeom prst="ellipse">
                    <a:avLst/>
                  </a:prstGeom>
                  <a:noFill/>
                  <a:ln w="127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6830822" y="29611537"/>
                    <a:ext cx="6358" cy="40006"/>
                  </a:xfrm>
                  <a:prstGeom prst="straightConnector1">
                    <a:avLst/>
                  </a:prstGeom>
                  <a:ln w="12700" cmpd="sng">
                    <a:solidFill>
                      <a:srgbClr val="558ED5"/>
                    </a:solidFill>
                    <a:tailEnd type="stealth" w="med" len="lg"/>
                  </a:ln>
                  <a:effectLst>
                    <a:outerShdw dir="4140000" sx="101000" sy="101000" algn="tl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oup 13"/>
                <p:cNvGrpSpPr/>
                <p:nvPr/>
              </p:nvGrpSpPr>
              <p:grpSpPr>
                <a:xfrm rot="19798577">
                  <a:off x="6833637" y="29253542"/>
                  <a:ext cx="764256" cy="761081"/>
                  <a:chOff x="6833637" y="29271022"/>
                  <a:chExt cx="764256" cy="761081"/>
                </a:xfrm>
              </p:grpSpPr>
              <p:sp>
                <p:nvSpPr>
                  <p:cNvPr id="15" name="Oval 14"/>
                  <p:cNvSpPr/>
                  <p:nvPr/>
                </p:nvSpPr>
                <p:spPr>
                  <a:xfrm rot="10800000">
                    <a:off x="6836812" y="29271022"/>
                    <a:ext cx="761081" cy="761081"/>
                  </a:xfrm>
                  <a:prstGeom prst="ellipse">
                    <a:avLst/>
                  </a:prstGeom>
                  <a:noFill/>
                  <a:ln w="127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6" name="Straight Arrow Connector 15"/>
                  <p:cNvCxnSpPr/>
                  <p:nvPr/>
                </p:nvCxnSpPr>
                <p:spPr>
                  <a:xfrm rot="10800000">
                    <a:off x="6833637" y="29651562"/>
                    <a:ext cx="6358" cy="40006"/>
                  </a:xfrm>
                  <a:prstGeom prst="straightConnector1">
                    <a:avLst/>
                  </a:prstGeom>
                  <a:ln w="12700" cmpd="sng">
                    <a:solidFill>
                      <a:srgbClr val="558ED5"/>
                    </a:solidFill>
                    <a:tailEnd type="stealth" w="med" len="lg"/>
                  </a:ln>
                  <a:effectLst>
                    <a:outerShdw dir="4140000" sx="101000" sy="101000" algn="tl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36" y="2920738"/>
              <a:ext cx="90690" cy="108828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738" y="3549128"/>
              <a:ext cx="86158" cy="77086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42" y="3359485"/>
              <a:ext cx="186834" cy="130431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267" y="3343610"/>
              <a:ext cx="186834" cy="13043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864558" y="1630925"/>
            <a:ext cx="2744468" cy="3278000"/>
            <a:chOff x="1652876" y="1658191"/>
            <a:chExt cx="2347029" cy="280329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501438" y="4045860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01438" y="4382496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2499762" y="1745210"/>
              <a:ext cx="602755" cy="336636"/>
              <a:chOff x="3812121" y="2896783"/>
              <a:chExt cx="602755" cy="336636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3812121" y="2896783"/>
                <a:ext cx="6027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812121" y="3064894"/>
                <a:ext cx="6027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812121" y="3233419"/>
                <a:ext cx="6027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1790401" y="2896369"/>
              <a:ext cx="602755" cy="337050"/>
              <a:chOff x="2957882" y="30192637"/>
              <a:chExt cx="659406" cy="368728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2957882" y="30377001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957882" y="30561365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957882" y="30192637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1790401" y="3327752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84589" y="2802036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260166" y="2896369"/>
              <a:ext cx="602755" cy="337050"/>
              <a:chOff x="2957882" y="30192637"/>
              <a:chExt cx="659406" cy="36872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957882" y="30377001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957882" y="30561365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957882" y="30192637"/>
                <a:ext cx="6594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3260166" y="3327752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254354" y="2802036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795327" y="3327753"/>
              <a:ext cx="766692" cy="886425"/>
            </a:xfrm>
            <a:prstGeom prst="straightConnector1">
              <a:avLst/>
            </a:prstGeom>
            <a:ln>
              <a:solidFill>
                <a:srgbClr val="D64C3D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073435" y="1915612"/>
              <a:ext cx="727705" cy="886425"/>
            </a:xfrm>
            <a:prstGeom prst="straightConnector1">
              <a:avLst/>
            </a:prstGeom>
            <a:ln>
              <a:solidFill>
                <a:srgbClr val="D64C3D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2073436" y="3324944"/>
              <a:ext cx="721891" cy="889027"/>
            </a:xfrm>
            <a:prstGeom prst="straightConnector1">
              <a:avLst/>
            </a:prstGeom>
            <a:ln>
              <a:solidFill>
                <a:srgbClr val="D64C3D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2801140" y="1915613"/>
              <a:ext cx="760879" cy="890354"/>
            </a:xfrm>
            <a:prstGeom prst="straightConnector1">
              <a:avLst/>
            </a:prstGeom>
            <a:ln>
              <a:solidFill>
                <a:srgbClr val="D64C3D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073435" y="1915613"/>
              <a:ext cx="727705" cy="140933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795327" y="2805967"/>
              <a:ext cx="766693" cy="1408004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801141" y="1915614"/>
              <a:ext cx="760878" cy="1412139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2073435" y="2802036"/>
              <a:ext cx="721892" cy="1411935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084" y="4076169"/>
              <a:ext cx="391613" cy="273391"/>
            </a:xfrm>
            <a:prstGeom prst="rect">
              <a:avLst/>
            </a:prstGeom>
          </p:spPr>
        </p:pic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084" y="1767790"/>
              <a:ext cx="391613" cy="273391"/>
            </a:xfrm>
            <a:prstGeom prst="rect">
              <a:avLst/>
            </a:prstGeom>
          </p:spPr>
        </p:pic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876" y="2442327"/>
              <a:ext cx="391613" cy="273391"/>
            </a:xfrm>
            <a:prstGeom prst="rect">
              <a:avLst/>
            </a:prstGeom>
          </p:spPr>
        </p:pic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292" y="2436629"/>
              <a:ext cx="391613" cy="273391"/>
            </a:xfrm>
            <a:prstGeom prst="rect">
              <a:avLst/>
            </a:prstGeom>
          </p:spPr>
        </p:pic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030" y="2987316"/>
              <a:ext cx="165697" cy="161337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932" y="3154900"/>
              <a:ext cx="436044" cy="161337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932" y="2818791"/>
              <a:ext cx="436044" cy="161337"/>
            </a:xfrm>
            <a:prstGeom prst="rect">
              <a:avLst/>
            </a:prstGeom>
          </p:spPr>
        </p:pic>
        <p:cxnSp>
          <p:nvCxnSpPr>
            <p:cNvPr id="45" name="Straight Connector 44"/>
            <p:cNvCxnSpPr/>
            <p:nvPr/>
          </p:nvCxnSpPr>
          <p:spPr>
            <a:xfrm>
              <a:off x="2501438" y="4213971"/>
              <a:ext cx="60275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3170426" y="1658191"/>
              <a:ext cx="436044" cy="497446"/>
              <a:chOff x="3125976" y="1664541"/>
              <a:chExt cx="436044" cy="497446"/>
            </a:xfrm>
          </p:grpSpPr>
          <p:pic>
            <p:nvPicPr>
              <p:cNvPr id="51" name="Picture 50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6249" y="1833066"/>
                <a:ext cx="165697" cy="161337"/>
              </a:xfrm>
              <a:prstGeom prst="rect">
                <a:avLst/>
              </a:prstGeom>
            </p:spPr>
          </p:pic>
          <p:pic>
            <p:nvPicPr>
              <p:cNvPr id="52" name="Picture 51" descr="latex-image-1.pd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976" y="2000650"/>
                <a:ext cx="436044" cy="161337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976" y="1664541"/>
                <a:ext cx="436044" cy="161337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3170699" y="3964043"/>
              <a:ext cx="436044" cy="497446"/>
              <a:chOff x="3125976" y="1664541"/>
              <a:chExt cx="436044" cy="497446"/>
            </a:xfrm>
          </p:grpSpPr>
          <p:pic>
            <p:nvPicPr>
              <p:cNvPr id="48" name="Picture 47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6249" y="1833066"/>
                <a:ext cx="165697" cy="161337"/>
              </a:xfrm>
              <a:prstGeom prst="rect">
                <a:avLst/>
              </a:prstGeom>
            </p:spPr>
          </p:pic>
          <p:pic>
            <p:nvPicPr>
              <p:cNvPr id="49" name="Picture 48" descr="latex-image-1.pd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976" y="2000650"/>
                <a:ext cx="436044" cy="161337"/>
              </a:xfrm>
              <a:prstGeom prst="rect">
                <a:avLst/>
              </a:prstGeom>
            </p:spPr>
          </p:pic>
          <p:pic>
            <p:nvPicPr>
              <p:cNvPr id="50" name="Picture 49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976" y="1664541"/>
                <a:ext cx="436044" cy="161337"/>
              </a:xfrm>
              <a:prstGeom prst="rect">
                <a:avLst/>
              </a:prstGeom>
            </p:spPr>
          </p:pic>
        </p:grpSp>
      </p:grpSp>
      <p:sp>
        <p:nvSpPr>
          <p:cNvPr id="82" name="TextBox 81"/>
          <p:cNvSpPr txBox="1"/>
          <p:nvPr/>
        </p:nvSpPr>
        <p:spPr>
          <a:xfrm>
            <a:off x="65043" y="1125338"/>
            <a:ext cx="5912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Bichromatic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entangling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Mølmer-Sørensen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gate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Gate time and detuning from motional sidebands is set so that population in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motionally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(de-)excited states is zero corresponding to a closed loop in phase 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 not require ground state cooling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a number of extra calibrations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Rabi frequencies of red/blue detuned transitions matched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Ions need to be evenly illuminated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of beat note needs to be calibrated and stable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511335" y="4298730"/>
            <a:ext cx="1094561" cy="660996"/>
            <a:chOff x="-3583761" y="5330825"/>
            <a:chExt cx="1094561" cy="660996"/>
          </a:xfrm>
        </p:grpSpPr>
        <p:sp>
          <p:nvSpPr>
            <p:cNvPr id="71" name="Rectangle 70"/>
            <p:cNvSpPr/>
            <p:nvPr/>
          </p:nvSpPr>
          <p:spPr>
            <a:xfrm>
              <a:off x="-3583761" y="5372413"/>
              <a:ext cx="969084" cy="619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3529928" y="5410200"/>
              <a:ext cx="152406" cy="152400"/>
            </a:xfrm>
            <a:prstGeom prst="rect">
              <a:avLst/>
            </a:prstGeom>
            <a:solidFill>
              <a:srgbClr val="23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3529928" y="5788620"/>
              <a:ext cx="152406" cy="152400"/>
            </a:xfrm>
            <a:prstGeom prst="rect">
              <a:avLst/>
            </a:prstGeom>
            <a:solidFill>
              <a:srgbClr val="15AA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-3529928" y="5599410"/>
              <a:ext cx="152406" cy="152400"/>
            </a:xfrm>
            <a:prstGeom prst="rect">
              <a:avLst/>
            </a:prstGeom>
            <a:solidFill>
              <a:srgbClr val="FA01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3429000" y="5330825"/>
              <a:ext cx="879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|11&gt;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3429000" y="5522824"/>
              <a:ext cx="920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|01&gt;+|10&gt;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3429000" y="5714822"/>
              <a:ext cx="939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|00&gt;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870AC613-4F5D-4718-9BF1-D7B6429F98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88" y="1116672"/>
            <a:ext cx="2252450" cy="3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46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Characterizing the </a:t>
            </a:r>
            <a:br>
              <a:rPr lang="en-US" dirty="0"/>
            </a:br>
            <a:r>
              <a:rPr lang="en-US" dirty="0" err="1"/>
              <a:t>Mølmer-Sørensen</a:t>
            </a:r>
            <a:r>
              <a:rPr lang="en-US" dirty="0"/>
              <a:t> Gate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6791" y="1164232"/>
            <a:ext cx="467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Approach: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Entangled State Fidelity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4" y="1936918"/>
            <a:ext cx="6737182" cy="795136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cxnSpLocks/>
            <a:stCxn id="22" idx="1"/>
          </p:cNvCxnSpPr>
          <p:nvPr/>
        </p:nvCxnSpPr>
        <p:spPr>
          <a:xfrm>
            <a:off x="2309792" y="2941398"/>
            <a:ext cx="0" cy="1720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23" idx="1"/>
          </p:cNvCxnSpPr>
          <p:nvPr/>
        </p:nvCxnSpPr>
        <p:spPr>
          <a:xfrm flipH="1">
            <a:off x="6195537" y="2952083"/>
            <a:ext cx="1418" cy="1903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 rot="16200000" flipH="1">
            <a:off x="3578174" y="1014220"/>
            <a:ext cx="219774" cy="3634581"/>
          </a:xfrm>
          <a:prstGeom prst="rightBrace">
            <a:avLst>
              <a:gd name="adj1" fmla="val 77545"/>
              <a:gd name="adj2" fmla="val 12079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6107262" y="2583818"/>
            <a:ext cx="182996" cy="553534"/>
          </a:xfrm>
          <a:prstGeom prst="rightBrace">
            <a:avLst>
              <a:gd name="adj1" fmla="val 77545"/>
              <a:gd name="adj2" fmla="val 49674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483707" y="3165193"/>
            <a:ext cx="5175060" cy="2246290"/>
            <a:chOff x="3915477" y="1666649"/>
            <a:chExt cx="4117150" cy="1787093"/>
          </a:xfrm>
        </p:grpSpPr>
        <p:pic>
          <p:nvPicPr>
            <p:cNvPr id="17" name="Picture 16" descr="Scan Data_002.em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b="21261"/>
            <a:stretch/>
          </p:blipFill>
          <p:spPr>
            <a:xfrm>
              <a:off x="4232274" y="1666649"/>
              <a:ext cx="3800353" cy="1489301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940" y="3271358"/>
              <a:ext cx="1691208" cy="182384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738377" y="2292908"/>
              <a:ext cx="550978" cy="196778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4036706" y="1776630"/>
              <a:ext cx="180442" cy="1302221"/>
              <a:chOff x="4036706" y="1776630"/>
              <a:chExt cx="180442" cy="1302221"/>
            </a:xfrm>
          </p:grpSpPr>
          <p:pic>
            <p:nvPicPr>
              <p:cNvPr id="51" name="Picture 50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4385" y="1776630"/>
                <a:ext cx="62763" cy="109836"/>
              </a:xfrm>
              <a:prstGeom prst="rect">
                <a:avLst/>
              </a:prstGeom>
            </p:spPr>
          </p:pic>
          <p:pic>
            <p:nvPicPr>
              <p:cNvPr id="52" name="Picture 51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706" y="2969015"/>
                <a:ext cx="180442" cy="109836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8693" y="2372116"/>
                <a:ext cx="78455" cy="10983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4390715" y="3155950"/>
              <a:ext cx="3502335" cy="88900"/>
              <a:chOff x="4390715" y="3155950"/>
              <a:chExt cx="3502335" cy="88900"/>
            </a:xfrm>
          </p:grpSpPr>
          <p:pic>
            <p:nvPicPr>
              <p:cNvPr id="60" name="Picture 59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0715" y="3155950"/>
                <a:ext cx="59266" cy="88900"/>
              </a:xfrm>
              <a:prstGeom prst="rect">
                <a:avLst/>
              </a:prstGeom>
            </p:spPr>
          </p:pic>
          <p:pic>
            <p:nvPicPr>
              <p:cNvPr id="61" name="Picture 60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4408" y="3155950"/>
                <a:ext cx="118534" cy="88900"/>
              </a:xfrm>
              <a:prstGeom prst="rect">
                <a:avLst/>
              </a:prstGeom>
            </p:spPr>
          </p:pic>
          <p:pic>
            <p:nvPicPr>
              <p:cNvPr id="62" name="Picture 61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9851" y="3155950"/>
                <a:ext cx="177800" cy="88900"/>
              </a:xfrm>
              <a:prstGeom prst="rect">
                <a:avLst/>
              </a:prstGeom>
            </p:spPr>
          </p:pic>
          <p:pic>
            <p:nvPicPr>
              <p:cNvPr id="63" name="Picture 62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400" y="3155950"/>
                <a:ext cx="177800" cy="88900"/>
              </a:xfrm>
              <a:prstGeom prst="rect">
                <a:avLst/>
              </a:prstGeom>
            </p:spPr>
          </p:pic>
          <p:pic>
            <p:nvPicPr>
              <p:cNvPr id="64" name="Picture 63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5250" y="3155950"/>
                <a:ext cx="177800" cy="88900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31CEC5-AAE0-4318-91E2-0CFB48DA4732}"/>
              </a:ext>
            </a:extLst>
          </p:cNvPr>
          <p:cNvGrpSpPr/>
          <p:nvPr/>
        </p:nvGrpSpPr>
        <p:grpSpPr>
          <a:xfrm>
            <a:off x="187256" y="2991402"/>
            <a:ext cx="3235026" cy="2268741"/>
            <a:chOff x="453543" y="3301293"/>
            <a:chExt cx="2622621" cy="1839258"/>
          </a:xfrm>
        </p:grpSpPr>
        <p:pic>
          <p:nvPicPr>
            <p:cNvPr id="6" name="Picture 5" descr="DetectAmpOut_001.pdf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b="22554"/>
            <a:stretch/>
          </p:blipFill>
          <p:spPr>
            <a:xfrm>
              <a:off x="802818" y="3301293"/>
              <a:ext cx="2273346" cy="1691108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9987" y="4099249"/>
              <a:ext cx="983890" cy="196778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2219988" y="3321449"/>
              <a:ext cx="849457" cy="512979"/>
              <a:chOff x="-3583761" y="5330825"/>
              <a:chExt cx="1094561" cy="66099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3583761" y="5372413"/>
                <a:ext cx="882267" cy="6194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-3529928" y="5410200"/>
                <a:ext cx="152406" cy="15240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-3529928" y="5788620"/>
                <a:ext cx="152406" cy="152400"/>
              </a:xfrm>
              <a:prstGeom prst="rect">
                <a:avLst/>
              </a:prstGeom>
              <a:solidFill>
                <a:srgbClr val="15AA0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-3529928" y="5599410"/>
                <a:ext cx="152406" cy="15240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3429000" y="5330825"/>
                <a:ext cx="879475" cy="265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|11&gt;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3429000" y="5522824"/>
                <a:ext cx="920750" cy="265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|01&gt;+|10&gt;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3429000" y="5714822"/>
                <a:ext cx="939800" cy="26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|00&gt;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01977" y="3399708"/>
              <a:ext cx="70608" cy="1550343"/>
              <a:chOff x="746884" y="1662757"/>
              <a:chExt cx="70608" cy="1550343"/>
            </a:xfrm>
          </p:grpSpPr>
          <p:pic>
            <p:nvPicPr>
              <p:cNvPr id="45" name="Picture 44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84" y="3103264"/>
                <a:ext cx="70608" cy="109836"/>
              </a:xfrm>
              <a:prstGeom prst="rect">
                <a:avLst/>
              </a:prstGeom>
            </p:spPr>
          </p:pic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729" y="1662757"/>
                <a:ext cx="54918" cy="109836"/>
              </a:xfrm>
              <a:prstGeom prst="rect">
                <a:avLst/>
              </a:prstGeom>
            </p:spPr>
          </p:pic>
          <p:pic>
            <p:nvPicPr>
              <p:cNvPr id="48" name="Picture 47" descr="latex-image-1.pdf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966" y="2314575"/>
                <a:ext cx="66444" cy="247650"/>
              </a:xfrm>
              <a:prstGeom prst="rect">
                <a:avLst/>
              </a:prstGeom>
            </p:spPr>
          </p:pic>
        </p:grpSp>
        <p:pic>
          <p:nvPicPr>
            <p:cNvPr id="69" name="Picture 68" descr="latex-image-1.pd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019" y="5021281"/>
              <a:ext cx="304800" cy="119270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10A1382-8B10-4D65-AD37-7C3F34EAA2E8}"/>
              </a:ext>
            </a:extLst>
          </p:cNvPr>
          <p:cNvSpPr/>
          <p:nvPr/>
        </p:nvSpPr>
        <p:spPr>
          <a:xfrm>
            <a:off x="466149" y="1537372"/>
            <a:ext cx="8761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Entangled state fidelity determined by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D4D4C51-445F-4638-8D34-706E23CC3883}"/>
              </a:ext>
            </a:extLst>
          </p:cNvPr>
          <p:cNvSpPr/>
          <p:nvPr/>
        </p:nvSpPr>
        <p:spPr>
          <a:xfrm>
            <a:off x="264343" y="5524369"/>
            <a:ext cx="34667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Repeated application of gate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 average population of entangled state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B997D3-59D3-4DB3-956F-B6B4B13821C0}"/>
              </a:ext>
            </a:extLst>
          </p:cNvPr>
          <p:cNvSpPr/>
          <p:nvPr/>
        </p:nvSpPr>
        <p:spPr>
          <a:xfrm>
            <a:off x="4257746" y="5524368"/>
            <a:ext cx="4225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Apply gate followed by analyzing pulse of varying phase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Measure the resulting contrast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FD390-EB06-4A9E-8B1C-F226585F5AC5}"/>
              </a:ext>
            </a:extLst>
          </p:cNvPr>
          <p:cNvSpPr/>
          <p:nvPr/>
        </p:nvSpPr>
        <p:spPr>
          <a:xfrm>
            <a:off x="6531529" y="1877084"/>
            <a:ext cx="1647393" cy="784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5" grpId="0"/>
      <p:bldP spid="56" grpId="0"/>
      <p:bldP spid="57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Two-Qubit GST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9AF45-B8A8-451C-A870-7BA7C29673B7}"/>
              </a:ext>
            </a:extLst>
          </p:cNvPr>
          <p:cNvGrpSpPr/>
          <p:nvPr/>
        </p:nvGrpSpPr>
        <p:grpSpPr>
          <a:xfrm>
            <a:off x="3668863" y="3226528"/>
            <a:ext cx="4516593" cy="1613755"/>
            <a:chOff x="3668863" y="3226528"/>
            <a:chExt cx="4516593" cy="1613755"/>
          </a:xfrm>
        </p:grpSpPr>
        <p:pic>
          <p:nvPicPr>
            <p:cNvPr id="1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863" y="3226528"/>
              <a:ext cx="4516593" cy="13243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29307" y="4501729"/>
              <a:ext cx="2258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95% confidence intervals</a:t>
              </a:r>
            </a:p>
          </p:txBody>
        </p:sp>
      </p:grpSp>
      <p:pic>
        <p:nvPicPr>
          <p:cNvPr id="10" name="Picture 2" descr="\\snl\home\plmaunz\QuantumTestbed\Whitepaper\GmGoodBasis.emf">
            <a:extLst>
              <a:ext uri="{FF2B5EF4-FFF2-40B4-BE49-F238E27FC236}">
                <a16:creationId xmlns:a16="http://schemas.microsoft.com/office/drawing/2014/main" id="{E832585D-1648-417E-B784-1EF430ABE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1851" r="18226" b="11139"/>
          <a:stretch/>
        </p:blipFill>
        <p:spPr bwMode="auto">
          <a:xfrm>
            <a:off x="244925" y="4018253"/>
            <a:ext cx="2907144" cy="26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EFD2E0-E33B-415C-8262-FCE3843DB9FD}"/>
              </a:ext>
            </a:extLst>
          </p:cNvPr>
          <p:cNvSpPr/>
          <p:nvPr/>
        </p:nvSpPr>
        <p:spPr>
          <a:xfrm>
            <a:off x="62084" y="1155931"/>
            <a:ext cx="36841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a true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fidelity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more rigorous than entangled state fidelity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limited to the symmetric subspace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an extremely stable gate to take long GST measurements without constant recalibration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752B3A-6096-4FA4-B015-75D3CFE52AE2}"/>
              </a:ext>
            </a:extLst>
          </p:cNvPr>
          <p:cNvGrpSpPr/>
          <p:nvPr/>
        </p:nvGrpSpPr>
        <p:grpSpPr>
          <a:xfrm>
            <a:off x="3530213" y="1007654"/>
            <a:ext cx="5162349" cy="2179948"/>
            <a:chOff x="3530213" y="1007654"/>
            <a:chExt cx="5162349" cy="2179948"/>
          </a:xfrm>
        </p:grpSpPr>
        <p:pic>
          <p:nvPicPr>
            <p:cNvPr id="19" name="Picture 18" descr="Scan Data_008-fixed.emf">
              <a:extLst>
                <a:ext uri="{FF2B5EF4-FFF2-40B4-BE49-F238E27FC236}">
                  <a16:creationId xmlns:a16="http://schemas.microsoft.com/office/drawing/2014/main" id="{0A6AF3A5-9045-4D04-B357-8EB7ACCF8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91"/>
            <a:stretch/>
          </p:blipFill>
          <p:spPr>
            <a:xfrm>
              <a:off x="3541490" y="1266763"/>
              <a:ext cx="4183676" cy="1739523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ED5FCE-E5B1-42E9-A96A-53094DAF290E}"/>
                </a:ext>
              </a:extLst>
            </p:cNvPr>
            <p:cNvGrpSpPr/>
            <p:nvPr/>
          </p:nvGrpSpPr>
          <p:grpSpPr>
            <a:xfrm>
              <a:off x="7843105" y="1656219"/>
              <a:ext cx="849457" cy="521958"/>
              <a:chOff x="-3583761" y="5330825"/>
              <a:chExt cx="1094561" cy="6725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7DF93C-F13C-4CDC-BFBD-5440BB785278}"/>
                  </a:ext>
                </a:extLst>
              </p:cNvPr>
              <p:cNvSpPr/>
              <p:nvPr/>
            </p:nvSpPr>
            <p:spPr>
              <a:xfrm>
                <a:off x="-3583761" y="5372413"/>
                <a:ext cx="882267" cy="6194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4E3C76-6042-4A15-9332-62938DF14B66}"/>
                  </a:ext>
                </a:extLst>
              </p:cNvPr>
              <p:cNvSpPr/>
              <p:nvPr/>
            </p:nvSpPr>
            <p:spPr>
              <a:xfrm>
                <a:off x="-3529928" y="5410200"/>
                <a:ext cx="152406" cy="15240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8399E8-43A7-4D87-8248-1035D9278651}"/>
                  </a:ext>
                </a:extLst>
              </p:cNvPr>
              <p:cNvSpPr/>
              <p:nvPr/>
            </p:nvSpPr>
            <p:spPr>
              <a:xfrm>
                <a:off x="-3529928" y="5788620"/>
                <a:ext cx="152406" cy="152400"/>
              </a:xfrm>
              <a:prstGeom prst="rect">
                <a:avLst/>
              </a:prstGeom>
              <a:solidFill>
                <a:srgbClr val="15AA0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DB1FBD5-246B-4F8F-9B1F-D10BF83B719C}"/>
                  </a:ext>
                </a:extLst>
              </p:cNvPr>
              <p:cNvSpPr/>
              <p:nvPr/>
            </p:nvSpPr>
            <p:spPr>
              <a:xfrm>
                <a:off x="-3529928" y="5599410"/>
                <a:ext cx="152406" cy="15240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D422D6-088A-44FA-AB88-42B0E868E857}"/>
                  </a:ext>
                </a:extLst>
              </p:cNvPr>
              <p:cNvSpPr txBox="1"/>
              <p:nvPr/>
            </p:nvSpPr>
            <p:spPr>
              <a:xfrm>
                <a:off x="-3429000" y="5330825"/>
                <a:ext cx="879475" cy="288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 bright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3C8F87-F394-483B-829B-794D3D78E037}"/>
                  </a:ext>
                </a:extLst>
              </p:cNvPr>
              <p:cNvSpPr txBox="1"/>
              <p:nvPr/>
            </p:nvSpPr>
            <p:spPr>
              <a:xfrm>
                <a:off x="-3429000" y="5522824"/>
                <a:ext cx="920750" cy="288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 bright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088C44-13EC-43F0-9594-4EC43F91521B}"/>
                  </a:ext>
                </a:extLst>
              </p:cNvPr>
              <p:cNvSpPr txBox="1"/>
              <p:nvPr/>
            </p:nvSpPr>
            <p:spPr>
              <a:xfrm>
                <a:off x="-3429000" y="5714822"/>
                <a:ext cx="939800" cy="288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 bright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2111E-EAF7-479E-BC9E-3E5808EC5008}"/>
                </a:ext>
              </a:extLst>
            </p:cNvPr>
            <p:cNvSpPr txBox="1"/>
            <p:nvPr/>
          </p:nvSpPr>
          <p:spPr>
            <a:xfrm>
              <a:off x="5271665" y="1007654"/>
              <a:ext cx="973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Raw Data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F289A9-1C69-4EE4-8DBB-5BFF4F72F408}"/>
                </a:ext>
              </a:extLst>
            </p:cNvPr>
            <p:cNvSpPr txBox="1"/>
            <p:nvPr/>
          </p:nvSpPr>
          <p:spPr>
            <a:xfrm>
              <a:off x="5207181" y="2925992"/>
              <a:ext cx="12442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Sequence Number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CEA3AB-3A7C-41DD-9CBF-0292E9DA279E}"/>
                </a:ext>
              </a:extLst>
            </p:cNvPr>
            <p:cNvSpPr txBox="1"/>
            <p:nvPr/>
          </p:nvSpPr>
          <p:spPr>
            <a:xfrm rot="16200000">
              <a:off x="3270686" y="1884541"/>
              <a:ext cx="7729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Probability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60AA69-A076-4C37-98DD-2AE78304A13C}"/>
              </a:ext>
            </a:extLst>
          </p:cNvPr>
          <p:cNvGrpSpPr/>
          <p:nvPr/>
        </p:nvGrpSpPr>
        <p:grpSpPr>
          <a:xfrm>
            <a:off x="3245674" y="4425922"/>
            <a:ext cx="2940041" cy="2034551"/>
            <a:chOff x="3245674" y="4425922"/>
            <a:chExt cx="2940041" cy="20345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D1C86F-DD9C-4253-9112-B7292D5D3DBF}"/>
                </a:ext>
              </a:extLst>
            </p:cNvPr>
            <p:cNvGrpSpPr/>
            <p:nvPr/>
          </p:nvGrpSpPr>
          <p:grpSpPr>
            <a:xfrm>
              <a:off x="3245674" y="5022779"/>
              <a:ext cx="2940041" cy="1437694"/>
              <a:chOff x="10337752" y="5825071"/>
              <a:chExt cx="2940041" cy="1437694"/>
            </a:xfrm>
          </p:grpSpPr>
          <p:pic>
            <p:nvPicPr>
              <p:cNvPr id="14" name="Picture 13" descr="latex-image-1.pdf">
                <a:extLst>
                  <a:ext uri="{FF2B5EF4-FFF2-40B4-BE49-F238E27FC236}">
                    <a16:creationId xmlns:a16="http://schemas.microsoft.com/office/drawing/2014/main" id="{A0613746-75B2-4211-96A6-BBDB3EC8A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5800" y="6430256"/>
                <a:ext cx="2819407" cy="658158"/>
              </a:xfrm>
              <a:prstGeom prst="rect">
                <a:avLst/>
              </a:prstGeom>
            </p:spPr>
          </p:pic>
          <p:pic>
            <p:nvPicPr>
              <p:cNvPr id="15" name="Picture 14" descr="latex-image-1.pdf">
                <a:extLst>
                  <a:ext uri="{FF2B5EF4-FFF2-40B4-BE49-F238E27FC236}">
                    <a16:creationId xmlns:a16="http://schemas.microsoft.com/office/drawing/2014/main" id="{BA4C15E7-41A9-468B-8B1E-5EE380FB6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2925" y="6014014"/>
                <a:ext cx="2339129" cy="32907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5DA34F-376E-4E13-855A-B69E34297693}"/>
                  </a:ext>
                </a:extLst>
              </p:cNvPr>
              <p:cNvSpPr/>
              <p:nvPr/>
            </p:nvSpPr>
            <p:spPr>
              <a:xfrm>
                <a:off x="10337752" y="5825071"/>
                <a:ext cx="2940041" cy="14376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27D045A5-3A9F-4108-BC44-7E2C423787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45030" y="4610639"/>
              <a:ext cx="596857" cy="227424"/>
            </a:xfrm>
            <a:prstGeom prst="bentConnector3">
              <a:avLst>
                <a:gd name="adj1" fmla="val -46"/>
              </a:avLst>
            </a:prstGeom>
            <a:ln w="34925">
              <a:solidFill>
                <a:srgbClr val="FF0000"/>
              </a:solidFill>
              <a:headEnd type="triangle" w="lg" len="med"/>
              <a:tailEnd type="triangle" w="lg" len="med"/>
            </a:ln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9967202-DAFB-4E2E-AA0B-73F6E95879B4}"/>
              </a:ext>
            </a:extLst>
          </p:cNvPr>
          <p:cNvSpPr txBox="1"/>
          <p:nvPr/>
        </p:nvSpPr>
        <p:spPr>
          <a:xfrm>
            <a:off x="6232016" y="5185044"/>
            <a:ext cx="263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more rigorous characterization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Gate is stable for several hours</a:t>
            </a:r>
          </a:p>
        </p:txBody>
      </p:sp>
    </p:spTree>
    <p:extLst>
      <p:ext uri="{BB962C8B-B14F-4D97-AF65-F5344CB8AC3E}">
        <p14:creationId xmlns:p14="http://schemas.microsoft.com/office/powerpoint/2010/main" val="26930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Two-Qubit GST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9AF45-B8A8-451C-A870-7BA7C29673B7}"/>
              </a:ext>
            </a:extLst>
          </p:cNvPr>
          <p:cNvGrpSpPr/>
          <p:nvPr/>
        </p:nvGrpSpPr>
        <p:grpSpPr>
          <a:xfrm>
            <a:off x="4085019" y="3519127"/>
            <a:ext cx="4516593" cy="1613755"/>
            <a:chOff x="3668863" y="3226528"/>
            <a:chExt cx="4516593" cy="1613755"/>
          </a:xfrm>
        </p:grpSpPr>
        <p:pic>
          <p:nvPicPr>
            <p:cNvPr id="1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863" y="3226528"/>
              <a:ext cx="4516593" cy="13243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29307" y="4501729"/>
              <a:ext cx="2258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95% confidence intervals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32016" y="5185044"/>
            <a:ext cx="263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more rigorous characterization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Gate is stable for several hours</a:t>
            </a:r>
          </a:p>
        </p:txBody>
      </p:sp>
      <p:pic>
        <p:nvPicPr>
          <p:cNvPr id="10" name="Picture 2" descr="\\snl\home\plmaunz\QuantumTestbed\Whitepaper\GmGoodBasis.emf">
            <a:extLst>
              <a:ext uri="{FF2B5EF4-FFF2-40B4-BE49-F238E27FC236}">
                <a16:creationId xmlns:a16="http://schemas.microsoft.com/office/drawing/2014/main" id="{E832585D-1648-417E-B784-1EF430ABE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1851" r="18226" b="11139"/>
          <a:stretch/>
        </p:blipFill>
        <p:spPr bwMode="auto">
          <a:xfrm>
            <a:off x="90106" y="4141854"/>
            <a:ext cx="2907144" cy="26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EFD2E0-E33B-415C-8262-FCE3843DB9FD}"/>
              </a:ext>
            </a:extLst>
          </p:cNvPr>
          <p:cNvSpPr/>
          <p:nvPr/>
        </p:nvSpPr>
        <p:spPr>
          <a:xfrm>
            <a:off x="62084" y="2746179"/>
            <a:ext cx="5181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a true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fidelity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60AA69-A076-4C37-98DD-2AE78304A13C}"/>
              </a:ext>
            </a:extLst>
          </p:cNvPr>
          <p:cNvGrpSpPr/>
          <p:nvPr/>
        </p:nvGrpSpPr>
        <p:grpSpPr>
          <a:xfrm>
            <a:off x="3245674" y="4688843"/>
            <a:ext cx="2940041" cy="1771630"/>
            <a:chOff x="3245674" y="4688843"/>
            <a:chExt cx="2940041" cy="17716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D1C86F-DD9C-4253-9112-B7292D5D3DBF}"/>
                </a:ext>
              </a:extLst>
            </p:cNvPr>
            <p:cNvGrpSpPr/>
            <p:nvPr/>
          </p:nvGrpSpPr>
          <p:grpSpPr>
            <a:xfrm>
              <a:off x="3245674" y="5022779"/>
              <a:ext cx="2940041" cy="1437694"/>
              <a:chOff x="10337752" y="5825071"/>
              <a:chExt cx="2940041" cy="1437694"/>
            </a:xfrm>
          </p:grpSpPr>
          <p:pic>
            <p:nvPicPr>
              <p:cNvPr id="14" name="Picture 13" descr="latex-image-1.pdf">
                <a:extLst>
                  <a:ext uri="{FF2B5EF4-FFF2-40B4-BE49-F238E27FC236}">
                    <a16:creationId xmlns:a16="http://schemas.microsoft.com/office/drawing/2014/main" id="{A0613746-75B2-4211-96A6-BBDB3EC8A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5800" y="6430256"/>
                <a:ext cx="2819407" cy="658158"/>
              </a:xfrm>
              <a:prstGeom prst="rect">
                <a:avLst/>
              </a:prstGeom>
            </p:spPr>
          </p:pic>
          <p:pic>
            <p:nvPicPr>
              <p:cNvPr id="15" name="Picture 14" descr="latex-image-1.pdf">
                <a:extLst>
                  <a:ext uri="{FF2B5EF4-FFF2-40B4-BE49-F238E27FC236}">
                    <a16:creationId xmlns:a16="http://schemas.microsoft.com/office/drawing/2014/main" id="{BA4C15E7-41A9-468B-8B1E-5EE380FB6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2925" y="6014014"/>
                <a:ext cx="2339129" cy="32907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45DA34F-376E-4E13-855A-B69E34297693}"/>
                  </a:ext>
                </a:extLst>
              </p:cNvPr>
              <p:cNvSpPr/>
              <p:nvPr/>
            </p:nvSpPr>
            <p:spPr>
              <a:xfrm>
                <a:off x="10337752" y="5825071"/>
                <a:ext cx="2940041" cy="14376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27D045A5-3A9F-4108-BC44-7E2C423787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76791" y="4744425"/>
              <a:ext cx="333935" cy="222772"/>
            </a:xfrm>
            <a:prstGeom prst="bentConnector3">
              <a:avLst>
                <a:gd name="adj1" fmla="val 1320"/>
              </a:avLst>
            </a:prstGeom>
            <a:ln w="34925">
              <a:solidFill>
                <a:srgbClr val="FF0000"/>
              </a:solidFill>
              <a:headEnd type="triangle" w="lg" len="med"/>
              <a:tailEnd type="triangle" w="lg" len="med"/>
            </a:ln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1" name="Picture 30" descr="latex-image-1.pdf">
            <a:extLst>
              <a:ext uri="{FF2B5EF4-FFF2-40B4-BE49-F238E27FC236}">
                <a16:creationId xmlns:a16="http://schemas.microsoft.com/office/drawing/2014/main" id="{1DC0ED24-6688-4047-9746-C2B0A5EC4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1" y="1557220"/>
            <a:ext cx="6737182" cy="7951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1F80C30-ABD0-408D-B24B-DFCCA59C98AF}"/>
              </a:ext>
            </a:extLst>
          </p:cNvPr>
          <p:cNvSpPr/>
          <p:nvPr/>
        </p:nvSpPr>
        <p:spPr>
          <a:xfrm>
            <a:off x="62084" y="3065388"/>
            <a:ext cx="4880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an extremely stable gate to take long GST measurements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constant recalibration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CA3349-AF97-48DF-81C6-BB9663EF6E80}"/>
              </a:ext>
            </a:extLst>
          </p:cNvPr>
          <p:cNvSpPr/>
          <p:nvPr/>
        </p:nvSpPr>
        <p:spPr>
          <a:xfrm>
            <a:off x="4918727" y="2676391"/>
            <a:ext cx="3496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limited to the symmetric subspace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C7FFD2-CD82-43E0-838D-48A02BBF9513}"/>
              </a:ext>
            </a:extLst>
          </p:cNvPr>
          <p:cNvSpPr txBox="1"/>
          <p:nvPr/>
        </p:nvSpPr>
        <p:spPr>
          <a:xfrm>
            <a:off x="2116791" y="1071156"/>
            <a:ext cx="467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Approach: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Entangled State Fidelity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6C7B9E-B8B6-4CCB-8BF8-FBD69F794BA7}"/>
              </a:ext>
            </a:extLst>
          </p:cNvPr>
          <p:cNvSpPr txBox="1"/>
          <p:nvPr/>
        </p:nvSpPr>
        <p:spPr>
          <a:xfrm>
            <a:off x="3378703" y="2291118"/>
            <a:ext cx="1778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"/>
              </a:rPr>
              <a:t>Two-Qubit GST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7637" y="1130061"/>
          <a:ext cx="8573443" cy="566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6E422C-568C-4067-8E59-E8E09DD7CA0C}"/>
              </a:ext>
            </a:extLst>
          </p:cNvPr>
          <p:cNvSpPr/>
          <p:nvPr/>
        </p:nvSpPr>
        <p:spPr>
          <a:xfrm>
            <a:off x="0" y="1130060"/>
            <a:ext cx="8651081" cy="429734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6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Brief Overview of Ion Trapping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D92300-3C6E-4620-A555-214A9BF9C106}"/>
              </a:ext>
            </a:extLst>
          </p:cNvPr>
          <p:cNvSpPr txBox="1">
            <a:spLocks/>
          </p:cNvSpPr>
          <p:nvPr/>
        </p:nvSpPr>
        <p:spPr>
          <a:xfrm>
            <a:off x="136266" y="1009954"/>
            <a:ext cx="8260393" cy="9237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Font typeface="Wingdings" pitchFamily="-111" charset="2"/>
              <a:buNone/>
            </a:pPr>
            <a:r>
              <a:rPr lang="en-US" sz="2000" b="1" kern="0" dirty="0"/>
              <a:t>Earnshaw’s Theorem: </a:t>
            </a:r>
            <a:r>
              <a:rPr lang="en-US" sz="2000" i="1" kern="0" dirty="0"/>
              <a:t>Static</a:t>
            </a:r>
            <a:r>
              <a:rPr lang="en-US" sz="2000" b="1" i="1" kern="0" dirty="0"/>
              <a:t> </a:t>
            </a:r>
            <a:r>
              <a:rPr lang="en-US" sz="2000" i="1" kern="0" dirty="0"/>
              <a:t>electric fields can’t create a stable confining potential for charged particles</a:t>
            </a:r>
          </a:p>
          <a:p>
            <a:pPr defTabSz="914400"/>
            <a:endParaRPr lang="en-US" sz="2000" kern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BAC607-AD70-4975-A7EB-93195AFB6424}"/>
              </a:ext>
            </a:extLst>
          </p:cNvPr>
          <p:cNvGrpSpPr/>
          <p:nvPr/>
        </p:nvGrpSpPr>
        <p:grpSpPr>
          <a:xfrm>
            <a:off x="3848928" y="1737536"/>
            <a:ext cx="4706351" cy="1715846"/>
            <a:chOff x="3848928" y="1737536"/>
            <a:chExt cx="4706351" cy="1715846"/>
          </a:xfrm>
        </p:grpSpPr>
        <p:pic>
          <p:nvPicPr>
            <p:cNvPr id="10" name="Picture 9" descr="BladeTrapSid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5408" y="2137646"/>
              <a:ext cx="2419871" cy="121510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3CBE1-C829-4EAD-AFEA-F32E65FF0ABB}"/>
                </a:ext>
              </a:extLst>
            </p:cNvPr>
            <p:cNvSpPr/>
            <p:nvPr/>
          </p:nvSpPr>
          <p:spPr>
            <a:xfrm>
              <a:off x="4266462" y="1737536"/>
              <a:ext cx="35962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2000" b="1" kern="0" dirty="0"/>
                <a:t>Segmented Paul Trap</a:t>
              </a:r>
              <a:endParaRPr lang="en-US" sz="2000" kern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F67C83-9C4D-4C48-8B07-FDAABAECBFC8}"/>
                </a:ext>
              </a:extLst>
            </p:cNvPr>
            <p:cNvSpPr/>
            <p:nvPr/>
          </p:nvSpPr>
          <p:spPr>
            <a:xfrm>
              <a:off x="3848928" y="2129943"/>
              <a:ext cx="28976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Better control over confining potential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Difficult to construct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Doesn’t scale well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endParaRPr lang="en-US" sz="1600" kern="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C6EA82-B2F1-4BD7-AE88-229B41203D2A}"/>
              </a:ext>
            </a:extLst>
          </p:cNvPr>
          <p:cNvGrpSpPr/>
          <p:nvPr/>
        </p:nvGrpSpPr>
        <p:grpSpPr>
          <a:xfrm>
            <a:off x="3941417" y="3457241"/>
            <a:ext cx="4692565" cy="3381149"/>
            <a:chOff x="3941417" y="3457241"/>
            <a:chExt cx="4692565" cy="33811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1373A1-F712-4305-86AB-5B96ED154A25}"/>
                </a:ext>
              </a:extLst>
            </p:cNvPr>
            <p:cNvSpPr txBox="1"/>
            <p:nvPr/>
          </p:nvSpPr>
          <p:spPr>
            <a:xfrm>
              <a:off x="4030472" y="6486408"/>
              <a:ext cx="2897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House, PRA </a:t>
              </a:r>
              <a:r>
                <a:rPr lang="en-US" sz="1200" b="1" dirty="0"/>
                <a:t>78</a:t>
              </a:r>
              <a:r>
                <a:rPr lang="en-US" sz="1200" dirty="0"/>
                <a:t> 033402 (2008)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3CE7F3-7830-4149-BBBC-5108B43D59D4}"/>
                </a:ext>
              </a:extLst>
            </p:cNvPr>
            <p:cNvSpPr/>
            <p:nvPr/>
          </p:nvSpPr>
          <p:spPr>
            <a:xfrm>
              <a:off x="4266462" y="3457241"/>
              <a:ext cx="38978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2000" b="1" kern="0" dirty="0"/>
                <a:t>Microfabricated Surface Trap</a:t>
              </a:r>
              <a:endParaRPr lang="en-US" sz="2000" kern="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5954168-4AA4-46E7-A7E0-2669B096CF3A}"/>
                </a:ext>
              </a:extLst>
            </p:cNvPr>
            <p:cNvGrpSpPr/>
            <p:nvPr/>
          </p:nvGrpSpPr>
          <p:grpSpPr>
            <a:xfrm>
              <a:off x="6056703" y="3856404"/>
              <a:ext cx="2577279" cy="2981986"/>
              <a:chOff x="5723188" y="4922011"/>
              <a:chExt cx="2707571" cy="313273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959A98B-9DDC-4E10-AD44-EA4C11D98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5588" y="6535354"/>
                <a:ext cx="2200002" cy="151939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5F0ECF-AA40-4E3D-8188-00D0104ED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188" y="4922011"/>
                <a:ext cx="2707571" cy="1730316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11CBD9-3634-4E63-9875-24D465584111}"/>
                </a:ext>
              </a:extLst>
            </p:cNvPr>
            <p:cNvSpPr txBox="1"/>
            <p:nvPr/>
          </p:nvSpPr>
          <p:spPr>
            <a:xfrm>
              <a:off x="3941417" y="3984383"/>
              <a:ext cx="2209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Consistent, well-defined electrode layout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Microfabrication supports a lot of exotic electrode geometries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Excellent control over potential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Very scalable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BB0B80-FC7C-4D33-AC6A-C930F9AE7D68}"/>
              </a:ext>
            </a:extLst>
          </p:cNvPr>
          <p:cNvGrpSpPr/>
          <p:nvPr/>
        </p:nvGrpSpPr>
        <p:grpSpPr>
          <a:xfrm>
            <a:off x="131640" y="3330165"/>
            <a:ext cx="3994073" cy="3645535"/>
            <a:chOff x="131640" y="3330165"/>
            <a:chExt cx="3994073" cy="36455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48DBB8-92EC-4681-AF7A-B924C3BBBCB8}"/>
                </a:ext>
              </a:extLst>
            </p:cNvPr>
            <p:cNvSpPr/>
            <p:nvPr/>
          </p:nvSpPr>
          <p:spPr>
            <a:xfrm>
              <a:off x="131640" y="4913597"/>
              <a:ext cx="375922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Time-averaged potential is close to harmonic at the saddle point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Off the saddle point, ions experience micromotion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Works well for linear chains of ions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US" sz="1600" kern="0" dirty="0"/>
                <a:t>Doesn’t support fine control of ion position or confining potential</a:t>
              </a:r>
            </a:p>
            <a:p>
              <a:pPr marL="342900" indent="-342900" defTabSz="914400">
                <a:buFont typeface="Arial" panose="020B0604020202020204" pitchFamily="34" charset="0"/>
                <a:buChar char="•"/>
              </a:pPr>
              <a:endParaRPr lang="en-US" sz="1600" kern="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144FF7D-7706-4E13-BEA1-DE71C97B45D4}"/>
                </a:ext>
              </a:extLst>
            </p:cNvPr>
            <p:cNvSpPr/>
            <p:nvPr/>
          </p:nvSpPr>
          <p:spPr>
            <a:xfrm>
              <a:off x="537135" y="3330165"/>
              <a:ext cx="28976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b="1" kern="0" dirty="0" err="1"/>
                <a:t>r.f</a:t>
              </a:r>
              <a:r>
                <a:rPr lang="en-US" sz="1600" b="1" kern="0" dirty="0"/>
                <a:t>. pseudopotential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EBC118-FBC6-4DB8-BD19-F491CEDFB31E}"/>
                </a:ext>
              </a:extLst>
            </p:cNvPr>
            <p:cNvGrpSpPr/>
            <p:nvPr/>
          </p:nvGrpSpPr>
          <p:grpSpPr>
            <a:xfrm>
              <a:off x="156224" y="3745010"/>
              <a:ext cx="3969489" cy="1447960"/>
              <a:chOff x="156224" y="3745010"/>
              <a:chExt cx="3969489" cy="14479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A7DA5E7-204D-4618-9544-6A197B3EB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9881" y="3860589"/>
                <a:ext cx="1335832" cy="1332381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ACAD165-0C62-4C30-AF27-4B6B73308186}"/>
                  </a:ext>
                </a:extLst>
              </p:cNvPr>
              <p:cNvGrpSpPr/>
              <p:nvPr/>
            </p:nvGrpSpPr>
            <p:grpSpPr>
              <a:xfrm>
                <a:off x="156224" y="3745010"/>
                <a:ext cx="2781083" cy="1402079"/>
                <a:chOff x="156224" y="3745010"/>
                <a:chExt cx="2781083" cy="140207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EE3FE7A-1141-4CC3-A22F-A3E37D3CD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6224" y="3745010"/>
                  <a:ext cx="2781083" cy="1402079"/>
                </a:xfrm>
                <a:prstGeom prst="rect">
                  <a:avLst/>
                </a:prstGeom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4160BA7-FF31-47AB-A79A-07A1F2C364BB}"/>
                    </a:ext>
                  </a:extLst>
                </p:cNvPr>
                <p:cNvCxnSpPr/>
                <p:nvPr/>
              </p:nvCxnSpPr>
              <p:spPr>
                <a:xfrm>
                  <a:off x="2403696" y="4228422"/>
                  <a:ext cx="28390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5F716D-DC6A-446F-9C22-63C0EC7463E8}"/>
              </a:ext>
            </a:extLst>
          </p:cNvPr>
          <p:cNvGrpSpPr/>
          <p:nvPr/>
        </p:nvGrpSpPr>
        <p:grpSpPr>
          <a:xfrm>
            <a:off x="298519" y="1751547"/>
            <a:ext cx="3164259" cy="1601205"/>
            <a:chOff x="93865" y="1760377"/>
            <a:chExt cx="3164259" cy="160120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882BB45-37D8-4BFC-9D9B-C9E8FCF52A1B}"/>
                </a:ext>
              </a:extLst>
            </p:cNvPr>
            <p:cNvGrpSpPr/>
            <p:nvPr/>
          </p:nvGrpSpPr>
          <p:grpSpPr>
            <a:xfrm>
              <a:off x="93865" y="1760377"/>
              <a:ext cx="3164259" cy="1601205"/>
              <a:chOff x="-144735" y="1696593"/>
              <a:chExt cx="3164259" cy="1601205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3B7A23B-B795-4A9A-B9BA-602EB18330EB}"/>
                  </a:ext>
                </a:extLst>
              </p:cNvPr>
              <p:cNvGrpSpPr/>
              <p:nvPr/>
            </p:nvGrpSpPr>
            <p:grpSpPr>
              <a:xfrm>
                <a:off x="-144735" y="1696593"/>
                <a:ext cx="3164259" cy="1601205"/>
                <a:chOff x="458968" y="2034465"/>
                <a:chExt cx="3849762" cy="1948089"/>
              </a:xfrm>
            </p:grpSpPr>
            <p:pic>
              <p:nvPicPr>
                <p:cNvPr id="61" name="Picture 1">
                  <a:extLst>
                    <a:ext uri="{FF2B5EF4-FFF2-40B4-BE49-F238E27FC236}">
                      <a16:creationId xmlns:a16="http://schemas.microsoft.com/office/drawing/2014/main" id="{6C739912-16E8-4867-9506-CC198C359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8968" y="2083962"/>
                  <a:ext cx="3849762" cy="18985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BF88FDF-B206-44BF-98FA-BE0B4E60CD7B}"/>
                    </a:ext>
                  </a:extLst>
                </p:cNvPr>
                <p:cNvSpPr/>
                <p:nvPr/>
              </p:nvSpPr>
              <p:spPr>
                <a:xfrm>
                  <a:off x="491436" y="2034465"/>
                  <a:ext cx="352538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/>
                  <a:r>
                    <a:rPr lang="en-US" sz="2000" b="1" kern="0" dirty="0" err="1"/>
                    <a:t>r.f</a:t>
                  </a:r>
                  <a:r>
                    <a:rPr lang="en-US" sz="2000" b="1" kern="0" dirty="0"/>
                    <a:t>. Paul Trap</a:t>
                  </a:r>
                  <a:endParaRPr lang="en-US" sz="2000" kern="0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416BA35-2B12-4A91-86CC-74F7C25A8AD7}"/>
                  </a:ext>
                </a:extLst>
              </p:cNvPr>
              <p:cNvGrpSpPr/>
              <p:nvPr/>
            </p:nvGrpSpPr>
            <p:grpSpPr>
              <a:xfrm>
                <a:off x="1213579" y="2928079"/>
                <a:ext cx="113251" cy="117828"/>
                <a:chOff x="3636175" y="3061398"/>
                <a:chExt cx="113251" cy="117828"/>
              </a:xfrm>
              <a:effectLst>
                <a:outerShdw blurRad="50800" sx="135000" sy="135000" algn="ctr" rotWithShape="0">
                  <a:schemeClr val="accent3"/>
                </a:outerShdw>
              </a:effectLst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FE19EDA-3BB9-44BB-B23A-10A7B0E6E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2800" y="3061398"/>
                  <a:ext cx="0" cy="693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221081F-0B4F-42AA-B19E-66E893E11D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175" y="3130713"/>
                  <a:ext cx="11325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39BFCF-E978-4B8B-B32E-E83F276358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61640" y="3154970"/>
                  <a:ext cx="6232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E0920229-941D-4968-BFF9-3ABEB40ED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77220" y="3179226"/>
                  <a:ext cx="3116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1C3D448-267C-4B66-B55F-2A5F10AF7066}"/>
                  </a:ext>
                </a:extLst>
              </p:cNvPr>
              <p:cNvGrpSpPr/>
              <p:nvPr/>
            </p:nvGrpSpPr>
            <p:grpSpPr>
              <a:xfrm>
                <a:off x="522064" y="2517537"/>
                <a:ext cx="113251" cy="117828"/>
                <a:chOff x="3636175" y="3061398"/>
                <a:chExt cx="113251" cy="117828"/>
              </a:xfrm>
              <a:effectLst>
                <a:outerShdw blurRad="50800" sx="135000" sy="135000" algn="ctr" rotWithShape="0">
                  <a:schemeClr val="accent3"/>
                </a:outerShdw>
              </a:effectLst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9D8323D-8ECB-4EC3-8CAE-26B0A787A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2800" y="3061398"/>
                  <a:ext cx="0" cy="693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261C534-65DF-4794-BBE8-2322905E5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175" y="3130713"/>
                  <a:ext cx="11325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FD6DA0D-9E4D-4D1F-AD46-4807237A2F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61640" y="3154970"/>
                  <a:ext cx="6232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65365F7-4346-4E94-9883-DA63AF9B7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77220" y="3179226"/>
                  <a:ext cx="3116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4DB54B4-5931-47DD-8D0E-285C25EA39B4}"/>
                </a:ext>
              </a:extLst>
            </p:cNvPr>
            <p:cNvGrpSpPr/>
            <p:nvPr/>
          </p:nvGrpSpPr>
          <p:grpSpPr>
            <a:xfrm>
              <a:off x="1733413" y="2665091"/>
              <a:ext cx="130270" cy="45549"/>
              <a:chOff x="3372343" y="2583201"/>
              <a:chExt cx="130270" cy="4554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26256EA-2E53-440B-B6D7-863579E64747}"/>
                  </a:ext>
                </a:extLst>
              </p:cNvPr>
              <p:cNvSpPr/>
              <p:nvPr/>
            </p:nvSpPr>
            <p:spPr>
              <a:xfrm rot="20770996" flipV="1">
                <a:off x="3372343" y="2610833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65DBB9-451A-4AD7-954F-3321B4EBD09F}"/>
                  </a:ext>
                </a:extLst>
              </p:cNvPr>
              <p:cNvSpPr/>
              <p:nvPr/>
            </p:nvSpPr>
            <p:spPr>
              <a:xfrm rot="20770996" flipV="1">
                <a:off x="3400432" y="2603925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AF736E2-449E-4730-A9C1-0D3665247FA3}"/>
                  </a:ext>
                </a:extLst>
              </p:cNvPr>
              <p:cNvSpPr/>
              <p:nvPr/>
            </p:nvSpPr>
            <p:spPr>
              <a:xfrm rot="20770996" flipV="1">
                <a:off x="3428520" y="2597017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7D9CCDB-1013-4ABF-9B58-0C35FD7953B1}"/>
                  </a:ext>
                </a:extLst>
              </p:cNvPr>
              <p:cNvSpPr/>
              <p:nvPr/>
            </p:nvSpPr>
            <p:spPr>
              <a:xfrm rot="20770996" flipV="1">
                <a:off x="3456608" y="2590109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AEC5EB7-5A7F-46DB-AE77-96C66CDC3A27}"/>
                  </a:ext>
                </a:extLst>
              </p:cNvPr>
              <p:cNvSpPr/>
              <p:nvPr/>
            </p:nvSpPr>
            <p:spPr>
              <a:xfrm rot="20770996" flipV="1">
                <a:off x="3484696" y="2583201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2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tx1"/>
                </a:solidFill>
              </a:rPr>
              <a:t>Microwave Surface Trap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14270" r="13294" b="5989"/>
          <a:stretch/>
        </p:blipFill>
        <p:spPr bwMode="auto">
          <a:xfrm>
            <a:off x="0" y="3780328"/>
            <a:ext cx="4298462" cy="30776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1611" b="26401"/>
          <a:stretch/>
        </p:blipFill>
        <p:spPr>
          <a:xfrm>
            <a:off x="0" y="1459966"/>
            <a:ext cx="4276406" cy="2165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0973" y="1051034"/>
            <a:ext cx="442189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Benefits: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Microwave radiation is easier to control and cheaper to implement than lasers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Low power for Rabi oscillations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Near field allows to generate microwave gradient fields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Challenges:</a:t>
            </a:r>
          </a:p>
          <a:p>
            <a:pPr marL="168275" marR="0" lvl="0" indent="-1682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Microwave delivery</a:t>
            </a:r>
          </a:p>
          <a:p>
            <a:pPr marL="168275" marR="0" lvl="0" indent="-1682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Dissipation, heating, thermal management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21" y="3780328"/>
            <a:ext cx="4103560" cy="30776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6851" y="6150255"/>
            <a:ext cx="3431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Large Flex cables connect directly between die and chamber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231" y="2978698"/>
            <a:ext cx="200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Localized near-field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microwaves</a:t>
            </a:r>
          </a:p>
        </p:txBody>
      </p:sp>
    </p:spTree>
    <p:extLst>
      <p:ext uri="{BB962C8B-B14F-4D97-AF65-F5344CB8AC3E}">
        <p14:creationId xmlns:p14="http://schemas.microsoft.com/office/powerpoint/2010/main" val="1817024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Microwave Magnetic Fields</a:t>
            </a:r>
            <a:br>
              <a:rPr lang="en-U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Two-Current Loop Design</a:t>
            </a:r>
            <a:endParaRPr lang="en-US" i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152650" y="1831370"/>
            <a:ext cx="0" cy="1978630"/>
          </a:xfrm>
          <a:prstGeom prst="line">
            <a:avLst/>
          </a:prstGeom>
          <a:ln w="12700">
            <a:prstDash val="lgDashDot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38190" y="2322313"/>
            <a:ext cx="28194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63380" y="2647080"/>
            <a:ext cx="1169020" cy="4739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7271" y="3364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5500" y="3059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inner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38935" y="3429000"/>
            <a:ext cx="285065" cy="107500"/>
          </a:xfrm>
          <a:prstGeom prst="straightConnector1">
            <a:avLst/>
          </a:prstGeom>
          <a:ln>
            <a:solidFill>
              <a:srgbClr val="385D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300156" y="3121963"/>
            <a:ext cx="303654" cy="87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10753" y="549894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50" y="1712713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Inner current carrying loop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5600" y="3657600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Outer current carrying loop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76300" y="2270255"/>
            <a:ext cx="725271" cy="48118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732400" y="3465313"/>
            <a:ext cx="239400" cy="1922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03729" y="239109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inner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7600" y="247437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outer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277" y="1219200"/>
            <a:ext cx="3286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“Ideal” Two-Loop Design</a:t>
            </a:r>
          </a:p>
        </p:txBody>
      </p:sp>
      <p:sp>
        <p:nvSpPr>
          <p:cNvPr id="38" name="Oval 37"/>
          <p:cNvSpPr/>
          <p:nvPr/>
        </p:nvSpPr>
        <p:spPr>
          <a:xfrm rot="900000" flipH="1" flipV="1">
            <a:off x="533400" y="2628742"/>
            <a:ext cx="383742" cy="383742"/>
          </a:xfrm>
          <a:custGeom>
            <a:avLst/>
            <a:gdLst>
              <a:gd name="connsiteX0" fmla="*/ 249131 w 498262"/>
              <a:gd name="connsiteY0" fmla="*/ 0 h 498262"/>
              <a:gd name="connsiteX1" fmla="*/ 498262 w 498262"/>
              <a:gd name="connsiteY1" fmla="*/ 249131 h 498262"/>
              <a:gd name="connsiteX2" fmla="*/ 249131 w 498262"/>
              <a:gd name="connsiteY2" fmla="*/ 498262 h 498262"/>
              <a:gd name="connsiteX3" fmla="*/ 0 w 498262"/>
              <a:gd name="connsiteY3" fmla="*/ 249131 h 498262"/>
              <a:gd name="connsiteX4" fmla="*/ 689 w 498262"/>
              <a:gd name="connsiteY4" fmla="*/ 242293 h 498262"/>
              <a:gd name="connsiteX5" fmla="*/ 241987 w 498262"/>
              <a:gd name="connsiteY5" fmla="*/ 720 h 498262"/>
              <a:gd name="connsiteX6" fmla="*/ 249131 w 498262"/>
              <a:gd name="connsiteY6" fmla="*/ 0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  <a:gd name="connsiteX5" fmla="*/ 92129 w 498262"/>
              <a:gd name="connsiteY5" fmla="*/ 333733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62" h="498262">
                <a:moveTo>
                  <a:pt x="241987" y="720"/>
                </a:moveTo>
                <a:cubicBezTo>
                  <a:pt x="244349" y="34"/>
                  <a:pt x="246736" y="0"/>
                  <a:pt x="249131" y="0"/>
                </a:cubicBezTo>
                <a:cubicBezTo>
                  <a:pt x="386722" y="0"/>
                  <a:pt x="498262" y="111540"/>
                  <a:pt x="498262" y="249131"/>
                </a:cubicBezTo>
                <a:cubicBezTo>
                  <a:pt x="498262" y="386722"/>
                  <a:pt x="386722" y="498262"/>
                  <a:pt x="249131" y="498262"/>
                </a:cubicBezTo>
                <a:cubicBezTo>
                  <a:pt x="111540" y="498262"/>
                  <a:pt x="0" y="386722"/>
                  <a:pt x="0" y="249131"/>
                </a:cubicBezTo>
              </a:path>
            </a:pathLst>
          </a:custGeom>
          <a:noFill/>
          <a:ln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7"/>
          <p:cNvSpPr/>
          <p:nvPr/>
        </p:nvSpPr>
        <p:spPr>
          <a:xfrm rot="20700000" flipV="1">
            <a:off x="3350058" y="2702168"/>
            <a:ext cx="383742" cy="383742"/>
          </a:xfrm>
          <a:custGeom>
            <a:avLst/>
            <a:gdLst>
              <a:gd name="connsiteX0" fmla="*/ 249131 w 498262"/>
              <a:gd name="connsiteY0" fmla="*/ 0 h 498262"/>
              <a:gd name="connsiteX1" fmla="*/ 498262 w 498262"/>
              <a:gd name="connsiteY1" fmla="*/ 249131 h 498262"/>
              <a:gd name="connsiteX2" fmla="*/ 249131 w 498262"/>
              <a:gd name="connsiteY2" fmla="*/ 498262 h 498262"/>
              <a:gd name="connsiteX3" fmla="*/ 0 w 498262"/>
              <a:gd name="connsiteY3" fmla="*/ 249131 h 498262"/>
              <a:gd name="connsiteX4" fmla="*/ 689 w 498262"/>
              <a:gd name="connsiteY4" fmla="*/ 242293 h 498262"/>
              <a:gd name="connsiteX5" fmla="*/ 241987 w 498262"/>
              <a:gd name="connsiteY5" fmla="*/ 720 h 498262"/>
              <a:gd name="connsiteX6" fmla="*/ 249131 w 498262"/>
              <a:gd name="connsiteY6" fmla="*/ 0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  <a:gd name="connsiteX5" fmla="*/ 92129 w 498262"/>
              <a:gd name="connsiteY5" fmla="*/ 333733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62" h="498262">
                <a:moveTo>
                  <a:pt x="241987" y="720"/>
                </a:moveTo>
                <a:cubicBezTo>
                  <a:pt x="244349" y="34"/>
                  <a:pt x="246736" y="0"/>
                  <a:pt x="249131" y="0"/>
                </a:cubicBezTo>
                <a:cubicBezTo>
                  <a:pt x="386722" y="0"/>
                  <a:pt x="498262" y="111540"/>
                  <a:pt x="498262" y="249131"/>
                </a:cubicBezTo>
                <a:cubicBezTo>
                  <a:pt x="498262" y="386722"/>
                  <a:pt x="386722" y="498262"/>
                  <a:pt x="249131" y="498262"/>
                </a:cubicBezTo>
                <a:cubicBezTo>
                  <a:pt x="111540" y="498262"/>
                  <a:pt x="0" y="386722"/>
                  <a:pt x="0" y="249131"/>
                </a:cubicBezTo>
              </a:path>
            </a:pathLst>
          </a:custGeom>
          <a:noFill/>
          <a:ln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37"/>
          <p:cNvSpPr/>
          <p:nvPr/>
        </p:nvSpPr>
        <p:spPr>
          <a:xfrm rot="20700000" flipH="1">
            <a:off x="1371211" y="2692173"/>
            <a:ext cx="383742" cy="383742"/>
          </a:xfrm>
          <a:custGeom>
            <a:avLst/>
            <a:gdLst>
              <a:gd name="connsiteX0" fmla="*/ 249131 w 498262"/>
              <a:gd name="connsiteY0" fmla="*/ 0 h 498262"/>
              <a:gd name="connsiteX1" fmla="*/ 498262 w 498262"/>
              <a:gd name="connsiteY1" fmla="*/ 249131 h 498262"/>
              <a:gd name="connsiteX2" fmla="*/ 249131 w 498262"/>
              <a:gd name="connsiteY2" fmla="*/ 498262 h 498262"/>
              <a:gd name="connsiteX3" fmla="*/ 0 w 498262"/>
              <a:gd name="connsiteY3" fmla="*/ 249131 h 498262"/>
              <a:gd name="connsiteX4" fmla="*/ 689 w 498262"/>
              <a:gd name="connsiteY4" fmla="*/ 242293 h 498262"/>
              <a:gd name="connsiteX5" fmla="*/ 241987 w 498262"/>
              <a:gd name="connsiteY5" fmla="*/ 720 h 498262"/>
              <a:gd name="connsiteX6" fmla="*/ 249131 w 498262"/>
              <a:gd name="connsiteY6" fmla="*/ 0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  <a:gd name="connsiteX5" fmla="*/ 92129 w 498262"/>
              <a:gd name="connsiteY5" fmla="*/ 333733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62" h="498262">
                <a:moveTo>
                  <a:pt x="241987" y="720"/>
                </a:moveTo>
                <a:cubicBezTo>
                  <a:pt x="244349" y="34"/>
                  <a:pt x="246736" y="0"/>
                  <a:pt x="249131" y="0"/>
                </a:cubicBezTo>
                <a:cubicBezTo>
                  <a:pt x="386722" y="0"/>
                  <a:pt x="498262" y="111540"/>
                  <a:pt x="498262" y="249131"/>
                </a:cubicBezTo>
                <a:cubicBezTo>
                  <a:pt x="498262" y="386722"/>
                  <a:pt x="386722" y="498262"/>
                  <a:pt x="249131" y="498262"/>
                </a:cubicBezTo>
                <a:cubicBezTo>
                  <a:pt x="111540" y="498262"/>
                  <a:pt x="0" y="386722"/>
                  <a:pt x="0" y="249131"/>
                </a:cubicBezTo>
              </a:path>
            </a:pathLst>
          </a:custGeom>
          <a:noFill/>
          <a:ln>
            <a:solidFill>
              <a:schemeClr val="accent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37"/>
          <p:cNvSpPr/>
          <p:nvPr/>
        </p:nvSpPr>
        <p:spPr>
          <a:xfrm rot="900000">
            <a:off x="2511858" y="2690815"/>
            <a:ext cx="383742" cy="383742"/>
          </a:xfrm>
          <a:custGeom>
            <a:avLst/>
            <a:gdLst>
              <a:gd name="connsiteX0" fmla="*/ 249131 w 498262"/>
              <a:gd name="connsiteY0" fmla="*/ 0 h 498262"/>
              <a:gd name="connsiteX1" fmla="*/ 498262 w 498262"/>
              <a:gd name="connsiteY1" fmla="*/ 249131 h 498262"/>
              <a:gd name="connsiteX2" fmla="*/ 249131 w 498262"/>
              <a:gd name="connsiteY2" fmla="*/ 498262 h 498262"/>
              <a:gd name="connsiteX3" fmla="*/ 0 w 498262"/>
              <a:gd name="connsiteY3" fmla="*/ 249131 h 498262"/>
              <a:gd name="connsiteX4" fmla="*/ 689 w 498262"/>
              <a:gd name="connsiteY4" fmla="*/ 242293 h 498262"/>
              <a:gd name="connsiteX5" fmla="*/ 241987 w 498262"/>
              <a:gd name="connsiteY5" fmla="*/ 720 h 498262"/>
              <a:gd name="connsiteX6" fmla="*/ 249131 w 498262"/>
              <a:gd name="connsiteY6" fmla="*/ 0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  <a:gd name="connsiteX5" fmla="*/ 92129 w 498262"/>
              <a:gd name="connsiteY5" fmla="*/ 333733 h 498262"/>
              <a:gd name="connsiteX0" fmla="*/ 241987 w 498262"/>
              <a:gd name="connsiteY0" fmla="*/ 720 h 498262"/>
              <a:gd name="connsiteX1" fmla="*/ 249131 w 498262"/>
              <a:gd name="connsiteY1" fmla="*/ 0 h 498262"/>
              <a:gd name="connsiteX2" fmla="*/ 498262 w 498262"/>
              <a:gd name="connsiteY2" fmla="*/ 249131 h 498262"/>
              <a:gd name="connsiteX3" fmla="*/ 249131 w 498262"/>
              <a:gd name="connsiteY3" fmla="*/ 498262 h 498262"/>
              <a:gd name="connsiteX4" fmla="*/ 0 w 498262"/>
              <a:gd name="connsiteY4" fmla="*/ 249131 h 4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62" h="498262">
                <a:moveTo>
                  <a:pt x="241987" y="720"/>
                </a:moveTo>
                <a:cubicBezTo>
                  <a:pt x="244349" y="34"/>
                  <a:pt x="246736" y="0"/>
                  <a:pt x="249131" y="0"/>
                </a:cubicBezTo>
                <a:cubicBezTo>
                  <a:pt x="386722" y="0"/>
                  <a:pt x="498262" y="111540"/>
                  <a:pt x="498262" y="249131"/>
                </a:cubicBezTo>
                <a:cubicBezTo>
                  <a:pt x="498262" y="386722"/>
                  <a:pt x="386722" y="498262"/>
                  <a:pt x="249131" y="498262"/>
                </a:cubicBezTo>
                <a:cubicBezTo>
                  <a:pt x="111540" y="498262"/>
                  <a:pt x="0" y="386722"/>
                  <a:pt x="0" y="249131"/>
                </a:cubicBezTo>
              </a:path>
            </a:pathLst>
          </a:custGeom>
          <a:noFill/>
          <a:ln>
            <a:solidFill>
              <a:schemeClr val="accent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209800" y="2094529"/>
            <a:ext cx="0" cy="754778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101850" y="2186474"/>
            <a:ext cx="0" cy="754778"/>
          </a:xfrm>
          <a:prstGeom prst="straightConnector1">
            <a:avLst/>
          </a:prstGeom>
          <a:ln>
            <a:solidFill>
              <a:srgbClr val="385D8A"/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59043" y="1824469"/>
            <a:ext cx="0" cy="52894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38723" y="193140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3523" y="3886200"/>
            <a:ext cx="187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81001" y="3810000"/>
            <a:ext cx="3544936" cy="2835388"/>
            <a:chOff x="1009650" y="4311134"/>
            <a:chExt cx="2170296" cy="1959366"/>
          </a:xfrm>
        </p:grpSpPr>
        <p:cxnSp>
          <p:nvCxnSpPr>
            <p:cNvPr id="14" name="Straight Connector 13"/>
            <p:cNvCxnSpPr/>
            <p:nvPr/>
          </p:nvCxnSpPr>
          <p:spPr>
            <a:xfrm rot="5400000" flipV="1">
              <a:off x="2094798" y="4445186"/>
              <a:ext cx="0" cy="2170296"/>
            </a:xfrm>
            <a:prstGeom prst="line">
              <a:avLst/>
            </a:prstGeom>
            <a:ln w="12700">
              <a:headEnd type="none" w="med" len="med"/>
              <a:tailEnd type="arrow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 rot="16200000" flipV="1">
              <a:off x="1672489" y="4110952"/>
              <a:ext cx="778364" cy="1908000"/>
            </a:xfrm>
            <a:custGeom>
              <a:avLst/>
              <a:gdLst>
                <a:gd name="connsiteX0" fmla="*/ 583200 w 607505"/>
                <a:gd name="connsiteY0" fmla="*/ 1908000 h 1908000"/>
                <a:gd name="connsiteX1" fmla="*/ 561600 w 607505"/>
                <a:gd name="connsiteY1" fmla="*/ 1519200 h 1908000"/>
                <a:gd name="connsiteX2" fmla="*/ 165600 w 607505"/>
                <a:gd name="connsiteY2" fmla="*/ 849600 h 1908000"/>
                <a:gd name="connsiteX3" fmla="*/ 0 w 607505"/>
                <a:gd name="connsiteY3" fmla="*/ 0 h 1908000"/>
                <a:gd name="connsiteX0" fmla="*/ 583200 w 599598"/>
                <a:gd name="connsiteY0" fmla="*/ 1908000 h 1908000"/>
                <a:gd name="connsiteX1" fmla="*/ 561600 w 599598"/>
                <a:gd name="connsiteY1" fmla="*/ 1519200 h 1908000"/>
                <a:gd name="connsiteX2" fmla="*/ 165600 w 599598"/>
                <a:gd name="connsiteY2" fmla="*/ 849600 h 1908000"/>
                <a:gd name="connsiteX3" fmla="*/ 0 w 599598"/>
                <a:gd name="connsiteY3" fmla="*/ 0 h 1908000"/>
                <a:gd name="connsiteX0" fmla="*/ 620213 w 622263"/>
                <a:gd name="connsiteY0" fmla="*/ 1908000 h 1908000"/>
                <a:gd name="connsiteX1" fmla="*/ 561600 w 622263"/>
                <a:gd name="connsiteY1" fmla="*/ 1519200 h 1908000"/>
                <a:gd name="connsiteX2" fmla="*/ 165600 w 622263"/>
                <a:gd name="connsiteY2" fmla="*/ 849600 h 1908000"/>
                <a:gd name="connsiteX3" fmla="*/ 0 w 622263"/>
                <a:gd name="connsiteY3" fmla="*/ 0 h 19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263" h="1908000">
                  <a:moveTo>
                    <a:pt x="620213" y="1908000"/>
                  </a:moveTo>
                  <a:cubicBezTo>
                    <a:pt x="621079" y="1767076"/>
                    <a:pt x="637369" y="1695600"/>
                    <a:pt x="561600" y="1519200"/>
                  </a:cubicBezTo>
                  <a:cubicBezTo>
                    <a:pt x="485831" y="1342800"/>
                    <a:pt x="259200" y="1102800"/>
                    <a:pt x="165600" y="849600"/>
                  </a:cubicBezTo>
                  <a:cubicBezTo>
                    <a:pt x="72000" y="596400"/>
                    <a:pt x="36000" y="298200"/>
                    <a:pt x="0" y="0"/>
                  </a:cubicBezTo>
                </a:path>
              </a:pathLst>
            </a:custGeom>
            <a:ln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6200000" flipH="1" flipV="1">
              <a:off x="1974827" y="4822934"/>
              <a:ext cx="274800" cy="1994400"/>
            </a:xfrm>
            <a:custGeom>
              <a:avLst/>
              <a:gdLst>
                <a:gd name="connsiteX0" fmla="*/ 201600 w 201600"/>
                <a:gd name="connsiteY0" fmla="*/ 1994400 h 1994400"/>
                <a:gd name="connsiteX1" fmla="*/ 93600 w 201600"/>
                <a:gd name="connsiteY1" fmla="*/ 1087200 h 1994400"/>
                <a:gd name="connsiteX2" fmla="*/ 0 w 201600"/>
                <a:gd name="connsiteY2" fmla="*/ 0 h 199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600" h="1994400">
                  <a:moveTo>
                    <a:pt x="201600" y="1994400"/>
                  </a:moveTo>
                  <a:cubicBezTo>
                    <a:pt x="164400" y="1707000"/>
                    <a:pt x="127200" y="1419600"/>
                    <a:pt x="93600" y="1087200"/>
                  </a:cubicBezTo>
                  <a:cubicBezTo>
                    <a:pt x="60000" y="754800"/>
                    <a:pt x="24000" y="214800"/>
                    <a:pt x="0" y="0"/>
                  </a:cubicBezTo>
                </a:path>
              </a:pathLst>
            </a:custGeom>
            <a:ln>
              <a:solidFill>
                <a:srgbClr val="385D8A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2229779" y="5532825"/>
              <a:ext cx="108296" cy="0"/>
            </a:xfrm>
            <a:prstGeom prst="line">
              <a:avLst/>
            </a:prstGeom>
            <a:ln w="9525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94453" y="4957709"/>
              <a:ext cx="77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total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1115783" y="4311134"/>
              <a:ext cx="0" cy="1702316"/>
            </a:xfrm>
            <a:prstGeom prst="line">
              <a:avLst/>
            </a:prstGeom>
            <a:ln w="12700">
              <a:headEnd type="none" w="med" len="med"/>
              <a:tailEnd type="arrow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 rot="16200000" flipV="1">
              <a:off x="1732415" y="4340822"/>
              <a:ext cx="680576" cy="1914350"/>
            </a:xfrm>
            <a:custGeom>
              <a:avLst/>
              <a:gdLst>
                <a:gd name="connsiteX0" fmla="*/ 583200 w 607505"/>
                <a:gd name="connsiteY0" fmla="*/ 1908000 h 1908000"/>
                <a:gd name="connsiteX1" fmla="*/ 561600 w 607505"/>
                <a:gd name="connsiteY1" fmla="*/ 1519200 h 1908000"/>
                <a:gd name="connsiteX2" fmla="*/ 165600 w 607505"/>
                <a:gd name="connsiteY2" fmla="*/ 849600 h 1908000"/>
                <a:gd name="connsiteX3" fmla="*/ 0 w 607505"/>
                <a:gd name="connsiteY3" fmla="*/ 0 h 1908000"/>
                <a:gd name="connsiteX0" fmla="*/ 583200 w 599598"/>
                <a:gd name="connsiteY0" fmla="*/ 1908000 h 1908000"/>
                <a:gd name="connsiteX1" fmla="*/ 561600 w 599598"/>
                <a:gd name="connsiteY1" fmla="*/ 1519200 h 1908000"/>
                <a:gd name="connsiteX2" fmla="*/ 165600 w 599598"/>
                <a:gd name="connsiteY2" fmla="*/ 849600 h 1908000"/>
                <a:gd name="connsiteX3" fmla="*/ 0 w 599598"/>
                <a:gd name="connsiteY3" fmla="*/ 0 h 1908000"/>
                <a:gd name="connsiteX0" fmla="*/ 620213 w 622263"/>
                <a:gd name="connsiteY0" fmla="*/ 1908000 h 1908000"/>
                <a:gd name="connsiteX1" fmla="*/ 561600 w 622263"/>
                <a:gd name="connsiteY1" fmla="*/ 1519200 h 1908000"/>
                <a:gd name="connsiteX2" fmla="*/ 165600 w 622263"/>
                <a:gd name="connsiteY2" fmla="*/ 849600 h 1908000"/>
                <a:gd name="connsiteX3" fmla="*/ 0 w 622263"/>
                <a:gd name="connsiteY3" fmla="*/ 0 h 1908000"/>
                <a:gd name="connsiteX0" fmla="*/ 594830 w 596880"/>
                <a:gd name="connsiteY0" fmla="*/ 1908000 h 1908000"/>
                <a:gd name="connsiteX1" fmla="*/ 536217 w 596880"/>
                <a:gd name="connsiteY1" fmla="*/ 1519200 h 1908000"/>
                <a:gd name="connsiteX2" fmla="*/ 140217 w 596880"/>
                <a:gd name="connsiteY2" fmla="*/ 849600 h 1908000"/>
                <a:gd name="connsiteX3" fmla="*/ 0 w 596880"/>
                <a:gd name="connsiteY3" fmla="*/ 0 h 1908000"/>
                <a:gd name="connsiteX0" fmla="*/ 594830 w 596880"/>
                <a:gd name="connsiteY0" fmla="*/ 1908000 h 1908000"/>
                <a:gd name="connsiteX1" fmla="*/ 536217 w 596880"/>
                <a:gd name="connsiteY1" fmla="*/ 1519200 h 1908000"/>
                <a:gd name="connsiteX2" fmla="*/ 140217 w 596880"/>
                <a:gd name="connsiteY2" fmla="*/ 849600 h 1908000"/>
                <a:gd name="connsiteX3" fmla="*/ 0 w 596880"/>
                <a:gd name="connsiteY3" fmla="*/ 0 h 1908000"/>
                <a:gd name="connsiteX0" fmla="*/ 579602 w 581652"/>
                <a:gd name="connsiteY0" fmla="*/ 1914350 h 1914350"/>
                <a:gd name="connsiteX1" fmla="*/ 520989 w 581652"/>
                <a:gd name="connsiteY1" fmla="*/ 1525550 h 1914350"/>
                <a:gd name="connsiteX2" fmla="*/ 124989 w 581652"/>
                <a:gd name="connsiteY2" fmla="*/ 855950 h 1914350"/>
                <a:gd name="connsiteX3" fmla="*/ 0 w 581652"/>
                <a:gd name="connsiteY3" fmla="*/ 0 h 1914350"/>
                <a:gd name="connsiteX0" fmla="*/ 579602 w 579638"/>
                <a:gd name="connsiteY0" fmla="*/ 1914350 h 1914350"/>
                <a:gd name="connsiteX1" fmla="*/ 490529 w 579638"/>
                <a:gd name="connsiteY1" fmla="*/ 1519203 h 1914350"/>
                <a:gd name="connsiteX2" fmla="*/ 124989 w 579638"/>
                <a:gd name="connsiteY2" fmla="*/ 855950 h 1914350"/>
                <a:gd name="connsiteX3" fmla="*/ 0 w 579638"/>
                <a:gd name="connsiteY3" fmla="*/ 0 h 1914350"/>
                <a:gd name="connsiteX0" fmla="*/ 544066 w 546103"/>
                <a:gd name="connsiteY0" fmla="*/ 1914350 h 1914350"/>
                <a:gd name="connsiteX1" fmla="*/ 490529 w 546103"/>
                <a:gd name="connsiteY1" fmla="*/ 1519203 h 1914350"/>
                <a:gd name="connsiteX2" fmla="*/ 124989 w 546103"/>
                <a:gd name="connsiteY2" fmla="*/ 855950 h 1914350"/>
                <a:gd name="connsiteX3" fmla="*/ 0 w 546103"/>
                <a:gd name="connsiteY3" fmla="*/ 0 h 1914350"/>
                <a:gd name="connsiteX0" fmla="*/ 544066 w 544087"/>
                <a:gd name="connsiteY0" fmla="*/ 1914350 h 1914350"/>
                <a:gd name="connsiteX1" fmla="*/ 449917 w 544087"/>
                <a:gd name="connsiteY1" fmla="*/ 1519203 h 1914350"/>
                <a:gd name="connsiteX2" fmla="*/ 124989 w 544087"/>
                <a:gd name="connsiteY2" fmla="*/ 855950 h 1914350"/>
                <a:gd name="connsiteX3" fmla="*/ 0 w 544087"/>
                <a:gd name="connsiteY3" fmla="*/ 0 h 19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087" h="1914350">
                  <a:moveTo>
                    <a:pt x="544066" y="1914350"/>
                  </a:moveTo>
                  <a:cubicBezTo>
                    <a:pt x="544932" y="1773426"/>
                    <a:pt x="519763" y="1695603"/>
                    <a:pt x="449917" y="1519203"/>
                  </a:cubicBezTo>
                  <a:cubicBezTo>
                    <a:pt x="380071" y="1342803"/>
                    <a:pt x="218589" y="1109150"/>
                    <a:pt x="124989" y="855950"/>
                  </a:cubicBezTo>
                  <a:cubicBezTo>
                    <a:pt x="31389" y="602750"/>
                    <a:pt x="20769" y="304550"/>
                    <a:pt x="0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82861" y="449226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inner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60446" y="590116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outer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98077" y="6303694"/>
            <a:ext cx="688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Two-loop concept developed at Sandia in 2012 (SAND2015-9513)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(C. Highstrete, S. M. Scott, J. D. Sterk, C. D. Nordquist, J. E. Stevens, C. P. Tigges, M. G. Blain)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2429" y="4340032"/>
            <a:ext cx="4819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 and y- fields cancel along z-axis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Generates uniform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dB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B=0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 of null determined by geometry and ratio of currents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728051" y="1308202"/>
            <a:ext cx="3613964" cy="2056266"/>
            <a:chOff x="540513" y="1409700"/>
            <a:chExt cx="11790378" cy="6708464"/>
          </a:xfrm>
        </p:grpSpPr>
        <p:grpSp>
          <p:nvGrpSpPr>
            <p:cNvPr id="46" name="Group 45"/>
            <p:cNvGrpSpPr/>
            <p:nvPr/>
          </p:nvGrpSpPr>
          <p:grpSpPr>
            <a:xfrm>
              <a:off x="540513" y="1409700"/>
              <a:ext cx="11790378" cy="6708464"/>
              <a:chOff x="540513" y="1409700"/>
              <a:chExt cx="11790378" cy="6708464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540513" y="1409700"/>
                <a:ext cx="11790378" cy="6708464"/>
                <a:chOff x="540513" y="1409700"/>
                <a:chExt cx="11790378" cy="6708464"/>
              </a:xfrm>
            </p:grpSpPr>
            <p:pic>
              <p:nvPicPr>
                <p:cNvPr id="66" name="Picture 2" descr="C:\Users\cwberr\Documents\Ansoft\Trap\Generic\Review\Normalized\NoMetal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3865"/>
                <a:stretch/>
              </p:blipFill>
              <p:spPr bwMode="auto">
                <a:xfrm>
                  <a:off x="540513" y="1409700"/>
                  <a:ext cx="11790378" cy="6708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7" name="Oval 66"/>
                <p:cNvSpPr/>
                <p:nvPr/>
              </p:nvSpPr>
              <p:spPr>
                <a:xfrm>
                  <a:off x="6298813" y="4881384"/>
                  <a:ext cx="222978" cy="222978"/>
                </a:xfrm>
                <a:prstGeom prst="ellipse">
                  <a:avLst/>
                </a:prstGeom>
                <a:gradFill flip="none" rotWithShape="1">
                  <a:gsLst>
                    <a:gs pos="41000">
                      <a:sysClr val="window" lastClr="FFFFFF"/>
                    </a:gs>
                    <a:gs pos="75000">
                      <a:srgbClr val="190D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540513" y="1409700"/>
                <a:ext cx="2101087" cy="4105729"/>
              </a:xfrm>
              <a:prstGeom prst="rect">
                <a:avLst/>
              </a:prstGeom>
              <a:solidFill>
                <a:sysClr val="window" lastClr="FFFFFF"/>
              </a:solidFill>
              <a:ln w="22225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0416" y="1699531"/>
                <a:ext cx="478972" cy="3526066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72556">
                    <a:srgbClr val="1EE703"/>
                  </a:gs>
                  <a:gs pos="41609">
                    <a:srgbClr val="FFFF00"/>
                  </a:gs>
                  <a:gs pos="21200">
                    <a:srgbClr val="FFC000"/>
                  </a:gs>
                  <a:gs pos="100000">
                    <a:srgbClr val="190DFF"/>
                  </a:gs>
                </a:gsLst>
                <a:lin ang="5400000" scaled="0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914543" y="4781944"/>
                    <a:ext cx="1926262" cy="8641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kumimoji="0" lang="en-US" sz="1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1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oMath>
                      </m:oMathPara>
                    </a14:m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543" y="4781944"/>
                    <a:ext cx="1926262" cy="8641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Straight Arrow Connector 64"/>
              <p:cNvCxnSpPr/>
              <p:nvPr/>
            </p:nvCxnSpPr>
            <p:spPr>
              <a:xfrm flipV="1">
                <a:off x="1877676" y="1790700"/>
                <a:ext cx="0" cy="2973233"/>
              </a:xfrm>
              <a:prstGeom prst="straightConnector1">
                <a:avLst/>
              </a:prstGeom>
              <a:noFill/>
              <a:ln w="66675" cap="flat" cmpd="sng" algn="ctr">
                <a:solidFill>
                  <a:srgbClr val="E7E6E6">
                    <a:lumMod val="2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47" name="Straight Arrow Connector 46"/>
            <p:cNvCxnSpPr/>
            <p:nvPr/>
          </p:nvCxnSpPr>
          <p:spPr>
            <a:xfrm flipV="1">
              <a:off x="6096000" y="7315200"/>
              <a:ext cx="977900" cy="12700"/>
            </a:xfrm>
            <a:prstGeom prst="straightConnector1">
              <a:avLst/>
            </a:prstGeom>
            <a:noFill/>
            <a:ln w="444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6070770" y="6563036"/>
              <a:ext cx="787741" cy="12700"/>
            </a:xfrm>
            <a:prstGeom prst="straightConnector1">
              <a:avLst/>
            </a:prstGeom>
            <a:noFill/>
            <a:ln w="444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721542" y="6391470"/>
                  <a:ext cx="1193799" cy="803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𝑖𝑛𝑛𝑒𝑟</m:t>
                            </m:r>
                          </m:sub>
                        </m:sSub>
                      </m:oMath>
                    </m:oMathPara>
                  </a14:m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1542" y="6391470"/>
                  <a:ext cx="1193799" cy="803284"/>
                </a:xfrm>
                <a:prstGeom prst="rect">
                  <a:avLst/>
                </a:prstGeom>
                <a:blipFill>
                  <a:blip r:embed="rId5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4876972" y="6574014"/>
                  <a:ext cx="1193799" cy="803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US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𝑜𝑢𝑡𝑒𝑟</m:t>
                            </m:r>
                          </m:sub>
                        </m:sSub>
                      </m:oMath>
                    </m:oMathPara>
                  </a14:m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972" y="6574014"/>
                  <a:ext cx="1193799" cy="803284"/>
                </a:xfrm>
                <a:prstGeom prst="rect">
                  <a:avLst/>
                </a:prstGeom>
                <a:blipFill>
                  <a:blip r:embed="rId6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63424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Microwave trap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Rabi oscillations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1" name="Picture 3" descr="\\snl\Mesa\Projects\LogiQ\presentations\2017_08_NACTI\Melissa\Figures\FastestUWavepi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55" y="1051035"/>
            <a:ext cx="5351926" cy="29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" y="1221639"/>
            <a:ext cx="3299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Losses between chamber and device ≈17dB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Realized fast Rabi flopping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330ns with 15dBm at chamber, -2dBm at device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to range of relevant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-times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characterize gates as function of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-times.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71" y="4026226"/>
            <a:ext cx="5084066" cy="28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88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44EF-DAB1-4AC3-BB25-BA39D5055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EPICS Trap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1B4B76-B7E1-4941-A69C-F9A4A96E82A8}"/>
              </a:ext>
            </a:extLst>
          </p:cNvPr>
          <p:cNvGrpSpPr/>
          <p:nvPr/>
        </p:nvGrpSpPr>
        <p:grpSpPr>
          <a:xfrm>
            <a:off x="12325273" y="5346779"/>
            <a:ext cx="1544466" cy="3022442"/>
            <a:chOff x="7398173" y="2160301"/>
            <a:chExt cx="1807080" cy="326284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2A7BE6-32CF-44A5-AE54-57067DBF28CE}"/>
                </a:ext>
              </a:extLst>
            </p:cNvPr>
            <p:cNvSpPr txBox="1"/>
            <p:nvPr/>
          </p:nvSpPr>
          <p:spPr>
            <a:xfrm>
              <a:off x="7398173" y="2160301"/>
              <a:ext cx="1807080" cy="79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SNSPD Detector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Integration (NIST/JPL) </a:t>
              </a:r>
            </a:p>
          </p:txBody>
        </p:sp>
        <p:pic>
          <p:nvPicPr>
            <p:cNvPr id="30" name="Picture 29" descr="Figure7.pdf">
              <a:extLst>
                <a:ext uri="{FF2B5EF4-FFF2-40B4-BE49-F238E27FC236}">
                  <a16:creationId xmlns:a16="http://schemas.microsoft.com/office/drawing/2014/main" id="{8695A9F3-7302-4C81-962F-A59505EB4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3071530"/>
              <a:ext cx="1524000" cy="1155700"/>
            </a:xfrm>
            <a:prstGeom prst="rect">
              <a:avLst/>
            </a:prstGeom>
          </p:spPr>
        </p:pic>
        <p:pic>
          <p:nvPicPr>
            <p:cNvPr id="31" name="Picture 30" descr="Figure8.pdf">
              <a:extLst>
                <a:ext uri="{FF2B5EF4-FFF2-40B4-BE49-F238E27FC236}">
                  <a16:creationId xmlns:a16="http://schemas.microsoft.com/office/drawing/2014/main" id="{EDCBCFFE-B9DF-4537-9F0F-DB87317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4267442"/>
              <a:ext cx="1524000" cy="11557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01ACA0-EDCB-44E2-961A-3D794C40F3B7}"/>
              </a:ext>
            </a:extLst>
          </p:cNvPr>
          <p:cNvGrpSpPr/>
          <p:nvPr/>
        </p:nvGrpSpPr>
        <p:grpSpPr>
          <a:xfrm>
            <a:off x="-8814" y="1072737"/>
            <a:ext cx="5237191" cy="4048749"/>
            <a:chOff x="9586081" y="-394753"/>
            <a:chExt cx="5857563" cy="452834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D12A03-C6CA-4ECA-8B30-465B7BF7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6081" y="-394753"/>
              <a:ext cx="5857563" cy="413799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EEFFDA6-D168-4026-881F-8D6A85A1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t="24153" r="-3608" b="19729"/>
            <a:stretch/>
          </p:blipFill>
          <p:spPr>
            <a:xfrm>
              <a:off x="9643133" y="2704871"/>
              <a:ext cx="3409399" cy="1428719"/>
            </a:xfrm>
            <a:prstGeom prst="rect">
              <a:avLst/>
            </a:prstGeom>
            <a:solidFill>
              <a:srgbClr val="FFFFFF"/>
            </a:solidFill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6F0B1A6-6A61-44CF-9E09-9ECFEDC136F5}"/>
              </a:ext>
            </a:extLst>
          </p:cNvPr>
          <p:cNvCxnSpPr/>
          <p:nvPr/>
        </p:nvCxnSpPr>
        <p:spPr bwMode="auto">
          <a:xfrm>
            <a:off x="10356969" y="1134468"/>
            <a:ext cx="0" cy="1990334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6999D091-9F65-4E17-8231-6BCB1B56E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8426" y="7465248"/>
            <a:ext cx="4417045" cy="2948219"/>
          </a:xfrm>
          <a:prstGeom prst="rect">
            <a:avLst/>
          </a:prstGeom>
        </p:spPr>
      </p:pic>
      <p:pic>
        <p:nvPicPr>
          <p:cNvPr id="50" name="Picture 49" descr="Figure5.jpg">
            <a:extLst>
              <a:ext uri="{FF2B5EF4-FFF2-40B4-BE49-F238E27FC236}">
                <a16:creationId xmlns:a16="http://schemas.microsoft.com/office/drawing/2014/main" id="{46B1B7D2-1992-4657-A4C6-ED2E54277C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3" t="43878" r="3659" b="-419"/>
          <a:stretch/>
        </p:blipFill>
        <p:spPr>
          <a:xfrm>
            <a:off x="2634353" y="7465248"/>
            <a:ext cx="1732780" cy="12688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CD35BE7-72CD-45CB-9D0D-3AE17290D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205" y="5272467"/>
            <a:ext cx="3089648" cy="218264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00F84A7-6336-494D-812C-4ED15A5A2268}"/>
              </a:ext>
            </a:extLst>
          </p:cNvPr>
          <p:cNvGrpSpPr/>
          <p:nvPr/>
        </p:nvGrpSpPr>
        <p:grpSpPr>
          <a:xfrm>
            <a:off x="-2303849" y="6785024"/>
            <a:ext cx="5956048" cy="3065758"/>
            <a:chOff x="361184" y="3104153"/>
            <a:chExt cx="3976697" cy="20469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916521-C2C4-40CA-96E8-DD98124C74B9}"/>
                </a:ext>
              </a:extLst>
            </p:cNvPr>
            <p:cNvSpPr txBox="1"/>
            <p:nvPr/>
          </p:nvSpPr>
          <p:spPr>
            <a:xfrm>
              <a:off x="361184" y="3104153"/>
              <a:ext cx="3976697" cy="25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Ion Trap Fabrication (Duke/SNL)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FEE3B4-A6B0-43D6-8F3A-9F690620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6" t="26641"/>
            <a:stretch/>
          </p:blipFill>
          <p:spPr>
            <a:xfrm>
              <a:off x="1068609" y="3588936"/>
              <a:ext cx="2513343" cy="15621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4EBB09-49A3-4F72-9A4A-4D0908893594}"/>
                </a:ext>
              </a:extLst>
            </p:cNvPr>
            <p:cNvSpPr txBox="1"/>
            <p:nvPr/>
          </p:nvSpPr>
          <p:spPr>
            <a:xfrm>
              <a:off x="2659766" y="3357767"/>
              <a:ext cx="631474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EPICS trap die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43866A-038A-4651-A3E8-E9935EE2705E}"/>
                </a:ext>
              </a:extLst>
            </p:cNvPr>
            <p:cNvSpPr txBox="1"/>
            <p:nvPr/>
          </p:nvSpPr>
          <p:spPr>
            <a:xfrm>
              <a:off x="1185402" y="3334192"/>
              <a:ext cx="814211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JPL/NIST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SNSPD die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4D4A7C-303F-46AC-8FDE-76D4B867F562}"/>
                </a:ext>
              </a:extLst>
            </p:cNvPr>
            <p:cNvSpPr txBox="1"/>
            <p:nvPr/>
          </p:nvSpPr>
          <p:spPr>
            <a:xfrm>
              <a:off x="3162996" y="3683532"/>
              <a:ext cx="741361" cy="39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SNL Si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interposer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2F71EA2-31E9-4CCF-BBBF-1306FCF3747B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2832700" y="3882590"/>
              <a:ext cx="330296" cy="406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E61F49-7E25-4E80-9ACF-60367AC3B641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2569411" y="3532437"/>
              <a:ext cx="90355" cy="10214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8A82D14-3395-48F0-9E00-06383B98F093}"/>
                </a:ext>
              </a:extLst>
            </p:cNvPr>
            <p:cNvCxnSpPr>
              <a:cxnSpLocks/>
            </p:cNvCxnSpPr>
            <p:nvPr/>
          </p:nvCxnSpPr>
          <p:spPr>
            <a:xfrm>
              <a:off x="1648234" y="3634584"/>
              <a:ext cx="490570" cy="1535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DDD4D-A57A-4126-8C50-7DC1B6E89E79}"/>
              </a:ext>
            </a:extLst>
          </p:cNvPr>
          <p:cNvGrpSpPr/>
          <p:nvPr/>
        </p:nvGrpSpPr>
        <p:grpSpPr>
          <a:xfrm>
            <a:off x="2504557" y="4355982"/>
            <a:ext cx="7263621" cy="2440453"/>
            <a:chOff x="-744640" y="2191627"/>
            <a:chExt cx="5496489" cy="187369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C4F4118-7184-41D9-A7B1-C1D77E2FED65}"/>
                </a:ext>
              </a:extLst>
            </p:cNvPr>
            <p:cNvSpPr txBox="1"/>
            <p:nvPr/>
          </p:nvSpPr>
          <p:spPr>
            <a:xfrm>
              <a:off x="-744640" y="2191627"/>
              <a:ext cx="5496489" cy="23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Optomechanical Integration</a:t>
              </a:r>
            </a:p>
          </p:txBody>
        </p:sp>
        <p:pic>
          <p:nvPicPr>
            <p:cNvPr id="52" name="Picture 51" descr="Figure5.jpg">
              <a:extLst>
                <a:ext uri="{FF2B5EF4-FFF2-40B4-BE49-F238E27FC236}">
                  <a16:creationId xmlns:a16="http://schemas.microsoft.com/office/drawing/2014/main" id="{26BEB7AA-5969-4C0B-A8D8-E8EA62A2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09" y="2464386"/>
              <a:ext cx="3509411" cy="16009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A19270-5BA1-4925-AE94-498B8DCF1394}"/>
              </a:ext>
            </a:extLst>
          </p:cNvPr>
          <p:cNvGrpSpPr/>
          <p:nvPr/>
        </p:nvGrpSpPr>
        <p:grpSpPr>
          <a:xfrm>
            <a:off x="-3741903" y="3861691"/>
            <a:ext cx="2876108" cy="2223451"/>
            <a:chOff x="68560" y="1293715"/>
            <a:chExt cx="2876108" cy="222345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E0EFD75-9BBB-4110-BE21-845111DE5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0" y="1293715"/>
              <a:ext cx="2876108" cy="203178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952A93E-0EB3-48C0-BCB4-AC7E5DDF1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t="24153" r="-3608" b="19729"/>
            <a:stretch/>
          </p:blipFill>
          <p:spPr>
            <a:xfrm>
              <a:off x="96573" y="2815654"/>
              <a:ext cx="1674041" cy="701512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7FF897D-8687-4452-842B-76FB63A10F7D}"/>
              </a:ext>
            </a:extLst>
          </p:cNvPr>
          <p:cNvSpPr/>
          <p:nvPr/>
        </p:nvSpPr>
        <p:spPr>
          <a:xfrm>
            <a:off x="4610743" y="1051034"/>
            <a:ext cx="41808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3200" i="1" dirty="0">
                <a:solidFill>
                  <a:prstClr val="black"/>
                </a:solidFill>
                <a:latin typeface="Calibri"/>
              </a:rPr>
              <a:t>Ion trap with integrated cavity</a:t>
            </a:r>
          </a:p>
          <a:p>
            <a:pPr lvl="1" algn="ctr">
              <a:defRPr/>
            </a:pPr>
            <a:r>
              <a:rPr lang="en-US" sz="3200" i="1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detector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EAE2B41-62E2-4955-BA3A-B293224DB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36" y="2776872"/>
            <a:ext cx="905418" cy="3929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DB63A1-5082-40A7-8B67-BBF0136624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8" y="2757446"/>
            <a:ext cx="1514902" cy="696855"/>
          </a:xfrm>
          <a:prstGeom prst="rect">
            <a:avLst/>
          </a:prstGeom>
        </p:spPr>
      </p:pic>
      <p:pic>
        <p:nvPicPr>
          <p:cNvPr id="28674" name="Picture 2" descr="https://surp.jpl.nasa.gov/layout/surp/images/logo_nasa_trio_white2x.png">
            <a:extLst>
              <a:ext uri="{FF2B5EF4-FFF2-40B4-BE49-F238E27FC236}">
                <a16:creationId xmlns:a16="http://schemas.microsoft.com/office/drawing/2014/main" id="{3D0ABE3D-ECB9-4098-8BB7-A7AEFFA1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43" y="9782944"/>
            <a:ext cx="3356610" cy="63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jpl jet propulsion laboratory">
            <a:extLst>
              <a:ext uri="{FF2B5EF4-FFF2-40B4-BE49-F238E27FC236}">
                <a16:creationId xmlns:a16="http://schemas.microsoft.com/office/drawing/2014/main" id="{B773C6BB-F8A8-4C51-B672-C77182CA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27" y="3535849"/>
            <a:ext cx="1181768" cy="5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age result for laboratory for physical sciences">
            <a:extLst>
              <a:ext uri="{FF2B5EF4-FFF2-40B4-BE49-F238E27FC236}">
                <a16:creationId xmlns:a16="http://schemas.microsoft.com/office/drawing/2014/main" id="{6E8F4307-0168-40C0-8EC4-460AC1C1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06" y="3500153"/>
            <a:ext cx="1377540" cy="56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49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44EF-DAB1-4AC3-BB25-BA39D5055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EPICS Trap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123929-3625-4F2A-819F-18EDBD8E9C77}"/>
              </a:ext>
            </a:extLst>
          </p:cNvPr>
          <p:cNvSpPr txBox="1"/>
          <p:nvPr/>
        </p:nvSpPr>
        <p:spPr>
          <a:xfrm>
            <a:off x="2560325" y="1129802"/>
            <a:ext cx="156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355D0F-1BD9-4800-A708-15DFDDBB6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0" y="1115625"/>
            <a:ext cx="1929724" cy="19297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6BCE83-4AB4-46C4-A66E-E62858025FB1}"/>
              </a:ext>
            </a:extLst>
          </p:cNvPr>
          <p:cNvGrpSpPr/>
          <p:nvPr/>
        </p:nvGrpSpPr>
        <p:grpSpPr>
          <a:xfrm>
            <a:off x="4385606" y="3148461"/>
            <a:ext cx="4243966" cy="3624629"/>
            <a:chOff x="4126464" y="2492352"/>
            <a:chExt cx="4342038" cy="37083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DFEC9A1-853F-4573-A781-D2C8269B6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685" t="37691" r="36934" b="33905"/>
            <a:stretch/>
          </p:blipFill>
          <p:spPr>
            <a:xfrm rot="5400000">
              <a:off x="6705495" y="3115239"/>
              <a:ext cx="2367510" cy="112174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74333D3-AF11-45A2-8088-196B254B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464" y="2492352"/>
              <a:ext cx="3156680" cy="236750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A938E41-47D6-4773-AB0D-924A9A709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71" b="9291"/>
            <a:stretch/>
          </p:blipFill>
          <p:spPr>
            <a:xfrm>
              <a:off x="4126464" y="4925950"/>
              <a:ext cx="4342038" cy="127479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782EB1-0B94-4411-9F13-A9D95CCE3343}"/>
              </a:ext>
            </a:extLst>
          </p:cNvPr>
          <p:cNvSpPr/>
          <p:nvPr/>
        </p:nvSpPr>
        <p:spPr>
          <a:xfrm>
            <a:off x="-389964" y="1036640"/>
            <a:ext cx="70865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S</a:t>
            </a:r>
            <a:r>
              <a:rPr lang="en-US" sz="2000" dirty="0" err="1">
                <a:solidFill>
                  <a:prstClr val="black"/>
                </a:solidFill>
              </a:rPr>
              <a:t>uperconducting</a:t>
            </a:r>
            <a:r>
              <a:rPr lang="en-US" sz="2000" dirty="0">
                <a:solidFill>
                  <a:prstClr val="black"/>
                </a:solidFill>
              </a:rPr>
              <a:t> Nanowire Single-Photon Detector (SNSPD)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 and reflective backplane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 developed by JPL/NIST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SNSPD provides higher photon detection (&gt;80% vs &lt;30%)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Cavity-QED provides higher photon collection efficiency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coupling regime enables qubit measurement via fast cavity transmission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</a:rPr>
              <a:t>Extra </a:t>
            </a:r>
            <a:r>
              <a:rPr lang="en-US" sz="2000" dirty="0" err="1">
                <a:solidFill>
                  <a:prstClr val="black"/>
                </a:solidFill>
              </a:rPr>
              <a:t>rf</a:t>
            </a:r>
            <a:r>
              <a:rPr lang="en-US" sz="2000" dirty="0">
                <a:solidFill>
                  <a:prstClr val="black"/>
                </a:solidFill>
              </a:rPr>
              <a:t> electrodes enable alignment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of </a:t>
            </a:r>
            <a:r>
              <a:rPr lang="en-US" sz="2000" dirty="0" err="1">
                <a:solidFill>
                  <a:prstClr val="black"/>
                </a:solidFill>
              </a:rPr>
              <a:t>rf</a:t>
            </a:r>
            <a:r>
              <a:rPr lang="en-US" sz="2000" dirty="0">
                <a:solidFill>
                  <a:prstClr val="black"/>
                </a:solidFill>
              </a:rPr>
              <a:t> node with cavity modes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0F84A7-6336-494D-812C-4ED15A5A2268}"/>
              </a:ext>
            </a:extLst>
          </p:cNvPr>
          <p:cNvGrpSpPr/>
          <p:nvPr/>
        </p:nvGrpSpPr>
        <p:grpSpPr>
          <a:xfrm>
            <a:off x="-980203" y="3814012"/>
            <a:ext cx="5956048" cy="3065758"/>
            <a:chOff x="361184" y="3104153"/>
            <a:chExt cx="3976697" cy="20469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916521-C2C4-40CA-96E8-DD98124C74B9}"/>
                </a:ext>
              </a:extLst>
            </p:cNvPr>
            <p:cNvSpPr txBox="1"/>
            <p:nvPr/>
          </p:nvSpPr>
          <p:spPr>
            <a:xfrm>
              <a:off x="361184" y="3104153"/>
              <a:ext cx="3976697" cy="25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Ion Trap Fabrication (Duke/SNL)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FEE3B4-A6B0-43D6-8F3A-9F690620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6" t="26641"/>
            <a:stretch/>
          </p:blipFill>
          <p:spPr>
            <a:xfrm>
              <a:off x="1068609" y="3588936"/>
              <a:ext cx="2513343" cy="15621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4EBB09-49A3-4F72-9A4A-4D0908893594}"/>
                </a:ext>
              </a:extLst>
            </p:cNvPr>
            <p:cNvSpPr txBox="1"/>
            <p:nvPr/>
          </p:nvSpPr>
          <p:spPr>
            <a:xfrm>
              <a:off x="2659766" y="3357767"/>
              <a:ext cx="631474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EPICS trap die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43866A-038A-4651-A3E8-E9935EE2705E}"/>
                </a:ext>
              </a:extLst>
            </p:cNvPr>
            <p:cNvSpPr txBox="1"/>
            <p:nvPr/>
          </p:nvSpPr>
          <p:spPr>
            <a:xfrm>
              <a:off x="1185402" y="3334192"/>
              <a:ext cx="814211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JPL/NIST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SNSPD die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4D4A7C-303F-46AC-8FDE-76D4B867F562}"/>
                </a:ext>
              </a:extLst>
            </p:cNvPr>
            <p:cNvSpPr txBox="1"/>
            <p:nvPr/>
          </p:nvSpPr>
          <p:spPr>
            <a:xfrm>
              <a:off x="3162996" y="3683532"/>
              <a:ext cx="741361" cy="39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SNL Si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interposer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2F71EA2-31E9-4CCF-BBBF-1306FCF3747B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2832700" y="3882590"/>
              <a:ext cx="330296" cy="406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E61F49-7E25-4E80-9ACF-60367AC3B641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2569411" y="3532437"/>
              <a:ext cx="90355" cy="10214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8A82D14-3395-48F0-9E00-06383B98F093}"/>
                </a:ext>
              </a:extLst>
            </p:cNvPr>
            <p:cNvCxnSpPr>
              <a:cxnSpLocks/>
            </p:cNvCxnSpPr>
            <p:nvPr/>
          </p:nvCxnSpPr>
          <p:spPr>
            <a:xfrm>
              <a:off x="1648234" y="3634584"/>
              <a:ext cx="490570" cy="1535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4B74342-04C3-4B10-8AE7-37D2A90CC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54" y="6363428"/>
            <a:ext cx="694760" cy="301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EDFA50-E633-43BC-9A05-418AA2260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6" y="6243773"/>
            <a:ext cx="1162439" cy="534722"/>
          </a:xfrm>
          <a:prstGeom prst="rect">
            <a:avLst/>
          </a:prstGeom>
        </p:spPr>
      </p:pic>
      <p:pic>
        <p:nvPicPr>
          <p:cNvPr id="21" name="Picture 4" descr="Image result for jpl jet propulsion laboratory">
            <a:extLst>
              <a:ext uri="{FF2B5EF4-FFF2-40B4-BE49-F238E27FC236}">
                <a16:creationId xmlns:a16="http://schemas.microsoft.com/office/drawing/2014/main" id="{DF79ED1B-0840-4CC4-AF52-E2F41AB1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21" y="6309044"/>
            <a:ext cx="906813" cy="4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70909B-C68B-42CC-A715-B9487B65DEC7}"/>
              </a:ext>
            </a:extLst>
          </p:cNvPr>
          <p:cNvSpPr/>
          <p:nvPr/>
        </p:nvSpPr>
        <p:spPr>
          <a:xfrm>
            <a:off x="-603686" y="6243773"/>
            <a:ext cx="19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1600" dirty="0">
                <a:solidFill>
                  <a:prstClr val="black"/>
                </a:solidFill>
              </a:rPr>
              <a:t>collaboration with</a:t>
            </a:r>
          </a:p>
          <a:p>
            <a:pPr marL="800100" marR="0" lvl="1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44EF-DAB1-4AC3-BB25-BA39D5055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EPICS Trap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123929-3625-4F2A-819F-18EDBD8E9C77}"/>
              </a:ext>
            </a:extLst>
          </p:cNvPr>
          <p:cNvSpPr txBox="1"/>
          <p:nvPr/>
        </p:nvSpPr>
        <p:spPr>
          <a:xfrm>
            <a:off x="2560325" y="1129802"/>
            <a:ext cx="156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355D0F-1BD9-4800-A708-15DFDDBB6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0" y="1115625"/>
            <a:ext cx="1929724" cy="19297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6BCE83-4AB4-46C4-A66E-E62858025FB1}"/>
              </a:ext>
            </a:extLst>
          </p:cNvPr>
          <p:cNvGrpSpPr/>
          <p:nvPr/>
        </p:nvGrpSpPr>
        <p:grpSpPr>
          <a:xfrm>
            <a:off x="4385606" y="3148461"/>
            <a:ext cx="4243966" cy="3624629"/>
            <a:chOff x="4126464" y="2492352"/>
            <a:chExt cx="4342038" cy="37083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DFEC9A1-853F-4573-A781-D2C8269B6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685" t="37691" r="36934" b="33905"/>
            <a:stretch/>
          </p:blipFill>
          <p:spPr>
            <a:xfrm rot="5400000">
              <a:off x="6705495" y="3115239"/>
              <a:ext cx="2367510" cy="112174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74333D3-AF11-45A2-8088-196B254B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464" y="2492352"/>
              <a:ext cx="3156680" cy="236750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A938E41-47D6-4773-AB0D-924A9A709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71" b="9291"/>
            <a:stretch/>
          </p:blipFill>
          <p:spPr>
            <a:xfrm>
              <a:off x="4126464" y="4925950"/>
              <a:ext cx="4342038" cy="127479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782EB1-0B94-4411-9F13-A9D95CCE3343}"/>
              </a:ext>
            </a:extLst>
          </p:cNvPr>
          <p:cNvSpPr/>
          <p:nvPr/>
        </p:nvSpPr>
        <p:spPr>
          <a:xfrm>
            <a:off x="-389964" y="1036640"/>
            <a:ext cx="70865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S</a:t>
            </a:r>
            <a:r>
              <a:rPr lang="en-US" sz="2000" dirty="0" err="1">
                <a:solidFill>
                  <a:prstClr val="black"/>
                </a:solidFill>
              </a:rPr>
              <a:t>uperconducting</a:t>
            </a:r>
            <a:r>
              <a:rPr lang="en-US" sz="2000" dirty="0">
                <a:solidFill>
                  <a:prstClr val="black"/>
                </a:solidFill>
              </a:rPr>
              <a:t> Nanowire Single-Photon Detector (SNSPD)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 and reflective backplane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 developed by JPL/NIST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SNSPD provides higher photon detection (&gt;80% vs &lt;30%)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Cavity-QED provides higher photon collection efficiency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coupling regime enables qubit measurement via fast cavity transmission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</a:rPr>
              <a:t>Extra </a:t>
            </a:r>
            <a:r>
              <a:rPr lang="en-US" sz="2000" dirty="0" err="1">
                <a:solidFill>
                  <a:prstClr val="black"/>
                </a:solidFill>
              </a:rPr>
              <a:t>rf</a:t>
            </a:r>
            <a:r>
              <a:rPr lang="en-US" sz="2000" dirty="0">
                <a:solidFill>
                  <a:prstClr val="black"/>
                </a:solidFill>
              </a:rPr>
              <a:t> electrodes enable alignment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of </a:t>
            </a:r>
            <a:r>
              <a:rPr lang="en-US" sz="2000" dirty="0" err="1">
                <a:solidFill>
                  <a:prstClr val="black"/>
                </a:solidFill>
              </a:rPr>
              <a:t>rf</a:t>
            </a:r>
            <a:r>
              <a:rPr lang="en-US" sz="2000" dirty="0">
                <a:solidFill>
                  <a:prstClr val="black"/>
                </a:solidFill>
              </a:rPr>
              <a:t> node with cavity modes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0F84A7-6336-494D-812C-4ED15A5A2268}"/>
              </a:ext>
            </a:extLst>
          </p:cNvPr>
          <p:cNvGrpSpPr/>
          <p:nvPr/>
        </p:nvGrpSpPr>
        <p:grpSpPr>
          <a:xfrm>
            <a:off x="-980203" y="3814012"/>
            <a:ext cx="5956048" cy="3065758"/>
            <a:chOff x="361184" y="3104153"/>
            <a:chExt cx="3976697" cy="20469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916521-C2C4-40CA-96E8-DD98124C74B9}"/>
                </a:ext>
              </a:extLst>
            </p:cNvPr>
            <p:cNvSpPr txBox="1"/>
            <p:nvPr/>
          </p:nvSpPr>
          <p:spPr>
            <a:xfrm>
              <a:off x="361184" y="3104153"/>
              <a:ext cx="3976697" cy="25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Ion Trap Fabrication (Duke/SNL)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FEE3B4-A6B0-43D6-8F3A-9F690620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6" t="26641"/>
            <a:stretch/>
          </p:blipFill>
          <p:spPr>
            <a:xfrm>
              <a:off x="1068609" y="3588936"/>
              <a:ext cx="2513343" cy="15621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4EBB09-49A3-4F72-9A4A-4D0908893594}"/>
                </a:ext>
              </a:extLst>
            </p:cNvPr>
            <p:cNvSpPr txBox="1"/>
            <p:nvPr/>
          </p:nvSpPr>
          <p:spPr>
            <a:xfrm>
              <a:off x="2659766" y="3357767"/>
              <a:ext cx="631474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EPICS trap die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43866A-038A-4651-A3E8-E9935EE2705E}"/>
                </a:ext>
              </a:extLst>
            </p:cNvPr>
            <p:cNvSpPr txBox="1"/>
            <p:nvPr/>
          </p:nvSpPr>
          <p:spPr>
            <a:xfrm>
              <a:off x="1185402" y="3334192"/>
              <a:ext cx="814211" cy="34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JPL/NIST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SNSPD die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4D4A7C-303F-46AC-8FDE-76D4B867F562}"/>
                </a:ext>
              </a:extLst>
            </p:cNvPr>
            <p:cNvSpPr txBox="1"/>
            <p:nvPr/>
          </p:nvSpPr>
          <p:spPr>
            <a:xfrm>
              <a:off x="3162996" y="3683532"/>
              <a:ext cx="741361" cy="39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SNL Si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interposer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2F71EA2-31E9-4CCF-BBBF-1306FCF3747B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2832700" y="3882590"/>
              <a:ext cx="330296" cy="406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E61F49-7E25-4E80-9ACF-60367AC3B641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2569411" y="3532437"/>
              <a:ext cx="90355" cy="10214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8A82D14-3395-48F0-9E00-06383B98F093}"/>
                </a:ext>
              </a:extLst>
            </p:cNvPr>
            <p:cNvCxnSpPr>
              <a:cxnSpLocks/>
            </p:cNvCxnSpPr>
            <p:nvPr/>
          </p:nvCxnSpPr>
          <p:spPr>
            <a:xfrm>
              <a:off x="1648234" y="3634584"/>
              <a:ext cx="490570" cy="1535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4B74342-04C3-4B10-8AE7-37D2A90CC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54" y="6363428"/>
            <a:ext cx="694760" cy="301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EDFA50-E633-43BC-9A05-418AA2260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6" y="6243773"/>
            <a:ext cx="1162439" cy="534722"/>
          </a:xfrm>
          <a:prstGeom prst="rect">
            <a:avLst/>
          </a:prstGeom>
        </p:spPr>
      </p:pic>
      <p:pic>
        <p:nvPicPr>
          <p:cNvPr id="21" name="Picture 4" descr="Image result for jpl jet propulsion laboratory">
            <a:extLst>
              <a:ext uri="{FF2B5EF4-FFF2-40B4-BE49-F238E27FC236}">
                <a16:creationId xmlns:a16="http://schemas.microsoft.com/office/drawing/2014/main" id="{DF79ED1B-0840-4CC4-AF52-E2F41AB1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21" y="6309044"/>
            <a:ext cx="906813" cy="4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70909B-C68B-42CC-A715-B9487B65DEC7}"/>
              </a:ext>
            </a:extLst>
          </p:cNvPr>
          <p:cNvSpPr/>
          <p:nvPr/>
        </p:nvSpPr>
        <p:spPr>
          <a:xfrm>
            <a:off x="-603686" y="6243773"/>
            <a:ext cx="19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1600" dirty="0">
                <a:solidFill>
                  <a:prstClr val="black"/>
                </a:solidFill>
              </a:rPr>
              <a:t>collaboration with</a:t>
            </a:r>
          </a:p>
          <a:p>
            <a:pPr marL="800100" marR="0" lvl="1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31AD1-756B-43BC-A88A-96329DFB7589}"/>
              </a:ext>
            </a:extLst>
          </p:cNvPr>
          <p:cNvGrpSpPr/>
          <p:nvPr/>
        </p:nvGrpSpPr>
        <p:grpSpPr>
          <a:xfrm>
            <a:off x="46026" y="1102731"/>
            <a:ext cx="6349041" cy="5159422"/>
            <a:chOff x="68560" y="1629326"/>
            <a:chExt cx="6349041" cy="5159422"/>
          </a:xfrm>
        </p:grpSpPr>
        <p:pic>
          <p:nvPicPr>
            <p:cNvPr id="27" name="Picture 26" descr="Figure5.jpg">
              <a:extLst>
                <a:ext uri="{FF2B5EF4-FFF2-40B4-BE49-F238E27FC236}">
                  <a16:creationId xmlns:a16="http://schemas.microsoft.com/office/drawing/2014/main" id="{7E230E96-160F-478F-AF85-E614A981F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23" t="43878" r="3659" b="-419"/>
            <a:stretch/>
          </p:blipFill>
          <p:spPr>
            <a:xfrm>
              <a:off x="4029587" y="1754866"/>
              <a:ext cx="2388014" cy="174859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98ABC13-D4FD-42F9-B9A4-EBED7A91AC62}"/>
                </a:ext>
              </a:extLst>
            </p:cNvPr>
            <p:cNvGrpSpPr/>
            <p:nvPr/>
          </p:nvGrpSpPr>
          <p:grpSpPr>
            <a:xfrm>
              <a:off x="68560" y="1629326"/>
              <a:ext cx="3949542" cy="5159422"/>
              <a:chOff x="9586081" y="-394753"/>
              <a:chExt cx="3466451" cy="452834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BB9EF97-4CD4-4D01-8FFA-B2EA6EB48F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40821"/>
              <a:stretch/>
            </p:blipFill>
            <p:spPr>
              <a:xfrm>
                <a:off x="9586081" y="-394753"/>
                <a:ext cx="3466451" cy="413799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371975-6554-4B78-8229-6B65B8266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5" t="24153" r="-3608" b="19729"/>
              <a:stretch/>
            </p:blipFill>
            <p:spPr>
              <a:xfrm>
                <a:off x="9643133" y="2704871"/>
                <a:ext cx="3409399" cy="1428719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22814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93FB6-470A-4786-95DA-1B837F982F78}"/>
              </a:ext>
            </a:extLst>
          </p:cNvPr>
          <p:cNvGrpSpPr/>
          <p:nvPr/>
        </p:nvGrpSpPr>
        <p:grpSpPr>
          <a:xfrm>
            <a:off x="-41913" y="1051034"/>
            <a:ext cx="8699575" cy="5806966"/>
            <a:chOff x="-57153" y="1051034"/>
            <a:chExt cx="8699575" cy="5806966"/>
          </a:xfrm>
        </p:grpSpPr>
        <p:pic>
          <p:nvPicPr>
            <p:cNvPr id="15" name="Picture 3" descr="D:\DSC8_20630-2.jpg">
              <a:extLst>
                <a:ext uri="{FF2B5EF4-FFF2-40B4-BE49-F238E27FC236}">
                  <a16:creationId xmlns:a16="http://schemas.microsoft.com/office/drawing/2014/main" id="{584BC599-35F6-437D-AEE1-15DFBDC14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153" y="1051034"/>
              <a:ext cx="8699575" cy="580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8EBDBC-A1B6-4DAD-970A-5FD15C9F8F7D}"/>
                </a:ext>
              </a:extLst>
            </p:cNvPr>
            <p:cNvSpPr/>
            <p:nvPr/>
          </p:nvSpPr>
          <p:spPr>
            <a:xfrm>
              <a:off x="-57153" y="1051034"/>
              <a:ext cx="8699575" cy="5806966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0734" y="1052760"/>
            <a:ext cx="24273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Trap design and testing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Peter Maunz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Craig Hogle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Daniel Lobser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Melissa Revelle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Dan Stick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Christopher Yale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01" y="1029526"/>
            <a:ext cx="23965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Trap design fabrication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Matthew Blain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Ed Heller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Corrie Herrmann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Becky Loviza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John Rembetski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Paul Resnick</a:t>
            </a:r>
          </a:p>
          <a:p>
            <a:pPr algn="ctr"/>
            <a:r>
              <a:rPr lang="en-US" dirty="0" err="1">
                <a:latin typeface="Calibri" panose="020F0502020204030204" pitchFamily="34" charset="0"/>
              </a:rPr>
              <a:t>SiFab</a:t>
            </a:r>
            <a:r>
              <a:rPr lang="en-US" dirty="0">
                <a:latin typeface="Calibri" panose="020F0502020204030204" pitchFamily="34" charset="0"/>
              </a:rPr>
              <a:t>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2778" y="1051034"/>
            <a:ext cx="16633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Trap packaging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Ray </a:t>
            </a:r>
            <a:r>
              <a:rPr lang="en-US" dirty="0" err="1">
                <a:latin typeface="Calibri" panose="020F0502020204030204" pitchFamily="34" charset="0"/>
              </a:rPr>
              <a:t>Haltli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Drew Hollowell</a:t>
            </a:r>
          </a:p>
          <a:p>
            <a:pPr algn="ctr"/>
            <a:r>
              <a:rPr lang="en-US" dirty="0" err="1">
                <a:latin typeface="Calibri" panose="020F0502020204030204" pitchFamily="34" charset="0"/>
              </a:rPr>
              <a:t>Anathea</a:t>
            </a:r>
            <a:r>
              <a:rPr lang="en-US" dirty="0">
                <a:latin typeface="Calibri" panose="020F0502020204030204" pitchFamily="34" charset="0"/>
              </a:rPr>
              <a:t> Ortega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Tipp Jennings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5705" y="1063440"/>
            <a:ext cx="22692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RF Engineering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Christopher </a:t>
            </a:r>
            <a:r>
              <a:rPr lang="en-US" dirty="0" err="1">
                <a:latin typeface="Calibri" panose="020F0502020204030204" pitchFamily="34" charset="0"/>
              </a:rPr>
              <a:t>Nordquist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Stefan </a:t>
            </a:r>
            <a:r>
              <a:rPr lang="en-US" dirty="0" err="1">
                <a:latin typeface="Calibri" panose="020F0502020204030204" pitchFamily="34" charset="0"/>
              </a:rPr>
              <a:t>Lepkowski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endParaRPr lang="en-US" sz="400" b="1" i="1" dirty="0">
              <a:latin typeface="Calibri" panose="020F0502020204030204" pitchFamily="34" charset="0"/>
            </a:endParaRPr>
          </a:p>
          <a:p>
            <a:pPr algn="ctr"/>
            <a:r>
              <a:rPr lang="en-US" b="1" i="1" dirty="0">
                <a:latin typeface="Calibri" panose="020F0502020204030204" pitchFamily="34" charset="0"/>
              </a:rPr>
              <a:t>GST protocols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Robin Blume-Kohout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Kenneth </a:t>
            </a:r>
            <a:r>
              <a:rPr lang="en-US" dirty="0" err="1">
                <a:latin typeface="Calibri" panose="020F0502020204030204" pitchFamily="34" charset="0"/>
              </a:rPr>
              <a:t>Rudinger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Eric Nielsen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57EAD-3C16-48C0-9630-DAFE5425448D}"/>
              </a:ext>
            </a:extLst>
          </p:cNvPr>
          <p:cNvSpPr txBox="1"/>
          <p:nvPr/>
        </p:nvSpPr>
        <p:spPr>
          <a:xfrm>
            <a:off x="1806740" y="3089099"/>
            <a:ext cx="5399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</a:rPr>
              <a:t>Coming Soon: </a:t>
            </a:r>
          </a:p>
          <a:p>
            <a:pPr algn="ctr"/>
            <a:r>
              <a:rPr lang="en-US" sz="2000" b="1" u="sng" dirty="0"/>
              <a:t>Quantum Scientific Open User Testbed (QSCOUT)</a:t>
            </a:r>
            <a:endParaRPr lang="en-US" sz="2000" b="1" u="sng" dirty="0"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C66D7-9F0A-4BB2-A039-82E81B08B1FD}"/>
              </a:ext>
            </a:extLst>
          </p:cNvPr>
          <p:cNvSpPr txBox="1"/>
          <p:nvPr/>
        </p:nvSpPr>
        <p:spPr>
          <a:xfrm>
            <a:off x="167808" y="3819187"/>
            <a:ext cx="4894671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Quantum processor with 5 – 15 qubits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Realized in trapped ion technology</a:t>
            </a:r>
          </a:p>
          <a:p>
            <a:endParaRPr lang="en-US" sz="100" dirty="0"/>
          </a:p>
          <a:p>
            <a:r>
              <a:rPr lang="en-US" sz="1500" u="sng" dirty="0"/>
              <a:t>Features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Low single and two qubit error rates (&lt;10</a:t>
            </a:r>
            <a:r>
              <a:rPr lang="en-US" sz="1500" baseline="30000" dirty="0"/>
              <a:t>-4</a:t>
            </a:r>
            <a:r>
              <a:rPr lang="en-US" sz="1500" dirty="0"/>
              <a:t>, &lt;2 × 10</a:t>
            </a:r>
            <a:r>
              <a:rPr lang="en-US" sz="1500" baseline="30000" dirty="0"/>
              <a:t>-2</a:t>
            </a:r>
            <a:r>
              <a:rPr lang="en-US" sz="1500" dirty="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All to all connectivity between qubits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Random algorithm execution capability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Access to all relevant low-level implementation details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Capability to change low-level gate implementation</a:t>
            </a:r>
          </a:p>
          <a:p>
            <a:r>
              <a:rPr lang="en-US" sz="1500" u="sng" dirty="0"/>
              <a:t>User support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Exemplar programs and demonstrations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User workshops and conferences (together with LBNL)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5A42FC-0DFF-4B04-AAF0-31DA7F8CB563}"/>
              </a:ext>
            </a:extLst>
          </p:cNvPr>
          <p:cNvSpPr/>
          <p:nvPr/>
        </p:nvSpPr>
        <p:spPr>
          <a:xfrm>
            <a:off x="4772751" y="3798933"/>
            <a:ext cx="35798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u="sng" dirty="0"/>
              <a:t>Availability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Available to the DOE Scientific computing community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First device will come online at end of 2019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3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575F0C-993F-4AD3-AD3E-77BFBE742FE6}"/>
              </a:ext>
            </a:extLst>
          </p:cNvPr>
          <p:cNvSpPr/>
          <p:nvPr/>
        </p:nvSpPr>
        <p:spPr>
          <a:xfrm>
            <a:off x="4663776" y="4942434"/>
            <a:ext cx="404165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/>
              <a:t>Postdocs wanted!</a:t>
            </a:r>
            <a:endParaRPr lang="en-US" sz="2800" dirty="0"/>
          </a:p>
          <a:p>
            <a:pPr algn="ctr"/>
            <a:r>
              <a:rPr lang="en-US" sz="2000" b="1" dirty="0"/>
              <a:t>Apply @ https://sandia.gov/careers → View All Jobs → Search “665253”</a:t>
            </a:r>
          </a:p>
          <a:p>
            <a:pPr algn="ctr"/>
            <a:r>
              <a:rPr lang="en-US" sz="2000" b="1" dirty="0"/>
              <a:t>Questions? </a:t>
            </a:r>
            <a:r>
              <a:rPr lang="en-US" sz="2000" dirty="0"/>
              <a:t>dlobser@sandia.gov</a:t>
            </a:r>
            <a:r>
              <a:rPr lang="en-US" sz="2000" b="1" dirty="0"/>
              <a:t> </a:t>
            </a:r>
            <a:endParaRPr lang="en-US" sz="2800" dirty="0"/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070069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Motivation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1FABB-5335-4801-8DD9-B1C2EED98E06}"/>
              </a:ext>
            </a:extLst>
          </p:cNvPr>
          <p:cNvGrpSpPr/>
          <p:nvPr/>
        </p:nvGrpSpPr>
        <p:grpSpPr>
          <a:xfrm>
            <a:off x="39770" y="1151342"/>
            <a:ext cx="4570036" cy="5706658"/>
            <a:chOff x="39770" y="1151342"/>
            <a:chExt cx="4570036" cy="5706658"/>
          </a:xfrm>
        </p:grpSpPr>
        <p:sp>
          <p:nvSpPr>
            <p:cNvPr id="5" name="TextBox 4"/>
            <p:cNvSpPr txBox="1"/>
            <p:nvPr/>
          </p:nvSpPr>
          <p:spPr>
            <a:xfrm>
              <a:off x="1583752" y="1892544"/>
              <a:ext cx="3026054" cy="458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Quantum chemistry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Calculation of molecular potentials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Nitrogen and Oxygen fixation, development of catalytic converters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Medicine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Structure-based drug development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Quantum computing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Number factorization (Shor’s algorithm)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Search in unstructured data, searching for solutions to hard problems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(Grover’s search algorithm)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Quantum simulation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Simulating many-body systems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Already for about 20 qubits not possible to simulate classically.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Quantum Communication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Securing a quantum channel</a:t>
              </a:r>
            </a:p>
          </p:txBody>
        </p:sp>
        <p:pic>
          <p:nvPicPr>
            <p:cNvPr id="6" name="Picture 2" descr="http://images.sciencedaily.com/2012/04/120411161604-lar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24" y="5765945"/>
              <a:ext cx="1436914" cy="109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ield lines art8 no 16 ionAFM different ions-stretch-01-blue yellow and white ion-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7" y="4697017"/>
              <a:ext cx="1543981" cy="90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cnet1.cbsistatic.com/hub/i/2014/07/25/a4a1bd19-f3d5-4999-b46b-cc90e1d679de/c9ebaae867961b1bbdadc7e103c00034/microsoft-quantum-computing-smal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1" r="9309"/>
            <a:stretch/>
          </p:blipFill>
          <p:spPr bwMode="auto">
            <a:xfrm>
              <a:off x="60558" y="3610650"/>
              <a:ext cx="1543981" cy="101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onlinelibrary.wiley.com/store/10.1002/qua.24671/asset/image_m/qua24671-toc-0001-m.png?v=1&amp;s=45c39ce6eff30f68e07b96cfa705b23ff8d1da3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95" b="15025"/>
            <a:stretch/>
          </p:blipFill>
          <p:spPr bwMode="auto">
            <a:xfrm>
              <a:off x="39770" y="1936835"/>
              <a:ext cx="1543982" cy="91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www.apollon.uio.no/artikler/2015/bilder-apollon_1_2015/507/beregninger_kjemi_molekyl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9" t="5824" r="3426" b="2890"/>
            <a:stretch/>
          </p:blipFill>
          <p:spPr bwMode="auto">
            <a:xfrm>
              <a:off x="386499" y="2877005"/>
              <a:ext cx="839036" cy="65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4D4DF8-F952-47BE-B982-BB0323C26164}"/>
                </a:ext>
              </a:extLst>
            </p:cNvPr>
            <p:cNvSpPr/>
            <p:nvPr/>
          </p:nvSpPr>
          <p:spPr>
            <a:xfrm>
              <a:off x="213621" y="1151342"/>
              <a:ext cx="34615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Quantum Information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01DD83-840F-4E0C-BBB3-6DA1CCEF9010}"/>
              </a:ext>
            </a:extLst>
          </p:cNvPr>
          <p:cNvGrpSpPr/>
          <p:nvPr/>
        </p:nvGrpSpPr>
        <p:grpSpPr>
          <a:xfrm>
            <a:off x="4241210" y="1151342"/>
            <a:ext cx="4442839" cy="5896459"/>
            <a:chOff x="4241210" y="1151342"/>
            <a:chExt cx="4442839" cy="58964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995D2-1F74-4666-ABF5-D7C14ADC6499}"/>
                </a:ext>
              </a:extLst>
            </p:cNvPr>
            <p:cNvSpPr txBox="1"/>
            <p:nvPr/>
          </p:nvSpPr>
          <p:spPr>
            <a:xfrm>
              <a:off x="6310478" y="1892544"/>
              <a:ext cx="2373571" cy="51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Trapped Ions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Blatt and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Wineland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“Entangled States of Trapped Atomic Ions.”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Nature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453, 1008–15 (2008).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Monroe and Kim. “Scaling the Ion Trap Quantum Processor.”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Science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339, 1169 (2013)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Neutral Atoms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Rydberg states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Atoms in cavities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Superconducting Josephson junctions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Devoret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Schoelkopf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“Superconducting Circuits for Quantum Information: An Outlook.”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Science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339, 1169 (2013).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Quantum dots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Awschalom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et al., “Quantum Spintronics: Engineering and Manipulating Atom-Like Spins in Semiconductors.”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Science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339, 1174 (2013).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501382-120D-49C2-ACF8-37FF26AF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921" y="5421564"/>
              <a:ext cx="1473200" cy="1436436"/>
            </a:xfrm>
            <a:prstGeom prst="rect">
              <a:avLst/>
            </a:prstGeom>
          </p:spPr>
        </p:pic>
        <p:pic>
          <p:nvPicPr>
            <p:cNvPr id="14" name="Picture 2" descr="http://ej.iop.org/images/0295-5075/86/6/60004/Full/epl11921fig1.jpg">
              <a:extLst>
                <a:ext uri="{FF2B5EF4-FFF2-40B4-BE49-F238E27FC236}">
                  <a16:creationId xmlns:a16="http://schemas.microsoft.com/office/drawing/2014/main" id="{E108A9BF-1E5E-4426-A8E2-94D973545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210" y="2052150"/>
              <a:ext cx="2106976" cy="97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inglePhotonGeneration">
              <a:extLst>
                <a:ext uri="{FF2B5EF4-FFF2-40B4-BE49-F238E27FC236}">
                  <a16:creationId xmlns:a16="http://schemas.microsoft.com/office/drawing/2014/main" id="{024B88B7-B9F6-4169-8002-790332CDC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514" y="3208592"/>
              <a:ext cx="1333500" cy="5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eZQu architecture">
              <a:extLst>
                <a:ext uri="{FF2B5EF4-FFF2-40B4-BE49-F238E27FC236}">
                  <a16:creationId xmlns:a16="http://schemas.microsoft.com/office/drawing/2014/main" id="{BB2047ED-42DA-44B5-B052-975E443D4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5" t="23777" r="21411" b="6898"/>
            <a:stretch/>
          </p:blipFill>
          <p:spPr bwMode="auto">
            <a:xfrm>
              <a:off x="4572000" y="4053870"/>
              <a:ext cx="1602121" cy="120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4AD0A9-469C-4FBC-96F9-8E961F4DB0AD}"/>
                </a:ext>
              </a:extLst>
            </p:cNvPr>
            <p:cNvSpPr/>
            <p:nvPr/>
          </p:nvSpPr>
          <p:spPr>
            <a:xfrm>
              <a:off x="4517338" y="1151342"/>
              <a:ext cx="36594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Qubit Implementations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2CD10C3-A699-48B3-9FD4-F8483E0E5AA7}"/>
              </a:ext>
            </a:extLst>
          </p:cNvPr>
          <p:cNvSpPr/>
          <p:nvPr/>
        </p:nvSpPr>
        <p:spPr>
          <a:xfrm>
            <a:off x="4203501" y="1936835"/>
            <a:ext cx="4447579" cy="1271757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6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Brief Overview of Ion Trapping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D92300-3C6E-4620-A555-214A9BF9C106}"/>
              </a:ext>
            </a:extLst>
          </p:cNvPr>
          <p:cNvSpPr txBox="1">
            <a:spLocks/>
          </p:cNvSpPr>
          <p:nvPr/>
        </p:nvSpPr>
        <p:spPr>
          <a:xfrm>
            <a:off x="136266" y="1009954"/>
            <a:ext cx="8260393" cy="9237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Earnshaw’s Theorem: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Static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electric fields can’t create a stable confining potential for charged particles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BAC607-AD70-4975-A7EB-93195AFB6424}"/>
              </a:ext>
            </a:extLst>
          </p:cNvPr>
          <p:cNvGrpSpPr/>
          <p:nvPr/>
        </p:nvGrpSpPr>
        <p:grpSpPr>
          <a:xfrm>
            <a:off x="3848928" y="1737536"/>
            <a:ext cx="4706351" cy="1715846"/>
            <a:chOff x="3848928" y="1737536"/>
            <a:chExt cx="4706351" cy="1715846"/>
          </a:xfrm>
        </p:grpSpPr>
        <p:pic>
          <p:nvPicPr>
            <p:cNvPr id="10" name="Picture 9" descr="BladeTrapSid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5408" y="2137646"/>
              <a:ext cx="2419871" cy="121510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3CBE1-C829-4EAD-AFEA-F32E65FF0ABB}"/>
                </a:ext>
              </a:extLst>
            </p:cNvPr>
            <p:cNvSpPr/>
            <p:nvPr/>
          </p:nvSpPr>
          <p:spPr>
            <a:xfrm>
              <a:off x="4266462" y="1737536"/>
              <a:ext cx="35962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Segmented Paul Trap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F67C83-9C4D-4C48-8B07-FDAABAECBFC8}"/>
                </a:ext>
              </a:extLst>
            </p:cNvPr>
            <p:cNvSpPr/>
            <p:nvPr/>
          </p:nvSpPr>
          <p:spPr>
            <a:xfrm>
              <a:off x="3848928" y="2129943"/>
              <a:ext cx="28976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Better control over confining potential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Difficult to construct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Doesn’t scale well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C6EA82-B2F1-4BD7-AE88-229B41203D2A}"/>
              </a:ext>
            </a:extLst>
          </p:cNvPr>
          <p:cNvGrpSpPr/>
          <p:nvPr/>
        </p:nvGrpSpPr>
        <p:grpSpPr>
          <a:xfrm>
            <a:off x="3941417" y="3457241"/>
            <a:ext cx="4692565" cy="3381149"/>
            <a:chOff x="3941417" y="3457241"/>
            <a:chExt cx="4692565" cy="33811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1373A1-F712-4305-86AB-5B96ED154A25}"/>
                </a:ext>
              </a:extLst>
            </p:cNvPr>
            <p:cNvSpPr txBox="1"/>
            <p:nvPr/>
          </p:nvSpPr>
          <p:spPr>
            <a:xfrm>
              <a:off x="4030472" y="6486408"/>
              <a:ext cx="2897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House, PRA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78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033402 (2008)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3CE7F3-7830-4149-BBBC-5108B43D59D4}"/>
                </a:ext>
              </a:extLst>
            </p:cNvPr>
            <p:cNvSpPr/>
            <p:nvPr/>
          </p:nvSpPr>
          <p:spPr>
            <a:xfrm>
              <a:off x="4266462" y="3457241"/>
              <a:ext cx="38978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Microfabricated Surface Trap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5954168-4AA4-46E7-A7E0-2669B096CF3A}"/>
                </a:ext>
              </a:extLst>
            </p:cNvPr>
            <p:cNvGrpSpPr/>
            <p:nvPr/>
          </p:nvGrpSpPr>
          <p:grpSpPr>
            <a:xfrm>
              <a:off x="6056703" y="3856404"/>
              <a:ext cx="2577279" cy="2981986"/>
              <a:chOff x="5723188" y="4922011"/>
              <a:chExt cx="2707571" cy="313273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959A98B-9DDC-4E10-AD44-EA4C11D98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5588" y="6535354"/>
                <a:ext cx="2200002" cy="151939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5F0ECF-AA40-4E3D-8188-00D0104ED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188" y="4922011"/>
                <a:ext cx="2707571" cy="1730316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11CBD9-3634-4E63-9875-24D465584111}"/>
                </a:ext>
              </a:extLst>
            </p:cNvPr>
            <p:cNvSpPr txBox="1"/>
            <p:nvPr/>
          </p:nvSpPr>
          <p:spPr>
            <a:xfrm>
              <a:off x="3941417" y="3984383"/>
              <a:ext cx="2209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Consistent, well-defined electrode layout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Microfabrication supports a lot of exotic electrode geometries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Excellent control over potential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Very scalable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BB0B80-FC7C-4D33-AC6A-C930F9AE7D68}"/>
              </a:ext>
            </a:extLst>
          </p:cNvPr>
          <p:cNvGrpSpPr/>
          <p:nvPr/>
        </p:nvGrpSpPr>
        <p:grpSpPr>
          <a:xfrm>
            <a:off x="131640" y="3330165"/>
            <a:ext cx="3994073" cy="3645535"/>
            <a:chOff x="131640" y="3330165"/>
            <a:chExt cx="3994073" cy="36455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48DBB8-92EC-4681-AF7A-B924C3BBBCB8}"/>
                </a:ext>
              </a:extLst>
            </p:cNvPr>
            <p:cNvSpPr/>
            <p:nvPr/>
          </p:nvSpPr>
          <p:spPr>
            <a:xfrm>
              <a:off x="131640" y="4913597"/>
              <a:ext cx="375922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Time-averaged potential is close to harmonic at the saddle point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Off the saddle point, ions experience micromotion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Works well for linear chains of ions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Doesn’t support fine control of ion position or confining potential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144FF7D-7706-4E13-BEA1-DE71C97B45D4}"/>
                </a:ext>
              </a:extLst>
            </p:cNvPr>
            <p:cNvSpPr/>
            <p:nvPr/>
          </p:nvSpPr>
          <p:spPr>
            <a:xfrm>
              <a:off x="537135" y="3330165"/>
              <a:ext cx="28976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r.f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pseudopotential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EBC118-FBC6-4DB8-BD19-F491CEDFB31E}"/>
                </a:ext>
              </a:extLst>
            </p:cNvPr>
            <p:cNvGrpSpPr/>
            <p:nvPr/>
          </p:nvGrpSpPr>
          <p:grpSpPr>
            <a:xfrm>
              <a:off x="156224" y="3745010"/>
              <a:ext cx="3969489" cy="1447960"/>
              <a:chOff x="156224" y="3745010"/>
              <a:chExt cx="3969489" cy="14479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A7DA5E7-204D-4618-9544-6A197B3EB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9881" y="3860589"/>
                <a:ext cx="1335832" cy="1332381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ACAD165-0C62-4C30-AF27-4B6B73308186}"/>
                  </a:ext>
                </a:extLst>
              </p:cNvPr>
              <p:cNvGrpSpPr/>
              <p:nvPr/>
            </p:nvGrpSpPr>
            <p:grpSpPr>
              <a:xfrm>
                <a:off x="156224" y="3745010"/>
                <a:ext cx="2781083" cy="1402079"/>
                <a:chOff x="156224" y="3745010"/>
                <a:chExt cx="2781083" cy="140207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EE3FE7A-1141-4CC3-A22F-A3E37D3CD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6224" y="3745010"/>
                  <a:ext cx="2781083" cy="1402079"/>
                </a:xfrm>
                <a:prstGeom prst="rect">
                  <a:avLst/>
                </a:prstGeom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4160BA7-FF31-47AB-A79A-07A1F2C364BB}"/>
                    </a:ext>
                  </a:extLst>
                </p:cNvPr>
                <p:cNvCxnSpPr/>
                <p:nvPr/>
              </p:nvCxnSpPr>
              <p:spPr>
                <a:xfrm>
                  <a:off x="2403696" y="4228422"/>
                  <a:ext cx="28390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5F716D-DC6A-446F-9C22-63C0EC7463E8}"/>
              </a:ext>
            </a:extLst>
          </p:cNvPr>
          <p:cNvGrpSpPr/>
          <p:nvPr/>
        </p:nvGrpSpPr>
        <p:grpSpPr>
          <a:xfrm>
            <a:off x="298519" y="1751547"/>
            <a:ext cx="3164259" cy="1601205"/>
            <a:chOff x="93865" y="1760377"/>
            <a:chExt cx="3164259" cy="160120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882BB45-37D8-4BFC-9D9B-C9E8FCF52A1B}"/>
                </a:ext>
              </a:extLst>
            </p:cNvPr>
            <p:cNvGrpSpPr/>
            <p:nvPr/>
          </p:nvGrpSpPr>
          <p:grpSpPr>
            <a:xfrm>
              <a:off x="93865" y="1760377"/>
              <a:ext cx="3164259" cy="1601205"/>
              <a:chOff x="-144735" y="1696593"/>
              <a:chExt cx="3164259" cy="1601205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3B7A23B-B795-4A9A-B9BA-602EB18330EB}"/>
                  </a:ext>
                </a:extLst>
              </p:cNvPr>
              <p:cNvGrpSpPr/>
              <p:nvPr/>
            </p:nvGrpSpPr>
            <p:grpSpPr>
              <a:xfrm>
                <a:off x="-144735" y="1696593"/>
                <a:ext cx="3164259" cy="1601205"/>
                <a:chOff x="458968" y="2034465"/>
                <a:chExt cx="3849762" cy="1948089"/>
              </a:xfrm>
            </p:grpSpPr>
            <p:pic>
              <p:nvPicPr>
                <p:cNvPr id="61" name="Picture 1">
                  <a:extLst>
                    <a:ext uri="{FF2B5EF4-FFF2-40B4-BE49-F238E27FC236}">
                      <a16:creationId xmlns:a16="http://schemas.microsoft.com/office/drawing/2014/main" id="{6C739912-16E8-4867-9506-CC198C359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8968" y="2083962"/>
                  <a:ext cx="3849762" cy="18985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BF88FDF-B206-44BF-98FA-BE0B4E60CD7B}"/>
                    </a:ext>
                  </a:extLst>
                </p:cNvPr>
                <p:cNvSpPr/>
                <p:nvPr/>
              </p:nvSpPr>
              <p:spPr>
                <a:xfrm>
                  <a:off x="491436" y="2034465"/>
                  <a:ext cx="352538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r.f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. Paul Trap</a:t>
                  </a: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416BA35-2B12-4A91-86CC-74F7C25A8AD7}"/>
                  </a:ext>
                </a:extLst>
              </p:cNvPr>
              <p:cNvGrpSpPr/>
              <p:nvPr/>
            </p:nvGrpSpPr>
            <p:grpSpPr>
              <a:xfrm>
                <a:off x="1213579" y="2928079"/>
                <a:ext cx="113251" cy="117828"/>
                <a:chOff x="3636175" y="3061398"/>
                <a:chExt cx="113251" cy="117828"/>
              </a:xfrm>
              <a:effectLst>
                <a:outerShdw blurRad="50800" sx="135000" sy="135000" algn="ctr" rotWithShape="0">
                  <a:schemeClr val="accent3"/>
                </a:outerShdw>
              </a:effectLst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FE19EDA-3BB9-44BB-B23A-10A7B0E6E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2800" y="3061398"/>
                  <a:ext cx="0" cy="693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221081F-0B4F-42AA-B19E-66E893E11D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175" y="3130713"/>
                  <a:ext cx="11325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39BFCF-E978-4B8B-B32E-E83F276358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61640" y="3154970"/>
                  <a:ext cx="6232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E0920229-941D-4968-BFF9-3ABEB40ED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77220" y="3179226"/>
                  <a:ext cx="3116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1C3D448-267C-4B66-B55F-2A5F10AF7066}"/>
                  </a:ext>
                </a:extLst>
              </p:cNvPr>
              <p:cNvGrpSpPr/>
              <p:nvPr/>
            </p:nvGrpSpPr>
            <p:grpSpPr>
              <a:xfrm>
                <a:off x="522064" y="2517537"/>
                <a:ext cx="113251" cy="117828"/>
                <a:chOff x="3636175" y="3061398"/>
                <a:chExt cx="113251" cy="117828"/>
              </a:xfrm>
              <a:effectLst>
                <a:outerShdw blurRad="50800" sx="135000" sy="135000" algn="ctr" rotWithShape="0">
                  <a:schemeClr val="accent3"/>
                </a:outerShdw>
              </a:effectLst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9D8323D-8ECB-4EC3-8CAE-26B0A787A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2800" y="3061398"/>
                  <a:ext cx="0" cy="693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261C534-65DF-4794-BBE8-2322905E5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175" y="3130713"/>
                  <a:ext cx="11325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FD6DA0D-9E4D-4D1F-AD46-4807237A2F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61640" y="3154970"/>
                  <a:ext cx="6232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65365F7-4346-4E94-9883-DA63AF9B7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77220" y="3179226"/>
                  <a:ext cx="3116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4DB54B4-5931-47DD-8D0E-285C25EA39B4}"/>
                </a:ext>
              </a:extLst>
            </p:cNvPr>
            <p:cNvGrpSpPr/>
            <p:nvPr/>
          </p:nvGrpSpPr>
          <p:grpSpPr>
            <a:xfrm>
              <a:off x="1733413" y="2665091"/>
              <a:ext cx="130270" cy="45549"/>
              <a:chOff x="3372343" y="2583201"/>
              <a:chExt cx="130270" cy="4554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26256EA-2E53-440B-B6D7-863579E64747}"/>
                  </a:ext>
                </a:extLst>
              </p:cNvPr>
              <p:cNvSpPr/>
              <p:nvPr/>
            </p:nvSpPr>
            <p:spPr>
              <a:xfrm rot="20770996" flipV="1">
                <a:off x="3372343" y="2610833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65DBB9-451A-4AD7-954F-3321B4EBD09F}"/>
                  </a:ext>
                </a:extLst>
              </p:cNvPr>
              <p:cNvSpPr/>
              <p:nvPr/>
            </p:nvSpPr>
            <p:spPr>
              <a:xfrm rot="20770996" flipV="1">
                <a:off x="3400432" y="2603925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AF736E2-449E-4730-A9C1-0D3665247FA3}"/>
                  </a:ext>
                </a:extLst>
              </p:cNvPr>
              <p:cNvSpPr/>
              <p:nvPr/>
            </p:nvSpPr>
            <p:spPr>
              <a:xfrm rot="20770996" flipV="1">
                <a:off x="3428520" y="2597017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7D9CCDB-1013-4ABF-9B58-0C35FD7953B1}"/>
                  </a:ext>
                </a:extLst>
              </p:cNvPr>
              <p:cNvSpPr/>
              <p:nvPr/>
            </p:nvSpPr>
            <p:spPr>
              <a:xfrm rot="20770996" flipV="1">
                <a:off x="3456608" y="2590109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AEC5EB7-5A7F-46DB-AE77-96C66CDC3A27}"/>
                  </a:ext>
                </a:extLst>
              </p:cNvPr>
              <p:cNvSpPr/>
              <p:nvPr/>
            </p:nvSpPr>
            <p:spPr>
              <a:xfrm rot="20770996" flipV="1">
                <a:off x="3484696" y="2583201"/>
                <a:ext cx="17917" cy="179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90000" sy="190000" algn="ctr" rotWithShape="0">
                  <a:srgbClr val="FF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17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Measuring swap fidelity</a:t>
            </a:r>
          </a:p>
        </p:txBody>
      </p:sp>
      <p:pic>
        <p:nvPicPr>
          <p:cNvPr id="5" name="catSw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575" y="4640153"/>
            <a:ext cx="2902689" cy="15204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6358" y="1603164"/>
            <a:ext cx="4069094" cy="2502906"/>
            <a:chOff x="19745125" y="30770831"/>
            <a:chExt cx="4069094" cy="2502906"/>
          </a:xfrm>
        </p:grpSpPr>
        <p:grpSp>
          <p:nvGrpSpPr>
            <p:cNvPr id="7" name="Group 6"/>
            <p:cNvGrpSpPr/>
            <p:nvPr/>
          </p:nvGrpSpPr>
          <p:grpSpPr>
            <a:xfrm rot="16200000">
              <a:off x="19834646" y="32350123"/>
              <a:ext cx="1591213" cy="256015"/>
              <a:chOff x="16599476" y="31191728"/>
              <a:chExt cx="938954" cy="151071"/>
            </a:xfrm>
            <a:effectLst/>
          </p:grpSpPr>
          <p:sp>
            <p:nvSpPr>
              <p:cNvPr id="58" name="Oval 57"/>
              <p:cNvSpPr/>
              <p:nvPr/>
            </p:nvSpPr>
            <p:spPr>
              <a:xfrm>
                <a:off x="16599476" y="31191728"/>
                <a:ext cx="151071" cy="15107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7387359" y="31191728"/>
                <a:ext cx="151071" cy="15107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6200000">
              <a:off x="22667056" y="32350123"/>
              <a:ext cx="1591213" cy="256015"/>
              <a:chOff x="16599476" y="31191728"/>
              <a:chExt cx="938954" cy="151071"/>
            </a:xfrm>
            <a:effectLst/>
          </p:grpSpPr>
          <p:sp>
            <p:nvSpPr>
              <p:cNvPr id="56" name="Oval 55"/>
              <p:cNvSpPr/>
              <p:nvPr/>
            </p:nvSpPr>
            <p:spPr>
              <a:xfrm>
                <a:off x="16599476" y="31191728"/>
                <a:ext cx="151071" cy="15107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7387359" y="31191728"/>
                <a:ext cx="151071" cy="15107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16200000">
              <a:off x="20402642" y="32347379"/>
              <a:ext cx="1591213" cy="261502"/>
              <a:chOff x="18808787" y="31373965"/>
              <a:chExt cx="938954" cy="154309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8808787" y="31373965"/>
                <a:ext cx="938954" cy="154309"/>
                <a:chOff x="18814718" y="31373965"/>
                <a:chExt cx="938954" cy="154309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9068718" y="31373965"/>
                  <a:ext cx="430954" cy="151071"/>
                  <a:chOff x="16853476" y="31191728"/>
                  <a:chExt cx="430954" cy="151071"/>
                </a:xfrm>
                <a:effectLst/>
              </p:grpSpPr>
              <p:sp>
                <p:nvSpPr>
                  <p:cNvPr id="54" name="Oval 53"/>
                  <p:cNvSpPr/>
                  <p:nvPr/>
                </p:nvSpPr>
                <p:spPr>
                  <a:xfrm>
                    <a:off x="16853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17133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18814718" y="31377203"/>
                  <a:ext cx="938954" cy="151071"/>
                  <a:chOff x="16599476" y="31191728"/>
                  <a:chExt cx="938954" cy="151071"/>
                </a:xfrm>
                <a:effectLst/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16599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17387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18959742" y="31450865"/>
                <a:ext cx="635596" cy="1209"/>
                <a:chOff x="18964504" y="31450865"/>
                <a:chExt cx="635596" cy="1209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rot="10800000" flipH="1">
                  <a:off x="18964504" y="31452074"/>
                  <a:ext cx="102929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H="1">
                  <a:off x="19497171" y="31450865"/>
                  <a:ext cx="102929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 rot="16200000">
              <a:off x="21682722" y="32068484"/>
              <a:ext cx="730323" cy="819291"/>
              <a:chOff x="19062787" y="31623372"/>
              <a:chExt cx="430954" cy="483453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9062787" y="31646807"/>
                <a:ext cx="430954" cy="430954"/>
                <a:chOff x="19056857" y="31646807"/>
                <a:chExt cx="430954" cy="430954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19056857" y="31784067"/>
                  <a:ext cx="430954" cy="151071"/>
                  <a:chOff x="16853476" y="31191728"/>
                  <a:chExt cx="430954" cy="151071"/>
                </a:xfrm>
                <a:effectLst/>
              </p:grpSpPr>
              <p:sp>
                <p:nvSpPr>
                  <p:cNvPr id="44" name="Oval 43"/>
                  <p:cNvSpPr/>
                  <p:nvPr/>
                </p:nvSpPr>
                <p:spPr>
                  <a:xfrm>
                    <a:off x="16853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17133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 rot="16857023">
                  <a:off x="19056857" y="31786748"/>
                  <a:ext cx="430954" cy="151071"/>
                  <a:chOff x="16853476" y="31191728"/>
                  <a:chExt cx="430954" cy="151071"/>
                </a:xfrm>
                <a:effectLst/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16853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17133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8" name="Curved Left Arrow 37"/>
              <p:cNvSpPr/>
              <p:nvPr/>
            </p:nvSpPr>
            <p:spPr>
              <a:xfrm rot="16200000" flipH="1">
                <a:off x="19214572" y="31897360"/>
                <a:ext cx="130049" cy="288881"/>
              </a:xfrm>
              <a:prstGeom prst="curvedLeftArrow">
                <a:avLst>
                  <a:gd name="adj1" fmla="val 0"/>
                  <a:gd name="adj2" fmla="val 38222"/>
                  <a:gd name="adj3" fmla="val 24570"/>
                </a:avLst>
              </a:prstGeom>
              <a:solidFill>
                <a:schemeClr val="tx1"/>
              </a:solidFill>
              <a:ln cmpd="thickThin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Curved Left Arrow 38"/>
              <p:cNvSpPr/>
              <p:nvPr/>
            </p:nvSpPr>
            <p:spPr>
              <a:xfrm rot="5400000" flipH="1">
                <a:off x="19218200" y="31543956"/>
                <a:ext cx="130049" cy="288881"/>
              </a:xfrm>
              <a:prstGeom prst="curvedLeftArrow">
                <a:avLst>
                  <a:gd name="adj1" fmla="val 0"/>
                  <a:gd name="adj2" fmla="val 38222"/>
                  <a:gd name="adj3" fmla="val 24570"/>
                </a:avLst>
              </a:prstGeom>
              <a:solidFill>
                <a:schemeClr val="tx1"/>
              </a:solidFill>
              <a:ln cmpd="thickThin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16200000">
              <a:off x="22100485" y="32348805"/>
              <a:ext cx="1591213" cy="258650"/>
              <a:chOff x="18808787" y="32196294"/>
              <a:chExt cx="938954" cy="15262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8808787" y="32196294"/>
                <a:ext cx="938954" cy="152626"/>
                <a:chOff x="18814718" y="32196294"/>
                <a:chExt cx="938954" cy="152626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9068718" y="32197849"/>
                  <a:ext cx="430954" cy="151071"/>
                  <a:chOff x="16853476" y="31191728"/>
                  <a:chExt cx="430954" cy="151071"/>
                </a:xfrm>
                <a:effectLst/>
              </p:grpSpPr>
              <p:sp>
                <p:nvSpPr>
                  <p:cNvPr id="35" name="Oval 34"/>
                  <p:cNvSpPr/>
                  <p:nvPr/>
                </p:nvSpPr>
                <p:spPr>
                  <a:xfrm>
                    <a:off x="16853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17133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18814718" y="32196294"/>
                  <a:ext cx="938954" cy="151071"/>
                  <a:chOff x="16599476" y="31191728"/>
                  <a:chExt cx="938954" cy="151071"/>
                </a:xfrm>
                <a:effectLst/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16599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17387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 flipH="1">
                <a:off x="18957609" y="32273063"/>
                <a:ext cx="10292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0800000" flipH="1">
                <a:off x="19492834" y="32273256"/>
                <a:ext cx="10292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 rot="18900000">
              <a:off x="19745125" y="31108634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Relax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 rot="16200000">
              <a:off x="19268077" y="32348805"/>
              <a:ext cx="1591213" cy="258650"/>
              <a:chOff x="18808787" y="32196294"/>
              <a:chExt cx="938954" cy="15262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8808787" y="32196294"/>
                <a:ext cx="938954" cy="152626"/>
                <a:chOff x="18814718" y="32196294"/>
                <a:chExt cx="938954" cy="152626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9068718" y="32197849"/>
                  <a:ext cx="430954" cy="151071"/>
                  <a:chOff x="16853476" y="31191728"/>
                  <a:chExt cx="430954" cy="151071"/>
                </a:xfrm>
                <a:effectLst/>
              </p:grpSpPr>
              <p:sp>
                <p:nvSpPr>
                  <p:cNvPr id="26" name="Oval 25"/>
                  <p:cNvSpPr/>
                  <p:nvPr/>
                </p:nvSpPr>
                <p:spPr>
                  <a:xfrm>
                    <a:off x="16853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>
                  <a:xfrm>
                    <a:off x="17133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8814718" y="32196294"/>
                  <a:ext cx="938954" cy="151071"/>
                  <a:chOff x="16599476" y="31191728"/>
                  <a:chExt cx="938954" cy="151071"/>
                </a:xfrm>
                <a:effectLst/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16599476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17387359" y="31191728"/>
                    <a:ext cx="151071" cy="15107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20" name="Straight Arrow Connector 19"/>
              <p:cNvCxnSpPr/>
              <p:nvPr/>
            </p:nvCxnSpPr>
            <p:spPr>
              <a:xfrm flipH="1">
                <a:off x="18957609" y="32273063"/>
                <a:ext cx="10292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0800000" flipH="1">
                <a:off x="19492834" y="32273256"/>
                <a:ext cx="10292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 rot="18900000">
              <a:off x="20181886" y="30770831"/>
              <a:ext cx="1529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(PB pulse)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20716215" y="31108634"/>
              <a:ext cx="903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Compress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900000">
              <a:off x="21675847" y="31108634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Swap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8900000">
              <a:off x="22689064" y="31108634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8900000">
              <a:off x="23111783" y="31108634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Detect</a:t>
              </a:r>
            </a:p>
          </p:txBody>
        </p:sp>
      </p:grpSp>
      <p:pic>
        <p:nvPicPr>
          <p:cNvPr id="60" name="Picture 2" descr="\\snl\mesa\Projects\LogiQ\presentations\2017_02_LogiQPI\SwapHeatingAndFidelity2a.emf">
            <a:extLst>
              <a:ext uri="{FF2B5EF4-FFF2-40B4-BE49-F238E27FC236}">
                <a16:creationId xmlns:a16="http://schemas.microsoft.com/office/drawing/2014/main" id="{F8C71CEB-16B2-40F8-A4FF-FBDC4972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97" y="3978062"/>
            <a:ext cx="3778992" cy="27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36C8FBC-2307-4C96-BB0A-2A88647EA750}"/>
              </a:ext>
            </a:extLst>
          </p:cNvPr>
          <p:cNvGrpSpPr/>
          <p:nvPr/>
        </p:nvGrpSpPr>
        <p:grpSpPr>
          <a:xfrm>
            <a:off x="4434035" y="1519867"/>
            <a:ext cx="4636554" cy="2286000"/>
            <a:chOff x="4450010" y="2751693"/>
            <a:chExt cx="4636554" cy="22860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9F71777-DEAD-4DE0-B541-BC9D3BBE3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7426"/>
            <a:stretch/>
          </p:blipFill>
          <p:spPr>
            <a:xfrm>
              <a:off x="4450010" y="2751693"/>
              <a:ext cx="4239397" cy="2286000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2F7C404-55A3-4E27-B17F-59524FCC1429}"/>
                </a:ext>
              </a:extLst>
            </p:cNvPr>
            <p:cNvGrpSpPr/>
            <p:nvPr/>
          </p:nvGrpSpPr>
          <p:grpSpPr>
            <a:xfrm>
              <a:off x="8003596" y="2792644"/>
              <a:ext cx="1082968" cy="954038"/>
              <a:chOff x="28889112" y="30497027"/>
              <a:chExt cx="623023" cy="548851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3E34D93-F037-4989-A5DD-C94EADCEA701}"/>
                  </a:ext>
                </a:extLst>
              </p:cNvPr>
              <p:cNvSpPr/>
              <p:nvPr/>
            </p:nvSpPr>
            <p:spPr>
              <a:xfrm>
                <a:off x="28889112" y="30515517"/>
                <a:ext cx="387068" cy="2914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2AE50DF-FAAC-4DB6-9941-EE669358E9E2}"/>
                  </a:ext>
                </a:extLst>
              </p:cNvPr>
              <p:cNvSpPr/>
              <p:nvPr/>
            </p:nvSpPr>
            <p:spPr>
              <a:xfrm>
                <a:off x="28917394" y="30551243"/>
                <a:ext cx="48860" cy="4886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C160529-0245-4FEC-9B05-AF55B8701A5E}"/>
                  </a:ext>
                </a:extLst>
              </p:cNvPr>
              <p:cNvSpPr txBox="1"/>
              <p:nvPr/>
            </p:nvSpPr>
            <p:spPr>
              <a:xfrm>
                <a:off x="28926718" y="30497027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PMT 1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FE3B2E0-54E0-4570-A09A-EBF135512D53}"/>
                  </a:ext>
                </a:extLst>
              </p:cNvPr>
              <p:cNvSpPr txBox="1"/>
              <p:nvPr/>
            </p:nvSpPr>
            <p:spPr>
              <a:xfrm>
                <a:off x="28926572" y="30584213"/>
                <a:ext cx="410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PMT 2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61D911-329D-439C-B134-154516517297}"/>
                  </a:ext>
                </a:extLst>
              </p:cNvPr>
              <p:cNvSpPr/>
              <p:nvPr/>
            </p:nvSpPr>
            <p:spPr>
              <a:xfrm>
                <a:off x="28917394" y="30636555"/>
                <a:ext cx="48860" cy="4886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7C20AC9-033C-4EC9-B397-CABFE84B85A8}"/>
                  </a:ext>
                </a:extLst>
              </p:cNvPr>
              <p:cNvSpPr txBox="1"/>
              <p:nvPr/>
            </p:nvSpPr>
            <p:spPr>
              <a:xfrm>
                <a:off x="28926572" y="30671265"/>
                <a:ext cx="410836" cy="159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Mean*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CA89DCB-A38E-4A63-BC02-D0B76458DA39}"/>
                  </a:ext>
                </a:extLst>
              </p:cNvPr>
              <p:cNvSpPr/>
              <p:nvPr/>
            </p:nvSpPr>
            <p:spPr>
              <a:xfrm>
                <a:off x="28917394" y="30730913"/>
                <a:ext cx="48860" cy="48860"/>
              </a:xfrm>
              <a:prstGeom prst="rect">
                <a:avLst/>
              </a:prstGeom>
              <a:solidFill>
                <a:srgbClr val="15AA0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27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nl\mesa\Projects\IonTrap_MQCO\Devices\RS1096\Packaging\1700_website\Fil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1034"/>
            <a:ext cx="8651080" cy="586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Ion Traps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-4215945" y="11489266"/>
            <a:ext cx="596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demonstrate that microfabricated surface traps can be used for high fidelity quantum operations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215945" y="11005163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 traps for quantum information processing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50269" y="4712275"/>
            <a:ext cx="4639733" cy="123110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Microfabricated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traps are scalable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They support complicated geometries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technology keeps improving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86268" y="1048507"/>
            <a:ext cx="53678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6000"/>
                    </a:srgbClr>
                  </a:outerShdw>
                </a:effectLst>
              </a:rPr>
              <a:t>Challenges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6000"/>
                    </a:srgbClr>
                  </a:outerShdw>
                </a:effectLst>
              </a:rPr>
              <a:t>Proximity of ions to the trap increases heating rates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6000"/>
                    </a:srgbClr>
                  </a:outerShdw>
                </a:effectLst>
              </a:rPr>
              <a:t>Ions are more sensitive to small features such as dust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6000"/>
                    </a:srgbClr>
                  </a:outerShdw>
                </a:effectLst>
              </a:rPr>
              <a:t>Possible charging of trap due to scattered laser light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6802" y="3162856"/>
            <a:ext cx="662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Our Goal</a:t>
            </a:r>
          </a:p>
          <a:p>
            <a:pPr algn="ctr"/>
            <a:r>
              <a:rPr lang="en-US" sz="2000" b="1" dirty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Demonstrate that </a:t>
            </a:r>
            <a:r>
              <a:rPr lang="en-US" sz="2000" b="1" dirty="0" err="1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microfabricated</a:t>
            </a:r>
            <a:r>
              <a:rPr lang="en-US" sz="2000" b="1" dirty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surface traps can be used for high-fidelity quantum operations</a:t>
            </a:r>
          </a:p>
        </p:txBody>
      </p:sp>
    </p:spTree>
    <p:extLst>
      <p:ext uri="{BB962C8B-B14F-4D97-AF65-F5344CB8AC3E}">
        <p14:creationId xmlns:p14="http://schemas.microsoft.com/office/powerpoint/2010/main" val="31184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Swap verification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2006390"/>
            <a:ext cx="2356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34" charset="0"/>
              </a:rPr>
              <a:t>Displacing the Raman beam leads to disparate Rabi frequencies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50498" y="3939060"/>
            <a:ext cx="2425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34" charset="0"/>
              </a:rPr>
              <a:t>Contrast is improved by using PB1 compensated pulses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1916848" y="1230957"/>
            <a:ext cx="6592988" cy="5141463"/>
            <a:chOff x="1409039" y="1322999"/>
            <a:chExt cx="6592988" cy="514146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73"/>
            <a:stretch/>
          </p:blipFill>
          <p:spPr>
            <a:xfrm>
              <a:off x="1409039" y="1559385"/>
              <a:ext cx="6579030" cy="2313919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7004862" y="1738455"/>
              <a:ext cx="660124" cy="393790"/>
              <a:chOff x="28881806" y="30486068"/>
              <a:chExt cx="443468" cy="264546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28881806" y="30515517"/>
                <a:ext cx="393635" cy="207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8917394" y="30551243"/>
                <a:ext cx="48860" cy="4886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8975291" y="30638613"/>
                <a:ext cx="48860" cy="48860"/>
              </a:xfrm>
              <a:prstGeom prst="rect">
                <a:avLst/>
              </a:prstGeom>
              <a:solidFill>
                <a:srgbClr val="15AA0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8917394" y="30636555"/>
                <a:ext cx="48860" cy="4886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8960714" y="30486068"/>
                <a:ext cx="335128" cy="186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Ion 1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8960568" y="30565948"/>
                <a:ext cx="36470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Ion 2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8975247" y="30551243"/>
                <a:ext cx="48860" cy="48860"/>
              </a:xfrm>
              <a:prstGeom prst="rect">
                <a:avLst/>
              </a:prstGeom>
              <a:solidFill>
                <a:srgbClr val="F7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73"/>
            <a:stretch/>
          </p:blipFill>
          <p:spPr>
            <a:xfrm>
              <a:off x="1422997" y="3743933"/>
              <a:ext cx="6579030" cy="2313919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>
              <a:off x="4975037" y="1322999"/>
              <a:ext cx="1" cy="4683457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3248427" y="3981315"/>
              <a:ext cx="11243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Optimum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23564" y="6125908"/>
              <a:ext cx="1744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Pulse Time (us)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144019" y="3909890"/>
              <a:ext cx="582331" cy="393790"/>
              <a:chOff x="28881806" y="30486068"/>
              <a:chExt cx="391207" cy="26454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8881806" y="30515517"/>
                <a:ext cx="315131" cy="207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8917394" y="30551243"/>
                <a:ext cx="48860" cy="4886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917394" y="30636555"/>
                <a:ext cx="48860" cy="4886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8908453" y="30486068"/>
                <a:ext cx="335128" cy="186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Ion 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8908307" y="30565948"/>
                <a:ext cx="36470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Ion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0534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Swap breakdown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7918" y="1854145"/>
            <a:ext cx="4531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34" charset="0"/>
              </a:rPr>
              <a:t>Swaps degrade after multiple rotations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34" charset="0"/>
              </a:rPr>
              <a:t>Swap yield is determined by decay of the mean, given by (1-P(|0&gt;)+P(|1&gt;))/2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5703" y="4910160"/>
            <a:ext cx="1657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Swaps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450010" y="2751693"/>
            <a:ext cx="4636554" cy="2286000"/>
            <a:chOff x="4450010" y="2751693"/>
            <a:chExt cx="4636554" cy="2286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7426"/>
            <a:stretch/>
          </p:blipFill>
          <p:spPr>
            <a:xfrm>
              <a:off x="4450010" y="2751693"/>
              <a:ext cx="4239397" cy="2286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003596" y="2792644"/>
              <a:ext cx="1082968" cy="954038"/>
              <a:chOff x="28889112" y="30497027"/>
              <a:chExt cx="623023" cy="54885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889112" y="30515517"/>
                <a:ext cx="387068" cy="2914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8917394" y="30551243"/>
                <a:ext cx="48860" cy="48860"/>
              </a:xfrm>
              <a:prstGeom prst="rect">
                <a:avLst/>
              </a:prstGeom>
              <a:solidFill>
                <a:srgbClr val="23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8926718" y="30497027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PMT 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926572" y="30584213"/>
                <a:ext cx="410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PMT 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8917394" y="30636555"/>
                <a:ext cx="48860" cy="48860"/>
              </a:xfrm>
              <a:prstGeom prst="rect">
                <a:avLst/>
              </a:prstGeom>
              <a:solidFill>
                <a:srgbClr val="FA01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8926572" y="30671265"/>
                <a:ext cx="410836" cy="159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Mean*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8917394" y="30730913"/>
                <a:ext cx="48860" cy="48860"/>
              </a:xfrm>
              <a:prstGeom prst="rect">
                <a:avLst/>
              </a:prstGeom>
              <a:solidFill>
                <a:srgbClr val="15AA0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14" name="Picture 2 4" descr="C:\Users\Public\Documents\experiments\QGA\2016\2016_09\2016_09_12\Scan Data_004.e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305" b="17774"/>
          <a:stretch/>
        </p:blipFill>
        <p:spPr bwMode="auto">
          <a:xfrm>
            <a:off x="151258" y="2790755"/>
            <a:ext cx="4477892" cy="21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22088" y="5594513"/>
            <a:ext cx="414158" cy="17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10.3 us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3436246" y="3879221"/>
            <a:ext cx="122092" cy="1805205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47361" y="5632616"/>
            <a:ext cx="360773" cy="17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6.2 us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1247361" y="4648200"/>
            <a:ext cx="180387" cy="9844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41616" y="5945425"/>
            <a:ext cx="934948" cy="222607"/>
            <a:chOff x="1066800" y="6143326"/>
            <a:chExt cx="1600200" cy="381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0668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>
              <a:off x="16764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716905" y="5945425"/>
            <a:ext cx="1246598" cy="222607"/>
            <a:chOff x="3886200" y="6143326"/>
            <a:chExt cx="2133600" cy="3810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8862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6388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8000000">
              <a:off x="45339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4400000">
              <a:off x="4991100" y="6333826"/>
              <a:ext cx="381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2214056" y="5937331"/>
            <a:ext cx="196421" cy="17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125" y="1854145"/>
            <a:ext cx="393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34" charset="0"/>
              </a:rPr>
              <a:t>The absolute upper bound on velocity for a successful swap is limited by timing constraints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43400" y="4925549"/>
            <a:ext cx="1657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Swaps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79220" y="2865226"/>
            <a:ext cx="1186510" cy="941338"/>
            <a:chOff x="4036365" y="3251533"/>
            <a:chExt cx="682590" cy="541545"/>
          </a:xfrm>
        </p:grpSpPr>
        <p:sp>
          <p:nvSpPr>
            <p:cNvPr id="31" name="Rectangle 30"/>
            <p:cNvSpPr/>
            <p:nvPr/>
          </p:nvSpPr>
          <p:spPr>
            <a:xfrm>
              <a:off x="4036365" y="3262717"/>
              <a:ext cx="393635" cy="207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71953" y="3298443"/>
              <a:ext cx="48860" cy="48860"/>
            </a:xfrm>
            <a:prstGeom prst="rect">
              <a:avLst/>
            </a:prstGeom>
            <a:solidFill>
              <a:srgbClr val="23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29850" y="3385813"/>
              <a:ext cx="48860" cy="48860"/>
            </a:xfrm>
            <a:prstGeom prst="rect">
              <a:avLst/>
            </a:prstGeom>
            <a:solidFill>
              <a:srgbClr val="15AA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71953" y="3383755"/>
              <a:ext cx="48860" cy="48860"/>
            </a:xfrm>
            <a:prstGeom prst="rect">
              <a:avLst/>
            </a:prstGeom>
            <a:solidFill>
              <a:srgbClr val="FA01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33538" y="3251533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PMT 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3391" y="3331413"/>
              <a:ext cx="4092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PMT 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29806" y="3298443"/>
              <a:ext cx="48860" cy="48860"/>
            </a:xfrm>
            <a:prstGeom prst="rect">
              <a:avLst/>
            </a:prstGeom>
            <a:solidFill>
              <a:srgbClr val="F7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162536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734028C-F40C-4006-A698-3853E3A5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174195"/>
            <a:ext cx="8842950" cy="51754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Trap fabrication</a:t>
            </a:r>
            <a:br>
              <a:rPr lang="en-US" sz="3200" i="1" dirty="0"/>
            </a:br>
            <a:r>
              <a:rPr lang="en-US" sz="4400" dirty="0"/>
              <a:t>Capabilities &amp;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152399" y="1056004"/>
            <a:ext cx="8498681" cy="2945726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Derived requirements</a:t>
            </a:r>
          </a:p>
          <a:p>
            <a:r>
              <a:rPr lang="en-US" sz="2000" dirty="0"/>
              <a:t>Standardization (lithographically defined electrodes)</a:t>
            </a:r>
          </a:p>
          <a:p>
            <a:r>
              <a:rPr lang="en-US" sz="2000" dirty="0"/>
              <a:t>Multi-unit production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Multi-level lead routing for accessing interior electrodes</a:t>
            </a:r>
          </a:p>
          <a:p>
            <a:r>
              <a:rPr lang="en-US" sz="2000" dirty="0"/>
              <a:t>Voltage breakdown &gt;300 V @ ~50 MHz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Overhung electrodes</a:t>
            </a:r>
          </a:p>
          <a:p>
            <a:r>
              <a:rPr lang="en-US" sz="2000" dirty="0"/>
              <a:t>Low electric field noise (heating)</a:t>
            </a:r>
          </a:p>
          <a:p>
            <a:r>
              <a:rPr lang="en-US" sz="2000" dirty="0"/>
              <a:t>Backside loading holes</a:t>
            </a:r>
          </a:p>
          <a:p>
            <a:r>
              <a:rPr lang="en-US" sz="2000" dirty="0"/>
              <a:t>Trench capacitors</a:t>
            </a:r>
          </a:p>
          <a:p>
            <a:r>
              <a:rPr lang="en-US" sz="2000" dirty="0"/>
              <a:t>High optical access (delivery and collection)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0748A4-35D8-4F04-A7C4-41B846F19B8F}"/>
              </a:ext>
            </a:extLst>
          </p:cNvPr>
          <p:cNvCxnSpPr>
            <a:cxnSpLocks/>
          </p:cNvCxnSpPr>
          <p:nvPr/>
        </p:nvCxnSpPr>
        <p:spPr>
          <a:xfrm flipV="1">
            <a:off x="2422358" y="4719484"/>
            <a:ext cx="851785" cy="935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57C483-917A-453E-A516-AF053D1C16FF}"/>
              </a:ext>
            </a:extLst>
          </p:cNvPr>
          <p:cNvSpPr txBox="1"/>
          <p:nvPr/>
        </p:nvSpPr>
        <p:spPr>
          <a:xfrm>
            <a:off x="1789471" y="5644197"/>
            <a:ext cx="2222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Multi-level routing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D11ACB-4972-4F75-95DC-99F62D58CCA1}"/>
              </a:ext>
            </a:extLst>
          </p:cNvPr>
          <p:cNvCxnSpPr/>
          <p:nvPr/>
        </p:nvCxnSpPr>
        <p:spPr>
          <a:xfrm flipH="1">
            <a:off x="2851355" y="4483510"/>
            <a:ext cx="11602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358C5-B62C-477F-834B-EC6EF213FD18}"/>
              </a:ext>
            </a:extLst>
          </p:cNvPr>
          <p:cNvSpPr txBox="1"/>
          <p:nvPr/>
        </p:nvSpPr>
        <p:spPr>
          <a:xfrm>
            <a:off x="3057832" y="3981010"/>
            <a:ext cx="327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Undercut and gold coated to reduce dielectric in line of sight of 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0A4-1795-443D-891E-3065B25BF022}"/>
              </a:ext>
            </a:extLst>
          </p:cNvPr>
          <p:cNvSpPr txBox="1"/>
          <p:nvPr/>
        </p:nvSpPr>
        <p:spPr>
          <a:xfrm>
            <a:off x="6213987" y="3560663"/>
            <a:ext cx="210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 layer electrodes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A02206-52C4-494C-A01D-9A2618C4AE4B}"/>
              </a:ext>
            </a:extLst>
          </p:cNvPr>
          <p:cNvCxnSpPr/>
          <p:nvPr/>
        </p:nvCxnSpPr>
        <p:spPr>
          <a:xfrm flipH="1">
            <a:off x="6656439" y="3847617"/>
            <a:ext cx="108155" cy="3950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49DCBD-42CA-400F-BCF2-A4CC3951174A}"/>
              </a:ext>
            </a:extLst>
          </p:cNvPr>
          <p:cNvCxnSpPr/>
          <p:nvPr/>
        </p:nvCxnSpPr>
        <p:spPr>
          <a:xfrm>
            <a:off x="7533384" y="3870925"/>
            <a:ext cx="312758" cy="278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088386-BBCC-43C9-99C5-FB75EE932C6D}"/>
              </a:ext>
            </a:extLst>
          </p:cNvPr>
          <p:cNvCxnSpPr/>
          <p:nvPr/>
        </p:nvCxnSpPr>
        <p:spPr>
          <a:xfrm flipV="1">
            <a:off x="5102943" y="4640826"/>
            <a:ext cx="334296" cy="324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5E0764-A23A-48D5-B3EE-30B17E925D34}"/>
              </a:ext>
            </a:extLst>
          </p:cNvPr>
          <p:cNvSpPr txBox="1"/>
          <p:nvPr/>
        </p:nvSpPr>
        <p:spPr>
          <a:xfrm>
            <a:off x="4503174" y="4965808"/>
            <a:ext cx="1563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Inner electrodes </a:t>
            </a:r>
          </a:p>
        </p:txBody>
      </p:sp>
      <p:pic>
        <p:nvPicPr>
          <p:cNvPr id="21" name="Picture 5" descr="\\snl\mesa\Projects\IonTrap_MQCO\Monthly_Reports\2014_05\File14.JPG">
            <a:extLst>
              <a:ext uri="{FF2B5EF4-FFF2-40B4-BE49-F238E27FC236}">
                <a16:creationId xmlns:a16="http://schemas.microsoft.com/office/drawing/2014/main" id="{936820D8-1CCA-4FE6-A34E-31F3F7C42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0474" r="2600" b="15959"/>
          <a:stretch/>
        </p:blipFill>
        <p:spPr bwMode="auto">
          <a:xfrm>
            <a:off x="5719787" y="5598567"/>
            <a:ext cx="1742897" cy="11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B56804-BAAE-405F-BC92-0E69749CAF3C}"/>
              </a:ext>
            </a:extLst>
          </p:cNvPr>
          <p:cNvSpPr txBox="1"/>
          <p:nvPr/>
        </p:nvSpPr>
        <p:spPr>
          <a:xfrm>
            <a:off x="3823455" y="6282296"/>
            <a:ext cx="199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View from above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EE713B-7A0D-4BB0-9696-A3B20601F5F7}"/>
              </a:ext>
            </a:extLst>
          </p:cNvPr>
          <p:cNvCxnSpPr>
            <a:cxnSpLocks/>
          </p:cNvCxnSpPr>
          <p:nvPr/>
        </p:nvCxnSpPr>
        <p:spPr>
          <a:xfrm flipV="1">
            <a:off x="5284838" y="6486832"/>
            <a:ext cx="43494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A723E4-516B-4ECB-ACE1-10B7EACBDCD9}"/>
              </a:ext>
            </a:extLst>
          </p:cNvPr>
          <p:cNvSpPr txBox="1"/>
          <p:nvPr/>
        </p:nvSpPr>
        <p:spPr>
          <a:xfrm>
            <a:off x="3907030" y="5173239"/>
            <a:ext cx="845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60 </a:t>
            </a:r>
            <a:r>
              <a:rPr lang="el-GR" sz="1400" dirty="0"/>
              <a:t>μ</a:t>
            </a:r>
            <a:r>
              <a:rPr lang="en-US" sz="1400" dirty="0"/>
              <a:t>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4B0499-8C75-4FB0-97FF-CD7FFD0BA873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3465871" y="5313875"/>
            <a:ext cx="441159" cy="132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CC7EE4-7ABB-44BC-B5D2-2C9885A07455}"/>
              </a:ext>
            </a:extLst>
          </p:cNvPr>
          <p:cNvCxnSpPr/>
          <p:nvPr/>
        </p:nvCxnSpPr>
        <p:spPr>
          <a:xfrm flipV="1">
            <a:off x="4572000" y="5305510"/>
            <a:ext cx="930312" cy="21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331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8E74-7E6F-4D7D-881F-9BF92C7367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High Optical Access (HOA)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FC7CC-37A8-41E6-8B6B-13E65496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Picture 3" descr="\\snl\mesa\Projects\IonTrap\IARPA Trap Foundry\Images\BEOL\MT0990_HOA\HOA_Images\HOA_SEM_High_Res\histogram auto corrected\File04.JPG">
            <a:extLst>
              <a:ext uri="{FF2B5EF4-FFF2-40B4-BE49-F238E27FC236}">
                <a16:creationId xmlns:a16="http://schemas.microsoft.com/office/drawing/2014/main" id="{E234C4ED-3A58-4959-9946-825A6446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7" y="204484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snl\mesa\Projects\IonTrap\IARPA Trap Foundry\Images\BEOL\MT0990_HOA\HOA_Images\HOA_SEM_High_Res\histogram auto corrected\File06.JPG">
            <a:extLst>
              <a:ext uri="{FF2B5EF4-FFF2-40B4-BE49-F238E27FC236}">
                <a16:creationId xmlns:a16="http://schemas.microsoft.com/office/drawing/2014/main" id="{745FED2C-C506-417D-9022-579A22D9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6" y="4121329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snl\mesa\Projects\IonTrap\IARPA Trap Foundry\Images\BEOL\MT0990_HOA\HOA_Images\HOA_SEM_High_Res\histogram auto corrected\File07.JPG">
            <a:extLst>
              <a:ext uri="{FF2B5EF4-FFF2-40B4-BE49-F238E27FC236}">
                <a16:creationId xmlns:a16="http://schemas.microsoft.com/office/drawing/2014/main" id="{CED481A7-6C8E-49E7-8767-9774E8B4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65" y="4117197"/>
            <a:ext cx="2443909" cy="18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snl\mesa\Projects\IonTrap_MQCO\Monthly_Reports\2014_05\File14.JPG">
            <a:extLst>
              <a:ext uri="{FF2B5EF4-FFF2-40B4-BE49-F238E27FC236}">
                <a16:creationId xmlns:a16="http://schemas.microsoft.com/office/drawing/2014/main" id="{F22E3ACF-6E27-495C-8985-431231C48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0474" r="2600" b="15959"/>
          <a:stretch/>
        </p:blipFill>
        <p:spPr bwMode="auto">
          <a:xfrm>
            <a:off x="505767" y="4105458"/>
            <a:ext cx="2817201" cy="18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nl\mesa\Projects\IonTrap_MQCO\Devices\RS1096\Packaging\1700_website\File01.JPG">
            <a:extLst>
              <a:ext uri="{FF2B5EF4-FFF2-40B4-BE49-F238E27FC236}">
                <a16:creationId xmlns:a16="http://schemas.microsoft.com/office/drawing/2014/main" id="{3A2AD94F-EDF7-42D8-8212-13317BBB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67" y="2068193"/>
            <a:ext cx="2611008" cy="17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snl\mesa\Projects\IonTrap_MQCO\Monthly_Reports\2014_05\File12.JPG">
            <a:extLst>
              <a:ext uri="{FF2B5EF4-FFF2-40B4-BE49-F238E27FC236}">
                <a16:creationId xmlns:a16="http://schemas.microsoft.com/office/drawing/2014/main" id="{E1FDFB26-8548-4563-A6B4-AAC51E87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65" y="2086686"/>
            <a:ext cx="2334171" cy="17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7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Shuttling Solutions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275" y="1166273"/>
            <a:ext cx="421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Same method can be used along entire trap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B97218-A524-4AF7-A5DB-14B70F1AC64B}"/>
              </a:ext>
            </a:extLst>
          </p:cNvPr>
          <p:cNvGrpSpPr/>
          <p:nvPr/>
        </p:nvGrpSpPr>
        <p:grpSpPr>
          <a:xfrm>
            <a:off x="295275" y="2202121"/>
            <a:ext cx="4072233" cy="4182483"/>
            <a:chOff x="155231" y="2640195"/>
            <a:chExt cx="4072233" cy="4182483"/>
          </a:xfrm>
        </p:grpSpPr>
        <p:grpSp>
          <p:nvGrpSpPr>
            <p:cNvPr id="6" name="Group 5"/>
            <p:cNvGrpSpPr/>
            <p:nvPr/>
          </p:nvGrpSpPr>
          <p:grpSpPr>
            <a:xfrm>
              <a:off x="582659" y="2640195"/>
              <a:ext cx="3644805" cy="4182483"/>
              <a:chOff x="555720" y="2622449"/>
              <a:chExt cx="3644805" cy="418248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55721" y="3998651"/>
                <a:ext cx="3644804" cy="143007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55723" y="5374854"/>
                <a:ext cx="3644802" cy="14300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55720" y="2622449"/>
                <a:ext cx="3644802" cy="1430078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881548" y="4496979"/>
              <a:ext cx="468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195731" y="3098362"/>
              <a:ext cx="1102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left edge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72714" y="4537850"/>
              <a:ext cx="856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center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264590" y="5860177"/>
              <a:ext cx="1239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 edge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278796" y="3322817"/>
              <a:ext cx="80202" cy="802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372765" y="4695394"/>
              <a:ext cx="80202" cy="802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468335" y="6075222"/>
              <a:ext cx="80202" cy="802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3DF49F-1F0A-494A-9E2B-F004A6450358}"/>
              </a:ext>
            </a:extLst>
          </p:cNvPr>
          <p:cNvGrpSpPr/>
          <p:nvPr/>
        </p:nvGrpSpPr>
        <p:grpSpPr>
          <a:xfrm>
            <a:off x="4813739" y="1385260"/>
            <a:ext cx="3699071" cy="5169221"/>
            <a:chOff x="4744508" y="1625980"/>
            <a:chExt cx="3699071" cy="51692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46E24E-1D4D-4E2D-9EB1-A23E97D9EC0E}"/>
                </a:ext>
              </a:extLst>
            </p:cNvPr>
            <p:cNvGrpSpPr/>
            <p:nvPr/>
          </p:nvGrpSpPr>
          <p:grpSpPr>
            <a:xfrm>
              <a:off x="4813739" y="1625980"/>
              <a:ext cx="3629840" cy="4865850"/>
              <a:chOff x="4745950" y="1518754"/>
              <a:chExt cx="3629840" cy="4865850"/>
            </a:xfrm>
          </p:grpSpPr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8689177"/>
                  </p:ext>
                </p:extLst>
              </p:nvPr>
            </p:nvGraphicFramePr>
            <p:xfrm>
              <a:off x="5164398" y="1812604"/>
              <a:ext cx="2665412" cy="4572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94" name="Acrobat Document" r:id="rId6" imgW="2664720" imgH="4571280" progId="AcroExch.Document.2015">
                      <p:embed/>
                    </p:oleObj>
                  </mc:Choice>
                  <mc:Fallback>
                    <p:oleObj name="Acrobat Document" r:id="rId6" imgW="2664720" imgH="4571280" progId="AcroExch.Document.2015">
                      <p:embed/>
                      <p:pic>
                        <p:nvPicPr>
                          <p:cNvPr id="5" name="Object 4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164398" y="1812604"/>
                            <a:ext cx="2665412" cy="4572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4745950" y="1518754"/>
                <a:ext cx="36298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Solution for Ex field in increments of 5 um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5076825" y="1857308"/>
                <a:ext cx="87573" cy="1648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15073B-9499-41F9-93BC-D190AF78B851}"/>
                </a:ext>
              </a:extLst>
            </p:cNvPr>
            <p:cNvSpPr txBox="1"/>
            <p:nvPr/>
          </p:nvSpPr>
          <p:spPr>
            <a:xfrm rot="16200000">
              <a:off x="4237638" y="3858850"/>
              <a:ext cx="14138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Ion Position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85F55F-8F43-41AB-A548-4D16A5680D7F}"/>
                </a:ext>
              </a:extLst>
            </p:cNvPr>
            <p:cNvSpPr txBox="1"/>
            <p:nvPr/>
          </p:nvSpPr>
          <p:spPr>
            <a:xfrm>
              <a:off x="5582988" y="6395091"/>
              <a:ext cx="2091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Electrode Number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660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Shuttling Solutions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959944" y="1051034"/>
          <a:ext cx="1109243" cy="1901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8" name="Acrobat Document" r:id="rId3" imgW="2400071" imgH="4114800" progId="AcroExch.Document.2015">
                  <p:embed/>
                </p:oleObj>
              </mc:Choice>
              <mc:Fallback>
                <p:oleObj name="Acrobat Document" r:id="rId3" imgW="2400071" imgH="4114800" progId="AcroExch.Document.20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9944" y="1051034"/>
                        <a:ext cx="1109243" cy="1901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269116" y="1051034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Acrobat Document" r:id="rId5" imgW="2400071" imgH="4114800" progId="AcroExch.Document.2015">
                  <p:embed/>
                </p:oleObj>
              </mc:Choice>
              <mc:Fallback>
                <p:oleObj name="Acrobat Document" r:id="rId5" imgW="2400071" imgH="4114800" progId="AcroExch.Document.20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9116" y="1051034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524446" y="1051034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0" name="Acrobat Document" r:id="rId7" imgW="2400071" imgH="4114800" progId="AcroExch.Document.2015">
                  <p:embed/>
                </p:oleObj>
              </mc:Choice>
              <mc:Fallback>
                <p:oleObj name="Acrobat Document" r:id="rId7" imgW="2400071" imgH="4114800" progId="AcroExch.Document.20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24446" y="1051034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974147" y="2958060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Acrobat Document" r:id="rId9" imgW="2400071" imgH="4114800" progId="AcroExch.Document.2015">
                  <p:embed/>
                </p:oleObj>
              </mc:Choice>
              <mc:Fallback>
                <p:oleObj name="Acrobat Document" r:id="rId9" imgW="2400071" imgH="4114800" progId="AcroExch.Document.20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74147" y="2958060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56398" y="2958060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Acrobat Document" r:id="rId11" imgW="2400071" imgH="4114800" progId="AcroExch.Document.2015">
                  <p:embed/>
                </p:oleObj>
              </mc:Choice>
              <mc:Fallback>
                <p:oleObj name="Acrobat Document" r:id="rId11" imgW="2400071" imgH="4114800" progId="AcroExch.Document.2015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56398" y="2958060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524446" y="2958060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Acrobat Document" r:id="rId13" imgW="2400071" imgH="4114800" progId="AcroExch.Document.2015">
                  <p:embed/>
                </p:oleObj>
              </mc:Choice>
              <mc:Fallback>
                <p:oleObj name="Acrobat Document" r:id="rId13" imgW="2400071" imgH="4114800" progId="AcroExch.Document.2015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24446" y="2958060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988350" y="4865086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Acrobat Document" r:id="rId15" imgW="2400071" imgH="4114800" progId="AcroExch.Document.2015">
                  <p:embed/>
                </p:oleObj>
              </mc:Choice>
              <mc:Fallback>
                <p:oleObj name="Acrobat Document" r:id="rId15" imgW="2400071" imgH="4114800" progId="AcroExch.Document.2015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88350" y="4865086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256398" y="4865086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Acrobat Document" r:id="rId17" imgW="2400071" imgH="4114800" progId="AcroExch.Document.2015">
                  <p:embed/>
                </p:oleObj>
              </mc:Choice>
              <mc:Fallback>
                <p:oleObj name="Acrobat Document" r:id="rId17" imgW="2400071" imgH="4114800" progId="AcroExch.Document.2015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56398" y="4865086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538649" y="4865086"/>
          <a:ext cx="1112432" cy="190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Acrobat Document" r:id="rId19" imgW="2400071" imgH="4114800" progId="AcroExch.Document.2015">
                  <p:embed/>
                </p:oleObj>
              </mc:Choice>
              <mc:Fallback>
                <p:oleObj name="Acrobat Document" r:id="rId19" imgW="2400071" imgH="4114800" progId="AcroExch.Document.2015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38649" y="4865086"/>
                        <a:ext cx="1112432" cy="190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5275" y="1166273"/>
            <a:ext cx="42195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Generate basis solutions for each point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 are orthogonal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parametric control over trap parameters at each point during shuttling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techniques, such as machine learning or search algorithms, can be used to dynamically change basis amplitudes for improved shuttling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Shuttling primitives can easily be decoupled, for example crystal rotation or linear shuttling at any position in the trap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20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 frequency vs linear offset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75" y="1166273"/>
            <a:ext cx="485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Trap frequencies are stable to within 16 kHz over the course of linear shuttling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5849" y="2167111"/>
            <a:ext cx="8455232" cy="3840226"/>
            <a:chOff x="326908" y="32011026"/>
            <a:chExt cx="6670008" cy="30294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08" y="32032495"/>
              <a:ext cx="4524324" cy="30079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" r="-1"/>
            <a:stretch/>
          </p:blipFill>
          <p:spPr>
            <a:xfrm>
              <a:off x="4733924" y="33459984"/>
              <a:ext cx="2237583" cy="15128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396" y="32011026"/>
              <a:ext cx="2275520" cy="151285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4214975" y="33494663"/>
              <a:ext cx="749087" cy="1295400"/>
              <a:chOff x="3793332" y="1444000"/>
              <a:chExt cx="555516" cy="12954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>
                <a:off x="3793332" y="1444000"/>
                <a:ext cx="491799" cy="95759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798512" y="2394118"/>
                <a:ext cx="550336" cy="34528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4190828" y="32045156"/>
              <a:ext cx="623286" cy="1280715"/>
              <a:chOff x="3781378" y="2401803"/>
              <a:chExt cx="623286" cy="128071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3781378" y="2401803"/>
                <a:ext cx="623286" cy="33059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792906" y="2740620"/>
                <a:ext cx="595167" cy="94189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25" name="Group 24"/>
          <p:cNvGrpSpPr/>
          <p:nvPr/>
        </p:nvGrpSpPr>
        <p:grpSpPr>
          <a:xfrm>
            <a:off x="7879442" y="2320119"/>
            <a:ext cx="369332" cy="1364777"/>
            <a:chOff x="7879442" y="2320119"/>
            <a:chExt cx="369332" cy="136477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8243248" y="2320119"/>
              <a:ext cx="0" cy="13647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5400000">
              <a:off x="7684837" y="2651831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12kHz</a:t>
              </a: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8259171" y="4163673"/>
            <a:ext cx="0" cy="13647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7700760" y="449538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16kHz</a:t>
            </a:r>
          </a:p>
        </p:txBody>
      </p:sp>
    </p:spTree>
    <p:extLst>
      <p:ext uri="{BB962C8B-B14F-4D97-AF65-F5344CB8AC3E}">
        <p14:creationId xmlns:p14="http://schemas.microsoft.com/office/powerpoint/2010/main" val="278262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16" y="2075884"/>
            <a:ext cx="3807468" cy="3657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74" y="1283082"/>
            <a:ext cx="715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Shuttling in linear section over 140µm, 5 repeats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performed with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-Mead type simplex algorithm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379089" y="3095693"/>
            <a:ext cx="8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575" y="5477451"/>
            <a:ext cx="6422746" cy="94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attempts at optimization demonstrate nearly a factor of 2 in heating rate during shuttling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5126" y="2520363"/>
            <a:ext cx="269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degrees of freedom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x, y, z offset fields</a:t>
            </a:r>
          </a:p>
        </p:txBody>
      </p:sp>
    </p:spTree>
    <p:extLst>
      <p:ext uri="{BB962C8B-B14F-4D97-AF65-F5344CB8AC3E}">
        <p14:creationId xmlns:p14="http://schemas.microsoft.com/office/powerpoint/2010/main" val="3117334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Microwave trap properties</a:t>
            </a:r>
          </a:p>
        </p:txBody>
      </p:sp>
      <p:pic>
        <p:nvPicPr>
          <p:cNvPr id="3" name="Picture 2 1"/>
          <p:cNvPicPr>
            <a:picLocks noChangeAspect="1"/>
          </p:cNvPicPr>
          <p:nvPr/>
        </p:nvPicPr>
        <p:blipFill rotWithShape="1">
          <a:blip r:embed="rId3"/>
          <a:srcRect b="10501"/>
          <a:stretch/>
        </p:blipFill>
        <p:spPr>
          <a:xfrm>
            <a:off x="0" y="1051035"/>
            <a:ext cx="8651081" cy="5806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7" y="1442718"/>
            <a:ext cx="3150628" cy="1773714"/>
          </a:xfrm>
          <a:prstGeom prst="rect">
            <a:avLst/>
          </a:prstGeom>
        </p:spPr>
      </p:pic>
      <p:pic>
        <p:nvPicPr>
          <p:cNvPr id="9" name="Picture 2 2" descr="\\snl\Mesa\Projects\LogiQ\presentations\2017_08_NACTI\Melissa\Figures\Trap_Frequencies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33" y="4020353"/>
            <a:ext cx="3682123" cy="28401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434" name="Picture 2 3" descr="\\snl\Mesa\Projects\LogiQ\presentations\2017_08_NACTI\Melissa\Figures\171Ion_detuned_cropp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9" y="3571977"/>
            <a:ext cx="1712702" cy="14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54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Two-qubit gate implementation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612" y="1103939"/>
            <a:ext cx="749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Mølmer-Sørensen</a:t>
            </a:r>
            <a:r>
              <a:rPr lang="en-US" dirty="0"/>
              <a:t> gates [1] using 355nm pulsed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two-qubit gates implemented using Walsh compensation pulses [2]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266109" y="1745708"/>
            <a:ext cx="3310275" cy="3597032"/>
            <a:chOff x="5141900" y="1371600"/>
            <a:chExt cx="3655883" cy="3972579"/>
          </a:xfrm>
        </p:grpSpPr>
        <p:grpSp>
          <p:nvGrpSpPr>
            <p:cNvPr id="4" name="Group 3"/>
            <p:cNvGrpSpPr/>
            <p:nvPr/>
          </p:nvGrpSpPr>
          <p:grpSpPr>
            <a:xfrm>
              <a:off x="6635828" y="4302000"/>
              <a:ext cx="1251052" cy="768577"/>
              <a:chOff x="6954982" y="4395529"/>
              <a:chExt cx="1251052" cy="768577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954982" y="47798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6954982" y="45494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954982" y="50102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7718400" y="461830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718400" y="4395529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n+1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18400" y="4856329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n-1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635828" y="1371600"/>
              <a:ext cx="1251052" cy="768577"/>
              <a:chOff x="6954982" y="4395529"/>
              <a:chExt cx="1251052" cy="76857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954982" y="47798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954982" y="45494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954982" y="50102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718400" y="461830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18400" y="4395529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n+1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718400" y="4856329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n-1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555828" y="2844482"/>
              <a:ext cx="1251052" cy="768577"/>
              <a:chOff x="6954982" y="4395529"/>
              <a:chExt cx="1251052" cy="76857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954982" y="47798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954982" y="45494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54982" y="50102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718400" y="461830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718400" y="4395529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n+1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718400" y="4856329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n-1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6954982" y="44630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954982" y="51038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7546731" y="2844482"/>
              <a:ext cx="1251052" cy="768577"/>
              <a:chOff x="6954982" y="4395529"/>
              <a:chExt cx="1251052" cy="7685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954982" y="4779818"/>
                <a:ext cx="734291" cy="0"/>
              </a:xfrm>
              <a:prstGeom prst="line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954982" y="45494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954982" y="50102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718400" y="461830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718400" y="4395529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n+1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18400" y="4856329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n-1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954982" y="44630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6954982" y="5103818"/>
                <a:ext cx="73429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3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882" y="5088909"/>
              <a:ext cx="1910715" cy="255270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7002973" y="3552771"/>
              <a:ext cx="964691" cy="1133518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922973" y="1755889"/>
              <a:ext cx="1020644" cy="1156082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7058926" y="1755889"/>
              <a:ext cx="908738" cy="1156082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6006903" y="3530207"/>
              <a:ext cx="908738" cy="1156082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6943617" y="2911971"/>
              <a:ext cx="1024047" cy="177431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5998552" y="1755889"/>
              <a:ext cx="1024047" cy="177431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018252" y="1748263"/>
              <a:ext cx="906594" cy="180450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015041" y="2911971"/>
              <a:ext cx="906594" cy="180450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440" y="4588844"/>
              <a:ext cx="363855" cy="25527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00" y="3119764"/>
              <a:ext cx="363855" cy="25527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463" y="3119764"/>
              <a:ext cx="363855" cy="2552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7" y="1628254"/>
              <a:ext cx="363855" cy="255270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226036" y="6227058"/>
            <a:ext cx="463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K. </a:t>
            </a:r>
            <a:r>
              <a:rPr lang="en-US" sz="1600" dirty="0" err="1"/>
              <a:t>Mølmer</a:t>
            </a:r>
            <a:r>
              <a:rPr lang="en-US" sz="1600" dirty="0"/>
              <a:t>, A. </a:t>
            </a:r>
            <a:r>
              <a:rPr lang="en-US" sz="1600" dirty="0" err="1"/>
              <a:t>Sørensen</a:t>
            </a:r>
            <a:r>
              <a:rPr lang="en-US" sz="1600" dirty="0"/>
              <a:t>, PRL 82, 1835 (1999)</a:t>
            </a:r>
          </a:p>
          <a:p>
            <a:r>
              <a:rPr lang="en-US" sz="1600" dirty="0"/>
              <a:t>[2] D. Hayes et al. Phys. Rev. Lett. 109, 020503 (2012) </a:t>
            </a:r>
          </a:p>
        </p:txBody>
      </p:sp>
      <p:pic>
        <p:nvPicPr>
          <p:cNvPr id="2051" name="Picture 3" descr="\\snl\mesa\Projects\IonTrap_MQCO\Users\lobser\QutritFigures\MSGateAndRSBPlotsWithData\Timestamps_001.e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" y="2539753"/>
            <a:ext cx="4670987" cy="399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908388" y="2060238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“Horizontal”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8788" y="2060238"/>
            <a:ext cx="10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“Vertical”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388992" y="238691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21160" y="2386916"/>
            <a:ext cx="65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890401" y="238691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59513" y="2386916"/>
            <a:ext cx="65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3577609" y="4405328"/>
            <a:ext cx="2195765" cy="1707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93000" y="5459399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Heating rates</a:t>
            </a: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49" y="5987220"/>
            <a:ext cx="1310476" cy="251429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 flipH="1" flipV="1">
            <a:off x="3225801" y="4620851"/>
            <a:ext cx="2547573" cy="1898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32" y="6393731"/>
            <a:ext cx="1177905" cy="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8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Outline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7637" y="1130061"/>
          <a:ext cx="8573443" cy="566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412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GST on symmetric subspace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03" y="4507969"/>
            <a:ext cx="1097142" cy="2128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65" y="3552341"/>
            <a:ext cx="987429" cy="3044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62" y="3512528"/>
            <a:ext cx="826325" cy="312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74" y="2487073"/>
            <a:ext cx="1961905" cy="13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2688" y="2377007"/>
            <a:ext cx="126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gates: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291" y="4022300"/>
            <a:ext cx="22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 Fiducials: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253" t="84042"/>
          <a:stretch/>
        </p:blipFill>
        <p:spPr>
          <a:xfrm>
            <a:off x="572310" y="1093781"/>
            <a:ext cx="7509520" cy="913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8871" y="2982407"/>
            <a:ext cx="37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Germs:                    Detection Fiducials:</a:t>
            </a:r>
          </a:p>
        </p:txBody>
      </p:sp>
    </p:spTree>
    <p:extLst>
      <p:ext uri="{BB962C8B-B14F-4D97-AF65-F5344CB8AC3E}">
        <p14:creationId xmlns:p14="http://schemas.microsoft.com/office/powerpoint/2010/main" val="546875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trapped ion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69" y="1152389"/>
            <a:ext cx="361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Quantum charge coupled device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69" y="4279279"/>
            <a:ext cx="786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MUSIQC scaling (scaling beyond a single chip using remote entanglement)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646" y="1552499"/>
            <a:ext cx="5010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Kielpinsky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, Monroe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Wineland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Nature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417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, 709 (2002)</a:t>
            </a:r>
          </a:p>
        </p:txBody>
      </p:sp>
      <p:pic>
        <p:nvPicPr>
          <p:cNvPr id="6" name="Picture 5" descr="Kielpinsky-nature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3742" y="1066675"/>
            <a:ext cx="2575986" cy="3182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934" y="4717540"/>
            <a:ext cx="458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Monroe, et al.,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Physical Review A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89, 022317 (2014). 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 descr="LambdaRouter-annotate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0263" y="4780099"/>
            <a:ext cx="4508607" cy="22543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5400000">
            <a:off x="914015" y="5063830"/>
            <a:ext cx="1890945" cy="2209890"/>
            <a:chOff x="3122940" y="1576753"/>
            <a:chExt cx="3586040" cy="4190896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3463979">
              <a:off x="3137228" y="1603923"/>
              <a:ext cx="400050" cy="460375"/>
            </a:xfrm>
            <a:prstGeom prst="flowChartDelay">
              <a:avLst/>
            </a:prstGeom>
            <a:solidFill>
              <a:srgbClr val="C00000"/>
            </a:solidFill>
            <a:ln w="1905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rot="8136021" flipH="1">
              <a:off x="5143828" y="1579975"/>
              <a:ext cx="400050" cy="460375"/>
            </a:xfrm>
            <a:prstGeom prst="flowChartDelay">
              <a:avLst/>
            </a:prstGeom>
            <a:solidFill>
              <a:srgbClr val="C00000"/>
            </a:solidFill>
            <a:ln w="1905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2" name="Picture 2" descr="1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1990" y="5132753"/>
              <a:ext cx="508000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 rot="13463979">
              <a:off x="3137228" y="1605328"/>
              <a:ext cx="400050" cy="460375"/>
            </a:xfrm>
            <a:prstGeom prst="flowChartDelay">
              <a:avLst/>
            </a:prstGeom>
            <a:solidFill>
              <a:srgbClr val="969696"/>
            </a:solidFill>
            <a:ln w="1905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" name="Group 25"/>
            <p:cNvGrpSpPr>
              <a:grpSpLocks/>
            </p:cNvGrpSpPr>
            <p:nvPr/>
          </p:nvGrpSpPr>
          <p:grpSpPr bwMode="auto">
            <a:xfrm flipH="1">
              <a:off x="3122940" y="4192953"/>
              <a:ext cx="523875" cy="596900"/>
              <a:chOff x="4230" y="2928"/>
              <a:chExt cx="330" cy="376"/>
            </a:xfrm>
          </p:grpSpPr>
          <p:grpSp>
            <p:nvGrpSpPr>
              <p:cNvPr id="55" name="Group 26"/>
              <p:cNvGrpSpPr>
                <a:grpSpLocks/>
              </p:cNvGrpSpPr>
              <p:nvPr/>
            </p:nvGrpSpPr>
            <p:grpSpPr bwMode="auto">
              <a:xfrm>
                <a:off x="4230" y="3098"/>
                <a:ext cx="330" cy="206"/>
                <a:chOff x="4230" y="3098"/>
                <a:chExt cx="330" cy="206"/>
              </a:xfrm>
            </p:grpSpPr>
            <p:sp>
              <p:nvSpPr>
                <p:cNvPr id="57" name="AutoShape 27"/>
                <p:cNvSpPr>
                  <a:spLocks noChangeArrowheads="1"/>
                </p:cNvSpPr>
                <p:nvPr/>
              </p:nvSpPr>
              <p:spPr bwMode="auto">
                <a:xfrm rot="16200000">
                  <a:off x="4373" y="2955"/>
                  <a:ext cx="43" cy="330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wrap="none" anchor="ctr"/>
                <a:lstStyle/>
                <a:p>
                  <a:pPr algn="ctr" defTabSz="914400">
                    <a:defRPr/>
                  </a:pPr>
                  <a:endParaRPr lang="en-US" sz="2400" ker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8" name="AutoShape 28"/>
                <p:cNvSpPr>
                  <a:spLocks noChangeArrowheads="1"/>
                </p:cNvSpPr>
                <p:nvPr/>
              </p:nvSpPr>
              <p:spPr bwMode="auto">
                <a:xfrm rot="5400000">
                  <a:off x="4373" y="3118"/>
                  <a:ext cx="43" cy="330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 defTabSz="914400">
                    <a:defRPr/>
                  </a:pPr>
                  <a:endParaRPr lang="en-US" sz="2400" ker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" name="Rectangle 29"/>
                <p:cNvSpPr>
                  <a:spLocks noChangeArrowheads="1"/>
                </p:cNvSpPr>
                <p:nvPr/>
              </p:nvSpPr>
              <p:spPr bwMode="auto">
                <a:xfrm>
                  <a:off x="4230" y="3184"/>
                  <a:ext cx="330" cy="4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6" name="AutoShape 30"/>
              <p:cNvSpPr>
                <a:spLocks noChangeAspect="1" noChangeArrowheads="1"/>
              </p:cNvSpPr>
              <p:nvPr/>
            </p:nvSpPr>
            <p:spPr bwMode="auto">
              <a:xfrm rot="5400000">
                <a:off x="4376" y="2832"/>
                <a:ext cx="29" cy="221"/>
              </a:xfrm>
              <a:prstGeom prst="flowChartDelay">
                <a:avLst/>
              </a:prstGeom>
              <a:gradFill rotWithShape="0">
                <a:gsLst>
                  <a:gs pos="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/>
                  </a:gs>
                </a:gsLst>
                <a:lin ang="18900000" scaled="1"/>
              </a:gra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defTabSz="914400">
                  <a:defRPr/>
                </a:pPr>
                <a:endParaRPr lang="en-US" sz="2400" ker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 rot="18863979">
              <a:off x="3246765" y="1897428"/>
              <a:ext cx="466725" cy="150812"/>
            </a:xfrm>
            <a:prstGeom prst="ellipse">
              <a:avLst/>
            </a:prstGeom>
            <a:solidFill>
              <a:srgbClr val="1F497D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4283403" y="2691178"/>
              <a:ext cx="161925" cy="619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 flipV="1">
              <a:off x="3713490" y="2191115"/>
              <a:ext cx="554038" cy="55403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3664278" y="2757853"/>
              <a:ext cx="609600" cy="6238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4286578" y="2286365"/>
              <a:ext cx="155575" cy="914400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4272290" y="2286365"/>
              <a:ext cx="0" cy="91440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 rot="17946339" flipH="1">
              <a:off x="3531721" y="3515884"/>
              <a:ext cx="274638" cy="4572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Arc 12"/>
            <p:cNvSpPr>
              <a:spLocks/>
            </p:cNvSpPr>
            <p:nvPr/>
          </p:nvSpPr>
          <p:spPr bwMode="auto">
            <a:xfrm flipH="1">
              <a:off x="3381703" y="3378565"/>
              <a:ext cx="914400" cy="666750"/>
            </a:xfrm>
            <a:custGeom>
              <a:avLst/>
              <a:gdLst>
                <a:gd name="T0" fmla="*/ 2147483647 w 21600"/>
                <a:gd name="T1" fmla="*/ 0 h 15735"/>
                <a:gd name="T2" fmla="*/ 2147483647 w 21600"/>
                <a:gd name="T3" fmla="*/ 2147483647 h 15735"/>
                <a:gd name="T4" fmla="*/ 0 w 21600"/>
                <a:gd name="T5" fmla="*/ 2147483647 h 157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735"/>
                <a:gd name="T11" fmla="*/ 21600 w 21600"/>
                <a:gd name="T12" fmla="*/ 15735 h 157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735" fill="none" extrusionOk="0">
                  <a:moveTo>
                    <a:pt x="14797" y="0"/>
                  </a:moveTo>
                  <a:cubicBezTo>
                    <a:pt x="19138" y="4082"/>
                    <a:pt x="21600" y="9776"/>
                    <a:pt x="21600" y="15735"/>
                  </a:cubicBezTo>
                </a:path>
                <a:path w="21600" h="15735" stroke="0" extrusionOk="0">
                  <a:moveTo>
                    <a:pt x="14797" y="0"/>
                  </a:moveTo>
                  <a:cubicBezTo>
                    <a:pt x="19138" y="4082"/>
                    <a:pt x="21600" y="9776"/>
                    <a:pt x="21600" y="15735"/>
                  </a:cubicBezTo>
                  <a:lnTo>
                    <a:pt x="0" y="15735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 flipV="1">
              <a:off x="3491240" y="1984740"/>
              <a:ext cx="425450" cy="41275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16"/>
            <p:cNvSpPr>
              <a:spLocks noChangeArrowheads="1"/>
            </p:cNvSpPr>
            <p:nvPr/>
          </p:nvSpPr>
          <p:spPr bwMode="auto">
            <a:xfrm rot="8136021" flipH="1">
              <a:off x="5143828" y="1576753"/>
              <a:ext cx="400050" cy="460375"/>
            </a:xfrm>
            <a:prstGeom prst="flowChartDelay">
              <a:avLst/>
            </a:prstGeom>
            <a:solidFill>
              <a:srgbClr val="969696"/>
            </a:solidFill>
            <a:ln w="1905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 rot="2736021" flipH="1">
              <a:off x="4967615" y="1868853"/>
              <a:ext cx="466725" cy="150813"/>
            </a:xfrm>
            <a:prstGeom prst="ellipse">
              <a:avLst/>
            </a:prstGeom>
            <a:solidFill>
              <a:srgbClr val="1F497D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4451678" y="2172065"/>
              <a:ext cx="520700" cy="5207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778703" y="1951403"/>
              <a:ext cx="425450" cy="41275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 flipH="1">
              <a:off x="3199140" y="3992928"/>
              <a:ext cx="371475" cy="1343025"/>
              <a:chOff x="4278" y="2802"/>
              <a:chExt cx="234" cy="846"/>
            </a:xfrm>
          </p:grpSpPr>
          <p:sp>
            <p:nvSpPr>
              <p:cNvPr id="53" name="AutoShape 32"/>
              <p:cNvSpPr>
                <a:spLocks noChangeArrowheads="1"/>
              </p:cNvSpPr>
              <p:nvPr/>
            </p:nvSpPr>
            <p:spPr bwMode="auto">
              <a:xfrm flipV="1">
                <a:off x="4278" y="3204"/>
                <a:ext cx="234" cy="444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AutoShape 33"/>
              <p:cNvSpPr>
                <a:spLocks noChangeArrowheads="1"/>
              </p:cNvSpPr>
              <p:nvPr/>
            </p:nvSpPr>
            <p:spPr bwMode="auto">
              <a:xfrm>
                <a:off x="4278" y="2802"/>
                <a:ext cx="234" cy="414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Freeform 34"/>
            <p:cNvSpPr>
              <a:spLocks/>
            </p:cNvSpPr>
            <p:nvPr/>
          </p:nvSpPr>
          <p:spPr bwMode="auto">
            <a:xfrm rot="18649578">
              <a:off x="3350746" y="3114247"/>
              <a:ext cx="358775" cy="265112"/>
            </a:xfrm>
            <a:custGeom>
              <a:avLst/>
              <a:gdLst>
                <a:gd name="T0" fmla="*/ 2147483647 w 151"/>
                <a:gd name="T1" fmla="*/ 2147483647 h 117"/>
                <a:gd name="T2" fmla="*/ 2147483647 w 151"/>
                <a:gd name="T3" fmla="*/ 2147483647 h 117"/>
                <a:gd name="T4" fmla="*/ 2147483647 w 151"/>
                <a:gd name="T5" fmla="*/ 2147483647 h 117"/>
                <a:gd name="T6" fmla="*/ 2147483647 w 151"/>
                <a:gd name="T7" fmla="*/ 2147483647 h 117"/>
                <a:gd name="T8" fmla="*/ 2147483647 w 151"/>
                <a:gd name="T9" fmla="*/ 2147483647 h 117"/>
                <a:gd name="T10" fmla="*/ 2147483647 w 151"/>
                <a:gd name="T11" fmla="*/ 2147483647 h 117"/>
                <a:gd name="T12" fmla="*/ 2147483647 w 151"/>
                <a:gd name="T13" fmla="*/ 2147483647 h 117"/>
                <a:gd name="T14" fmla="*/ 2147483647 w 151"/>
                <a:gd name="T15" fmla="*/ 2147483647 h 117"/>
                <a:gd name="T16" fmla="*/ 2147483647 w 151"/>
                <a:gd name="T17" fmla="*/ 2147483647 h 117"/>
                <a:gd name="T18" fmla="*/ 2147483647 w 151"/>
                <a:gd name="T19" fmla="*/ 2147483647 h 117"/>
                <a:gd name="T20" fmla="*/ 2147483647 w 151"/>
                <a:gd name="T21" fmla="*/ 2147483647 h 117"/>
                <a:gd name="T22" fmla="*/ 2147483647 w 151"/>
                <a:gd name="T23" fmla="*/ 2147483647 h 117"/>
                <a:gd name="T24" fmla="*/ 2147483647 w 151"/>
                <a:gd name="T25" fmla="*/ 2147483647 h 117"/>
                <a:gd name="T26" fmla="*/ 2147483647 w 151"/>
                <a:gd name="T27" fmla="*/ 2147483647 h 117"/>
                <a:gd name="T28" fmla="*/ 2147483647 w 151"/>
                <a:gd name="T29" fmla="*/ 2147483647 h 117"/>
                <a:gd name="T30" fmla="*/ 2147483647 w 151"/>
                <a:gd name="T31" fmla="*/ 2147483647 h 117"/>
                <a:gd name="T32" fmla="*/ 2147483647 w 151"/>
                <a:gd name="T33" fmla="*/ 2147483647 h 117"/>
                <a:gd name="T34" fmla="*/ 2147483647 w 151"/>
                <a:gd name="T35" fmla="*/ 2147483647 h 117"/>
                <a:gd name="T36" fmla="*/ 2147483647 w 151"/>
                <a:gd name="T37" fmla="*/ 2147483647 h 117"/>
                <a:gd name="T38" fmla="*/ 2147483647 w 151"/>
                <a:gd name="T39" fmla="*/ 2147483647 h 117"/>
                <a:gd name="T40" fmla="*/ 2147483647 w 151"/>
                <a:gd name="T41" fmla="*/ 2147483647 h 117"/>
                <a:gd name="T42" fmla="*/ 2147483647 w 151"/>
                <a:gd name="T43" fmla="*/ 2147483647 h 117"/>
                <a:gd name="T44" fmla="*/ 2147483647 w 151"/>
                <a:gd name="T45" fmla="*/ 2147483647 h 117"/>
                <a:gd name="T46" fmla="*/ 2147483647 w 151"/>
                <a:gd name="T47" fmla="*/ 2147483647 h 117"/>
                <a:gd name="T48" fmla="*/ 2147483647 w 151"/>
                <a:gd name="T49" fmla="*/ 2147483647 h 117"/>
                <a:gd name="T50" fmla="*/ 2147483647 w 151"/>
                <a:gd name="T51" fmla="*/ 2147483647 h 117"/>
                <a:gd name="T52" fmla="*/ 2147483647 w 151"/>
                <a:gd name="T53" fmla="*/ 2147483647 h 117"/>
                <a:gd name="T54" fmla="*/ 2147483647 w 151"/>
                <a:gd name="T55" fmla="*/ 2147483647 h 117"/>
                <a:gd name="T56" fmla="*/ 2147483647 w 151"/>
                <a:gd name="T57" fmla="*/ 0 h 117"/>
                <a:gd name="T58" fmla="*/ 2147483647 w 151"/>
                <a:gd name="T59" fmla="*/ 2147483647 h 117"/>
                <a:gd name="T60" fmla="*/ 2147483647 w 151"/>
                <a:gd name="T61" fmla="*/ 2147483647 h 117"/>
                <a:gd name="T62" fmla="*/ 2147483647 w 151"/>
                <a:gd name="T63" fmla="*/ 2147483647 h 117"/>
                <a:gd name="T64" fmla="*/ 2147483647 w 151"/>
                <a:gd name="T65" fmla="*/ 2147483647 h 117"/>
                <a:gd name="T66" fmla="*/ 2147483647 w 151"/>
                <a:gd name="T67" fmla="*/ 2147483647 h 117"/>
                <a:gd name="T68" fmla="*/ 2147483647 w 151"/>
                <a:gd name="T69" fmla="*/ 2147483647 h 117"/>
                <a:gd name="T70" fmla="*/ 2147483647 w 151"/>
                <a:gd name="T71" fmla="*/ 2147483647 h 117"/>
                <a:gd name="T72" fmla="*/ 2147483647 w 151"/>
                <a:gd name="T73" fmla="*/ 2147483647 h 117"/>
                <a:gd name="T74" fmla="*/ 2147483647 w 151"/>
                <a:gd name="T75" fmla="*/ 2147483647 h 117"/>
                <a:gd name="T76" fmla="*/ 2147483647 w 151"/>
                <a:gd name="T77" fmla="*/ 2147483647 h 117"/>
                <a:gd name="T78" fmla="*/ 2147483647 w 151"/>
                <a:gd name="T79" fmla="*/ 2147483647 h 117"/>
                <a:gd name="T80" fmla="*/ 2147483647 w 151"/>
                <a:gd name="T81" fmla="*/ 2147483647 h 117"/>
                <a:gd name="T82" fmla="*/ 2147483647 w 151"/>
                <a:gd name="T83" fmla="*/ 2147483647 h 117"/>
                <a:gd name="T84" fmla="*/ 2147483647 w 151"/>
                <a:gd name="T85" fmla="*/ 2147483647 h 117"/>
                <a:gd name="T86" fmla="*/ 2147483647 w 151"/>
                <a:gd name="T87" fmla="*/ 2147483647 h 117"/>
                <a:gd name="T88" fmla="*/ 2147483647 w 151"/>
                <a:gd name="T89" fmla="*/ 2147483647 h 117"/>
                <a:gd name="T90" fmla="*/ 2147483647 w 151"/>
                <a:gd name="T91" fmla="*/ 2147483647 h 117"/>
                <a:gd name="T92" fmla="*/ 2147483647 w 151"/>
                <a:gd name="T93" fmla="*/ 2147483647 h 117"/>
                <a:gd name="T94" fmla="*/ 2147483647 w 151"/>
                <a:gd name="T95" fmla="*/ 2147483647 h 117"/>
                <a:gd name="T96" fmla="*/ 2147483647 w 151"/>
                <a:gd name="T97" fmla="*/ 2147483647 h 117"/>
                <a:gd name="T98" fmla="*/ 2147483647 w 151"/>
                <a:gd name="T99" fmla="*/ 2147483647 h 117"/>
                <a:gd name="T100" fmla="*/ 2147483647 w 151"/>
                <a:gd name="T101" fmla="*/ 2147483647 h 117"/>
                <a:gd name="T102" fmla="*/ 2147483647 w 151"/>
                <a:gd name="T103" fmla="*/ 2147483647 h 117"/>
                <a:gd name="T104" fmla="*/ 2147483647 w 151"/>
                <a:gd name="T105" fmla="*/ 2147483647 h 117"/>
                <a:gd name="T106" fmla="*/ 2147483647 w 151"/>
                <a:gd name="T107" fmla="*/ 2147483647 h 117"/>
                <a:gd name="T108" fmla="*/ 2147483647 w 151"/>
                <a:gd name="T109" fmla="*/ 2147483647 h 117"/>
                <a:gd name="T110" fmla="*/ 2147483647 w 151"/>
                <a:gd name="T111" fmla="*/ 2147483647 h 117"/>
                <a:gd name="T112" fmla="*/ 2147483647 w 151"/>
                <a:gd name="T113" fmla="*/ 2147483647 h 1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1"/>
                <a:gd name="T172" fmla="*/ 0 h 117"/>
                <a:gd name="T173" fmla="*/ 151 w 151"/>
                <a:gd name="T174" fmla="*/ 117 h 1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1" h="117">
                  <a:moveTo>
                    <a:pt x="0" y="117"/>
                  </a:moveTo>
                  <a:lnTo>
                    <a:pt x="1" y="117"/>
                  </a:lnTo>
                  <a:lnTo>
                    <a:pt x="2" y="117"/>
                  </a:lnTo>
                  <a:lnTo>
                    <a:pt x="3" y="116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4"/>
                  </a:lnTo>
                  <a:lnTo>
                    <a:pt x="10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4" y="111"/>
                  </a:lnTo>
                  <a:lnTo>
                    <a:pt x="14" y="110"/>
                  </a:lnTo>
                  <a:lnTo>
                    <a:pt x="15" y="110"/>
                  </a:lnTo>
                  <a:lnTo>
                    <a:pt x="16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8" y="108"/>
                  </a:lnTo>
                  <a:lnTo>
                    <a:pt x="18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1" y="104"/>
                  </a:lnTo>
                  <a:lnTo>
                    <a:pt x="22" y="103"/>
                  </a:lnTo>
                  <a:lnTo>
                    <a:pt x="22" y="102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8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7" y="96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28" y="94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29" y="92"/>
                  </a:lnTo>
                  <a:lnTo>
                    <a:pt x="30" y="91"/>
                  </a:lnTo>
                  <a:lnTo>
                    <a:pt x="30" y="90"/>
                  </a:lnTo>
                  <a:lnTo>
                    <a:pt x="31" y="89"/>
                  </a:lnTo>
                  <a:lnTo>
                    <a:pt x="31" y="88"/>
                  </a:lnTo>
                  <a:lnTo>
                    <a:pt x="32" y="88"/>
                  </a:lnTo>
                  <a:lnTo>
                    <a:pt x="32" y="87"/>
                  </a:lnTo>
                  <a:lnTo>
                    <a:pt x="32" y="86"/>
                  </a:lnTo>
                  <a:lnTo>
                    <a:pt x="33" y="86"/>
                  </a:lnTo>
                  <a:lnTo>
                    <a:pt x="33" y="85"/>
                  </a:lnTo>
                  <a:lnTo>
                    <a:pt x="33" y="84"/>
                  </a:lnTo>
                  <a:lnTo>
                    <a:pt x="34" y="83"/>
                  </a:lnTo>
                  <a:lnTo>
                    <a:pt x="34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6" y="77"/>
                  </a:lnTo>
                  <a:lnTo>
                    <a:pt x="37" y="77"/>
                  </a:lnTo>
                  <a:lnTo>
                    <a:pt x="37" y="76"/>
                  </a:lnTo>
                  <a:lnTo>
                    <a:pt x="37" y="75"/>
                  </a:lnTo>
                  <a:lnTo>
                    <a:pt x="38" y="75"/>
                  </a:lnTo>
                  <a:lnTo>
                    <a:pt x="38" y="74"/>
                  </a:lnTo>
                  <a:lnTo>
                    <a:pt x="38" y="73"/>
                  </a:lnTo>
                  <a:lnTo>
                    <a:pt x="38" y="72"/>
                  </a:lnTo>
                  <a:lnTo>
                    <a:pt x="39" y="72"/>
                  </a:lnTo>
                  <a:lnTo>
                    <a:pt x="39" y="71"/>
                  </a:lnTo>
                  <a:lnTo>
                    <a:pt x="39" y="70"/>
                  </a:lnTo>
                  <a:lnTo>
                    <a:pt x="40" y="70"/>
                  </a:lnTo>
                  <a:lnTo>
                    <a:pt x="40" y="69"/>
                  </a:lnTo>
                  <a:lnTo>
                    <a:pt x="40" y="68"/>
                  </a:lnTo>
                  <a:lnTo>
                    <a:pt x="41" y="67"/>
                  </a:lnTo>
                  <a:lnTo>
                    <a:pt x="41" y="66"/>
                  </a:lnTo>
                  <a:lnTo>
                    <a:pt x="41" y="65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3" y="62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4" y="59"/>
                  </a:lnTo>
                  <a:lnTo>
                    <a:pt x="44" y="58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6" y="54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49"/>
                  </a:lnTo>
                  <a:lnTo>
                    <a:pt x="48" y="49"/>
                  </a:lnTo>
                  <a:lnTo>
                    <a:pt x="48" y="48"/>
                  </a:lnTo>
                  <a:lnTo>
                    <a:pt x="48" y="47"/>
                  </a:lnTo>
                  <a:lnTo>
                    <a:pt x="48" y="46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50" y="43"/>
                  </a:lnTo>
                  <a:lnTo>
                    <a:pt x="50" y="42"/>
                  </a:lnTo>
                  <a:lnTo>
                    <a:pt x="50" y="41"/>
                  </a:lnTo>
                  <a:lnTo>
                    <a:pt x="51" y="41"/>
                  </a:lnTo>
                  <a:lnTo>
                    <a:pt x="51" y="40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2" y="37"/>
                  </a:lnTo>
                  <a:lnTo>
                    <a:pt x="52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5" y="30"/>
                  </a:lnTo>
                  <a:lnTo>
                    <a:pt x="55" y="29"/>
                  </a:lnTo>
                  <a:lnTo>
                    <a:pt x="55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5" y="8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4" y="6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6" y="9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7" y="11"/>
                  </a:lnTo>
                  <a:lnTo>
                    <a:pt x="87" y="12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0" y="18"/>
                  </a:lnTo>
                  <a:lnTo>
                    <a:pt x="91" y="18"/>
                  </a:lnTo>
                  <a:lnTo>
                    <a:pt x="91" y="19"/>
                  </a:lnTo>
                  <a:lnTo>
                    <a:pt x="91" y="20"/>
                  </a:lnTo>
                  <a:lnTo>
                    <a:pt x="92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3" y="24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6" y="30"/>
                  </a:lnTo>
                  <a:lnTo>
                    <a:pt x="96" y="31"/>
                  </a:lnTo>
                  <a:lnTo>
                    <a:pt x="96" y="32"/>
                  </a:lnTo>
                  <a:lnTo>
                    <a:pt x="96" y="33"/>
                  </a:lnTo>
                  <a:lnTo>
                    <a:pt x="97" y="33"/>
                  </a:lnTo>
                  <a:lnTo>
                    <a:pt x="97" y="34"/>
                  </a:lnTo>
                  <a:lnTo>
                    <a:pt x="97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8" y="38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100" y="41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101" y="44"/>
                  </a:lnTo>
                  <a:lnTo>
                    <a:pt x="101" y="45"/>
                  </a:lnTo>
                  <a:lnTo>
                    <a:pt x="101" y="46"/>
                  </a:lnTo>
                  <a:lnTo>
                    <a:pt x="102" y="46"/>
                  </a:lnTo>
                  <a:lnTo>
                    <a:pt x="102" y="47"/>
                  </a:lnTo>
                  <a:lnTo>
                    <a:pt x="102" y="48"/>
                  </a:lnTo>
                  <a:lnTo>
                    <a:pt x="102" y="49"/>
                  </a:lnTo>
                  <a:lnTo>
                    <a:pt x="103" y="49"/>
                  </a:lnTo>
                  <a:lnTo>
                    <a:pt x="103" y="50"/>
                  </a:lnTo>
                  <a:lnTo>
                    <a:pt x="103" y="51"/>
                  </a:lnTo>
                  <a:lnTo>
                    <a:pt x="104" y="52"/>
                  </a:lnTo>
                  <a:lnTo>
                    <a:pt x="104" y="53"/>
                  </a:lnTo>
                  <a:lnTo>
                    <a:pt x="104" y="54"/>
                  </a:lnTo>
                  <a:lnTo>
                    <a:pt x="105" y="55"/>
                  </a:lnTo>
                  <a:lnTo>
                    <a:pt x="105" y="56"/>
                  </a:lnTo>
                  <a:lnTo>
                    <a:pt x="105" y="57"/>
                  </a:lnTo>
                  <a:lnTo>
                    <a:pt x="106" y="57"/>
                  </a:lnTo>
                  <a:lnTo>
                    <a:pt x="106" y="58"/>
                  </a:lnTo>
                  <a:lnTo>
                    <a:pt x="106" y="59"/>
                  </a:lnTo>
                  <a:lnTo>
                    <a:pt x="107" y="60"/>
                  </a:lnTo>
                  <a:lnTo>
                    <a:pt x="107" y="61"/>
                  </a:lnTo>
                  <a:lnTo>
                    <a:pt x="107" y="62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8" y="65"/>
                  </a:lnTo>
                  <a:lnTo>
                    <a:pt x="109" y="65"/>
                  </a:lnTo>
                  <a:lnTo>
                    <a:pt x="109" y="66"/>
                  </a:lnTo>
                  <a:lnTo>
                    <a:pt x="109" y="67"/>
                  </a:lnTo>
                  <a:lnTo>
                    <a:pt x="110" y="68"/>
                  </a:lnTo>
                  <a:lnTo>
                    <a:pt x="110" y="69"/>
                  </a:lnTo>
                  <a:lnTo>
                    <a:pt x="110" y="70"/>
                  </a:lnTo>
                  <a:lnTo>
                    <a:pt x="111" y="70"/>
                  </a:lnTo>
                  <a:lnTo>
                    <a:pt x="111" y="71"/>
                  </a:lnTo>
                  <a:lnTo>
                    <a:pt x="111" y="72"/>
                  </a:lnTo>
                  <a:lnTo>
                    <a:pt x="112" y="72"/>
                  </a:lnTo>
                  <a:lnTo>
                    <a:pt x="112" y="73"/>
                  </a:lnTo>
                  <a:lnTo>
                    <a:pt x="112" y="74"/>
                  </a:lnTo>
                  <a:lnTo>
                    <a:pt x="112" y="75"/>
                  </a:lnTo>
                  <a:lnTo>
                    <a:pt x="113" y="75"/>
                  </a:lnTo>
                  <a:lnTo>
                    <a:pt x="113" y="76"/>
                  </a:lnTo>
                  <a:lnTo>
                    <a:pt x="113" y="77"/>
                  </a:lnTo>
                  <a:lnTo>
                    <a:pt x="114" y="77"/>
                  </a:lnTo>
                  <a:lnTo>
                    <a:pt x="114" y="78"/>
                  </a:lnTo>
                  <a:lnTo>
                    <a:pt x="114" y="79"/>
                  </a:lnTo>
                  <a:lnTo>
                    <a:pt x="115" y="79"/>
                  </a:lnTo>
                  <a:lnTo>
                    <a:pt x="115" y="80"/>
                  </a:lnTo>
                  <a:lnTo>
                    <a:pt x="115" y="81"/>
                  </a:lnTo>
                  <a:lnTo>
                    <a:pt x="116" y="82"/>
                  </a:lnTo>
                  <a:lnTo>
                    <a:pt x="116" y="83"/>
                  </a:lnTo>
                  <a:lnTo>
                    <a:pt x="117" y="84"/>
                  </a:lnTo>
                  <a:lnTo>
                    <a:pt x="117" y="85"/>
                  </a:lnTo>
                  <a:lnTo>
                    <a:pt x="117" y="86"/>
                  </a:lnTo>
                  <a:lnTo>
                    <a:pt x="118" y="86"/>
                  </a:lnTo>
                  <a:lnTo>
                    <a:pt x="118" y="87"/>
                  </a:lnTo>
                  <a:lnTo>
                    <a:pt x="118" y="88"/>
                  </a:lnTo>
                  <a:lnTo>
                    <a:pt x="119" y="88"/>
                  </a:lnTo>
                  <a:lnTo>
                    <a:pt x="119" y="89"/>
                  </a:lnTo>
                  <a:lnTo>
                    <a:pt x="120" y="90"/>
                  </a:lnTo>
                  <a:lnTo>
                    <a:pt x="120" y="91"/>
                  </a:lnTo>
                  <a:lnTo>
                    <a:pt x="121" y="92"/>
                  </a:lnTo>
                  <a:lnTo>
                    <a:pt x="121" y="93"/>
                  </a:lnTo>
                  <a:lnTo>
                    <a:pt x="122" y="93"/>
                  </a:lnTo>
                  <a:lnTo>
                    <a:pt x="122" y="94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4" y="97"/>
                  </a:lnTo>
                  <a:lnTo>
                    <a:pt x="124" y="98"/>
                  </a:lnTo>
                  <a:lnTo>
                    <a:pt x="125" y="98"/>
                  </a:lnTo>
                  <a:lnTo>
                    <a:pt x="125" y="99"/>
                  </a:lnTo>
                  <a:lnTo>
                    <a:pt x="126" y="100"/>
                  </a:lnTo>
                  <a:lnTo>
                    <a:pt x="126" y="101"/>
                  </a:lnTo>
                  <a:lnTo>
                    <a:pt x="127" y="101"/>
                  </a:lnTo>
                  <a:lnTo>
                    <a:pt x="127" y="102"/>
                  </a:lnTo>
                  <a:lnTo>
                    <a:pt x="128" y="102"/>
                  </a:lnTo>
                  <a:lnTo>
                    <a:pt x="128" y="103"/>
                  </a:lnTo>
                  <a:lnTo>
                    <a:pt x="129" y="104"/>
                  </a:lnTo>
                  <a:lnTo>
                    <a:pt x="130" y="105"/>
                  </a:lnTo>
                  <a:lnTo>
                    <a:pt x="130" y="106"/>
                  </a:lnTo>
                  <a:lnTo>
                    <a:pt x="131" y="106"/>
                  </a:lnTo>
                  <a:lnTo>
                    <a:pt x="131" y="107"/>
                  </a:lnTo>
                  <a:lnTo>
                    <a:pt x="132" y="107"/>
                  </a:lnTo>
                  <a:lnTo>
                    <a:pt x="132" y="108"/>
                  </a:lnTo>
                  <a:lnTo>
                    <a:pt x="133" y="108"/>
                  </a:lnTo>
                  <a:lnTo>
                    <a:pt x="133" y="109"/>
                  </a:lnTo>
                  <a:lnTo>
                    <a:pt x="134" y="109"/>
                  </a:lnTo>
                  <a:lnTo>
                    <a:pt x="135" y="110"/>
                  </a:lnTo>
                  <a:lnTo>
                    <a:pt x="136" y="110"/>
                  </a:lnTo>
                  <a:lnTo>
                    <a:pt x="136" y="111"/>
                  </a:lnTo>
                  <a:lnTo>
                    <a:pt x="137" y="111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39" y="112"/>
                  </a:lnTo>
                  <a:lnTo>
                    <a:pt x="139" y="113"/>
                  </a:lnTo>
                  <a:lnTo>
                    <a:pt x="140" y="113"/>
                  </a:lnTo>
                  <a:lnTo>
                    <a:pt x="140" y="114"/>
                  </a:lnTo>
                  <a:lnTo>
                    <a:pt x="141" y="114"/>
                  </a:lnTo>
                  <a:lnTo>
                    <a:pt x="142" y="114"/>
                  </a:lnTo>
                  <a:lnTo>
                    <a:pt x="142" y="115"/>
                  </a:lnTo>
                  <a:lnTo>
                    <a:pt x="143" y="115"/>
                  </a:lnTo>
                  <a:lnTo>
                    <a:pt x="144" y="115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6" y="116"/>
                  </a:lnTo>
                  <a:lnTo>
                    <a:pt x="147" y="116"/>
                  </a:lnTo>
                  <a:lnTo>
                    <a:pt x="148" y="117"/>
                  </a:lnTo>
                  <a:lnTo>
                    <a:pt x="149" y="117"/>
                  </a:lnTo>
                  <a:lnTo>
                    <a:pt x="150" y="117"/>
                  </a:lnTo>
                  <a:lnTo>
                    <a:pt x="151" y="117"/>
                  </a:ln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 flipV="1">
              <a:off x="3467428" y="2930890"/>
              <a:ext cx="169862" cy="196850"/>
            </a:xfrm>
            <a:prstGeom prst="line">
              <a:avLst/>
            </a:prstGeom>
            <a:noFill/>
            <a:ln w="19050">
              <a:solidFill>
                <a:srgbClr val="FF0000">
                  <a:alpha val="50195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1" name="Picture 2" descr="1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1915" y="5101003"/>
              <a:ext cx="508000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4292928" y="2753090"/>
              <a:ext cx="157162" cy="523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5"/>
            <p:cNvSpPr>
              <a:spLocks noChangeShapeType="1"/>
            </p:cNvSpPr>
            <p:nvPr/>
          </p:nvSpPr>
          <p:spPr bwMode="auto">
            <a:xfrm flipH="1" flipV="1">
              <a:off x="4443740" y="2802303"/>
              <a:ext cx="609600" cy="6238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auto">
            <a:xfrm rot="3653661">
              <a:off x="4911259" y="3560334"/>
              <a:ext cx="274638" cy="4572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Arc 17"/>
            <p:cNvSpPr>
              <a:spLocks/>
            </p:cNvSpPr>
            <p:nvPr/>
          </p:nvSpPr>
          <p:spPr bwMode="auto">
            <a:xfrm>
              <a:off x="4421515" y="3423015"/>
              <a:ext cx="912813" cy="666750"/>
            </a:xfrm>
            <a:custGeom>
              <a:avLst/>
              <a:gdLst>
                <a:gd name="T0" fmla="*/ 2147483647 w 21546"/>
                <a:gd name="T1" fmla="*/ 0 h 15735"/>
                <a:gd name="T2" fmla="*/ 2147483647 w 21546"/>
                <a:gd name="T3" fmla="*/ 2147483647 h 15735"/>
                <a:gd name="T4" fmla="*/ 0 w 21546"/>
                <a:gd name="T5" fmla="*/ 2147483647 h 15735"/>
                <a:gd name="T6" fmla="*/ 0 60000 65536"/>
                <a:gd name="T7" fmla="*/ 0 60000 65536"/>
                <a:gd name="T8" fmla="*/ 0 60000 65536"/>
                <a:gd name="T9" fmla="*/ 0 w 21546"/>
                <a:gd name="T10" fmla="*/ 0 h 15735"/>
                <a:gd name="T11" fmla="*/ 21546 w 21546"/>
                <a:gd name="T12" fmla="*/ 15735 h 157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46" h="15735" fill="none" extrusionOk="0">
                  <a:moveTo>
                    <a:pt x="14797" y="0"/>
                  </a:moveTo>
                  <a:cubicBezTo>
                    <a:pt x="18751" y="3718"/>
                    <a:pt x="21160" y="8789"/>
                    <a:pt x="21545" y="14203"/>
                  </a:cubicBezTo>
                </a:path>
                <a:path w="21546" h="15735" stroke="0" extrusionOk="0">
                  <a:moveTo>
                    <a:pt x="14797" y="0"/>
                  </a:moveTo>
                  <a:cubicBezTo>
                    <a:pt x="18751" y="3718"/>
                    <a:pt x="21160" y="8789"/>
                    <a:pt x="21545" y="14203"/>
                  </a:cubicBezTo>
                  <a:lnTo>
                    <a:pt x="0" y="15735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6" name="Group 40"/>
            <p:cNvGrpSpPr>
              <a:grpSpLocks/>
            </p:cNvGrpSpPr>
            <p:nvPr/>
          </p:nvGrpSpPr>
          <p:grpSpPr bwMode="auto">
            <a:xfrm flipH="1">
              <a:off x="5073978" y="4196128"/>
              <a:ext cx="523875" cy="596900"/>
              <a:chOff x="4230" y="2928"/>
              <a:chExt cx="330" cy="376"/>
            </a:xfrm>
          </p:grpSpPr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4230" y="3098"/>
                <a:ext cx="330" cy="206"/>
                <a:chOff x="4230" y="3098"/>
                <a:chExt cx="330" cy="206"/>
              </a:xfrm>
            </p:grpSpPr>
            <p:sp>
              <p:nvSpPr>
                <p:cNvPr id="50" name="AutoShape 42"/>
                <p:cNvSpPr>
                  <a:spLocks noChangeArrowheads="1"/>
                </p:cNvSpPr>
                <p:nvPr/>
              </p:nvSpPr>
              <p:spPr bwMode="auto">
                <a:xfrm rot="16200000">
                  <a:off x="4373" y="2955"/>
                  <a:ext cx="43" cy="330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wrap="none" anchor="ctr"/>
                <a:lstStyle/>
                <a:p>
                  <a:pPr algn="ctr" defTabSz="914400">
                    <a:defRPr/>
                  </a:pPr>
                  <a:endParaRPr lang="en-US" sz="2400" ker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AutoShape 43"/>
                <p:cNvSpPr>
                  <a:spLocks noChangeArrowheads="1"/>
                </p:cNvSpPr>
                <p:nvPr/>
              </p:nvSpPr>
              <p:spPr bwMode="auto">
                <a:xfrm rot="5400000">
                  <a:off x="4373" y="3118"/>
                  <a:ext cx="43" cy="330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 defTabSz="914400">
                    <a:defRPr/>
                  </a:pPr>
                  <a:endParaRPr lang="en-US" sz="2400" ker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230" y="3184"/>
                  <a:ext cx="330" cy="4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18900000" scaled="1"/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9" name="AutoShape 45"/>
              <p:cNvSpPr>
                <a:spLocks noChangeAspect="1" noChangeArrowheads="1"/>
              </p:cNvSpPr>
              <p:nvPr/>
            </p:nvSpPr>
            <p:spPr bwMode="auto">
              <a:xfrm rot="5400000">
                <a:off x="4376" y="2832"/>
                <a:ext cx="29" cy="221"/>
              </a:xfrm>
              <a:prstGeom prst="flowChartDelay">
                <a:avLst/>
              </a:prstGeom>
              <a:gradFill rotWithShape="0">
                <a:gsLst>
                  <a:gs pos="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/>
                  </a:gs>
                </a:gsLst>
                <a:lin ang="18900000" scaled="1"/>
              </a:gra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defTabSz="914400">
                  <a:defRPr/>
                </a:pPr>
                <a:endParaRPr lang="en-US" sz="2400" ker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" name="Group 46"/>
            <p:cNvGrpSpPr>
              <a:grpSpLocks/>
            </p:cNvGrpSpPr>
            <p:nvPr/>
          </p:nvGrpSpPr>
          <p:grpSpPr bwMode="auto">
            <a:xfrm flipH="1">
              <a:off x="5150178" y="3996103"/>
              <a:ext cx="371475" cy="1343025"/>
              <a:chOff x="4278" y="2802"/>
              <a:chExt cx="234" cy="846"/>
            </a:xfrm>
          </p:grpSpPr>
          <p:sp>
            <p:nvSpPr>
              <p:cNvPr id="46" name="AutoShape 47"/>
              <p:cNvSpPr>
                <a:spLocks noChangeArrowheads="1"/>
              </p:cNvSpPr>
              <p:nvPr/>
            </p:nvSpPr>
            <p:spPr bwMode="auto">
              <a:xfrm flipV="1">
                <a:off x="4278" y="3204"/>
                <a:ext cx="234" cy="444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AutoShape 48"/>
              <p:cNvSpPr>
                <a:spLocks noChangeArrowheads="1"/>
              </p:cNvSpPr>
              <p:nvPr/>
            </p:nvSpPr>
            <p:spPr bwMode="auto">
              <a:xfrm>
                <a:off x="4278" y="2802"/>
                <a:ext cx="234" cy="414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8" name="Freeform 50"/>
            <p:cNvSpPr>
              <a:spLocks/>
            </p:cNvSpPr>
            <p:nvPr/>
          </p:nvSpPr>
          <p:spPr bwMode="auto">
            <a:xfrm rot="2572405">
              <a:off x="4889828" y="3042015"/>
              <a:ext cx="358775" cy="265113"/>
            </a:xfrm>
            <a:custGeom>
              <a:avLst/>
              <a:gdLst>
                <a:gd name="T0" fmla="*/ 2147483647 w 151"/>
                <a:gd name="T1" fmla="*/ 2147483647 h 117"/>
                <a:gd name="T2" fmla="*/ 2147483647 w 151"/>
                <a:gd name="T3" fmla="*/ 2147483647 h 117"/>
                <a:gd name="T4" fmla="*/ 2147483647 w 151"/>
                <a:gd name="T5" fmla="*/ 2147483647 h 117"/>
                <a:gd name="T6" fmla="*/ 2147483647 w 151"/>
                <a:gd name="T7" fmla="*/ 2147483647 h 117"/>
                <a:gd name="T8" fmla="*/ 2147483647 w 151"/>
                <a:gd name="T9" fmla="*/ 2147483647 h 117"/>
                <a:gd name="T10" fmla="*/ 2147483647 w 151"/>
                <a:gd name="T11" fmla="*/ 2147483647 h 117"/>
                <a:gd name="T12" fmla="*/ 2147483647 w 151"/>
                <a:gd name="T13" fmla="*/ 2147483647 h 117"/>
                <a:gd name="T14" fmla="*/ 2147483647 w 151"/>
                <a:gd name="T15" fmla="*/ 2147483647 h 117"/>
                <a:gd name="T16" fmla="*/ 2147483647 w 151"/>
                <a:gd name="T17" fmla="*/ 2147483647 h 117"/>
                <a:gd name="T18" fmla="*/ 2147483647 w 151"/>
                <a:gd name="T19" fmla="*/ 2147483647 h 117"/>
                <a:gd name="T20" fmla="*/ 2147483647 w 151"/>
                <a:gd name="T21" fmla="*/ 2147483647 h 117"/>
                <a:gd name="T22" fmla="*/ 2147483647 w 151"/>
                <a:gd name="T23" fmla="*/ 2147483647 h 117"/>
                <a:gd name="T24" fmla="*/ 2147483647 w 151"/>
                <a:gd name="T25" fmla="*/ 2147483647 h 117"/>
                <a:gd name="T26" fmla="*/ 2147483647 w 151"/>
                <a:gd name="T27" fmla="*/ 2147483647 h 117"/>
                <a:gd name="T28" fmla="*/ 2147483647 w 151"/>
                <a:gd name="T29" fmla="*/ 2147483647 h 117"/>
                <a:gd name="T30" fmla="*/ 2147483647 w 151"/>
                <a:gd name="T31" fmla="*/ 2147483647 h 117"/>
                <a:gd name="T32" fmla="*/ 2147483647 w 151"/>
                <a:gd name="T33" fmla="*/ 2147483647 h 117"/>
                <a:gd name="T34" fmla="*/ 2147483647 w 151"/>
                <a:gd name="T35" fmla="*/ 2147483647 h 117"/>
                <a:gd name="T36" fmla="*/ 2147483647 w 151"/>
                <a:gd name="T37" fmla="*/ 2147483647 h 117"/>
                <a:gd name="T38" fmla="*/ 2147483647 w 151"/>
                <a:gd name="T39" fmla="*/ 2147483647 h 117"/>
                <a:gd name="T40" fmla="*/ 2147483647 w 151"/>
                <a:gd name="T41" fmla="*/ 2147483647 h 117"/>
                <a:gd name="T42" fmla="*/ 2147483647 w 151"/>
                <a:gd name="T43" fmla="*/ 2147483647 h 117"/>
                <a:gd name="T44" fmla="*/ 2147483647 w 151"/>
                <a:gd name="T45" fmla="*/ 2147483647 h 117"/>
                <a:gd name="T46" fmla="*/ 2147483647 w 151"/>
                <a:gd name="T47" fmla="*/ 2147483647 h 117"/>
                <a:gd name="T48" fmla="*/ 2147483647 w 151"/>
                <a:gd name="T49" fmla="*/ 2147483647 h 117"/>
                <a:gd name="T50" fmla="*/ 2147483647 w 151"/>
                <a:gd name="T51" fmla="*/ 2147483647 h 117"/>
                <a:gd name="T52" fmla="*/ 2147483647 w 151"/>
                <a:gd name="T53" fmla="*/ 2147483647 h 117"/>
                <a:gd name="T54" fmla="*/ 2147483647 w 151"/>
                <a:gd name="T55" fmla="*/ 2147483647 h 117"/>
                <a:gd name="T56" fmla="*/ 2147483647 w 151"/>
                <a:gd name="T57" fmla="*/ 0 h 117"/>
                <a:gd name="T58" fmla="*/ 2147483647 w 151"/>
                <a:gd name="T59" fmla="*/ 2147483647 h 117"/>
                <a:gd name="T60" fmla="*/ 2147483647 w 151"/>
                <a:gd name="T61" fmla="*/ 2147483647 h 117"/>
                <a:gd name="T62" fmla="*/ 2147483647 w 151"/>
                <a:gd name="T63" fmla="*/ 2147483647 h 117"/>
                <a:gd name="T64" fmla="*/ 2147483647 w 151"/>
                <a:gd name="T65" fmla="*/ 2147483647 h 117"/>
                <a:gd name="T66" fmla="*/ 2147483647 w 151"/>
                <a:gd name="T67" fmla="*/ 2147483647 h 117"/>
                <a:gd name="T68" fmla="*/ 2147483647 w 151"/>
                <a:gd name="T69" fmla="*/ 2147483647 h 117"/>
                <a:gd name="T70" fmla="*/ 2147483647 w 151"/>
                <a:gd name="T71" fmla="*/ 2147483647 h 117"/>
                <a:gd name="T72" fmla="*/ 2147483647 w 151"/>
                <a:gd name="T73" fmla="*/ 2147483647 h 117"/>
                <a:gd name="T74" fmla="*/ 2147483647 w 151"/>
                <a:gd name="T75" fmla="*/ 2147483647 h 117"/>
                <a:gd name="T76" fmla="*/ 2147483647 w 151"/>
                <a:gd name="T77" fmla="*/ 2147483647 h 117"/>
                <a:gd name="T78" fmla="*/ 2147483647 w 151"/>
                <a:gd name="T79" fmla="*/ 2147483647 h 117"/>
                <a:gd name="T80" fmla="*/ 2147483647 w 151"/>
                <a:gd name="T81" fmla="*/ 2147483647 h 117"/>
                <a:gd name="T82" fmla="*/ 2147483647 w 151"/>
                <a:gd name="T83" fmla="*/ 2147483647 h 117"/>
                <a:gd name="T84" fmla="*/ 2147483647 w 151"/>
                <a:gd name="T85" fmla="*/ 2147483647 h 117"/>
                <a:gd name="T86" fmla="*/ 2147483647 w 151"/>
                <a:gd name="T87" fmla="*/ 2147483647 h 117"/>
                <a:gd name="T88" fmla="*/ 2147483647 w 151"/>
                <a:gd name="T89" fmla="*/ 2147483647 h 117"/>
                <a:gd name="T90" fmla="*/ 2147483647 w 151"/>
                <a:gd name="T91" fmla="*/ 2147483647 h 117"/>
                <a:gd name="T92" fmla="*/ 2147483647 w 151"/>
                <a:gd name="T93" fmla="*/ 2147483647 h 117"/>
                <a:gd name="T94" fmla="*/ 2147483647 w 151"/>
                <a:gd name="T95" fmla="*/ 2147483647 h 117"/>
                <a:gd name="T96" fmla="*/ 2147483647 w 151"/>
                <a:gd name="T97" fmla="*/ 2147483647 h 117"/>
                <a:gd name="T98" fmla="*/ 2147483647 w 151"/>
                <a:gd name="T99" fmla="*/ 2147483647 h 117"/>
                <a:gd name="T100" fmla="*/ 2147483647 w 151"/>
                <a:gd name="T101" fmla="*/ 2147483647 h 117"/>
                <a:gd name="T102" fmla="*/ 2147483647 w 151"/>
                <a:gd name="T103" fmla="*/ 2147483647 h 117"/>
                <a:gd name="T104" fmla="*/ 2147483647 w 151"/>
                <a:gd name="T105" fmla="*/ 2147483647 h 117"/>
                <a:gd name="T106" fmla="*/ 2147483647 w 151"/>
                <a:gd name="T107" fmla="*/ 2147483647 h 117"/>
                <a:gd name="T108" fmla="*/ 2147483647 w 151"/>
                <a:gd name="T109" fmla="*/ 2147483647 h 117"/>
                <a:gd name="T110" fmla="*/ 2147483647 w 151"/>
                <a:gd name="T111" fmla="*/ 2147483647 h 117"/>
                <a:gd name="T112" fmla="*/ 2147483647 w 151"/>
                <a:gd name="T113" fmla="*/ 2147483647 h 1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1"/>
                <a:gd name="T172" fmla="*/ 0 h 117"/>
                <a:gd name="T173" fmla="*/ 151 w 151"/>
                <a:gd name="T174" fmla="*/ 117 h 1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1" h="117">
                  <a:moveTo>
                    <a:pt x="0" y="117"/>
                  </a:moveTo>
                  <a:lnTo>
                    <a:pt x="1" y="117"/>
                  </a:lnTo>
                  <a:lnTo>
                    <a:pt x="2" y="117"/>
                  </a:lnTo>
                  <a:lnTo>
                    <a:pt x="3" y="116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4"/>
                  </a:lnTo>
                  <a:lnTo>
                    <a:pt x="10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4" y="111"/>
                  </a:lnTo>
                  <a:lnTo>
                    <a:pt x="14" y="110"/>
                  </a:lnTo>
                  <a:lnTo>
                    <a:pt x="15" y="110"/>
                  </a:lnTo>
                  <a:lnTo>
                    <a:pt x="16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8" y="108"/>
                  </a:lnTo>
                  <a:lnTo>
                    <a:pt x="18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1" y="104"/>
                  </a:lnTo>
                  <a:lnTo>
                    <a:pt x="22" y="103"/>
                  </a:lnTo>
                  <a:lnTo>
                    <a:pt x="22" y="102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8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7" y="96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28" y="94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29" y="92"/>
                  </a:lnTo>
                  <a:lnTo>
                    <a:pt x="30" y="91"/>
                  </a:lnTo>
                  <a:lnTo>
                    <a:pt x="30" y="90"/>
                  </a:lnTo>
                  <a:lnTo>
                    <a:pt x="31" y="89"/>
                  </a:lnTo>
                  <a:lnTo>
                    <a:pt x="31" y="88"/>
                  </a:lnTo>
                  <a:lnTo>
                    <a:pt x="32" y="88"/>
                  </a:lnTo>
                  <a:lnTo>
                    <a:pt x="32" y="87"/>
                  </a:lnTo>
                  <a:lnTo>
                    <a:pt x="32" y="86"/>
                  </a:lnTo>
                  <a:lnTo>
                    <a:pt x="33" y="86"/>
                  </a:lnTo>
                  <a:lnTo>
                    <a:pt x="33" y="85"/>
                  </a:lnTo>
                  <a:lnTo>
                    <a:pt x="33" y="84"/>
                  </a:lnTo>
                  <a:lnTo>
                    <a:pt x="34" y="83"/>
                  </a:lnTo>
                  <a:lnTo>
                    <a:pt x="34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6" y="77"/>
                  </a:lnTo>
                  <a:lnTo>
                    <a:pt x="37" y="77"/>
                  </a:lnTo>
                  <a:lnTo>
                    <a:pt x="37" y="76"/>
                  </a:lnTo>
                  <a:lnTo>
                    <a:pt x="37" y="75"/>
                  </a:lnTo>
                  <a:lnTo>
                    <a:pt x="38" y="75"/>
                  </a:lnTo>
                  <a:lnTo>
                    <a:pt x="38" y="74"/>
                  </a:lnTo>
                  <a:lnTo>
                    <a:pt x="38" y="73"/>
                  </a:lnTo>
                  <a:lnTo>
                    <a:pt x="38" y="72"/>
                  </a:lnTo>
                  <a:lnTo>
                    <a:pt x="39" y="72"/>
                  </a:lnTo>
                  <a:lnTo>
                    <a:pt x="39" y="71"/>
                  </a:lnTo>
                  <a:lnTo>
                    <a:pt x="39" y="70"/>
                  </a:lnTo>
                  <a:lnTo>
                    <a:pt x="40" y="70"/>
                  </a:lnTo>
                  <a:lnTo>
                    <a:pt x="40" y="69"/>
                  </a:lnTo>
                  <a:lnTo>
                    <a:pt x="40" y="68"/>
                  </a:lnTo>
                  <a:lnTo>
                    <a:pt x="41" y="67"/>
                  </a:lnTo>
                  <a:lnTo>
                    <a:pt x="41" y="66"/>
                  </a:lnTo>
                  <a:lnTo>
                    <a:pt x="41" y="65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3" y="62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4" y="59"/>
                  </a:lnTo>
                  <a:lnTo>
                    <a:pt x="44" y="58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6" y="54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49"/>
                  </a:lnTo>
                  <a:lnTo>
                    <a:pt x="48" y="49"/>
                  </a:lnTo>
                  <a:lnTo>
                    <a:pt x="48" y="48"/>
                  </a:lnTo>
                  <a:lnTo>
                    <a:pt x="48" y="47"/>
                  </a:lnTo>
                  <a:lnTo>
                    <a:pt x="48" y="46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50" y="43"/>
                  </a:lnTo>
                  <a:lnTo>
                    <a:pt x="50" y="42"/>
                  </a:lnTo>
                  <a:lnTo>
                    <a:pt x="50" y="41"/>
                  </a:lnTo>
                  <a:lnTo>
                    <a:pt x="51" y="41"/>
                  </a:lnTo>
                  <a:lnTo>
                    <a:pt x="51" y="40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2" y="37"/>
                  </a:lnTo>
                  <a:lnTo>
                    <a:pt x="52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5" y="30"/>
                  </a:lnTo>
                  <a:lnTo>
                    <a:pt x="55" y="29"/>
                  </a:lnTo>
                  <a:lnTo>
                    <a:pt x="55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5" y="8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4" y="6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6" y="9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7" y="11"/>
                  </a:lnTo>
                  <a:lnTo>
                    <a:pt x="87" y="12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0" y="18"/>
                  </a:lnTo>
                  <a:lnTo>
                    <a:pt x="91" y="18"/>
                  </a:lnTo>
                  <a:lnTo>
                    <a:pt x="91" y="19"/>
                  </a:lnTo>
                  <a:lnTo>
                    <a:pt x="91" y="20"/>
                  </a:lnTo>
                  <a:lnTo>
                    <a:pt x="92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3" y="24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6" y="30"/>
                  </a:lnTo>
                  <a:lnTo>
                    <a:pt x="96" y="31"/>
                  </a:lnTo>
                  <a:lnTo>
                    <a:pt x="96" y="32"/>
                  </a:lnTo>
                  <a:lnTo>
                    <a:pt x="96" y="33"/>
                  </a:lnTo>
                  <a:lnTo>
                    <a:pt x="97" y="33"/>
                  </a:lnTo>
                  <a:lnTo>
                    <a:pt x="97" y="34"/>
                  </a:lnTo>
                  <a:lnTo>
                    <a:pt x="97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8" y="38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100" y="41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101" y="44"/>
                  </a:lnTo>
                  <a:lnTo>
                    <a:pt x="101" y="45"/>
                  </a:lnTo>
                  <a:lnTo>
                    <a:pt x="101" y="46"/>
                  </a:lnTo>
                  <a:lnTo>
                    <a:pt x="102" y="46"/>
                  </a:lnTo>
                  <a:lnTo>
                    <a:pt x="102" y="47"/>
                  </a:lnTo>
                  <a:lnTo>
                    <a:pt x="102" y="48"/>
                  </a:lnTo>
                  <a:lnTo>
                    <a:pt x="102" y="49"/>
                  </a:lnTo>
                  <a:lnTo>
                    <a:pt x="103" y="49"/>
                  </a:lnTo>
                  <a:lnTo>
                    <a:pt x="103" y="50"/>
                  </a:lnTo>
                  <a:lnTo>
                    <a:pt x="103" y="51"/>
                  </a:lnTo>
                  <a:lnTo>
                    <a:pt x="104" y="52"/>
                  </a:lnTo>
                  <a:lnTo>
                    <a:pt x="104" y="53"/>
                  </a:lnTo>
                  <a:lnTo>
                    <a:pt x="104" y="54"/>
                  </a:lnTo>
                  <a:lnTo>
                    <a:pt x="105" y="55"/>
                  </a:lnTo>
                  <a:lnTo>
                    <a:pt x="105" y="56"/>
                  </a:lnTo>
                  <a:lnTo>
                    <a:pt x="105" y="57"/>
                  </a:lnTo>
                  <a:lnTo>
                    <a:pt x="106" y="57"/>
                  </a:lnTo>
                  <a:lnTo>
                    <a:pt x="106" y="58"/>
                  </a:lnTo>
                  <a:lnTo>
                    <a:pt x="106" y="59"/>
                  </a:lnTo>
                  <a:lnTo>
                    <a:pt x="107" y="60"/>
                  </a:lnTo>
                  <a:lnTo>
                    <a:pt x="107" y="61"/>
                  </a:lnTo>
                  <a:lnTo>
                    <a:pt x="107" y="62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8" y="65"/>
                  </a:lnTo>
                  <a:lnTo>
                    <a:pt x="109" y="65"/>
                  </a:lnTo>
                  <a:lnTo>
                    <a:pt x="109" y="66"/>
                  </a:lnTo>
                  <a:lnTo>
                    <a:pt x="109" y="67"/>
                  </a:lnTo>
                  <a:lnTo>
                    <a:pt x="110" y="68"/>
                  </a:lnTo>
                  <a:lnTo>
                    <a:pt x="110" y="69"/>
                  </a:lnTo>
                  <a:lnTo>
                    <a:pt x="110" y="70"/>
                  </a:lnTo>
                  <a:lnTo>
                    <a:pt x="111" y="70"/>
                  </a:lnTo>
                  <a:lnTo>
                    <a:pt x="111" y="71"/>
                  </a:lnTo>
                  <a:lnTo>
                    <a:pt x="111" y="72"/>
                  </a:lnTo>
                  <a:lnTo>
                    <a:pt x="112" y="72"/>
                  </a:lnTo>
                  <a:lnTo>
                    <a:pt x="112" y="73"/>
                  </a:lnTo>
                  <a:lnTo>
                    <a:pt x="112" y="74"/>
                  </a:lnTo>
                  <a:lnTo>
                    <a:pt x="112" y="75"/>
                  </a:lnTo>
                  <a:lnTo>
                    <a:pt x="113" y="75"/>
                  </a:lnTo>
                  <a:lnTo>
                    <a:pt x="113" y="76"/>
                  </a:lnTo>
                  <a:lnTo>
                    <a:pt x="113" y="77"/>
                  </a:lnTo>
                  <a:lnTo>
                    <a:pt x="114" y="77"/>
                  </a:lnTo>
                  <a:lnTo>
                    <a:pt x="114" y="78"/>
                  </a:lnTo>
                  <a:lnTo>
                    <a:pt x="114" y="79"/>
                  </a:lnTo>
                  <a:lnTo>
                    <a:pt x="115" y="79"/>
                  </a:lnTo>
                  <a:lnTo>
                    <a:pt x="115" y="80"/>
                  </a:lnTo>
                  <a:lnTo>
                    <a:pt x="115" y="81"/>
                  </a:lnTo>
                  <a:lnTo>
                    <a:pt x="116" y="82"/>
                  </a:lnTo>
                  <a:lnTo>
                    <a:pt x="116" y="83"/>
                  </a:lnTo>
                  <a:lnTo>
                    <a:pt x="117" y="84"/>
                  </a:lnTo>
                  <a:lnTo>
                    <a:pt x="117" y="85"/>
                  </a:lnTo>
                  <a:lnTo>
                    <a:pt x="117" y="86"/>
                  </a:lnTo>
                  <a:lnTo>
                    <a:pt x="118" y="86"/>
                  </a:lnTo>
                  <a:lnTo>
                    <a:pt x="118" y="87"/>
                  </a:lnTo>
                  <a:lnTo>
                    <a:pt x="118" y="88"/>
                  </a:lnTo>
                  <a:lnTo>
                    <a:pt x="119" y="88"/>
                  </a:lnTo>
                  <a:lnTo>
                    <a:pt x="119" y="89"/>
                  </a:lnTo>
                  <a:lnTo>
                    <a:pt x="120" y="90"/>
                  </a:lnTo>
                  <a:lnTo>
                    <a:pt x="120" y="91"/>
                  </a:lnTo>
                  <a:lnTo>
                    <a:pt x="121" y="92"/>
                  </a:lnTo>
                  <a:lnTo>
                    <a:pt x="121" y="93"/>
                  </a:lnTo>
                  <a:lnTo>
                    <a:pt x="122" y="93"/>
                  </a:lnTo>
                  <a:lnTo>
                    <a:pt x="122" y="94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4" y="97"/>
                  </a:lnTo>
                  <a:lnTo>
                    <a:pt x="124" y="98"/>
                  </a:lnTo>
                  <a:lnTo>
                    <a:pt x="125" y="98"/>
                  </a:lnTo>
                  <a:lnTo>
                    <a:pt x="125" y="99"/>
                  </a:lnTo>
                  <a:lnTo>
                    <a:pt x="126" y="100"/>
                  </a:lnTo>
                  <a:lnTo>
                    <a:pt x="126" y="101"/>
                  </a:lnTo>
                  <a:lnTo>
                    <a:pt x="127" y="101"/>
                  </a:lnTo>
                  <a:lnTo>
                    <a:pt x="127" y="102"/>
                  </a:lnTo>
                  <a:lnTo>
                    <a:pt x="128" y="102"/>
                  </a:lnTo>
                  <a:lnTo>
                    <a:pt x="128" y="103"/>
                  </a:lnTo>
                  <a:lnTo>
                    <a:pt x="129" y="104"/>
                  </a:lnTo>
                  <a:lnTo>
                    <a:pt x="130" y="105"/>
                  </a:lnTo>
                  <a:lnTo>
                    <a:pt x="130" y="106"/>
                  </a:lnTo>
                  <a:lnTo>
                    <a:pt x="131" y="106"/>
                  </a:lnTo>
                  <a:lnTo>
                    <a:pt x="131" y="107"/>
                  </a:lnTo>
                  <a:lnTo>
                    <a:pt x="132" y="107"/>
                  </a:lnTo>
                  <a:lnTo>
                    <a:pt x="132" y="108"/>
                  </a:lnTo>
                  <a:lnTo>
                    <a:pt x="133" y="108"/>
                  </a:lnTo>
                  <a:lnTo>
                    <a:pt x="133" y="109"/>
                  </a:lnTo>
                  <a:lnTo>
                    <a:pt x="134" y="109"/>
                  </a:lnTo>
                  <a:lnTo>
                    <a:pt x="135" y="110"/>
                  </a:lnTo>
                  <a:lnTo>
                    <a:pt x="136" y="110"/>
                  </a:lnTo>
                  <a:lnTo>
                    <a:pt x="136" y="111"/>
                  </a:lnTo>
                  <a:lnTo>
                    <a:pt x="137" y="111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39" y="112"/>
                  </a:lnTo>
                  <a:lnTo>
                    <a:pt x="139" y="113"/>
                  </a:lnTo>
                  <a:lnTo>
                    <a:pt x="140" y="113"/>
                  </a:lnTo>
                  <a:lnTo>
                    <a:pt x="140" y="114"/>
                  </a:lnTo>
                  <a:lnTo>
                    <a:pt x="141" y="114"/>
                  </a:lnTo>
                  <a:lnTo>
                    <a:pt x="142" y="114"/>
                  </a:lnTo>
                  <a:lnTo>
                    <a:pt x="142" y="115"/>
                  </a:lnTo>
                  <a:lnTo>
                    <a:pt x="143" y="115"/>
                  </a:lnTo>
                  <a:lnTo>
                    <a:pt x="144" y="115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6" y="116"/>
                  </a:lnTo>
                  <a:lnTo>
                    <a:pt x="147" y="116"/>
                  </a:lnTo>
                  <a:lnTo>
                    <a:pt x="148" y="117"/>
                  </a:lnTo>
                  <a:lnTo>
                    <a:pt x="149" y="117"/>
                  </a:lnTo>
                  <a:lnTo>
                    <a:pt x="150" y="117"/>
                  </a:lnTo>
                  <a:lnTo>
                    <a:pt x="151" y="117"/>
                  </a:ln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H="1" flipV="1">
              <a:off x="4956503" y="2894378"/>
              <a:ext cx="158750" cy="158750"/>
            </a:xfrm>
            <a:prstGeom prst="line">
              <a:avLst/>
            </a:prstGeom>
            <a:noFill/>
            <a:ln w="19050">
              <a:solidFill>
                <a:srgbClr val="FF0000">
                  <a:alpha val="50195"/>
                </a:srgb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rot="17645000">
              <a:off x="3976084" y="4981301"/>
              <a:ext cx="360364" cy="1212332"/>
              <a:chOff x="1314450" y="5264668"/>
              <a:chExt cx="360364" cy="1212332"/>
            </a:xfrm>
          </p:grpSpPr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 rot="5400000">
                <a:off x="997851" y="5800037"/>
                <a:ext cx="1051726" cy="302200"/>
              </a:xfrm>
              <a:custGeom>
                <a:avLst/>
                <a:gdLst>
                  <a:gd name="T0" fmla="*/ 4 w 236"/>
                  <a:gd name="T1" fmla="*/ 247 h 174"/>
                  <a:gd name="T2" fmla="*/ 10 w 236"/>
                  <a:gd name="T3" fmla="*/ 247 h 174"/>
                  <a:gd name="T4" fmla="*/ 20 w 236"/>
                  <a:gd name="T5" fmla="*/ 247 h 174"/>
                  <a:gd name="T6" fmla="*/ 24 w 236"/>
                  <a:gd name="T7" fmla="*/ 247 h 174"/>
                  <a:gd name="T8" fmla="*/ 30 w 236"/>
                  <a:gd name="T9" fmla="*/ 247 h 174"/>
                  <a:gd name="T10" fmla="*/ 35 w 236"/>
                  <a:gd name="T11" fmla="*/ 247 h 174"/>
                  <a:gd name="T12" fmla="*/ 43 w 236"/>
                  <a:gd name="T13" fmla="*/ 247 h 174"/>
                  <a:gd name="T14" fmla="*/ 50 w 236"/>
                  <a:gd name="T15" fmla="*/ 247 h 174"/>
                  <a:gd name="T16" fmla="*/ 54 w 236"/>
                  <a:gd name="T17" fmla="*/ 247 h 174"/>
                  <a:gd name="T18" fmla="*/ 60 w 236"/>
                  <a:gd name="T19" fmla="*/ 247 h 174"/>
                  <a:gd name="T20" fmla="*/ 69 w 236"/>
                  <a:gd name="T21" fmla="*/ 247 h 174"/>
                  <a:gd name="T22" fmla="*/ 75 w 236"/>
                  <a:gd name="T23" fmla="*/ 247 h 174"/>
                  <a:gd name="T24" fmla="*/ 81 w 236"/>
                  <a:gd name="T25" fmla="*/ 247 h 174"/>
                  <a:gd name="T26" fmla="*/ 86 w 236"/>
                  <a:gd name="T27" fmla="*/ 247 h 174"/>
                  <a:gd name="T28" fmla="*/ 94 w 236"/>
                  <a:gd name="T29" fmla="*/ 247 h 174"/>
                  <a:gd name="T30" fmla="*/ 100 w 236"/>
                  <a:gd name="T31" fmla="*/ 247 h 174"/>
                  <a:gd name="T32" fmla="*/ 109 w 236"/>
                  <a:gd name="T33" fmla="*/ 247 h 174"/>
                  <a:gd name="T34" fmla="*/ 113 w 236"/>
                  <a:gd name="T35" fmla="*/ 247 h 174"/>
                  <a:gd name="T36" fmla="*/ 118 w 236"/>
                  <a:gd name="T37" fmla="*/ 247 h 174"/>
                  <a:gd name="T38" fmla="*/ 124 w 236"/>
                  <a:gd name="T39" fmla="*/ 244 h 174"/>
                  <a:gd name="T40" fmla="*/ 130 w 236"/>
                  <a:gd name="T41" fmla="*/ 244 h 174"/>
                  <a:gd name="T42" fmla="*/ 132 w 236"/>
                  <a:gd name="T43" fmla="*/ 238 h 174"/>
                  <a:gd name="T44" fmla="*/ 138 w 236"/>
                  <a:gd name="T45" fmla="*/ 223 h 174"/>
                  <a:gd name="T46" fmla="*/ 140 w 236"/>
                  <a:gd name="T47" fmla="*/ 200 h 174"/>
                  <a:gd name="T48" fmla="*/ 142 w 236"/>
                  <a:gd name="T49" fmla="*/ 171 h 174"/>
                  <a:gd name="T50" fmla="*/ 147 w 236"/>
                  <a:gd name="T51" fmla="*/ 131 h 174"/>
                  <a:gd name="T52" fmla="*/ 150 w 236"/>
                  <a:gd name="T53" fmla="*/ 84 h 174"/>
                  <a:gd name="T54" fmla="*/ 156 w 236"/>
                  <a:gd name="T55" fmla="*/ 40 h 174"/>
                  <a:gd name="T56" fmla="*/ 158 w 236"/>
                  <a:gd name="T57" fmla="*/ 7 h 174"/>
                  <a:gd name="T58" fmla="*/ 164 w 236"/>
                  <a:gd name="T59" fmla="*/ 0 h 174"/>
                  <a:gd name="T60" fmla="*/ 166 w 236"/>
                  <a:gd name="T61" fmla="*/ 18 h 174"/>
                  <a:gd name="T62" fmla="*/ 170 w 236"/>
                  <a:gd name="T63" fmla="*/ 50 h 174"/>
                  <a:gd name="T64" fmla="*/ 172 w 236"/>
                  <a:gd name="T65" fmla="*/ 95 h 174"/>
                  <a:gd name="T66" fmla="*/ 177 w 236"/>
                  <a:gd name="T67" fmla="*/ 141 h 174"/>
                  <a:gd name="T68" fmla="*/ 179 w 236"/>
                  <a:gd name="T69" fmla="*/ 183 h 174"/>
                  <a:gd name="T70" fmla="*/ 181 w 236"/>
                  <a:gd name="T71" fmla="*/ 209 h 174"/>
                  <a:gd name="T72" fmla="*/ 187 w 236"/>
                  <a:gd name="T73" fmla="*/ 229 h 174"/>
                  <a:gd name="T74" fmla="*/ 189 w 236"/>
                  <a:gd name="T75" fmla="*/ 238 h 174"/>
                  <a:gd name="T76" fmla="*/ 196 w 236"/>
                  <a:gd name="T77" fmla="*/ 244 h 174"/>
                  <a:gd name="T78" fmla="*/ 201 w 236"/>
                  <a:gd name="T79" fmla="*/ 247 h 174"/>
                  <a:gd name="T80" fmla="*/ 206 w 236"/>
                  <a:gd name="T81" fmla="*/ 247 h 174"/>
                  <a:gd name="T82" fmla="*/ 210 w 236"/>
                  <a:gd name="T83" fmla="*/ 247 h 174"/>
                  <a:gd name="T84" fmla="*/ 216 w 236"/>
                  <a:gd name="T85" fmla="*/ 247 h 174"/>
                  <a:gd name="T86" fmla="*/ 225 w 236"/>
                  <a:gd name="T87" fmla="*/ 247 h 174"/>
                  <a:gd name="T88" fmla="*/ 230 w 236"/>
                  <a:gd name="T89" fmla="*/ 247 h 174"/>
                  <a:gd name="T90" fmla="*/ 238 w 236"/>
                  <a:gd name="T91" fmla="*/ 247 h 174"/>
                  <a:gd name="T92" fmla="*/ 242 w 236"/>
                  <a:gd name="T93" fmla="*/ 247 h 174"/>
                  <a:gd name="T94" fmla="*/ 250 w 236"/>
                  <a:gd name="T95" fmla="*/ 247 h 174"/>
                  <a:gd name="T96" fmla="*/ 256 w 236"/>
                  <a:gd name="T97" fmla="*/ 247 h 174"/>
                  <a:gd name="T98" fmla="*/ 262 w 236"/>
                  <a:gd name="T99" fmla="*/ 247 h 174"/>
                  <a:gd name="T100" fmla="*/ 269 w 236"/>
                  <a:gd name="T101" fmla="*/ 247 h 174"/>
                  <a:gd name="T102" fmla="*/ 274 w 236"/>
                  <a:gd name="T103" fmla="*/ 247 h 174"/>
                  <a:gd name="T104" fmla="*/ 278 w 236"/>
                  <a:gd name="T105" fmla="*/ 247 h 174"/>
                  <a:gd name="T106" fmla="*/ 288 w 236"/>
                  <a:gd name="T107" fmla="*/ 247 h 174"/>
                  <a:gd name="T108" fmla="*/ 292 w 236"/>
                  <a:gd name="T109" fmla="*/ 247 h 174"/>
                  <a:gd name="T110" fmla="*/ 299 w 236"/>
                  <a:gd name="T111" fmla="*/ 247 h 174"/>
                  <a:gd name="T112" fmla="*/ 305 w 236"/>
                  <a:gd name="T113" fmla="*/ 247 h 174"/>
                  <a:gd name="T114" fmla="*/ 312 w 236"/>
                  <a:gd name="T115" fmla="*/ 247 h 174"/>
                  <a:gd name="T116" fmla="*/ 319 w 236"/>
                  <a:gd name="T117" fmla="*/ 247 h 1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6"/>
                  <a:gd name="T178" fmla="*/ 0 h 174"/>
                  <a:gd name="T179" fmla="*/ 236 w 236"/>
                  <a:gd name="T180" fmla="*/ 174 h 174"/>
                  <a:gd name="connsiteX0" fmla="*/ 168 w 404"/>
                  <a:gd name="connsiteY0" fmla="*/ 174 h 174"/>
                  <a:gd name="connsiteX1" fmla="*/ 168 w 404"/>
                  <a:gd name="connsiteY1" fmla="*/ 174 h 174"/>
                  <a:gd name="connsiteX2" fmla="*/ 170 w 404"/>
                  <a:gd name="connsiteY2" fmla="*/ 174 h 174"/>
                  <a:gd name="connsiteX3" fmla="*/ 172 w 404"/>
                  <a:gd name="connsiteY3" fmla="*/ 174 h 174"/>
                  <a:gd name="connsiteX4" fmla="*/ 174 w 404"/>
                  <a:gd name="connsiteY4" fmla="*/ 174 h 174"/>
                  <a:gd name="connsiteX5" fmla="*/ 0 w 404"/>
                  <a:gd name="connsiteY5" fmla="*/ 173 h 174"/>
                  <a:gd name="connsiteX6" fmla="*/ 178 w 404"/>
                  <a:gd name="connsiteY6" fmla="*/ 174 h 174"/>
                  <a:gd name="connsiteX7" fmla="*/ 179 w 404"/>
                  <a:gd name="connsiteY7" fmla="*/ 174 h 174"/>
                  <a:gd name="connsiteX8" fmla="*/ 181 w 404"/>
                  <a:gd name="connsiteY8" fmla="*/ 174 h 174"/>
                  <a:gd name="connsiteX9" fmla="*/ 183 w 404"/>
                  <a:gd name="connsiteY9" fmla="*/ 174 h 174"/>
                  <a:gd name="connsiteX10" fmla="*/ 185 w 404"/>
                  <a:gd name="connsiteY10" fmla="*/ 174 h 174"/>
                  <a:gd name="connsiteX11" fmla="*/ 187 w 404"/>
                  <a:gd name="connsiteY11" fmla="*/ 174 h 174"/>
                  <a:gd name="connsiteX12" fmla="*/ 189 w 404"/>
                  <a:gd name="connsiteY12" fmla="*/ 174 h 174"/>
                  <a:gd name="connsiteX13" fmla="*/ 191 w 404"/>
                  <a:gd name="connsiteY13" fmla="*/ 174 h 174"/>
                  <a:gd name="connsiteX14" fmla="*/ 193 w 404"/>
                  <a:gd name="connsiteY14" fmla="*/ 174 h 174"/>
                  <a:gd name="connsiteX15" fmla="*/ 195 w 404"/>
                  <a:gd name="connsiteY15" fmla="*/ 174 h 174"/>
                  <a:gd name="connsiteX16" fmla="*/ 197 w 404"/>
                  <a:gd name="connsiteY16" fmla="*/ 174 h 174"/>
                  <a:gd name="connsiteX17" fmla="*/ 199 w 404"/>
                  <a:gd name="connsiteY17" fmla="*/ 174 h 174"/>
                  <a:gd name="connsiteX18" fmla="*/ 201 w 404"/>
                  <a:gd name="connsiteY18" fmla="*/ 174 h 174"/>
                  <a:gd name="connsiteX19" fmla="*/ 202 w 404"/>
                  <a:gd name="connsiteY19" fmla="*/ 174 h 174"/>
                  <a:gd name="connsiteX20" fmla="*/ 204 w 404"/>
                  <a:gd name="connsiteY20" fmla="*/ 174 h 174"/>
                  <a:gd name="connsiteX21" fmla="*/ 206 w 404"/>
                  <a:gd name="connsiteY21" fmla="*/ 174 h 174"/>
                  <a:gd name="connsiteX22" fmla="*/ 208 w 404"/>
                  <a:gd name="connsiteY22" fmla="*/ 174 h 174"/>
                  <a:gd name="connsiteX23" fmla="*/ 210 w 404"/>
                  <a:gd name="connsiteY23" fmla="*/ 174 h 174"/>
                  <a:gd name="connsiteX24" fmla="*/ 212 w 404"/>
                  <a:gd name="connsiteY24" fmla="*/ 174 h 174"/>
                  <a:gd name="connsiteX25" fmla="*/ 214 w 404"/>
                  <a:gd name="connsiteY25" fmla="*/ 174 h 174"/>
                  <a:gd name="connsiteX26" fmla="*/ 216 w 404"/>
                  <a:gd name="connsiteY26" fmla="*/ 174 h 174"/>
                  <a:gd name="connsiteX27" fmla="*/ 218 w 404"/>
                  <a:gd name="connsiteY27" fmla="*/ 174 h 174"/>
                  <a:gd name="connsiteX28" fmla="*/ 220 w 404"/>
                  <a:gd name="connsiteY28" fmla="*/ 174 h 174"/>
                  <a:gd name="connsiteX29" fmla="*/ 222 w 404"/>
                  <a:gd name="connsiteY29" fmla="*/ 174 h 174"/>
                  <a:gd name="connsiteX30" fmla="*/ 224 w 404"/>
                  <a:gd name="connsiteY30" fmla="*/ 174 h 174"/>
                  <a:gd name="connsiteX31" fmla="*/ 225 w 404"/>
                  <a:gd name="connsiteY31" fmla="*/ 174 h 174"/>
                  <a:gd name="connsiteX32" fmla="*/ 227 w 404"/>
                  <a:gd name="connsiteY32" fmla="*/ 174 h 174"/>
                  <a:gd name="connsiteX33" fmla="*/ 229 w 404"/>
                  <a:gd name="connsiteY33" fmla="*/ 174 h 174"/>
                  <a:gd name="connsiteX34" fmla="*/ 231 w 404"/>
                  <a:gd name="connsiteY34" fmla="*/ 174 h 174"/>
                  <a:gd name="connsiteX35" fmla="*/ 233 w 404"/>
                  <a:gd name="connsiteY35" fmla="*/ 174 h 174"/>
                  <a:gd name="connsiteX36" fmla="*/ 235 w 404"/>
                  <a:gd name="connsiteY36" fmla="*/ 174 h 174"/>
                  <a:gd name="connsiteX37" fmla="*/ 237 w 404"/>
                  <a:gd name="connsiteY37" fmla="*/ 174 h 174"/>
                  <a:gd name="connsiteX38" fmla="*/ 239 w 404"/>
                  <a:gd name="connsiteY38" fmla="*/ 174 h 174"/>
                  <a:gd name="connsiteX39" fmla="*/ 241 w 404"/>
                  <a:gd name="connsiteY39" fmla="*/ 174 h 174"/>
                  <a:gd name="connsiteX40" fmla="*/ 243 w 404"/>
                  <a:gd name="connsiteY40" fmla="*/ 174 h 174"/>
                  <a:gd name="connsiteX41" fmla="*/ 245 w 404"/>
                  <a:gd name="connsiteY41" fmla="*/ 174 h 174"/>
                  <a:gd name="connsiteX42" fmla="*/ 247 w 404"/>
                  <a:gd name="connsiteY42" fmla="*/ 174 h 174"/>
                  <a:gd name="connsiteX43" fmla="*/ 248 w 404"/>
                  <a:gd name="connsiteY43" fmla="*/ 174 h 174"/>
                  <a:gd name="connsiteX44" fmla="*/ 250 w 404"/>
                  <a:gd name="connsiteY44" fmla="*/ 174 h 174"/>
                  <a:gd name="connsiteX45" fmla="*/ 252 w 404"/>
                  <a:gd name="connsiteY45" fmla="*/ 174 h 174"/>
                  <a:gd name="connsiteX46" fmla="*/ 254 w 404"/>
                  <a:gd name="connsiteY46" fmla="*/ 174 h 174"/>
                  <a:gd name="connsiteX47" fmla="*/ 256 w 404"/>
                  <a:gd name="connsiteY47" fmla="*/ 174 h 174"/>
                  <a:gd name="connsiteX48" fmla="*/ 258 w 404"/>
                  <a:gd name="connsiteY48" fmla="*/ 174 h 174"/>
                  <a:gd name="connsiteX49" fmla="*/ 258 w 404"/>
                  <a:gd name="connsiteY49" fmla="*/ 172 h 174"/>
                  <a:gd name="connsiteX50" fmla="*/ 260 w 404"/>
                  <a:gd name="connsiteY50" fmla="*/ 172 h 174"/>
                  <a:gd name="connsiteX51" fmla="*/ 262 w 404"/>
                  <a:gd name="connsiteY51" fmla="*/ 172 h 174"/>
                  <a:gd name="connsiteX52" fmla="*/ 262 w 404"/>
                  <a:gd name="connsiteY52" fmla="*/ 170 h 174"/>
                  <a:gd name="connsiteX53" fmla="*/ 262 w 404"/>
                  <a:gd name="connsiteY53" fmla="*/ 168 h 174"/>
                  <a:gd name="connsiteX54" fmla="*/ 264 w 404"/>
                  <a:gd name="connsiteY54" fmla="*/ 168 h 174"/>
                  <a:gd name="connsiteX55" fmla="*/ 264 w 404"/>
                  <a:gd name="connsiteY55" fmla="*/ 166 h 174"/>
                  <a:gd name="connsiteX56" fmla="*/ 266 w 404"/>
                  <a:gd name="connsiteY56" fmla="*/ 166 h 174"/>
                  <a:gd name="connsiteX57" fmla="*/ 266 w 404"/>
                  <a:gd name="connsiteY57" fmla="*/ 164 h 174"/>
                  <a:gd name="connsiteX58" fmla="*/ 266 w 404"/>
                  <a:gd name="connsiteY58" fmla="*/ 162 h 174"/>
                  <a:gd name="connsiteX59" fmla="*/ 266 w 404"/>
                  <a:gd name="connsiteY59" fmla="*/ 161 h 174"/>
                  <a:gd name="connsiteX60" fmla="*/ 266 w 404"/>
                  <a:gd name="connsiteY60" fmla="*/ 159 h 174"/>
                  <a:gd name="connsiteX61" fmla="*/ 266 w 404"/>
                  <a:gd name="connsiteY61" fmla="*/ 157 h 174"/>
                  <a:gd name="connsiteX62" fmla="*/ 268 w 404"/>
                  <a:gd name="connsiteY62" fmla="*/ 157 h 174"/>
                  <a:gd name="connsiteX63" fmla="*/ 268 w 404"/>
                  <a:gd name="connsiteY63" fmla="*/ 155 h 174"/>
                  <a:gd name="connsiteX64" fmla="*/ 268 w 404"/>
                  <a:gd name="connsiteY64" fmla="*/ 153 h 174"/>
                  <a:gd name="connsiteX65" fmla="*/ 268 w 404"/>
                  <a:gd name="connsiteY65" fmla="*/ 151 h 174"/>
                  <a:gd name="connsiteX66" fmla="*/ 268 w 404"/>
                  <a:gd name="connsiteY66" fmla="*/ 149 h 174"/>
                  <a:gd name="connsiteX67" fmla="*/ 270 w 404"/>
                  <a:gd name="connsiteY67" fmla="*/ 147 h 174"/>
                  <a:gd name="connsiteX68" fmla="*/ 270 w 404"/>
                  <a:gd name="connsiteY68" fmla="*/ 145 h 174"/>
                  <a:gd name="connsiteX69" fmla="*/ 270 w 404"/>
                  <a:gd name="connsiteY69" fmla="*/ 143 h 174"/>
                  <a:gd name="connsiteX70" fmla="*/ 270 w 404"/>
                  <a:gd name="connsiteY70" fmla="*/ 141 h 174"/>
                  <a:gd name="connsiteX71" fmla="*/ 270 w 404"/>
                  <a:gd name="connsiteY71" fmla="*/ 139 h 174"/>
                  <a:gd name="connsiteX72" fmla="*/ 271 w 404"/>
                  <a:gd name="connsiteY72" fmla="*/ 138 h 174"/>
                  <a:gd name="connsiteX73" fmla="*/ 271 w 404"/>
                  <a:gd name="connsiteY73" fmla="*/ 134 h 174"/>
                  <a:gd name="connsiteX74" fmla="*/ 271 w 404"/>
                  <a:gd name="connsiteY74" fmla="*/ 132 h 174"/>
                  <a:gd name="connsiteX75" fmla="*/ 271 w 404"/>
                  <a:gd name="connsiteY75" fmla="*/ 128 h 174"/>
                  <a:gd name="connsiteX76" fmla="*/ 271 w 404"/>
                  <a:gd name="connsiteY76" fmla="*/ 124 h 174"/>
                  <a:gd name="connsiteX77" fmla="*/ 271 w 404"/>
                  <a:gd name="connsiteY77" fmla="*/ 122 h 174"/>
                  <a:gd name="connsiteX78" fmla="*/ 271 w 404"/>
                  <a:gd name="connsiteY78" fmla="*/ 120 h 174"/>
                  <a:gd name="connsiteX79" fmla="*/ 273 w 404"/>
                  <a:gd name="connsiteY79" fmla="*/ 118 h 174"/>
                  <a:gd name="connsiteX80" fmla="*/ 273 w 404"/>
                  <a:gd name="connsiteY80" fmla="*/ 115 h 174"/>
                  <a:gd name="connsiteX81" fmla="*/ 273 w 404"/>
                  <a:gd name="connsiteY81" fmla="*/ 113 h 174"/>
                  <a:gd name="connsiteX82" fmla="*/ 273 w 404"/>
                  <a:gd name="connsiteY82" fmla="*/ 109 h 174"/>
                  <a:gd name="connsiteX83" fmla="*/ 273 w 404"/>
                  <a:gd name="connsiteY83" fmla="*/ 107 h 174"/>
                  <a:gd name="connsiteX84" fmla="*/ 273 w 404"/>
                  <a:gd name="connsiteY84" fmla="*/ 105 h 174"/>
                  <a:gd name="connsiteX85" fmla="*/ 273 w 404"/>
                  <a:gd name="connsiteY85" fmla="*/ 103 h 174"/>
                  <a:gd name="connsiteX86" fmla="*/ 275 w 404"/>
                  <a:gd name="connsiteY86" fmla="*/ 99 h 174"/>
                  <a:gd name="connsiteX87" fmla="*/ 275 w 404"/>
                  <a:gd name="connsiteY87" fmla="*/ 97 h 174"/>
                  <a:gd name="connsiteX88" fmla="*/ 275 w 404"/>
                  <a:gd name="connsiteY88" fmla="*/ 93 h 174"/>
                  <a:gd name="connsiteX89" fmla="*/ 275 w 404"/>
                  <a:gd name="connsiteY89" fmla="*/ 92 h 174"/>
                  <a:gd name="connsiteX90" fmla="*/ 275 w 404"/>
                  <a:gd name="connsiteY90" fmla="*/ 88 h 174"/>
                  <a:gd name="connsiteX91" fmla="*/ 275 w 404"/>
                  <a:gd name="connsiteY91" fmla="*/ 84 h 174"/>
                  <a:gd name="connsiteX92" fmla="*/ 275 w 404"/>
                  <a:gd name="connsiteY92" fmla="*/ 82 h 174"/>
                  <a:gd name="connsiteX93" fmla="*/ 275 w 404"/>
                  <a:gd name="connsiteY93" fmla="*/ 78 h 174"/>
                  <a:gd name="connsiteX94" fmla="*/ 275 w 404"/>
                  <a:gd name="connsiteY94" fmla="*/ 76 h 174"/>
                  <a:gd name="connsiteX95" fmla="*/ 275 w 404"/>
                  <a:gd name="connsiteY95" fmla="*/ 72 h 174"/>
                  <a:gd name="connsiteX96" fmla="*/ 275 w 404"/>
                  <a:gd name="connsiteY96" fmla="*/ 70 h 174"/>
                  <a:gd name="connsiteX97" fmla="*/ 277 w 404"/>
                  <a:gd name="connsiteY97" fmla="*/ 67 h 174"/>
                  <a:gd name="connsiteX98" fmla="*/ 277 w 404"/>
                  <a:gd name="connsiteY98" fmla="*/ 63 h 174"/>
                  <a:gd name="connsiteX99" fmla="*/ 277 w 404"/>
                  <a:gd name="connsiteY99" fmla="*/ 61 h 174"/>
                  <a:gd name="connsiteX100" fmla="*/ 277 w 404"/>
                  <a:gd name="connsiteY100" fmla="*/ 59 h 174"/>
                  <a:gd name="connsiteX101" fmla="*/ 277 w 404"/>
                  <a:gd name="connsiteY101" fmla="*/ 55 h 174"/>
                  <a:gd name="connsiteX102" fmla="*/ 277 w 404"/>
                  <a:gd name="connsiteY102" fmla="*/ 53 h 174"/>
                  <a:gd name="connsiteX103" fmla="*/ 277 w 404"/>
                  <a:gd name="connsiteY103" fmla="*/ 49 h 174"/>
                  <a:gd name="connsiteX104" fmla="*/ 279 w 404"/>
                  <a:gd name="connsiteY104" fmla="*/ 47 h 174"/>
                  <a:gd name="connsiteX105" fmla="*/ 279 w 404"/>
                  <a:gd name="connsiteY105" fmla="*/ 44 h 174"/>
                  <a:gd name="connsiteX106" fmla="*/ 279 w 404"/>
                  <a:gd name="connsiteY106" fmla="*/ 40 h 174"/>
                  <a:gd name="connsiteX107" fmla="*/ 279 w 404"/>
                  <a:gd name="connsiteY107" fmla="*/ 38 h 174"/>
                  <a:gd name="connsiteX108" fmla="*/ 279 w 404"/>
                  <a:gd name="connsiteY108" fmla="*/ 36 h 174"/>
                  <a:gd name="connsiteX109" fmla="*/ 281 w 404"/>
                  <a:gd name="connsiteY109" fmla="*/ 34 h 174"/>
                  <a:gd name="connsiteX110" fmla="*/ 281 w 404"/>
                  <a:gd name="connsiteY110" fmla="*/ 30 h 174"/>
                  <a:gd name="connsiteX111" fmla="*/ 281 w 404"/>
                  <a:gd name="connsiteY111" fmla="*/ 28 h 174"/>
                  <a:gd name="connsiteX112" fmla="*/ 281 w 404"/>
                  <a:gd name="connsiteY112" fmla="*/ 24 h 174"/>
                  <a:gd name="connsiteX113" fmla="*/ 281 w 404"/>
                  <a:gd name="connsiteY113" fmla="*/ 23 h 174"/>
                  <a:gd name="connsiteX114" fmla="*/ 281 w 404"/>
                  <a:gd name="connsiteY114" fmla="*/ 21 h 174"/>
                  <a:gd name="connsiteX115" fmla="*/ 281 w 404"/>
                  <a:gd name="connsiteY115" fmla="*/ 19 h 174"/>
                  <a:gd name="connsiteX116" fmla="*/ 281 w 404"/>
                  <a:gd name="connsiteY116" fmla="*/ 17 h 174"/>
                  <a:gd name="connsiteX117" fmla="*/ 281 w 404"/>
                  <a:gd name="connsiteY117" fmla="*/ 13 h 174"/>
                  <a:gd name="connsiteX118" fmla="*/ 281 w 404"/>
                  <a:gd name="connsiteY118" fmla="*/ 11 h 174"/>
                  <a:gd name="connsiteX119" fmla="*/ 281 w 404"/>
                  <a:gd name="connsiteY119" fmla="*/ 9 h 174"/>
                  <a:gd name="connsiteX120" fmla="*/ 283 w 404"/>
                  <a:gd name="connsiteY120" fmla="*/ 7 h 174"/>
                  <a:gd name="connsiteX121" fmla="*/ 283 w 404"/>
                  <a:gd name="connsiteY121" fmla="*/ 5 h 174"/>
                  <a:gd name="connsiteX122" fmla="*/ 283 w 404"/>
                  <a:gd name="connsiteY122" fmla="*/ 3 h 174"/>
                  <a:gd name="connsiteX123" fmla="*/ 283 w 404"/>
                  <a:gd name="connsiteY123" fmla="*/ 1 h 174"/>
                  <a:gd name="connsiteX124" fmla="*/ 285 w 404"/>
                  <a:gd name="connsiteY124" fmla="*/ 1 h 174"/>
                  <a:gd name="connsiteX125" fmla="*/ 285 w 404"/>
                  <a:gd name="connsiteY125" fmla="*/ 0 h 174"/>
                  <a:gd name="connsiteX126" fmla="*/ 287 w 404"/>
                  <a:gd name="connsiteY126" fmla="*/ 0 h 174"/>
                  <a:gd name="connsiteX127" fmla="*/ 287 w 404"/>
                  <a:gd name="connsiteY127" fmla="*/ 1 h 174"/>
                  <a:gd name="connsiteX128" fmla="*/ 287 w 404"/>
                  <a:gd name="connsiteY128" fmla="*/ 3 h 174"/>
                  <a:gd name="connsiteX129" fmla="*/ 287 w 404"/>
                  <a:gd name="connsiteY129" fmla="*/ 5 h 174"/>
                  <a:gd name="connsiteX130" fmla="*/ 287 w 404"/>
                  <a:gd name="connsiteY130" fmla="*/ 7 h 174"/>
                  <a:gd name="connsiteX131" fmla="*/ 287 w 404"/>
                  <a:gd name="connsiteY131" fmla="*/ 9 h 174"/>
                  <a:gd name="connsiteX132" fmla="*/ 289 w 404"/>
                  <a:gd name="connsiteY132" fmla="*/ 11 h 174"/>
                  <a:gd name="connsiteX133" fmla="*/ 289 w 404"/>
                  <a:gd name="connsiteY133" fmla="*/ 13 h 174"/>
                  <a:gd name="connsiteX134" fmla="*/ 289 w 404"/>
                  <a:gd name="connsiteY134" fmla="*/ 17 h 174"/>
                  <a:gd name="connsiteX135" fmla="*/ 289 w 404"/>
                  <a:gd name="connsiteY135" fmla="*/ 19 h 174"/>
                  <a:gd name="connsiteX136" fmla="*/ 291 w 404"/>
                  <a:gd name="connsiteY136" fmla="*/ 21 h 174"/>
                  <a:gd name="connsiteX137" fmla="*/ 291 w 404"/>
                  <a:gd name="connsiteY137" fmla="*/ 23 h 174"/>
                  <a:gd name="connsiteX138" fmla="*/ 291 w 404"/>
                  <a:gd name="connsiteY138" fmla="*/ 24 h 174"/>
                  <a:gd name="connsiteX139" fmla="*/ 291 w 404"/>
                  <a:gd name="connsiteY139" fmla="*/ 28 h 174"/>
                  <a:gd name="connsiteX140" fmla="*/ 291 w 404"/>
                  <a:gd name="connsiteY140" fmla="*/ 30 h 174"/>
                  <a:gd name="connsiteX141" fmla="*/ 291 w 404"/>
                  <a:gd name="connsiteY141" fmla="*/ 34 h 174"/>
                  <a:gd name="connsiteX142" fmla="*/ 291 w 404"/>
                  <a:gd name="connsiteY142" fmla="*/ 36 h 174"/>
                  <a:gd name="connsiteX143" fmla="*/ 291 w 404"/>
                  <a:gd name="connsiteY143" fmla="*/ 38 h 174"/>
                  <a:gd name="connsiteX144" fmla="*/ 291 w 404"/>
                  <a:gd name="connsiteY144" fmla="*/ 40 h 174"/>
                  <a:gd name="connsiteX145" fmla="*/ 291 w 404"/>
                  <a:gd name="connsiteY145" fmla="*/ 44 h 174"/>
                  <a:gd name="connsiteX146" fmla="*/ 291 w 404"/>
                  <a:gd name="connsiteY146" fmla="*/ 47 h 174"/>
                  <a:gd name="connsiteX147" fmla="*/ 291 w 404"/>
                  <a:gd name="connsiteY147" fmla="*/ 49 h 174"/>
                  <a:gd name="connsiteX148" fmla="*/ 291 w 404"/>
                  <a:gd name="connsiteY148" fmla="*/ 53 h 174"/>
                  <a:gd name="connsiteX149" fmla="*/ 293 w 404"/>
                  <a:gd name="connsiteY149" fmla="*/ 55 h 174"/>
                  <a:gd name="connsiteX150" fmla="*/ 293 w 404"/>
                  <a:gd name="connsiteY150" fmla="*/ 59 h 174"/>
                  <a:gd name="connsiteX151" fmla="*/ 293 w 404"/>
                  <a:gd name="connsiteY151" fmla="*/ 61 h 174"/>
                  <a:gd name="connsiteX152" fmla="*/ 293 w 404"/>
                  <a:gd name="connsiteY152" fmla="*/ 63 h 174"/>
                  <a:gd name="connsiteX153" fmla="*/ 293 w 404"/>
                  <a:gd name="connsiteY153" fmla="*/ 67 h 174"/>
                  <a:gd name="connsiteX154" fmla="*/ 295 w 404"/>
                  <a:gd name="connsiteY154" fmla="*/ 70 h 174"/>
                  <a:gd name="connsiteX155" fmla="*/ 295 w 404"/>
                  <a:gd name="connsiteY155" fmla="*/ 72 h 174"/>
                  <a:gd name="connsiteX156" fmla="*/ 295 w 404"/>
                  <a:gd name="connsiteY156" fmla="*/ 76 h 174"/>
                  <a:gd name="connsiteX157" fmla="*/ 295 w 404"/>
                  <a:gd name="connsiteY157" fmla="*/ 78 h 174"/>
                  <a:gd name="connsiteX158" fmla="*/ 295 w 404"/>
                  <a:gd name="connsiteY158" fmla="*/ 82 h 174"/>
                  <a:gd name="connsiteX159" fmla="*/ 296 w 404"/>
                  <a:gd name="connsiteY159" fmla="*/ 84 h 174"/>
                  <a:gd name="connsiteX160" fmla="*/ 296 w 404"/>
                  <a:gd name="connsiteY160" fmla="*/ 88 h 174"/>
                  <a:gd name="connsiteX161" fmla="*/ 296 w 404"/>
                  <a:gd name="connsiteY161" fmla="*/ 92 h 174"/>
                  <a:gd name="connsiteX162" fmla="*/ 296 w 404"/>
                  <a:gd name="connsiteY162" fmla="*/ 93 h 174"/>
                  <a:gd name="connsiteX163" fmla="*/ 296 w 404"/>
                  <a:gd name="connsiteY163" fmla="*/ 97 h 174"/>
                  <a:gd name="connsiteX164" fmla="*/ 296 w 404"/>
                  <a:gd name="connsiteY164" fmla="*/ 99 h 174"/>
                  <a:gd name="connsiteX165" fmla="*/ 296 w 404"/>
                  <a:gd name="connsiteY165" fmla="*/ 103 h 174"/>
                  <a:gd name="connsiteX166" fmla="*/ 296 w 404"/>
                  <a:gd name="connsiteY166" fmla="*/ 105 h 174"/>
                  <a:gd name="connsiteX167" fmla="*/ 296 w 404"/>
                  <a:gd name="connsiteY167" fmla="*/ 107 h 174"/>
                  <a:gd name="connsiteX168" fmla="*/ 296 w 404"/>
                  <a:gd name="connsiteY168" fmla="*/ 109 h 174"/>
                  <a:gd name="connsiteX169" fmla="*/ 296 w 404"/>
                  <a:gd name="connsiteY169" fmla="*/ 113 h 174"/>
                  <a:gd name="connsiteX170" fmla="*/ 296 w 404"/>
                  <a:gd name="connsiteY170" fmla="*/ 115 h 174"/>
                  <a:gd name="connsiteX171" fmla="*/ 296 w 404"/>
                  <a:gd name="connsiteY171" fmla="*/ 118 h 174"/>
                  <a:gd name="connsiteX172" fmla="*/ 298 w 404"/>
                  <a:gd name="connsiteY172" fmla="*/ 120 h 174"/>
                  <a:gd name="connsiteX173" fmla="*/ 298 w 404"/>
                  <a:gd name="connsiteY173" fmla="*/ 122 h 174"/>
                  <a:gd name="connsiteX174" fmla="*/ 298 w 404"/>
                  <a:gd name="connsiteY174" fmla="*/ 124 h 174"/>
                  <a:gd name="connsiteX175" fmla="*/ 298 w 404"/>
                  <a:gd name="connsiteY175" fmla="*/ 128 h 174"/>
                  <a:gd name="connsiteX176" fmla="*/ 300 w 404"/>
                  <a:gd name="connsiteY176" fmla="*/ 132 h 174"/>
                  <a:gd name="connsiteX177" fmla="*/ 300 w 404"/>
                  <a:gd name="connsiteY177" fmla="*/ 134 h 174"/>
                  <a:gd name="connsiteX178" fmla="*/ 300 w 404"/>
                  <a:gd name="connsiteY178" fmla="*/ 138 h 174"/>
                  <a:gd name="connsiteX179" fmla="*/ 300 w 404"/>
                  <a:gd name="connsiteY179" fmla="*/ 139 h 174"/>
                  <a:gd name="connsiteX180" fmla="*/ 300 w 404"/>
                  <a:gd name="connsiteY180" fmla="*/ 141 h 174"/>
                  <a:gd name="connsiteX181" fmla="*/ 300 w 404"/>
                  <a:gd name="connsiteY181" fmla="*/ 143 h 174"/>
                  <a:gd name="connsiteX182" fmla="*/ 300 w 404"/>
                  <a:gd name="connsiteY182" fmla="*/ 145 h 174"/>
                  <a:gd name="connsiteX183" fmla="*/ 300 w 404"/>
                  <a:gd name="connsiteY183" fmla="*/ 147 h 174"/>
                  <a:gd name="connsiteX184" fmla="*/ 300 w 404"/>
                  <a:gd name="connsiteY184" fmla="*/ 149 h 174"/>
                  <a:gd name="connsiteX185" fmla="*/ 302 w 404"/>
                  <a:gd name="connsiteY185" fmla="*/ 151 h 174"/>
                  <a:gd name="connsiteX186" fmla="*/ 302 w 404"/>
                  <a:gd name="connsiteY186" fmla="*/ 153 h 174"/>
                  <a:gd name="connsiteX187" fmla="*/ 302 w 404"/>
                  <a:gd name="connsiteY187" fmla="*/ 155 h 174"/>
                  <a:gd name="connsiteX188" fmla="*/ 302 w 404"/>
                  <a:gd name="connsiteY188" fmla="*/ 157 h 174"/>
                  <a:gd name="connsiteX189" fmla="*/ 304 w 404"/>
                  <a:gd name="connsiteY189" fmla="*/ 157 h 174"/>
                  <a:gd name="connsiteX190" fmla="*/ 304 w 404"/>
                  <a:gd name="connsiteY190" fmla="*/ 159 h 174"/>
                  <a:gd name="connsiteX191" fmla="*/ 304 w 404"/>
                  <a:gd name="connsiteY191" fmla="*/ 161 h 174"/>
                  <a:gd name="connsiteX192" fmla="*/ 304 w 404"/>
                  <a:gd name="connsiteY192" fmla="*/ 162 h 174"/>
                  <a:gd name="connsiteX193" fmla="*/ 306 w 404"/>
                  <a:gd name="connsiteY193" fmla="*/ 164 h 174"/>
                  <a:gd name="connsiteX194" fmla="*/ 306 w 404"/>
                  <a:gd name="connsiteY194" fmla="*/ 166 h 174"/>
                  <a:gd name="connsiteX195" fmla="*/ 306 w 404"/>
                  <a:gd name="connsiteY195" fmla="*/ 168 h 174"/>
                  <a:gd name="connsiteX196" fmla="*/ 308 w 404"/>
                  <a:gd name="connsiteY196" fmla="*/ 168 h 174"/>
                  <a:gd name="connsiteX197" fmla="*/ 308 w 404"/>
                  <a:gd name="connsiteY197" fmla="*/ 170 h 174"/>
                  <a:gd name="connsiteX198" fmla="*/ 308 w 404"/>
                  <a:gd name="connsiteY198" fmla="*/ 172 h 174"/>
                  <a:gd name="connsiteX199" fmla="*/ 310 w 404"/>
                  <a:gd name="connsiteY199" fmla="*/ 172 h 174"/>
                  <a:gd name="connsiteX200" fmla="*/ 312 w 404"/>
                  <a:gd name="connsiteY200" fmla="*/ 172 h 174"/>
                  <a:gd name="connsiteX201" fmla="*/ 312 w 404"/>
                  <a:gd name="connsiteY201" fmla="*/ 174 h 174"/>
                  <a:gd name="connsiteX202" fmla="*/ 314 w 404"/>
                  <a:gd name="connsiteY202" fmla="*/ 174 h 174"/>
                  <a:gd name="connsiteX203" fmla="*/ 316 w 404"/>
                  <a:gd name="connsiteY203" fmla="*/ 174 h 174"/>
                  <a:gd name="connsiteX204" fmla="*/ 318 w 404"/>
                  <a:gd name="connsiteY204" fmla="*/ 174 h 174"/>
                  <a:gd name="connsiteX205" fmla="*/ 319 w 404"/>
                  <a:gd name="connsiteY205" fmla="*/ 174 h 174"/>
                  <a:gd name="connsiteX206" fmla="*/ 321 w 404"/>
                  <a:gd name="connsiteY206" fmla="*/ 174 h 174"/>
                  <a:gd name="connsiteX207" fmla="*/ 323 w 404"/>
                  <a:gd name="connsiteY207" fmla="*/ 174 h 174"/>
                  <a:gd name="connsiteX208" fmla="*/ 325 w 404"/>
                  <a:gd name="connsiteY208" fmla="*/ 174 h 174"/>
                  <a:gd name="connsiteX209" fmla="*/ 327 w 404"/>
                  <a:gd name="connsiteY209" fmla="*/ 174 h 174"/>
                  <a:gd name="connsiteX210" fmla="*/ 329 w 404"/>
                  <a:gd name="connsiteY210" fmla="*/ 174 h 174"/>
                  <a:gd name="connsiteX211" fmla="*/ 331 w 404"/>
                  <a:gd name="connsiteY211" fmla="*/ 174 h 174"/>
                  <a:gd name="connsiteX212" fmla="*/ 333 w 404"/>
                  <a:gd name="connsiteY212" fmla="*/ 174 h 174"/>
                  <a:gd name="connsiteX213" fmla="*/ 335 w 404"/>
                  <a:gd name="connsiteY213" fmla="*/ 174 h 174"/>
                  <a:gd name="connsiteX214" fmla="*/ 337 w 404"/>
                  <a:gd name="connsiteY214" fmla="*/ 174 h 174"/>
                  <a:gd name="connsiteX215" fmla="*/ 339 w 404"/>
                  <a:gd name="connsiteY215" fmla="*/ 174 h 174"/>
                  <a:gd name="connsiteX216" fmla="*/ 341 w 404"/>
                  <a:gd name="connsiteY216" fmla="*/ 174 h 174"/>
                  <a:gd name="connsiteX217" fmla="*/ 342 w 404"/>
                  <a:gd name="connsiteY217" fmla="*/ 174 h 174"/>
                  <a:gd name="connsiteX218" fmla="*/ 344 w 404"/>
                  <a:gd name="connsiteY218" fmla="*/ 174 h 174"/>
                  <a:gd name="connsiteX219" fmla="*/ 346 w 404"/>
                  <a:gd name="connsiteY219" fmla="*/ 174 h 174"/>
                  <a:gd name="connsiteX220" fmla="*/ 348 w 404"/>
                  <a:gd name="connsiteY220" fmla="*/ 174 h 174"/>
                  <a:gd name="connsiteX221" fmla="*/ 350 w 404"/>
                  <a:gd name="connsiteY221" fmla="*/ 174 h 174"/>
                  <a:gd name="connsiteX222" fmla="*/ 352 w 404"/>
                  <a:gd name="connsiteY222" fmla="*/ 174 h 174"/>
                  <a:gd name="connsiteX223" fmla="*/ 354 w 404"/>
                  <a:gd name="connsiteY223" fmla="*/ 174 h 174"/>
                  <a:gd name="connsiteX224" fmla="*/ 356 w 404"/>
                  <a:gd name="connsiteY224" fmla="*/ 174 h 174"/>
                  <a:gd name="connsiteX225" fmla="*/ 358 w 404"/>
                  <a:gd name="connsiteY225" fmla="*/ 174 h 174"/>
                  <a:gd name="connsiteX226" fmla="*/ 360 w 404"/>
                  <a:gd name="connsiteY226" fmla="*/ 174 h 174"/>
                  <a:gd name="connsiteX227" fmla="*/ 362 w 404"/>
                  <a:gd name="connsiteY227" fmla="*/ 174 h 174"/>
                  <a:gd name="connsiteX228" fmla="*/ 364 w 404"/>
                  <a:gd name="connsiteY228" fmla="*/ 174 h 174"/>
                  <a:gd name="connsiteX229" fmla="*/ 365 w 404"/>
                  <a:gd name="connsiteY229" fmla="*/ 174 h 174"/>
                  <a:gd name="connsiteX230" fmla="*/ 367 w 404"/>
                  <a:gd name="connsiteY230" fmla="*/ 174 h 174"/>
                  <a:gd name="connsiteX231" fmla="*/ 369 w 404"/>
                  <a:gd name="connsiteY231" fmla="*/ 174 h 174"/>
                  <a:gd name="connsiteX232" fmla="*/ 371 w 404"/>
                  <a:gd name="connsiteY232" fmla="*/ 174 h 174"/>
                  <a:gd name="connsiteX233" fmla="*/ 373 w 404"/>
                  <a:gd name="connsiteY233" fmla="*/ 174 h 174"/>
                  <a:gd name="connsiteX234" fmla="*/ 375 w 404"/>
                  <a:gd name="connsiteY234" fmla="*/ 174 h 174"/>
                  <a:gd name="connsiteX235" fmla="*/ 377 w 404"/>
                  <a:gd name="connsiteY235" fmla="*/ 174 h 174"/>
                  <a:gd name="connsiteX236" fmla="*/ 379 w 404"/>
                  <a:gd name="connsiteY236" fmla="*/ 174 h 174"/>
                  <a:gd name="connsiteX237" fmla="*/ 381 w 404"/>
                  <a:gd name="connsiteY237" fmla="*/ 174 h 174"/>
                  <a:gd name="connsiteX238" fmla="*/ 383 w 404"/>
                  <a:gd name="connsiteY238" fmla="*/ 174 h 174"/>
                  <a:gd name="connsiteX239" fmla="*/ 385 w 404"/>
                  <a:gd name="connsiteY239" fmla="*/ 174 h 174"/>
                  <a:gd name="connsiteX240" fmla="*/ 387 w 404"/>
                  <a:gd name="connsiteY240" fmla="*/ 174 h 174"/>
                  <a:gd name="connsiteX241" fmla="*/ 388 w 404"/>
                  <a:gd name="connsiteY241" fmla="*/ 174 h 174"/>
                  <a:gd name="connsiteX242" fmla="*/ 390 w 404"/>
                  <a:gd name="connsiteY242" fmla="*/ 174 h 174"/>
                  <a:gd name="connsiteX243" fmla="*/ 392 w 404"/>
                  <a:gd name="connsiteY243" fmla="*/ 174 h 174"/>
                  <a:gd name="connsiteX244" fmla="*/ 394 w 404"/>
                  <a:gd name="connsiteY244" fmla="*/ 174 h 174"/>
                  <a:gd name="connsiteX245" fmla="*/ 396 w 404"/>
                  <a:gd name="connsiteY245" fmla="*/ 174 h 174"/>
                  <a:gd name="connsiteX246" fmla="*/ 398 w 404"/>
                  <a:gd name="connsiteY246" fmla="*/ 174 h 174"/>
                  <a:gd name="connsiteX247" fmla="*/ 400 w 404"/>
                  <a:gd name="connsiteY247" fmla="*/ 174 h 174"/>
                  <a:gd name="connsiteX248" fmla="*/ 402 w 404"/>
                  <a:gd name="connsiteY248" fmla="*/ 174 h 174"/>
                  <a:gd name="connsiteX249" fmla="*/ 404 w 404"/>
                  <a:gd name="connsiteY249" fmla="*/ 174 h 174"/>
                  <a:gd name="connsiteX0" fmla="*/ 168 w 633"/>
                  <a:gd name="connsiteY0" fmla="*/ 174 h 181"/>
                  <a:gd name="connsiteX1" fmla="*/ 168 w 633"/>
                  <a:gd name="connsiteY1" fmla="*/ 174 h 181"/>
                  <a:gd name="connsiteX2" fmla="*/ 170 w 633"/>
                  <a:gd name="connsiteY2" fmla="*/ 174 h 181"/>
                  <a:gd name="connsiteX3" fmla="*/ 172 w 633"/>
                  <a:gd name="connsiteY3" fmla="*/ 174 h 181"/>
                  <a:gd name="connsiteX4" fmla="*/ 174 w 633"/>
                  <a:gd name="connsiteY4" fmla="*/ 174 h 181"/>
                  <a:gd name="connsiteX5" fmla="*/ 0 w 633"/>
                  <a:gd name="connsiteY5" fmla="*/ 173 h 181"/>
                  <a:gd name="connsiteX6" fmla="*/ 178 w 633"/>
                  <a:gd name="connsiteY6" fmla="*/ 174 h 181"/>
                  <a:gd name="connsiteX7" fmla="*/ 179 w 633"/>
                  <a:gd name="connsiteY7" fmla="*/ 174 h 181"/>
                  <a:gd name="connsiteX8" fmla="*/ 181 w 633"/>
                  <a:gd name="connsiteY8" fmla="*/ 174 h 181"/>
                  <a:gd name="connsiteX9" fmla="*/ 183 w 633"/>
                  <a:gd name="connsiteY9" fmla="*/ 174 h 181"/>
                  <a:gd name="connsiteX10" fmla="*/ 185 w 633"/>
                  <a:gd name="connsiteY10" fmla="*/ 174 h 181"/>
                  <a:gd name="connsiteX11" fmla="*/ 187 w 633"/>
                  <a:gd name="connsiteY11" fmla="*/ 174 h 181"/>
                  <a:gd name="connsiteX12" fmla="*/ 189 w 633"/>
                  <a:gd name="connsiteY12" fmla="*/ 174 h 181"/>
                  <a:gd name="connsiteX13" fmla="*/ 191 w 633"/>
                  <a:gd name="connsiteY13" fmla="*/ 174 h 181"/>
                  <a:gd name="connsiteX14" fmla="*/ 193 w 633"/>
                  <a:gd name="connsiteY14" fmla="*/ 174 h 181"/>
                  <a:gd name="connsiteX15" fmla="*/ 195 w 633"/>
                  <a:gd name="connsiteY15" fmla="*/ 174 h 181"/>
                  <a:gd name="connsiteX16" fmla="*/ 197 w 633"/>
                  <a:gd name="connsiteY16" fmla="*/ 174 h 181"/>
                  <a:gd name="connsiteX17" fmla="*/ 199 w 633"/>
                  <a:gd name="connsiteY17" fmla="*/ 174 h 181"/>
                  <a:gd name="connsiteX18" fmla="*/ 201 w 633"/>
                  <a:gd name="connsiteY18" fmla="*/ 174 h 181"/>
                  <a:gd name="connsiteX19" fmla="*/ 202 w 633"/>
                  <a:gd name="connsiteY19" fmla="*/ 174 h 181"/>
                  <a:gd name="connsiteX20" fmla="*/ 204 w 633"/>
                  <a:gd name="connsiteY20" fmla="*/ 174 h 181"/>
                  <a:gd name="connsiteX21" fmla="*/ 206 w 633"/>
                  <a:gd name="connsiteY21" fmla="*/ 174 h 181"/>
                  <a:gd name="connsiteX22" fmla="*/ 208 w 633"/>
                  <a:gd name="connsiteY22" fmla="*/ 174 h 181"/>
                  <a:gd name="connsiteX23" fmla="*/ 210 w 633"/>
                  <a:gd name="connsiteY23" fmla="*/ 174 h 181"/>
                  <a:gd name="connsiteX24" fmla="*/ 212 w 633"/>
                  <a:gd name="connsiteY24" fmla="*/ 174 h 181"/>
                  <a:gd name="connsiteX25" fmla="*/ 214 w 633"/>
                  <a:gd name="connsiteY25" fmla="*/ 174 h 181"/>
                  <a:gd name="connsiteX26" fmla="*/ 216 w 633"/>
                  <a:gd name="connsiteY26" fmla="*/ 174 h 181"/>
                  <a:gd name="connsiteX27" fmla="*/ 218 w 633"/>
                  <a:gd name="connsiteY27" fmla="*/ 174 h 181"/>
                  <a:gd name="connsiteX28" fmla="*/ 220 w 633"/>
                  <a:gd name="connsiteY28" fmla="*/ 174 h 181"/>
                  <a:gd name="connsiteX29" fmla="*/ 222 w 633"/>
                  <a:gd name="connsiteY29" fmla="*/ 174 h 181"/>
                  <a:gd name="connsiteX30" fmla="*/ 224 w 633"/>
                  <a:gd name="connsiteY30" fmla="*/ 174 h 181"/>
                  <a:gd name="connsiteX31" fmla="*/ 225 w 633"/>
                  <a:gd name="connsiteY31" fmla="*/ 174 h 181"/>
                  <a:gd name="connsiteX32" fmla="*/ 227 w 633"/>
                  <a:gd name="connsiteY32" fmla="*/ 174 h 181"/>
                  <a:gd name="connsiteX33" fmla="*/ 229 w 633"/>
                  <a:gd name="connsiteY33" fmla="*/ 174 h 181"/>
                  <a:gd name="connsiteX34" fmla="*/ 231 w 633"/>
                  <a:gd name="connsiteY34" fmla="*/ 174 h 181"/>
                  <a:gd name="connsiteX35" fmla="*/ 233 w 633"/>
                  <a:gd name="connsiteY35" fmla="*/ 174 h 181"/>
                  <a:gd name="connsiteX36" fmla="*/ 235 w 633"/>
                  <a:gd name="connsiteY36" fmla="*/ 174 h 181"/>
                  <a:gd name="connsiteX37" fmla="*/ 237 w 633"/>
                  <a:gd name="connsiteY37" fmla="*/ 174 h 181"/>
                  <a:gd name="connsiteX38" fmla="*/ 239 w 633"/>
                  <a:gd name="connsiteY38" fmla="*/ 174 h 181"/>
                  <a:gd name="connsiteX39" fmla="*/ 241 w 633"/>
                  <a:gd name="connsiteY39" fmla="*/ 174 h 181"/>
                  <a:gd name="connsiteX40" fmla="*/ 243 w 633"/>
                  <a:gd name="connsiteY40" fmla="*/ 174 h 181"/>
                  <a:gd name="connsiteX41" fmla="*/ 245 w 633"/>
                  <a:gd name="connsiteY41" fmla="*/ 174 h 181"/>
                  <a:gd name="connsiteX42" fmla="*/ 247 w 633"/>
                  <a:gd name="connsiteY42" fmla="*/ 174 h 181"/>
                  <a:gd name="connsiteX43" fmla="*/ 248 w 633"/>
                  <a:gd name="connsiteY43" fmla="*/ 174 h 181"/>
                  <a:gd name="connsiteX44" fmla="*/ 250 w 633"/>
                  <a:gd name="connsiteY44" fmla="*/ 174 h 181"/>
                  <a:gd name="connsiteX45" fmla="*/ 252 w 633"/>
                  <a:gd name="connsiteY45" fmla="*/ 174 h 181"/>
                  <a:gd name="connsiteX46" fmla="*/ 254 w 633"/>
                  <a:gd name="connsiteY46" fmla="*/ 174 h 181"/>
                  <a:gd name="connsiteX47" fmla="*/ 256 w 633"/>
                  <a:gd name="connsiteY47" fmla="*/ 174 h 181"/>
                  <a:gd name="connsiteX48" fmla="*/ 258 w 633"/>
                  <a:gd name="connsiteY48" fmla="*/ 174 h 181"/>
                  <a:gd name="connsiteX49" fmla="*/ 258 w 633"/>
                  <a:gd name="connsiteY49" fmla="*/ 172 h 181"/>
                  <a:gd name="connsiteX50" fmla="*/ 260 w 633"/>
                  <a:gd name="connsiteY50" fmla="*/ 172 h 181"/>
                  <a:gd name="connsiteX51" fmla="*/ 262 w 633"/>
                  <a:gd name="connsiteY51" fmla="*/ 172 h 181"/>
                  <a:gd name="connsiteX52" fmla="*/ 262 w 633"/>
                  <a:gd name="connsiteY52" fmla="*/ 170 h 181"/>
                  <a:gd name="connsiteX53" fmla="*/ 262 w 633"/>
                  <a:gd name="connsiteY53" fmla="*/ 168 h 181"/>
                  <a:gd name="connsiteX54" fmla="*/ 264 w 633"/>
                  <a:gd name="connsiteY54" fmla="*/ 168 h 181"/>
                  <a:gd name="connsiteX55" fmla="*/ 264 w 633"/>
                  <a:gd name="connsiteY55" fmla="*/ 166 h 181"/>
                  <a:gd name="connsiteX56" fmla="*/ 266 w 633"/>
                  <a:gd name="connsiteY56" fmla="*/ 166 h 181"/>
                  <a:gd name="connsiteX57" fmla="*/ 266 w 633"/>
                  <a:gd name="connsiteY57" fmla="*/ 164 h 181"/>
                  <a:gd name="connsiteX58" fmla="*/ 266 w 633"/>
                  <a:gd name="connsiteY58" fmla="*/ 162 h 181"/>
                  <a:gd name="connsiteX59" fmla="*/ 266 w 633"/>
                  <a:gd name="connsiteY59" fmla="*/ 161 h 181"/>
                  <a:gd name="connsiteX60" fmla="*/ 266 w 633"/>
                  <a:gd name="connsiteY60" fmla="*/ 159 h 181"/>
                  <a:gd name="connsiteX61" fmla="*/ 266 w 633"/>
                  <a:gd name="connsiteY61" fmla="*/ 157 h 181"/>
                  <a:gd name="connsiteX62" fmla="*/ 268 w 633"/>
                  <a:gd name="connsiteY62" fmla="*/ 157 h 181"/>
                  <a:gd name="connsiteX63" fmla="*/ 268 w 633"/>
                  <a:gd name="connsiteY63" fmla="*/ 155 h 181"/>
                  <a:gd name="connsiteX64" fmla="*/ 268 w 633"/>
                  <a:gd name="connsiteY64" fmla="*/ 153 h 181"/>
                  <a:gd name="connsiteX65" fmla="*/ 268 w 633"/>
                  <a:gd name="connsiteY65" fmla="*/ 151 h 181"/>
                  <a:gd name="connsiteX66" fmla="*/ 268 w 633"/>
                  <a:gd name="connsiteY66" fmla="*/ 149 h 181"/>
                  <a:gd name="connsiteX67" fmla="*/ 270 w 633"/>
                  <a:gd name="connsiteY67" fmla="*/ 147 h 181"/>
                  <a:gd name="connsiteX68" fmla="*/ 270 w 633"/>
                  <a:gd name="connsiteY68" fmla="*/ 145 h 181"/>
                  <a:gd name="connsiteX69" fmla="*/ 270 w 633"/>
                  <a:gd name="connsiteY69" fmla="*/ 143 h 181"/>
                  <a:gd name="connsiteX70" fmla="*/ 270 w 633"/>
                  <a:gd name="connsiteY70" fmla="*/ 141 h 181"/>
                  <a:gd name="connsiteX71" fmla="*/ 270 w 633"/>
                  <a:gd name="connsiteY71" fmla="*/ 139 h 181"/>
                  <a:gd name="connsiteX72" fmla="*/ 271 w 633"/>
                  <a:gd name="connsiteY72" fmla="*/ 138 h 181"/>
                  <a:gd name="connsiteX73" fmla="*/ 271 w 633"/>
                  <a:gd name="connsiteY73" fmla="*/ 134 h 181"/>
                  <a:gd name="connsiteX74" fmla="*/ 271 w 633"/>
                  <a:gd name="connsiteY74" fmla="*/ 132 h 181"/>
                  <a:gd name="connsiteX75" fmla="*/ 271 w 633"/>
                  <a:gd name="connsiteY75" fmla="*/ 128 h 181"/>
                  <a:gd name="connsiteX76" fmla="*/ 271 w 633"/>
                  <a:gd name="connsiteY76" fmla="*/ 124 h 181"/>
                  <a:gd name="connsiteX77" fmla="*/ 271 w 633"/>
                  <a:gd name="connsiteY77" fmla="*/ 122 h 181"/>
                  <a:gd name="connsiteX78" fmla="*/ 271 w 633"/>
                  <a:gd name="connsiteY78" fmla="*/ 120 h 181"/>
                  <a:gd name="connsiteX79" fmla="*/ 273 w 633"/>
                  <a:gd name="connsiteY79" fmla="*/ 118 h 181"/>
                  <a:gd name="connsiteX80" fmla="*/ 273 w 633"/>
                  <a:gd name="connsiteY80" fmla="*/ 115 h 181"/>
                  <a:gd name="connsiteX81" fmla="*/ 273 w 633"/>
                  <a:gd name="connsiteY81" fmla="*/ 113 h 181"/>
                  <a:gd name="connsiteX82" fmla="*/ 273 w 633"/>
                  <a:gd name="connsiteY82" fmla="*/ 109 h 181"/>
                  <a:gd name="connsiteX83" fmla="*/ 273 w 633"/>
                  <a:gd name="connsiteY83" fmla="*/ 107 h 181"/>
                  <a:gd name="connsiteX84" fmla="*/ 273 w 633"/>
                  <a:gd name="connsiteY84" fmla="*/ 105 h 181"/>
                  <a:gd name="connsiteX85" fmla="*/ 273 w 633"/>
                  <a:gd name="connsiteY85" fmla="*/ 103 h 181"/>
                  <a:gd name="connsiteX86" fmla="*/ 275 w 633"/>
                  <a:gd name="connsiteY86" fmla="*/ 99 h 181"/>
                  <a:gd name="connsiteX87" fmla="*/ 275 w 633"/>
                  <a:gd name="connsiteY87" fmla="*/ 97 h 181"/>
                  <a:gd name="connsiteX88" fmla="*/ 275 w 633"/>
                  <a:gd name="connsiteY88" fmla="*/ 93 h 181"/>
                  <a:gd name="connsiteX89" fmla="*/ 275 w 633"/>
                  <a:gd name="connsiteY89" fmla="*/ 92 h 181"/>
                  <a:gd name="connsiteX90" fmla="*/ 275 w 633"/>
                  <a:gd name="connsiteY90" fmla="*/ 88 h 181"/>
                  <a:gd name="connsiteX91" fmla="*/ 275 w 633"/>
                  <a:gd name="connsiteY91" fmla="*/ 84 h 181"/>
                  <a:gd name="connsiteX92" fmla="*/ 275 w 633"/>
                  <a:gd name="connsiteY92" fmla="*/ 82 h 181"/>
                  <a:gd name="connsiteX93" fmla="*/ 275 w 633"/>
                  <a:gd name="connsiteY93" fmla="*/ 78 h 181"/>
                  <a:gd name="connsiteX94" fmla="*/ 275 w 633"/>
                  <a:gd name="connsiteY94" fmla="*/ 76 h 181"/>
                  <a:gd name="connsiteX95" fmla="*/ 275 w 633"/>
                  <a:gd name="connsiteY95" fmla="*/ 72 h 181"/>
                  <a:gd name="connsiteX96" fmla="*/ 275 w 633"/>
                  <a:gd name="connsiteY96" fmla="*/ 70 h 181"/>
                  <a:gd name="connsiteX97" fmla="*/ 277 w 633"/>
                  <a:gd name="connsiteY97" fmla="*/ 67 h 181"/>
                  <a:gd name="connsiteX98" fmla="*/ 277 w 633"/>
                  <a:gd name="connsiteY98" fmla="*/ 63 h 181"/>
                  <a:gd name="connsiteX99" fmla="*/ 277 w 633"/>
                  <a:gd name="connsiteY99" fmla="*/ 61 h 181"/>
                  <a:gd name="connsiteX100" fmla="*/ 277 w 633"/>
                  <a:gd name="connsiteY100" fmla="*/ 59 h 181"/>
                  <a:gd name="connsiteX101" fmla="*/ 277 w 633"/>
                  <a:gd name="connsiteY101" fmla="*/ 55 h 181"/>
                  <a:gd name="connsiteX102" fmla="*/ 277 w 633"/>
                  <a:gd name="connsiteY102" fmla="*/ 53 h 181"/>
                  <a:gd name="connsiteX103" fmla="*/ 277 w 633"/>
                  <a:gd name="connsiteY103" fmla="*/ 49 h 181"/>
                  <a:gd name="connsiteX104" fmla="*/ 279 w 633"/>
                  <a:gd name="connsiteY104" fmla="*/ 47 h 181"/>
                  <a:gd name="connsiteX105" fmla="*/ 279 w 633"/>
                  <a:gd name="connsiteY105" fmla="*/ 44 h 181"/>
                  <a:gd name="connsiteX106" fmla="*/ 279 w 633"/>
                  <a:gd name="connsiteY106" fmla="*/ 40 h 181"/>
                  <a:gd name="connsiteX107" fmla="*/ 279 w 633"/>
                  <a:gd name="connsiteY107" fmla="*/ 38 h 181"/>
                  <a:gd name="connsiteX108" fmla="*/ 279 w 633"/>
                  <a:gd name="connsiteY108" fmla="*/ 36 h 181"/>
                  <a:gd name="connsiteX109" fmla="*/ 281 w 633"/>
                  <a:gd name="connsiteY109" fmla="*/ 34 h 181"/>
                  <a:gd name="connsiteX110" fmla="*/ 281 w 633"/>
                  <a:gd name="connsiteY110" fmla="*/ 30 h 181"/>
                  <a:gd name="connsiteX111" fmla="*/ 281 w 633"/>
                  <a:gd name="connsiteY111" fmla="*/ 28 h 181"/>
                  <a:gd name="connsiteX112" fmla="*/ 281 w 633"/>
                  <a:gd name="connsiteY112" fmla="*/ 24 h 181"/>
                  <a:gd name="connsiteX113" fmla="*/ 281 w 633"/>
                  <a:gd name="connsiteY113" fmla="*/ 23 h 181"/>
                  <a:gd name="connsiteX114" fmla="*/ 281 w 633"/>
                  <a:gd name="connsiteY114" fmla="*/ 21 h 181"/>
                  <a:gd name="connsiteX115" fmla="*/ 281 w 633"/>
                  <a:gd name="connsiteY115" fmla="*/ 19 h 181"/>
                  <a:gd name="connsiteX116" fmla="*/ 281 w 633"/>
                  <a:gd name="connsiteY116" fmla="*/ 17 h 181"/>
                  <a:gd name="connsiteX117" fmla="*/ 281 w 633"/>
                  <a:gd name="connsiteY117" fmla="*/ 13 h 181"/>
                  <a:gd name="connsiteX118" fmla="*/ 281 w 633"/>
                  <a:gd name="connsiteY118" fmla="*/ 11 h 181"/>
                  <a:gd name="connsiteX119" fmla="*/ 281 w 633"/>
                  <a:gd name="connsiteY119" fmla="*/ 9 h 181"/>
                  <a:gd name="connsiteX120" fmla="*/ 283 w 633"/>
                  <a:gd name="connsiteY120" fmla="*/ 7 h 181"/>
                  <a:gd name="connsiteX121" fmla="*/ 283 w 633"/>
                  <a:gd name="connsiteY121" fmla="*/ 5 h 181"/>
                  <a:gd name="connsiteX122" fmla="*/ 283 w 633"/>
                  <a:gd name="connsiteY122" fmla="*/ 3 h 181"/>
                  <a:gd name="connsiteX123" fmla="*/ 283 w 633"/>
                  <a:gd name="connsiteY123" fmla="*/ 1 h 181"/>
                  <a:gd name="connsiteX124" fmla="*/ 285 w 633"/>
                  <a:gd name="connsiteY124" fmla="*/ 1 h 181"/>
                  <a:gd name="connsiteX125" fmla="*/ 285 w 633"/>
                  <a:gd name="connsiteY125" fmla="*/ 0 h 181"/>
                  <a:gd name="connsiteX126" fmla="*/ 287 w 633"/>
                  <a:gd name="connsiteY126" fmla="*/ 0 h 181"/>
                  <a:gd name="connsiteX127" fmla="*/ 287 w 633"/>
                  <a:gd name="connsiteY127" fmla="*/ 1 h 181"/>
                  <a:gd name="connsiteX128" fmla="*/ 287 w 633"/>
                  <a:gd name="connsiteY128" fmla="*/ 3 h 181"/>
                  <a:gd name="connsiteX129" fmla="*/ 287 w 633"/>
                  <a:gd name="connsiteY129" fmla="*/ 5 h 181"/>
                  <a:gd name="connsiteX130" fmla="*/ 287 w 633"/>
                  <a:gd name="connsiteY130" fmla="*/ 7 h 181"/>
                  <a:gd name="connsiteX131" fmla="*/ 287 w 633"/>
                  <a:gd name="connsiteY131" fmla="*/ 9 h 181"/>
                  <a:gd name="connsiteX132" fmla="*/ 289 w 633"/>
                  <a:gd name="connsiteY132" fmla="*/ 11 h 181"/>
                  <a:gd name="connsiteX133" fmla="*/ 289 w 633"/>
                  <a:gd name="connsiteY133" fmla="*/ 13 h 181"/>
                  <a:gd name="connsiteX134" fmla="*/ 289 w 633"/>
                  <a:gd name="connsiteY134" fmla="*/ 17 h 181"/>
                  <a:gd name="connsiteX135" fmla="*/ 289 w 633"/>
                  <a:gd name="connsiteY135" fmla="*/ 19 h 181"/>
                  <a:gd name="connsiteX136" fmla="*/ 291 w 633"/>
                  <a:gd name="connsiteY136" fmla="*/ 21 h 181"/>
                  <a:gd name="connsiteX137" fmla="*/ 291 w 633"/>
                  <a:gd name="connsiteY137" fmla="*/ 23 h 181"/>
                  <a:gd name="connsiteX138" fmla="*/ 291 w 633"/>
                  <a:gd name="connsiteY138" fmla="*/ 24 h 181"/>
                  <a:gd name="connsiteX139" fmla="*/ 291 w 633"/>
                  <a:gd name="connsiteY139" fmla="*/ 28 h 181"/>
                  <a:gd name="connsiteX140" fmla="*/ 291 w 633"/>
                  <a:gd name="connsiteY140" fmla="*/ 30 h 181"/>
                  <a:gd name="connsiteX141" fmla="*/ 291 w 633"/>
                  <a:gd name="connsiteY141" fmla="*/ 34 h 181"/>
                  <a:gd name="connsiteX142" fmla="*/ 291 w 633"/>
                  <a:gd name="connsiteY142" fmla="*/ 36 h 181"/>
                  <a:gd name="connsiteX143" fmla="*/ 291 w 633"/>
                  <a:gd name="connsiteY143" fmla="*/ 38 h 181"/>
                  <a:gd name="connsiteX144" fmla="*/ 291 w 633"/>
                  <a:gd name="connsiteY144" fmla="*/ 40 h 181"/>
                  <a:gd name="connsiteX145" fmla="*/ 291 w 633"/>
                  <a:gd name="connsiteY145" fmla="*/ 44 h 181"/>
                  <a:gd name="connsiteX146" fmla="*/ 291 w 633"/>
                  <a:gd name="connsiteY146" fmla="*/ 47 h 181"/>
                  <a:gd name="connsiteX147" fmla="*/ 291 w 633"/>
                  <a:gd name="connsiteY147" fmla="*/ 49 h 181"/>
                  <a:gd name="connsiteX148" fmla="*/ 291 w 633"/>
                  <a:gd name="connsiteY148" fmla="*/ 53 h 181"/>
                  <a:gd name="connsiteX149" fmla="*/ 293 w 633"/>
                  <a:gd name="connsiteY149" fmla="*/ 55 h 181"/>
                  <a:gd name="connsiteX150" fmla="*/ 293 w 633"/>
                  <a:gd name="connsiteY150" fmla="*/ 59 h 181"/>
                  <a:gd name="connsiteX151" fmla="*/ 293 w 633"/>
                  <a:gd name="connsiteY151" fmla="*/ 61 h 181"/>
                  <a:gd name="connsiteX152" fmla="*/ 293 w 633"/>
                  <a:gd name="connsiteY152" fmla="*/ 63 h 181"/>
                  <a:gd name="connsiteX153" fmla="*/ 293 w 633"/>
                  <a:gd name="connsiteY153" fmla="*/ 67 h 181"/>
                  <a:gd name="connsiteX154" fmla="*/ 295 w 633"/>
                  <a:gd name="connsiteY154" fmla="*/ 70 h 181"/>
                  <a:gd name="connsiteX155" fmla="*/ 295 w 633"/>
                  <a:gd name="connsiteY155" fmla="*/ 72 h 181"/>
                  <a:gd name="connsiteX156" fmla="*/ 295 w 633"/>
                  <a:gd name="connsiteY156" fmla="*/ 76 h 181"/>
                  <a:gd name="connsiteX157" fmla="*/ 295 w 633"/>
                  <a:gd name="connsiteY157" fmla="*/ 78 h 181"/>
                  <a:gd name="connsiteX158" fmla="*/ 295 w 633"/>
                  <a:gd name="connsiteY158" fmla="*/ 82 h 181"/>
                  <a:gd name="connsiteX159" fmla="*/ 296 w 633"/>
                  <a:gd name="connsiteY159" fmla="*/ 84 h 181"/>
                  <a:gd name="connsiteX160" fmla="*/ 296 w 633"/>
                  <a:gd name="connsiteY160" fmla="*/ 88 h 181"/>
                  <a:gd name="connsiteX161" fmla="*/ 296 w 633"/>
                  <a:gd name="connsiteY161" fmla="*/ 92 h 181"/>
                  <a:gd name="connsiteX162" fmla="*/ 296 w 633"/>
                  <a:gd name="connsiteY162" fmla="*/ 93 h 181"/>
                  <a:gd name="connsiteX163" fmla="*/ 296 w 633"/>
                  <a:gd name="connsiteY163" fmla="*/ 97 h 181"/>
                  <a:gd name="connsiteX164" fmla="*/ 296 w 633"/>
                  <a:gd name="connsiteY164" fmla="*/ 99 h 181"/>
                  <a:gd name="connsiteX165" fmla="*/ 296 w 633"/>
                  <a:gd name="connsiteY165" fmla="*/ 103 h 181"/>
                  <a:gd name="connsiteX166" fmla="*/ 296 w 633"/>
                  <a:gd name="connsiteY166" fmla="*/ 105 h 181"/>
                  <a:gd name="connsiteX167" fmla="*/ 296 w 633"/>
                  <a:gd name="connsiteY167" fmla="*/ 107 h 181"/>
                  <a:gd name="connsiteX168" fmla="*/ 296 w 633"/>
                  <a:gd name="connsiteY168" fmla="*/ 109 h 181"/>
                  <a:gd name="connsiteX169" fmla="*/ 296 w 633"/>
                  <a:gd name="connsiteY169" fmla="*/ 113 h 181"/>
                  <a:gd name="connsiteX170" fmla="*/ 296 w 633"/>
                  <a:gd name="connsiteY170" fmla="*/ 115 h 181"/>
                  <a:gd name="connsiteX171" fmla="*/ 296 w 633"/>
                  <a:gd name="connsiteY171" fmla="*/ 118 h 181"/>
                  <a:gd name="connsiteX172" fmla="*/ 298 w 633"/>
                  <a:gd name="connsiteY172" fmla="*/ 120 h 181"/>
                  <a:gd name="connsiteX173" fmla="*/ 298 w 633"/>
                  <a:gd name="connsiteY173" fmla="*/ 122 h 181"/>
                  <a:gd name="connsiteX174" fmla="*/ 298 w 633"/>
                  <a:gd name="connsiteY174" fmla="*/ 124 h 181"/>
                  <a:gd name="connsiteX175" fmla="*/ 298 w 633"/>
                  <a:gd name="connsiteY175" fmla="*/ 128 h 181"/>
                  <a:gd name="connsiteX176" fmla="*/ 300 w 633"/>
                  <a:gd name="connsiteY176" fmla="*/ 132 h 181"/>
                  <a:gd name="connsiteX177" fmla="*/ 300 w 633"/>
                  <a:gd name="connsiteY177" fmla="*/ 134 h 181"/>
                  <a:gd name="connsiteX178" fmla="*/ 300 w 633"/>
                  <a:gd name="connsiteY178" fmla="*/ 138 h 181"/>
                  <a:gd name="connsiteX179" fmla="*/ 300 w 633"/>
                  <a:gd name="connsiteY179" fmla="*/ 139 h 181"/>
                  <a:gd name="connsiteX180" fmla="*/ 300 w 633"/>
                  <a:gd name="connsiteY180" fmla="*/ 141 h 181"/>
                  <a:gd name="connsiteX181" fmla="*/ 300 w 633"/>
                  <a:gd name="connsiteY181" fmla="*/ 143 h 181"/>
                  <a:gd name="connsiteX182" fmla="*/ 300 w 633"/>
                  <a:gd name="connsiteY182" fmla="*/ 145 h 181"/>
                  <a:gd name="connsiteX183" fmla="*/ 300 w 633"/>
                  <a:gd name="connsiteY183" fmla="*/ 147 h 181"/>
                  <a:gd name="connsiteX184" fmla="*/ 300 w 633"/>
                  <a:gd name="connsiteY184" fmla="*/ 149 h 181"/>
                  <a:gd name="connsiteX185" fmla="*/ 302 w 633"/>
                  <a:gd name="connsiteY185" fmla="*/ 151 h 181"/>
                  <a:gd name="connsiteX186" fmla="*/ 302 w 633"/>
                  <a:gd name="connsiteY186" fmla="*/ 153 h 181"/>
                  <a:gd name="connsiteX187" fmla="*/ 302 w 633"/>
                  <a:gd name="connsiteY187" fmla="*/ 155 h 181"/>
                  <a:gd name="connsiteX188" fmla="*/ 302 w 633"/>
                  <a:gd name="connsiteY188" fmla="*/ 157 h 181"/>
                  <a:gd name="connsiteX189" fmla="*/ 304 w 633"/>
                  <a:gd name="connsiteY189" fmla="*/ 157 h 181"/>
                  <a:gd name="connsiteX190" fmla="*/ 304 w 633"/>
                  <a:gd name="connsiteY190" fmla="*/ 159 h 181"/>
                  <a:gd name="connsiteX191" fmla="*/ 304 w 633"/>
                  <a:gd name="connsiteY191" fmla="*/ 161 h 181"/>
                  <a:gd name="connsiteX192" fmla="*/ 304 w 633"/>
                  <a:gd name="connsiteY192" fmla="*/ 162 h 181"/>
                  <a:gd name="connsiteX193" fmla="*/ 306 w 633"/>
                  <a:gd name="connsiteY193" fmla="*/ 164 h 181"/>
                  <a:gd name="connsiteX194" fmla="*/ 306 w 633"/>
                  <a:gd name="connsiteY194" fmla="*/ 166 h 181"/>
                  <a:gd name="connsiteX195" fmla="*/ 306 w 633"/>
                  <a:gd name="connsiteY195" fmla="*/ 168 h 181"/>
                  <a:gd name="connsiteX196" fmla="*/ 308 w 633"/>
                  <a:gd name="connsiteY196" fmla="*/ 168 h 181"/>
                  <a:gd name="connsiteX197" fmla="*/ 308 w 633"/>
                  <a:gd name="connsiteY197" fmla="*/ 170 h 181"/>
                  <a:gd name="connsiteX198" fmla="*/ 308 w 633"/>
                  <a:gd name="connsiteY198" fmla="*/ 172 h 181"/>
                  <a:gd name="connsiteX199" fmla="*/ 310 w 633"/>
                  <a:gd name="connsiteY199" fmla="*/ 172 h 181"/>
                  <a:gd name="connsiteX200" fmla="*/ 312 w 633"/>
                  <a:gd name="connsiteY200" fmla="*/ 172 h 181"/>
                  <a:gd name="connsiteX201" fmla="*/ 312 w 633"/>
                  <a:gd name="connsiteY201" fmla="*/ 174 h 181"/>
                  <a:gd name="connsiteX202" fmla="*/ 314 w 633"/>
                  <a:gd name="connsiteY202" fmla="*/ 174 h 181"/>
                  <a:gd name="connsiteX203" fmla="*/ 316 w 633"/>
                  <a:gd name="connsiteY203" fmla="*/ 174 h 181"/>
                  <a:gd name="connsiteX204" fmla="*/ 318 w 633"/>
                  <a:gd name="connsiteY204" fmla="*/ 174 h 181"/>
                  <a:gd name="connsiteX205" fmla="*/ 319 w 633"/>
                  <a:gd name="connsiteY205" fmla="*/ 174 h 181"/>
                  <a:gd name="connsiteX206" fmla="*/ 321 w 633"/>
                  <a:gd name="connsiteY206" fmla="*/ 174 h 181"/>
                  <a:gd name="connsiteX207" fmla="*/ 323 w 633"/>
                  <a:gd name="connsiteY207" fmla="*/ 174 h 181"/>
                  <a:gd name="connsiteX208" fmla="*/ 325 w 633"/>
                  <a:gd name="connsiteY208" fmla="*/ 174 h 181"/>
                  <a:gd name="connsiteX209" fmla="*/ 327 w 633"/>
                  <a:gd name="connsiteY209" fmla="*/ 174 h 181"/>
                  <a:gd name="connsiteX210" fmla="*/ 329 w 633"/>
                  <a:gd name="connsiteY210" fmla="*/ 174 h 181"/>
                  <a:gd name="connsiteX211" fmla="*/ 331 w 633"/>
                  <a:gd name="connsiteY211" fmla="*/ 174 h 181"/>
                  <a:gd name="connsiteX212" fmla="*/ 333 w 633"/>
                  <a:gd name="connsiteY212" fmla="*/ 174 h 181"/>
                  <a:gd name="connsiteX213" fmla="*/ 335 w 633"/>
                  <a:gd name="connsiteY213" fmla="*/ 174 h 181"/>
                  <a:gd name="connsiteX214" fmla="*/ 337 w 633"/>
                  <a:gd name="connsiteY214" fmla="*/ 174 h 181"/>
                  <a:gd name="connsiteX215" fmla="*/ 339 w 633"/>
                  <a:gd name="connsiteY215" fmla="*/ 174 h 181"/>
                  <a:gd name="connsiteX216" fmla="*/ 341 w 633"/>
                  <a:gd name="connsiteY216" fmla="*/ 174 h 181"/>
                  <a:gd name="connsiteX217" fmla="*/ 342 w 633"/>
                  <a:gd name="connsiteY217" fmla="*/ 174 h 181"/>
                  <a:gd name="connsiteX218" fmla="*/ 344 w 633"/>
                  <a:gd name="connsiteY218" fmla="*/ 174 h 181"/>
                  <a:gd name="connsiteX219" fmla="*/ 346 w 633"/>
                  <a:gd name="connsiteY219" fmla="*/ 174 h 181"/>
                  <a:gd name="connsiteX220" fmla="*/ 348 w 633"/>
                  <a:gd name="connsiteY220" fmla="*/ 174 h 181"/>
                  <a:gd name="connsiteX221" fmla="*/ 350 w 633"/>
                  <a:gd name="connsiteY221" fmla="*/ 174 h 181"/>
                  <a:gd name="connsiteX222" fmla="*/ 352 w 633"/>
                  <a:gd name="connsiteY222" fmla="*/ 174 h 181"/>
                  <a:gd name="connsiteX223" fmla="*/ 354 w 633"/>
                  <a:gd name="connsiteY223" fmla="*/ 174 h 181"/>
                  <a:gd name="connsiteX224" fmla="*/ 356 w 633"/>
                  <a:gd name="connsiteY224" fmla="*/ 174 h 181"/>
                  <a:gd name="connsiteX225" fmla="*/ 358 w 633"/>
                  <a:gd name="connsiteY225" fmla="*/ 174 h 181"/>
                  <a:gd name="connsiteX226" fmla="*/ 360 w 633"/>
                  <a:gd name="connsiteY226" fmla="*/ 174 h 181"/>
                  <a:gd name="connsiteX227" fmla="*/ 362 w 633"/>
                  <a:gd name="connsiteY227" fmla="*/ 174 h 181"/>
                  <a:gd name="connsiteX228" fmla="*/ 364 w 633"/>
                  <a:gd name="connsiteY228" fmla="*/ 174 h 181"/>
                  <a:gd name="connsiteX229" fmla="*/ 365 w 633"/>
                  <a:gd name="connsiteY229" fmla="*/ 174 h 181"/>
                  <a:gd name="connsiteX230" fmla="*/ 367 w 633"/>
                  <a:gd name="connsiteY230" fmla="*/ 174 h 181"/>
                  <a:gd name="connsiteX231" fmla="*/ 369 w 633"/>
                  <a:gd name="connsiteY231" fmla="*/ 174 h 181"/>
                  <a:gd name="connsiteX232" fmla="*/ 371 w 633"/>
                  <a:gd name="connsiteY232" fmla="*/ 174 h 181"/>
                  <a:gd name="connsiteX233" fmla="*/ 373 w 633"/>
                  <a:gd name="connsiteY233" fmla="*/ 174 h 181"/>
                  <a:gd name="connsiteX234" fmla="*/ 375 w 633"/>
                  <a:gd name="connsiteY234" fmla="*/ 174 h 181"/>
                  <a:gd name="connsiteX235" fmla="*/ 377 w 633"/>
                  <a:gd name="connsiteY235" fmla="*/ 174 h 181"/>
                  <a:gd name="connsiteX236" fmla="*/ 379 w 633"/>
                  <a:gd name="connsiteY236" fmla="*/ 174 h 181"/>
                  <a:gd name="connsiteX237" fmla="*/ 381 w 633"/>
                  <a:gd name="connsiteY237" fmla="*/ 174 h 181"/>
                  <a:gd name="connsiteX238" fmla="*/ 383 w 633"/>
                  <a:gd name="connsiteY238" fmla="*/ 174 h 181"/>
                  <a:gd name="connsiteX239" fmla="*/ 385 w 633"/>
                  <a:gd name="connsiteY239" fmla="*/ 174 h 181"/>
                  <a:gd name="connsiteX240" fmla="*/ 387 w 633"/>
                  <a:gd name="connsiteY240" fmla="*/ 174 h 181"/>
                  <a:gd name="connsiteX241" fmla="*/ 388 w 633"/>
                  <a:gd name="connsiteY241" fmla="*/ 174 h 181"/>
                  <a:gd name="connsiteX242" fmla="*/ 390 w 633"/>
                  <a:gd name="connsiteY242" fmla="*/ 174 h 181"/>
                  <a:gd name="connsiteX243" fmla="*/ 392 w 633"/>
                  <a:gd name="connsiteY243" fmla="*/ 174 h 181"/>
                  <a:gd name="connsiteX244" fmla="*/ 394 w 633"/>
                  <a:gd name="connsiteY244" fmla="*/ 174 h 181"/>
                  <a:gd name="connsiteX245" fmla="*/ 396 w 633"/>
                  <a:gd name="connsiteY245" fmla="*/ 174 h 181"/>
                  <a:gd name="connsiteX246" fmla="*/ 398 w 633"/>
                  <a:gd name="connsiteY246" fmla="*/ 174 h 181"/>
                  <a:gd name="connsiteX247" fmla="*/ 400 w 633"/>
                  <a:gd name="connsiteY247" fmla="*/ 174 h 181"/>
                  <a:gd name="connsiteX248" fmla="*/ 402 w 633"/>
                  <a:gd name="connsiteY248" fmla="*/ 174 h 181"/>
                  <a:gd name="connsiteX249" fmla="*/ 633 w 633"/>
                  <a:gd name="connsiteY249" fmla="*/ 181 h 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</a:cxnLst>
                <a:rect l="l" t="t" r="r" b="b"/>
                <a:pathLst>
                  <a:path w="633" h="181">
                    <a:moveTo>
                      <a:pt x="168" y="174"/>
                    </a:moveTo>
                    <a:lnTo>
                      <a:pt x="168" y="174"/>
                    </a:lnTo>
                    <a:lnTo>
                      <a:pt x="170" y="174"/>
                    </a:lnTo>
                    <a:lnTo>
                      <a:pt x="172" y="174"/>
                    </a:lnTo>
                    <a:lnTo>
                      <a:pt x="174" y="174"/>
                    </a:lnTo>
                    <a:lnTo>
                      <a:pt x="0" y="173"/>
                    </a:lnTo>
                    <a:lnTo>
                      <a:pt x="178" y="174"/>
                    </a:lnTo>
                    <a:lnTo>
                      <a:pt x="179" y="174"/>
                    </a:lnTo>
                    <a:lnTo>
                      <a:pt x="181" y="174"/>
                    </a:lnTo>
                    <a:lnTo>
                      <a:pt x="183" y="174"/>
                    </a:lnTo>
                    <a:lnTo>
                      <a:pt x="185" y="174"/>
                    </a:lnTo>
                    <a:lnTo>
                      <a:pt x="187" y="174"/>
                    </a:lnTo>
                    <a:lnTo>
                      <a:pt x="189" y="174"/>
                    </a:lnTo>
                    <a:lnTo>
                      <a:pt x="191" y="174"/>
                    </a:lnTo>
                    <a:lnTo>
                      <a:pt x="193" y="174"/>
                    </a:lnTo>
                    <a:lnTo>
                      <a:pt x="195" y="174"/>
                    </a:lnTo>
                    <a:lnTo>
                      <a:pt x="197" y="174"/>
                    </a:lnTo>
                    <a:lnTo>
                      <a:pt x="199" y="174"/>
                    </a:lnTo>
                    <a:lnTo>
                      <a:pt x="201" y="174"/>
                    </a:lnTo>
                    <a:lnTo>
                      <a:pt x="202" y="174"/>
                    </a:lnTo>
                    <a:lnTo>
                      <a:pt x="204" y="174"/>
                    </a:lnTo>
                    <a:lnTo>
                      <a:pt x="206" y="174"/>
                    </a:lnTo>
                    <a:lnTo>
                      <a:pt x="208" y="174"/>
                    </a:lnTo>
                    <a:lnTo>
                      <a:pt x="210" y="174"/>
                    </a:lnTo>
                    <a:lnTo>
                      <a:pt x="212" y="174"/>
                    </a:lnTo>
                    <a:lnTo>
                      <a:pt x="214" y="174"/>
                    </a:lnTo>
                    <a:lnTo>
                      <a:pt x="216" y="174"/>
                    </a:lnTo>
                    <a:lnTo>
                      <a:pt x="218" y="174"/>
                    </a:lnTo>
                    <a:lnTo>
                      <a:pt x="220" y="174"/>
                    </a:lnTo>
                    <a:lnTo>
                      <a:pt x="222" y="174"/>
                    </a:lnTo>
                    <a:lnTo>
                      <a:pt x="224" y="174"/>
                    </a:lnTo>
                    <a:lnTo>
                      <a:pt x="225" y="174"/>
                    </a:lnTo>
                    <a:lnTo>
                      <a:pt x="227" y="174"/>
                    </a:lnTo>
                    <a:lnTo>
                      <a:pt x="229" y="174"/>
                    </a:lnTo>
                    <a:lnTo>
                      <a:pt x="231" y="174"/>
                    </a:lnTo>
                    <a:lnTo>
                      <a:pt x="233" y="174"/>
                    </a:lnTo>
                    <a:lnTo>
                      <a:pt x="235" y="174"/>
                    </a:lnTo>
                    <a:lnTo>
                      <a:pt x="237" y="174"/>
                    </a:lnTo>
                    <a:lnTo>
                      <a:pt x="239" y="174"/>
                    </a:lnTo>
                    <a:lnTo>
                      <a:pt x="241" y="174"/>
                    </a:lnTo>
                    <a:lnTo>
                      <a:pt x="243" y="174"/>
                    </a:lnTo>
                    <a:lnTo>
                      <a:pt x="245" y="174"/>
                    </a:lnTo>
                    <a:lnTo>
                      <a:pt x="247" y="174"/>
                    </a:lnTo>
                    <a:lnTo>
                      <a:pt x="248" y="174"/>
                    </a:lnTo>
                    <a:lnTo>
                      <a:pt x="250" y="174"/>
                    </a:lnTo>
                    <a:lnTo>
                      <a:pt x="252" y="174"/>
                    </a:lnTo>
                    <a:lnTo>
                      <a:pt x="254" y="174"/>
                    </a:lnTo>
                    <a:lnTo>
                      <a:pt x="256" y="174"/>
                    </a:lnTo>
                    <a:lnTo>
                      <a:pt x="258" y="174"/>
                    </a:lnTo>
                    <a:lnTo>
                      <a:pt x="258" y="172"/>
                    </a:lnTo>
                    <a:lnTo>
                      <a:pt x="260" y="172"/>
                    </a:lnTo>
                    <a:lnTo>
                      <a:pt x="262" y="172"/>
                    </a:lnTo>
                    <a:lnTo>
                      <a:pt x="262" y="170"/>
                    </a:lnTo>
                    <a:lnTo>
                      <a:pt x="262" y="168"/>
                    </a:lnTo>
                    <a:lnTo>
                      <a:pt x="264" y="168"/>
                    </a:lnTo>
                    <a:lnTo>
                      <a:pt x="264" y="166"/>
                    </a:lnTo>
                    <a:lnTo>
                      <a:pt x="266" y="166"/>
                    </a:lnTo>
                    <a:lnTo>
                      <a:pt x="266" y="164"/>
                    </a:lnTo>
                    <a:lnTo>
                      <a:pt x="266" y="162"/>
                    </a:lnTo>
                    <a:lnTo>
                      <a:pt x="266" y="161"/>
                    </a:lnTo>
                    <a:lnTo>
                      <a:pt x="266" y="159"/>
                    </a:lnTo>
                    <a:lnTo>
                      <a:pt x="266" y="157"/>
                    </a:lnTo>
                    <a:lnTo>
                      <a:pt x="268" y="157"/>
                    </a:lnTo>
                    <a:lnTo>
                      <a:pt x="268" y="155"/>
                    </a:lnTo>
                    <a:lnTo>
                      <a:pt x="268" y="153"/>
                    </a:lnTo>
                    <a:lnTo>
                      <a:pt x="268" y="151"/>
                    </a:lnTo>
                    <a:lnTo>
                      <a:pt x="268" y="149"/>
                    </a:lnTo>
                    <a:lnTo>
                      <a:pt x="270" y="147"/>
                    </a:lnTo>
                    <a:lnTo>
                      <a:pt x="270" y="145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0" y="139"/>
                    </a:lnTo>
                    <a:lnTo>
                      <a:pt x="271" y="138"/>
                    </a:lnTo>
                    <a:lnTo>
                      <a:pt x="271" y="134"/>
                    </a:lnTo>
                    <a:lnTo>
                      <a:pt x="271" y="132"/>
                    </a:lnTo>
                    <a:lnTo>
                      <a:pt x="271" y="128"/>
                    </a:lnTo>
                    <a:lnTo>
                      <a:pt x="271" y="124"/>
                    </a:lnTo>
                    <a:lnTo>
                      <a:pt x="271" y="122"/>
                    </a:lnTo>
                    <a:lnTo>
                      <a:pt x="271" y="120"/>
                    </a:lnTo>
                    <a:lnTo>
                      <a:pt x="273" y="118"/>
                    </a:lnTo>
                    <a:lnTo>
                      <a:pt x="273" y="115"/>
                    </a:lnTo>
                    <a:lnTo>
                      <a:pt x="273" y="113"/>
                    </a:lnTo>
                    <a:lnTo>
                      <a:pt x="273" y="109"/>
                    </a:lnTo>
                    <a:lnTo>
                      <a:pt x="273" y="107"/>
                    </a:lnTo>
                    <a:lnTo>
                      <a:pt x="273" y="105"/>
                    </a:lnTo>
                    <a:lnTo>
                      <a:pt x="273" y="103"/>
                    </a:lnTo>
                    <a:cubicBezTo>
                      <a:pt x="274" y="102"/>
                      <a:pt x="274" y="100"/>
                      <a:pt x="275" y="99"/>
                    </a:cubicBezTo>
                    <a:lnTo>
                      <a:pt x="275" y="97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88"/>
                    </a:lnTo>
                    <a:lnTo>
                      <a:pt x="275" y="84"/>
                    </a:lnTo>
                    <a:lnTo>
                      <a:pt x="275" y="82"/>
                    </a:lnTo>
                    <a:lnTo>
                      <a:pt x="275" y="78"/>
                    </a:lnTo>
                    <a:lnTo>
                      <a:pt x="275" y="76"/>
                    </a:lnTo>
                    <a:lnTo>
                      <a:pt x="275" y="72"/>
                    </a:lnTo>
                    <a:lnTo>
                      <a:pt x="275" y="70"/>
                    </a:lnTo>
                    <a:cubicBezTo>
                      <a:pt x="276" y="69"/>
                      <a:pt x="276" y="68"/>
                      <a:pt x="277" y="67"/>
                    </a:cubicBezTo>
                    <a:lnTo>
                      <a:pt x="277" y="63"/>
                    </a:lnTo>
                    <a:lnTo>
                      <a:pt x="277" y="61"/>
                    </a:lnTo>
                    <a:lnTo>
                      <a:pt x="277" y="59"/>
                    </a:lnTo>
                    <a:lnTo>
                      <a:pt x="277" y="55"/>
                    </a:lnTo>
                    <a:lnTo>
                      <a:pt x="277" y="53"/>
                    </a:lnTo>
                    <a:lnTo>
                      <a:pt x="277" y="49"/>
                    </a:lnTo>
                    <a:lnTo>
                      <a:pt x="279" y="47"/>
                    </a:lnTo>
                    <a:lnTo>
                      <a:pt x="279" y="44"/>
                    </a:lnTo>
                    <a:lnTo>
                      <a:pt x="279" y="40"/>
                    </a:lnTo>
                    <a:lnTo>
                      <a:pt x="279" y="38"/>
                    </a:lnTo>
                    <a:lnTo>
                      <a:pt x="279" y="36"/>
                    </a:lnTo>
                    <a:lnTo>
                      <a:pt x="281" y="34"/>
                    </a:lnTo>
                    <a:lnTo>
                      <a:pt x="281" y="30"/>
                    </a:lnTo>
                    <a:lnTo>
                      <a:pt x="281" y="28"/>
                    </a:lnTo>
                    <a:lnTo>
                      <a:pt x="281" y="24"/>
                    </a:lnTo>
                    <a:lnTo>
                      <a:pt x="281" y="23"/>
                    </a:lnTo>
                    <a:lnTo>
                      <a:pt x="281" y="21"/>
                    </a:lnTo>
                    <a:lnTo>
                      <a:pt x="281" y="19"/>
                    </a:lnTo>
                    <a:lnTo>
                      <a:pt x="281" y="17"/>
                    </a:lnTo>
                    <a:lnTo>
                      <a:pt x="281" y="13"/>
                    </a:lnTo>
                    <a:lnTo>
                      <a:pt x="281" y="11"/>
                    </a:lnTo>
                    <a:lnTo>
                      <a:pt x="281" y="9"/>
                    </a:lnTo>
                    <a:lnTo>
                      <a:pt x="283" y="7"/>
                    </a:lnTo>
                    <a:lnTo>
                      <a:pt x="283" y="5"/>
                    </a:lnTo>
                    <a:lnTo>
                      <a:pt x="283" y="3"/>
                    </a:lnTo>
                    <a:lnTo>
                      <a:pt x="283" y="1"/>
                    </a:lnTo>
                    <a:lnTo>
                      <a:pt x="285" y="1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7" y="1"/>
                    </a:lnTo>
                    <a:lnTo>
                      <a:pt x="287" y="3"/>
                    </a:lnTo>
                    <a:lnTo>
                      <a:pt x="287" y="5"/>
                    </a:lnTo>
                    <a:lnTo>
                      <a:pt x="287" y="7"/>
                    </a:lnTo>
                    <a:lnTo>
                      <a:pt x="287" y="9"/>
                    </a:lnTo>
                    <a:lnTo>
                      <a:pt x="289" y="11"/>
                    </a:lnTo>
                    <a:lnTo>
                      <a:pt x="289" y="13"/>
                    </a:lnTo>
                    <a:lnTo>
                      <a:pt x="289" y="17"/>
                    </a:lnTo>
                    <a:lnTo>
                      <a:pt x="289" y="19"/>
                    </a:lnTo>
                    <a:lnTo>
                      <a:pt x="291" y="21"/>
                    </a:lnTo>
                    <a:lnTo>
                      <a:pt x="291" y="23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91" y="30"/>
                    </a:lnTo>
                    <a:lnTo>
                      <a:pt x="291" y="34"/>
                    </a:lnTo>
                    <a:lnTo>
                      <a:pt x="291" y="36"/>
                    </a:lnTo>
                    <a:lnTo>
                      <a:pt x="291" y="38"/>
                    </a:lnTo>
                    <a:lnTo>
                      <a:pt x="291" y="40"/>
                    </a:lnTo>
                    <a:lnTo>
                      <a:pt x="291" y="44"/>
                    </a:lnTo>
                    <a:lnTo>
                      <a:pt x="291" y="47"/>
                    </a:lnTo>
                    <a:lnTo>
                      <a:pt x="291" y="49"/>
                    </a:lnTo>
                    <a:lnTo>
                      <a:pt x="291" y="53"/>
                    </a:lnTo>
                    <a:lnTo>
                      <a:pt x="293" y="55"/>
                    </a:lnTo>
                    <a:lnTo>
                      <a:pt x="293" y="59"/>
                    </a:lnTo>
                    <a:lnTo>
                      <a:pt x="293" y="61"/>
                    </a:lnTo>
                    <a:lnTo>
                      <a:pt x="293" y="63"/>
                    </a:lnTo>
                    <a:lnTo>
                      <a:pt x="293" y="67"/>
                    </a:lnTo>
                    <a:cubicBezTo>
                      <a:pt x="294" y="68"/>
                      <a:pt x="294" y="69"/>
                      <a:pt x="295" y="70"/>
                    </a:cubicBezTo>
                    <a:lnTo>
                      <a:pt x="295" y="72"/>
                    </a:lnTo>
                    <a:lnTo>
                      <a:pt x="295" y="76"/>
                    </a:lnTo>
                    <a:lnTo>
                      <a:pt x="295" y="78"/>
                    </a:lnTo>
                    <a:lnTo>
                      <a:pt x="295" y="82"/>
                    </a:lnTo>
                    <a:cubicBezTo>
                      <a:pt x="295" y="83"/>
                      <a:pt x="296" y="83"/>
                      <a:pt x="296" y="84"/>
                    </a:cubicBezTo>
                    <a:lnTo>
                      <a:pt x="296" y="88"/>
                    </a:lnTo>
                    <a:lnTo>
                      <a:pt x="296" y="92"/>
                    </a:lnTo>
                    <a:lnTo>
                      <a:pt x="296" y="93"/>
                    </a:lnTo>
                    <a:lnTo>
                      <a:pt x="296" y="97"/>
                    </a:lnTo>
                    <a:lnTo>
                      <a:pt x="296" y="99"/>
                    </a:lnTo>
                    <a:lnTo>
                      <a:pt x="296" y="103"/>
                    </a:lnTo>
                    <a:lnTo>
                      <a:pt x="296" y="105"/>
                    </a:lnTo>
                    <a:lnTo>
                      <a:pt x="296" y="107"/>
                    </a:lnTo>
                    <a:lnTo>
                      <a:pt x="296" y="109"/>
                    </a:lnTo>
                    <a:lnTo>
                      <a:pt x="296" y="113"/>
                    </a:lnTo>
                    <a:lnTo>
                      <a:pt x="296" y="115"/>
                    </a:lnTo>
                    <a:lnTo>
                      <a:pt x="296" y="118"/>
                    </a:lnTo>
                    <a:lnTo>
                      <a:pt x="298" y="120"/>
                    </a:lnTo>
                    <a:lnTo>
                      <a:pt x="298" y="122"/>
                    </a:lnTo>
                    <a:lnTo>
                      <a:pt x="298" y="124"/>
                    </a:lnTo>
                    <a:lnTo>
                      <a:pt x="298" y="128"/>
                    </a:lnTo>
                    <a:cubicBezTo>
                      <a:pt x="299" y="129"/>
                      <a:pt x="299" y="131"/>
                      <a:pt x="300" y="132"/>
                    </a:cubicBezTo>
                    <a:lnTo>
                      <a:pt x="300" y="134"/>
                    </a:lnTo>
                    <a:lnTo>
                      <a:pt x="300" y="138"/>
                    </a:lnTo>
                    <a:lnTo>
                      <a:pt x="300" y="139"/>
                    </a:lnTo>
                    <a:lnTo>
                      <a:pt x="300" y="141"/>
                    </a:lnTo>
                    <a:lnTo>
                      <a:pt x="300" y="143"/>
                    </a:lnTo>
                    <a:lnTo>
                      <a:pt x="300" y="145"/>
                    </a:lnTo>
                    <a:lnTo>
                      <a:pt x="300" y="147"/>
                    </a:lnTo>
                    <a:lnTo>
                      <a:pt x="300" y="149"/>
                    </a:lnTo>
                    <a:lnTo>
                      <a:pt x="302" y="151"/>
                    </a:lnTo>
                    <a:lnTo>
                      <a:pt x="302" y="153"/>
                    </a:lnTo>
                    <a:lnTo>
                      <a:pt x="302" y="155"/>
                    </a:lnTo>
                    <a:lnTo>
                      <a:pt x="302" y="157"/>
                    </a:lnTo>
                    <a:lnTo>
                      <a:pt x="304" y="157"/>
                    </a:lnTo>
                    <a:lnTo>
                      <a:pt x="304" y="159"/>
                    </a:lnTo>
                    <a:lnTo>
                      <a:pt x="304" y="161"/>
                    </a:lnTo>
                    <a:lnTo>
                      <a:pt x="304" y="162"/>
                    </a:lnTo>
                    <a:lnTo>
                      <a:pt x="306" y="164"/>
                    </a:lnTo>
                    <a:lnTo>
                      <a:pt x="306" y="166"/>
                    </a:lnTo>
                    <a:lnTo>
                      <a:pt x="306" y="168"/>
                    </a:lnTo>
                    <a:lnTo>
                      <a:pt x="308" y="168"/>
                    </a:lnTo>
                    <a:lnTo>
                      <a:pt x="308" y="170"/>
                    </a:lnTo>
                    <a:lnTo>
                      <a:pt x="308" y="172"/>
                    </a:lnTo>
                    <a:lnTo>
                      <a:pt x="310" y="172"/>
                    </a:lnTo>
                    <a:lnTo>
                      <a:pt x="312" y="172"/>
                    </a:lnTo>
                    <a:lnTo>
                      <a:pt x="312" y="174"/>
                    </a:lnTo>
                    <a:lnTo>
                      <a:pt x="314" y="174"/>
                    </a:lnTo>
                    <a:lnTo>
                      <a:pt x="316" y="174"/>
                    </a:lnTo>
                    <a:lnTo>
                      <a:pt x="318" y="174"/>
                    </a:lnTo>
                    <a:lnTo>
                      <a:pt x="319" y="174"/>
                    </a:lnTo>
                    <a:lnTo>
                      <a:pt x="321" y="174"/>
                    </a:lnTo>
                    <a:lnTo>
                      <a:pt x="323" y="174"/>
                    </a:lnTo>
                    <a:lnTo>
                      <a:pt x="325" y="174"/>
                    </a:lnTo>
                    <a:lnTo>
                      <a:pt x="327" y="174"/>
                    </a:lnTo>
                    <a:lnTo>
                      <a:pt x="329" y="174"/>
                    </a:lnTo>
                    <a:lnTo>
                      <a:pt x="331" y="174"/>
                    </a:lnTo>
                    <a:lnTo>
                      <a:pt x="333" y="174"/>
                    </a:lnTo>
                    <a:lnTo>
                      <a:pt x="335" y="174"/>
                    </a:lnTo>
                    <a:lnTo>
                      <a:pt x="337" y="174"/>
                    </a:lnTo>
                    <a:lnTo>
                      <a:pt x="339" y="174"/>
                    </a:lnTo>
                    <a:lnTo>
                      <a:pt x="341" y="174"/>
                    </a:lnTo>
                    <a:lnTo>
                      <a:pt x="342" y="174"/>
                    </a:lnTo>
                    <a:lnTo>
                      <a:pt x="344" y="174"/>
                    </a:lnTo>
                    <a:lnTo>
                      <a:pt x="346" y="174"/>
                    </a:lnTo>
                    <a:lnTo>
                      <a:pt x="348" y="174"/>
                    </a:lnTo>
                    <a:lnTo>
                      <a:pt x="350" y="174"/>
                    </a:lnTo>
                    <a:lnTo>
                      <a:pt x="352" y="174"/>
                    </a:lnTo>
                    <a:lnTo>
                      <a:pt x="354" y="174"/>
                    </a:lnTo>
                    <a:lnTo>
                      <a:pt x="356" y="174"/>
                    </a:lnTo>
                    <a:lnTo>
                      <a:pt x="358" y="174"/>
                    </a:lnTo>
                    <a:lnTo>
                      <a:pt x="360" y="174"/>
                    </a:lnTo>
                    <a:lnTo>
                      <a:pt x="362" y="174"/>
                    </a:lnTo>
                    <a:lnTo>
                      <a:pt x="364" y="174"/>
                    </a:lnTo>
                    <a:lnTo>
                      <a:pt x="365" y="174"/>
                    </a:lnTo>
                    <a:lnTo>
                      <a:pt x="367" y="174"/>
                    </a:lnTo>
                    <a:lnTo>
                      <a:pt x="369" y="174"/>
                    </a:lnTo>
                    <a:lnTo>
                      <a:pt x="371" y="174"/>
                    </a:lnTo>
                    <a:lnTo>
                      <a:pt x="373" y="174"/>
                    </a:lnTo>
                    <a:lnTo>
                      <a:pt x="375" y="174"/>
                    </a:lnTo>
                    <a:lnTo>
                      <a:pt x="377" y="174"/>
                    </a:lnTo>
                    <a:lnTo>
                      <a:pt x="379" y="174"/>
                    </a:lnTo>
                    <a:lnTo>
                      <a:pt x="381" y="174"/>
                    </a:lnTo>
                    <a:lnTo>
                      <a:pt x="383" y="174"/>
                    </a:lnTo>
                    <a:lnTo>
                      <a:pt x="385" y="174"/>
                    </a:lnTo>
                    <a:lnTo>
                      <a:pt x="387" y="174"/>
                    </a:lnTo>
                    <a:lnTo>
                      <a:pt x="388" y="174"/>
                    </a:lnTo>
                    <a:lnTo>
                      <a:pt x="390" y="174"/>
                    </a:lnTo>
                    <a:lnTo>
                      <a:pt x="392" y="174"/>
                    </a:lnTo>
                    <a:lnTo>
                      <a:pt x="394" y="174"/>
                    </a:lnTo>
                    <a:lnTo>
                      <a:pt x="396" y="174"/>
                    </a:lnTo>
                    <a:lnTo>
                      <a:pt x="398" y="174"/>
                    </a:lnTo>
                    <a:lnTo>
                      <a:pt x="400" y="174"/>
                    </a:lnTo>
                    <a:cubicBezTo>
                      <a:pt x="401" y="174"/>
                      <a:pt x="363" y="173"/>
                      <a:pt x="402" y="174"/>
                    </a:cubicBezTo>
                    <a:lnTo>
                      <a:pt x="633" y="181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 rot="5400000">
                <a:off x="1312863" y="5266255"/>
                <a:ext cx="146050" cy="142875"/>
              </a:xfrm>
              <a:custGeom>
                <a:avLst/>
                <a:gdLst>
                  <a:gd name="T0" fmla="*/ 112 w 89"/>
                  <a:gd name="T1" fmla="*/ 118 h 86"/>
                  <a:gd name="T2" fmla="*/ 0 w 89"/>
                  <a:gd name="T3" fmla="*/ 57 h 86"/>
                  <a:gd name="T4" fmla="*/ 112 w 89"/>
                  <a:gd name="T5" fmla="*/ 0 h 86"/>
                  <a:gd name="T6" fmla="*/ 112 w 89"/>
                  <a:gd name="T7" fmla="*/ 118 h 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86"/>
                  <a:gd name="T14" fmla="*/ 89 w 89"/>
                  <a:gd name="T15" fmla="*/ 86 h 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86">
                    <a:moveTo>
                      <a:pt x="89" y="86"/>
                    </a:moveTo>
                    <a:lnTo>
                      <a:pt x="0" y="42"/>
                    </a:lnTo>
                    <a:lnTo>
                      <a:pt x="89" y="0"/>
                    </a:lnTo>
                    <a:lnTo>
                      <a:pt x="89" y="86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7645000">
              <a:off x="5922632" y="4905102"/>
              <a:ext cx="360364" cy="1212332"/>
              <a:chOff x="1314450" y="5264668"/>
              <a:chExt cx="360364" cy="1212332"/>
            </a:xfrm>
          </p:grpSpPr>
          <p:sp>
            <p:nvSpPr>
              <p:cNvPr id="42" name="Freeform 42"/>
              <p:cNvSpPr>
                <a:spLocks/>
              </p:cNvSpPr>
              <p:nvPr/>
            </p:nvSpPr>
            <p:spPr bwMode="auto">
              <a:xfrm rot="5400000">
                <a:off x="997851" y="5800037"/>
                <a:ext cx="1051726" cy="302200"/>
              </a:xfrm>
              <a:custGeom>
                <a:avLst/>
                <a:gdLst>
                  <a:gd name="T0" fmla="*/ 4 w 236"/>
                  <a:gd name="T1" fmla="*/ 247 h 174"/>
                  <a:gd name="T2" fmla="*/ 10 w 236"/>
                  <a:gd name="T3" fmla="*/ 247 h 174"/>
                  <a:gd name="T4" fmla="*/ 20 w 236"/>
                  <a:gd name="T5" fmla="*/ 247 h 174"/>
                  <a:gd name="T6" fmla="*/ 24 w 236"/>
                  <a:gd name="T7" fmla="*/ 247 h 174"/>
                  <a:gd name="T8" fmla="*/ 30 w 236"/>
                  <a:gd name="T9" fmla="*/ 247 h 174"/>
                  <a:gd name="T10" fmla="*/ 35 w 236"/>
                  <a:gd name="T11" fmla="*/ 247 h 174"/>
                  <a:gd name="T12" fmla="*/ 43 w 236"/>
                  <a:gd name="T13" fmla="*/ 247 h 174"/>
                  <a:gd name="T14" fmla="*/ 50 w 236"/>
                  <a:gd name="T15" fmla="*/ 247 h 174"/>
                  <a:gd name="T16" fmla="*/ 54 w 236"/>
                  <a:gd name="T17" fmla="*/ 247 h 174"/>
                  <a:gd name="T18" fmla="*/ 60 w 236"/>
                  <a:gd name="T19" fmla="*/ 247 h 174"/>
                  <a:gd name="T20" fmla="*/ 69 w 236"/>
                  <a:gd name="T21" fmla="*/ 247 h 174"/>
                  <a:gd name="T22" fmla="*/ 75 w 236"/>
                  <a:gd name="T23" fmla="*/ 247 h 174"/>
                  <a:gd name="T24" fmla="*/ 81 w 236"/>
                  <a:gd name="T25" fmla="*/ 247 h 174"/>
                  <a:gd name="T26" fmla="*/ 86 w 236"/>
                  <a:gd name="T27" fmla="*/ 247 h 174"/>
                  <a:gd name="T28" fmla="*/ 94 w 236"/>
                  <a:gd name="T29" fmla="*/ 247 h 174"/>
                  <a:gd name="T30" fmla="*/ 100 w 236"/>
                  <a:gd name="T31" fmla="*/ 247 h 174"/>
                  <a:gd name="T32" fmla="*/ 109 w 236"/>
                  <a:gd name="T33" fmla="*/ 247 h 174"/>
                  <a:gd name="T34" fmla="*/ 113 w 236"/>
                  <a:gd name="T35" fmla="*/ 247 h 174"/>
                  <a:gd name="T36" fmla="*/ 118 w 236"/>
                  <a:gd name="T37" fmla="*/ 247 h 174"/>
                  <a:gd name="T38" fmla="*/ 124 w 236"/>
                  <a:gd name="T39" fmla="*/ 244 h 174"/>
                  <a:gd name="T40" fmla="*/ 130 w 236"/>
                  <a:gd name="T41" fmla="*/ 244 h 174"/>
                  <a:gd name="T42" fmla="*/ 132 w 236"/>
                  <a:gd name="T43" fmla="*/ 238 h 174"/>
                  <a:gd name="T44" fmla="*/ 138 w 236"/>
                  <a:gd name="T45" fmla="*/ 223 h 174"/>
                  <a:gd name="T46" fmla="*/ 140 w 236"/>
                  <a:gd name="T47" fmla="*/ 200 h 174"/>
                  <a:gd name="T48" fmla="*/ 142 w 236"/>
                  <a:gd name="T49" fmla="*/ 171 h 174"/>
                  <a:gd name="T50" fmla="*/ 147 w 236"/>
                  <a:gd name="T51" fmla="*/ 131 h 174"/>
                  <a:gd name="T52" fmla="*/ 150 w 236"/>
                  <a:gd name="T53" fmla="*/ 84 h 174"/>
                  <a:gd name="T54" fmla="*/ 156 w 236"/>
                  <a:gd name="T55" fmla="*/ 40 h 174"/>
                  <a:gd name="T56" fmla="*/ 158 w 236"/>
                  <a:gd name="T57" fmla="*/ 7 h 174"/>
                  <a:gd name="T58" fmla="*/ 164 w 236"/>
                  <a:gd name="T59" fmla="*/ 0 h 174"/>
                  <a:gd name="T60" fmla="*/ 166 w 236"/>
                  <a:gd name="T61" fmla="*/ 18 h 174"/>
                  <a:gd name="T62" fmla="*/ 170 w 236"/>
                  <a:gd name="T63" fmla="*/ 50 h 174"/>
                  <a:gd name="T64" fmla="*/ 172 w 236"/>
                  <a:gd name="T65" fmla="*/ 95 h 174"/>
                  <a:gd name="T66" fmla="*/ 177 w 236"/>
                  <a:gd name="T67" fmla="*/ 141 h 174"/>
                  <a:gd name="T68" fmla="*/ 179 w 236"/>
                  <a:gd name="T69" fmla="*/ 183 h 174"/>
                  <a:gd name="T70" fmla="*/ 181 w 236"/>
                  <a:gd name="T71" fmla="*/ 209 h 174"/>
                  <a:gd name="T72" fmla="*/ 187 w 236"/>
                  <a:gd name="T73" fmla="*/ 229 h 174"/>
                  <a:gd name="T74" fmla="*/ 189 w 236"/>
                  <a:gd name="T75" fmla="*/ 238 h 174"/>
                  <a:gd name="T76" fmla="*/ 196 w 236"/>
                  <a:gd name="T77" fmla="*/ 244 h 174"/>
                  <a:gd name="T78" fmla="*/ 201 w 236"/>
                  <a:gd name="T79" fmla="*/ 247 h 174"/>
                  <a:gd name="T80" fmla="*/ 206 w 236"/>
                  <a:gd name="T81" fmla="*/ 247 h 174"/>
                  <a:gd name="T82" fmla="*/ 210 w 236"/>
                  <a:gd name="T83" fmla="*/ 247 h 174"/>
                  <a:gd name="T84" fmla="*/ 216 w 236"/>
                  <a:gd name="T85" fmla="*/ 247 h 174"/>
                  <a:gd name="T86" fmla="*/ 225 w 236"/>
                  <a:gd name="T87" fmla="*/ 247 h 174"/>
                  <a:gd name="T88" fmla="*/ 230 w 236"/>
                  <a:gd name="T89" fmla="*/ 247 h 174"/>
                  <a:gd name="T90" fmla="*/ 238 w 236"/>
                  <a:gd name="T91" fmla="*/ 247 h 174"/>
                  <a:gd name="T92" fmla="*/ 242 w 236"/>
                  <a:gd name="T93" fmla="*/ 247 h 174"/>
                  <a:gd name="T94" fmla="*/ 250 w 236"/>
                  <a:gd name="T95" fmla="*/ 247 h 174"/>
                  <a:gd name="T96" fmla="*/ 256 w 236"/>
                  <a:gd name="T97" fmla="*/ 247 h 174"/>
                  <a:gd name="T98" fmla="*/ 262 w 236"/>
                  <a:gd name="T99" fmla="*/ 247 h 174"/>
                  <a:gd name="T100" fmla="*/ 269 w 236"/>
                  <a:gd name="T101" fmla="*/ 247 h 174"/>
                  <a:gd name="T102" fmla="*/ 274 w 236"/>
                  <a:gd name="T103" fmla="*/ 247 h 174"/>
                  <a:gd name="T104" fmla="*/ 278 w 236"/>
                  <a:gd name="T105" fmla="*/ 247 h 174"/>
                  <a:gd name="T106" fmla="*/ 288 w 236"/>
                  <a:gd name="T107" fmla="*/ 247 h 174"/>
                  <a:gd name="T108" fmla="*/ 292 w 236"/>
                  <a:gd name="T109" fmla="*/ 247 h 174"/>
                  <a:gd name="T110" fmla="*/ 299 w 236"/>
                  <a:gd name="T111" fmla="*/ 247 h 174"/>
                  <a:gd name="T112" fmla="*/ 305 w 236"/>
                  <a:gd name="T113" fmla="*/ 247 h 174"/>
                  <a:gd name="T114" fmla="*/ 312 w 236"/>
                  <a:gd name="T115" fmla="*/ 247 h 174"/>
                  <a:gd name="T116" fmla="*/ 319 w 236"/>
                  <a:gd name="T117" fmla="*/ 247 h 1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6"/>
                  <a:gd name="T178" fmla="*/ 0 h 174"/>
                  <a:gd name="T179" fmla="*/ 236 w 236"/>
                  <a:gd name="T180" fmla="*/ 174 h 174"/>
                  <a:gd name="connsiteX0" fmla="*/ 168 w 404"/>
                  <a:gd name="connsiteY0" fmla="*/ 174 h 174"/>
                  <a:gd name="connsiteX1" fmla="*/ 168 w 404"/>
                  <a:gd name="connsiteY1" fmla="*/ 174 h 174"/>
                  <a:gd name="connsiteX2" fmla="*/ 170 w 404"/>
                  <a:gd name="connsiteY2" fmla="*/ 174 h 174"/>
                  <a:gd name="connsiteX3" fmla="*/ 172 w 404"/>
                  <a:gd name="connsiteY3" fmla="*/ 174 h 174"/>
                  <a:gd name="connsiteX4" fmla="*/ 174 w 404"/>
                  <a:gd name="connsiteY4" fmla="*/ 174 h 174"/>
                  <a:gd name="connsiteX5" fmla="*/ 0 w 404"/>
                  <a:gd name="connsiteY5" fmla="*/ 173 h 174"/>
                  <a:gd name="connsiteX6" fmla="*/ 178 w 404"/>
                  <a:gd name="connsiteY6" fmla="*/ 174 h 174"/>
                  <a:gd name="connsiteX7" fmla="*/ 179 w 404"/>
                  <a:gd name="connsiteY7" fmla="*/ 174 h 174"/>
                  <a:gd name="connsiteX8" fmla="*/ 181 w 404"/>
                  <a:gd name="connsiteY8" fmla="*/ 174 h 174"/>
                  <a:gd name="connsiteX9" fmla="*/ 183 w 404"/>
                  <a:gd name="connsiteY9" fmla="*/ 174 h 174"/>
                  <a:gd name="connsiteX10" fmla="*/ 185 w 404"/>
                  <a:gd name="connsiteY10" fmla="*/ 174 h 174"/>
                  <a:gd name="connsiteX11" fmla="*/ 187 w 404"/>
                  <a:gd name="connsiteY11" fmla="*/ 174 h 174"/>
                  <a:gd name="connsiteX12" fmla="*/ 189 w 404"/>
                  <a:gd name="connsiteY12" fmla="*/ 174 h 174"/>
                  <a:gd name="connsiteX13" fmla="*/ 191 w 404"/>
                  <a:gd name="connsiteY13" fmla="*/ 174 h 174"/>
                  <a:gd name="connsiteX14" fmla="*/ 193 w 404"/>
                  <a:gd name="connsiteY14" fmla="*/ 174 h 174"/>
                  <a:gd name="connsiteX15" fmla="*/ 195 w 404"/>
                  <a:gd name="connsiteY15" fmla="*/ 174 h 174"/>
                  <a:gd name="connsiteX16" fmla="*/ 197 w 404"/>
                  <a:gd name="connsiteY16" fmla="*/ 174 h 174"/>
                  <a:gd name="connsiteX17" fmla="*/ 199 w 404"/>
                  <a:gd name="connsiteY17" fmla="*/ 174 h 174"/>
                  <a:gd name="connsiteX18" fmla="*/ 201 w 404"/>
                  <a:gd name="connsiteY18" fmla="*/ 174 h 174"/>
                  <a:gd name="connsiteX19" fmla="*/ 202 w 404"/>
                  <a:gd name="connsiteY19" fmla="*/ 174 h 174"/>
                  <a:gd name="connsiteX20" fmla="*/ 204 w 404"/>
                  <a:gd name="connsiteY20" fmla="*/ 174 h 174"/>
                  <a:gd name="connsiteX21" fmla="*/ 206 w 404"/>
                  <a:gd name="connsiteY21" fmla="*/ 174 h 174"/>
                  <a:gd name="connsiteX22" fmla="*/ 208 w 404"/>
                  <a:gd name="connsiteY22" fmla="*/ 174 h 174"/>
                  <a:gd name="connsiteX23" fmla="*/ 210 w 404"/>
                  <a:gd name="connsiteY23" fmla="*/ 174 h 174"/>
                  <a:gd name="connsiteX24" fmla="*/ 212 w 404"/>
                  <a:gd name="connsiteY24" fmla="*/ 174 h 174"/>
                  <a:gd name="connsiteX25" fmla="*/ 214 w 404"/>
                  <a:gd name="connsiteY25" fmla="*/ 174 h 174"/>
                  <a:gd name="connsiteX26" fmla="*/ 216 w 404"/>
                  <a:gd name="connsiteY26" fmla="*/ 174 h 174"/>
                  <a:gd name="connsiteX27" fmla="*/ 218 w 404"/>
                  <a:gd name="connsiteY27" fmla="*/ 174 h 174"/>
                  <a:gd name="connsiteX28" fmla="*/ 220 w 404"/>
                  <a:gd name="connsiteY28" fmla="*/ 174 h 174"/>
                  <a:gd name="connsiteX29" fmla="*/ 222 w 404"/>
                  <a:gd name="connsiteY29" fmla="*/ 174 h 174"/>
                  <a:gd name="connsiteX30" fmla="*/ 224 w 404"/>
                  <a:gd name="connsiteY30" fmla="*/ 174 h 174"/>
                  <a:gd name="connsiteX31" fmla="*/ 225 w 404"/>
                  <a:gd name="connsiteY31" fmla="*/ 174 h 174"/>
                  <a:gd name="connsiteX32" fmla="*/ 227 w 404"/>
                  <a:gd name="connsiteY32" fmla="*/ 174 h 174"/>
                  <a:gd name="connsiteX33" fmla="*/ 229 w 404"/>
                  <a:gd name="connsiteY33" fmla="*/ 174 h 174"/>
                  <a:gd name="connsiteX34" fmla="*/ 231 w 404"/>
                  <a:gd name="connsiteY34" fmla="*/ 174 h 174"/>
                  <a:gd name="connsiteX35" fmla="*/ 233 w 404"/>
                  <a:gd name="connsiteY35" fmla="*/ 174 h 174"/>
                  <a:gd name="connsiteX36" fmla="*/ 235 w 404"/>
                  <a:gd name="connsiteY36" fmla="*/ 174 h 174"/>
                  <a:gd name="connsiteX37" fmla="*/ 237 w 404"/>
                  <a:gd name="connsiteY37" fmla="*/ 174 h 174"/>
                  <a:gd name="connsiteX38" fmla="*/ 239 w 404"/>
                  <a:gd name="connsiteY38" fmla="*/ 174 h 174"/>
                  <a:gd name="connsiteX39" fmla="*/ 241 w 404"/>
                  <a:gd name="connsiteY39" fmla="*/ 174 h 174"/>
                  <a:gd name="connsiteX40" fmla="*/ 243 w 404"/>
                  <a:gd name="connsiteY40" fmla="*/ 174 h 174"/>
                  <a:gd name="connsiteX41" fmla="*/ 245 w 404"/>
                  <a:gd name="connsiteY41" fmla="*/ 174 h 174"/>
                  <a:gd name="connsiteX42" fmla="*/ 247 w 404"/>
                  <a:gd name="connsiteY42" fmla="*/ 174 h 174"/>
                  <a:gd name="connsiteX43" fmla="*/ 248 w 404"/>
                  <a:gd name="connsiteY43" fmla="*/ 174 h 174"/>
                  <a:gd name="connsiteX44" fmla="*/ 250 w 404"/>
                  <a:gd name="connsiteY44" fmla="*/ 174 h 174"/>
                  <a:gd name="connsiteX45" fmla="*/ 252 w 404"/>
                  <a:gd name="connsiteY45" fmla="*/ 174 h 174"/>
                  <a:gd name="connsiteX46" fmla="*/ 254 w 404"/>
                  <a:gd name="connsiteY46" fmla="*/ 174 h 174"/>
                  <a:gd name="connsiteX47" fmla="*/ 256 w 404"/>
                  <a:gd name="connsiteY47" fmla="*/ 174 h 174"/>
                  <a:gd name="connsiteX48" fmla="*/ 258 w 404"/>
                  <a:gd name="connsiteY48" fmla="*/ 174 h 174"/>
                  <a:gd name="connsiteX49" fmla="*/ 258 w 404"/>
                  <a:gd name="connsiteY49" fmla="*/ 172 h 174"/>
                  <a:gd name="connsiteX50" fmla="*/ 260 w 404"/>
                  <a:gd name="connsiteY50" fmla="*/ 172 h 174"/>
                  <a:gd name="connsiteX51" fmla="*/ 262 w 404"/>
                  <a:gd name="connsiteY51" fmla="*/ 172 h 174"/>
                  <a:gd name="connsiteX52" fmla="*/ 262 w 404"/>
                  <a:gd name="connsiteY52" fmla="*/ 170 h 174"/>
                  <a:gd name="connsiteX53" fmla="*/ 262 w 404"/>
                  <a:gd name="connsiteY53" fmla="*/ 168 h 174"/>
                  <a:gd name="connsiteX54" fmla="*/ 264 w 404"/>
                  <a:gd name="connsiteY54" fmla="*/ 168 h 174"/>
                  <a:gd name="connsiteX55" fmla="*/ 264 w 404"/>
                  <a:gd name="connsiteY55" fmla="*/ 166 h 174"/>
                  <a:gd name="connsiteX56" fmla="*/ 266 w 404"/>
                  <a:gd name="connsiteY56" fmla="*/ 166 h 174"/>
                  <a:gd name="connsiteX57" fmla="*/ 266 w 404"/>
                  <a:gd name="connsiteY57" fmla="*/ 164 h 174"/>
                  <a:gd name="connsiteX58" fmla="*/ 266 w 404"/>
                  <a:gd name="connsiteY58" fmla="*/ 162 h 174"/>
                  <a:gd name="connsiteX59" fmla="*/ 266 w 404"/>
                  <a:gd name="connsiteY59" fmla="*/ 161 h 174"/>
                  <a:gd name="connsiteX60" fmla="*/ 266 w 404"/>
                  <a:gd name="connsiteY60" fmla="*/ 159 h 174"/>
                  <a:gd name="connsiteX61" fmla="*/ 266 w 404"/>
                  <a:gd name="connsiteY61" fmla="*/ 157 h 174"/>
                  <a:gd name="connsiteX62" fmla="*/ 268 w 404"/>
                  <a:gd name="connsiteY62" fmla="*/ 157 h 174"/>
                  <a:gd name="connsiteX63" fmla="*/ 268 w 404"/>
                  <a:gd name="connsiteY63" fmla="*/ 155 h 174"/>
                  <a:gd name="connsiteX64" fmla="*/ 268 w 404"/>
                  <a:gd name="connsiteY64" fmla="*/ 153 h 174"/>
                  <a:gd name="connsiteX65" fmla="*/ 268 w 404"/>
                  <a:gd name="connsiteY65" fmla="*/ 151 h 174"/>
                  <a:gd name="connsiteX66" fmla="*/ 268 w 404"/>
                  <a:gd name="connsiteY66" fmla="*/ 149 h 174"/>
                  <a:gd name="connsiteX67" fmla="*/ 270 w 404"/>
                  <a:gd name="connsiteY67" fmla="*/ 147 h 174"/>
                  <a:gd name="connsiteX68" fmla="*/ 270 w 404"/>
                  <a:gd name="connsiteY68" fmla="*/ 145 h 174"/>
                  <a:gd name="connsiteX69" fmla="*/ 270 w 404"/>
                  <a:gd name="connsiteY69" fmla="*/ 143 h 174"/>
                  <a:gd name="connsiteX70" fmla="*/ 270 w 404"/>
                  <a:gd name="connsiteY70" fmla="*/ 141 h 174"/>
                  <a:gd name="connsiteX71" fmla="*/ 270 w 404"/>
                  <a:gd name="connsiteY71" fmla="*/ 139 h 174"/>
                  <a:gd name="connsiteX72" fmla="*/ 271 w 404"/>
                  <a:gd name="connsiteY72" fmla="*/ 138 h 174"/>
                  <a:gd name="connsiteX73" fmla="*/ 271 w 404"/>
                  <a:gd name="connsiteY73" fmla="*/ 134 h 174"/>
                  <a:gd name="connsiteX74" fmla="*/ 271 w 404"/>
                  <a:gd name="connsiteY74" fmla="*/ 132 h 174"/>
                  <a:gd name="connsiteX75" fmla="*/ 271 w 404"/>
                  <a:gd name="connsiteY75" fmla="*/ 128 h 174"/>
                  <a:gd name="connsiteX76" fmla="*/ 271 w 404"/>
                  <a:gd name="connsiteY76" fmla="*/ 124 h 174"/>
                  <a:gd name="connsiteX77" fmla="*/ 271 w 404"/>
                  <a:gd name="connsiteY77" fmla="*/ 122 h 174"/>
                  <a:gd name="connsiteX78" fmla="*/ 271 w 404"/>
                  <a:gd name="connsiteY78" fmla="*/ 120 h 174"/>
                  <a:gd name="connsiteX79" fmla="*/ 273 w 404"/>
                  <a:gd name="connsiteY79" fmla="*/ 118 h 174"/>
                  <a:gd name="connsiteX80" fmla="*/ 273 w 404"/>
                  <a:gd name="connsiteY80" fmla="*/ 115 h 174"/>
                  <a:gd name="connsiteX81" fmla="*/ 273 w 404"/>
                  <a:gd name="connsiteY81" fmla="*/ 113 h 174"/>
                  <a:gd name="connsiteX82" fmla="*/ 273 w 404"/>
                  <a:gd name="connsiteY82" fmla="*/ 109 h 174"/>
                  <a:gd name="connsiteX83" fmla="*/ 273 w 404"/>
                  <a:gd name="connsiteY83" fmla="*/ 107 h 174"/>
                  <a:gd name="connsiteX84" fmla="*/ 273 w 404"/>
                  <a:gd name="connsiteY84" fmla="*/ 105 h 174"/>
                  <a:gd name="connsiteX85" fmla="*/ 273 w 404"/>
                  <a:gd name="connsiteY85" fmla="*/ 103 h 174"/>
                  <a:gd name="connsiteX86" fmla="*/ 275 w 404"/>
                  <a:gd name="connsiteY86" fmla="*/ 99 h 174"/>
                  <a:gd name="connsiteX87" fmla="*/ 275 w 404"/>
                  <a:gd name="connsiteY87" fmla="*/ 97 h 174"/>
                  <a:gd name="connsiteX88" fmla="*/ 275 w 404"/>
                  <a:gd name="connsiteY88" fmla="*/ 93 h 174"/>
                  <a:gd name="connsiteX89" fmla="*/ 275 w 404"/>
                  <a:gd name="connsiteY89" fmla="*/ 92 h 174"/>
                  <a:gd name="connsiteX90" fmla="*/ 275 w 404"/>
                  <a:gd name="connsiteY90" fmla="*/ 88 h 174"/>
                  <a:gd name="connsiteX91" fmla="*/ 275 w 404"/>
                  <a:gd name="connsiteY91" fmla="*/ 84 h 174"/>
                  <a:gd name="connsiteX92" fmla="*/ 275 w 404"/>
                  <a:gd name="connsiteY92" fmla="*/ 82 h 174"/>
                  <a:gd name="connsiteX93" fmla="*/ 275 w 404"/>
                  <a:gd name="connsiteY93" fmla="*/ 78 h 174"/>
                  <a:gd name="connsiteX94" fmla="*/ 275 w 404"/>
                  <a:gd name="connsiteY94" fmla="*/ 76 h 174"/>
                  <a:gd name="connsiteX95" fmla="*/ 275 w 404"/>
                  <a:gd name="connsiteY95" fmla="*/ 72 h 174"/>
                  <a:gd name="connsiteX96" fmla="*/ 275 w 404"/>
                  <a:gd name="connsiteY96" fmla="*/ 70 h 174"/>
                  <a:gd name="connsiteX97" fmla="*/ 277 w 404"/>
                  <a:gd name="connsiteY97" fmla="*/ 67 h 174"/>
                  <a:gd name="connsiteX98" fmla="*/ 277 w 404"/>
                  <a:gd name="connsiteY98" fmla="*/ 63 h 174"/>
                  <a:gd name="connsiteX99" fmla="*/ 277 w 404"/>
                  <a:gd name="connsiteY99" fmla="*/ 61 h 174"/>
                  <a:gd name="connsiteX100" fmla="*/ 277 w 404"/>
                  <a:gd name="connsiteY100" fmla="*/ 59 h 174"/>
                  <a:gd name="connsiteX101" fmla="*/ 277 w 404"/>
                  <a:gd name="connsiteY101" fmla="*/ 55 h 174"/>
                  <a:gd name="connsiteX102" fmla="*/ 277 w 404"/>
                  <a:gd name="connsiteY102" fmla="*/ 53 h 174"/>
                  <a:gd name="connsiteX103" fmla="*/ 277 w 404"/>
                  <a:gd name="connsiteY103" fmla="*/ 49 h 174"/>
                  <a:gd name="connsiteX104" fmla="*/ 279 w 404"/>
                  <a:gd name="connsiteY104" fmla="*/ 47 h 174"/>
                  <a:gd name="connsiteX105" fmla="*/ 279 w 404"/>
                  <a:gd name="connsiteY105" fmla="*/ 44 h 174"/>
                  <a:gd name="connsiteX106" fmla="*/ 279 w 404"/>
                  <a:gd name="connsiteY106" fmla="*/ 40 h 174"/>
                  <a:gd name="connsiteX107" fmla="*/ 279 w 404"/>
                  <a:gd name="connsiteY107" fmla="*/ 38 h 174"/>
                  <a:gd name="connsiteX108" fmla="*/ 279 w 404"/>
                  <a:gd name="connsiteY108" fmla="*/ 36 h 174"/>
                  <a:gd name="connsiteX109" fmla="*/ 281 w 404"/>
                  <a:gd name="connsiteY109" fmla="*/ 34 h 174"/>
                  <a:gd name="connsiteX110" fmla="*/ 281 w 404"/>
                  <a:gd name="connsiteY110" fmla="*/ 30 h 174"/>
                  <a:gd name="connsiteX111" fmla="*/ 281 w 404"/>
                  <a:gd name="connsiteY111" fmla="*/ 28 h 174"/>
                  <a:gd name="connsiteX112" fmla="*/ 281 w 404"/>
                  <a:gd name="connsiteY112" fmla="*/ 24 h 174"/>
                  <a:gd name="connsiteX113" fmla="*/ 281 w 404"/>
                  <a:gd name="connsiteY113" fmla="*/ 23 h 174"/>
                  <a:gd name="connsiteX114" fmla="*/ 281 w 404"/>
                  <a:gd name="connsiteY114" fmla="*/ 21 h 174"/>
                  <a:gd name="connsiteX115" fmla="*/ 281 w 404"/>
                  <a:gd name="connsiteY115" fmla="*/ 19 h 174"/>
                  <a:gd name="connsiteX116" fmla="*/ 281 w 404"/>
                  <a:gd name="connsiteY116" fmla="*/ 17 h 174"/>
                  <a:gd name="connsiteX117" fmla="*/ 281 w 404"/>
                  <a:gd name="connsiteY117" fmla="*/ 13 h 174"/>
                  <a:gd name="connsiteX118" fmla="*/ 281 w 404"/>
                  <a:gd name="connsiteY118" fmla="*/ 11 h 174"/>
                  <a:gd name="connsiteX119" fmla="*/ 281 w 404"/>
                  <a:gd name="connsiteY119" fmla="*/ 9 h 174"/>
                  <a:gd name="connsiteX120" fmla="*/ 283 w 404"/>
                  <a:gd name="connsiteY120" fmla="*/ 7 h 174"/>
                  <a:gd name="connsiteX121" fmla="*/ 283 w 404"/>
                  <a:gd name="connsiteY121" fmla="*/ 5 h 174"/>
                  <a:gd name="connsiteX122" fmla="*/ 283 w 404"/>
                  <a:gd name="connsiteY122" fmla="*/ 3 h 174"/>
                  <a:gd name="connsiteX123" fmla="*/ 283 w 404"/>
                  <a:gd name="connsiteY123" fmla="*/ 1 h 174"/>
                  <a:gd name="connsiteX124" fmla="*/ 285 w 404"/>
                  <a:gd name="connsiteY124" fmla="*/ 1 h 174"/>
                  <a:gd name="connsiteX125" fmla="*/ 285 w 404"/>
                  <a:gd name="connsiteY125" fmla="*/ 0 h 174"/>
                  <a:gd name="connsiteX126" fmla="*/ 287 w 404"/>
                  <a:gd name="connsiteY126" fmla="*/ 0 h 174"/>
                  <a:gd name="connsiteX127" fmla="*/ 287 w 404"/>
                  <a:gd name="connsiteY127" fmla="*/ 1 h 174"/>
                  <a:gd name="connsiteX128" fmla="*/ 287 w 404"/>
                  <a:gd name="connsiteY128" fmla="*/ 3 h 174"/>
                  <a:gd name="connsiteX129" fmla="*/ 287 w 404"/>
                  <a:gd name="connsiteY129" fmla="*/ 5 h 174"/>
                  <a:gd name="connsiteX130" fmla="*/ 287 w 404"/>
                  <a:gd name="connsiteY130" fmla="*/ 7 h 174"/>
                  <a:gd name="connsiteX131" fmla="*/ 287 w 404"/>
                  <a:gd name="connsiteY131" fmla="*/ 9 h 174"/>
                  <a:gd name="connsiteX132" fmla="*/ 289 w 404"/>
                  <a:gd name="connsiteY132" fmla="*/ 11 h 174"/>
                  <a:gd name="connsiteX133" fmla="*/ 289 w 404"/>
                  <a:gd name="connsiteY133" fmla="*/ 13 h 174"/>
                  <a:gd name="connsiteX134" fmla="*/ 289 w 404"/>
                  <a:gd name="connsiteY134" fmla="*/ 17 h 174"/>
                  <a:gd name="connsiteX135" fmla="*/ 289 w 404"/>
                  <a:gd name="connsiteY135" fmla="*/ 19 h 174"/>
                  <a:gd name="connsiteX136" fmla="*/ 291 w 404"/>
                  <a:gd name="connsiteY136" fmla="*/ 21 h 174"/>
                  <a:gd name="connsiteX137" fmla="*/ 291 w 404"/>
                  <a:gd name="connsiteY137" fmla="*/ 23 h 174"/>
                  <a:gd name="connsiteX138" fmla="*/ 291 w 404"/>
                  <a:gd name="connsiteY138" fmla="*/ 24 h 174"/>
                  <a:gd name="connsiteX139" fmla="*/ 291 w 404"/>
                  <a:gd name="connsiteY139" fmla="*/ 28 h 174"/>
                  <a:gd name="connsiteX140" fmla="*/ 291 w 404"/>
                  <a:gd name="connsiteY140" fmla="*/ 30 h 174"/>
                  <a:gd name="connsiteX141" fmla="*/ 291 w 404"/>
                  <a:gd name="connsiteY141" fmla="*/ 34 h 174"/>
                  <a:gd name="connsiteX142" fmla="*/ 291 w 404"/>
                  <a:gd name="connsiteY142" fmla="*/ 36 h 174"/>
                  <a:gd name="connsiteX143" fmla="*/ 291 w 404"/>
                  <a:gd name="connsiteY143" fmla="*/ 38 h 174"/>
                  <a:gd name="connsiteX144" fmla="*/ 291 w 404"/>
                  <a:gd name="connsiteY144" fmla="*/ 40 h 174"/>
                  <a:gd name="connsiteX145" fmla="*/ 291 w 404"/>
                  <a:gd name="connsiteY145" fmla="*/ 44 h 174"/>
                  <a:gd name="connsiteX146" fmla="*/ 291 w 404"/>
                  <a:gd name="connsiteY146" fmla="*/ 47 h 174"/>
                  <a:gd name="connsiteX147" fmla="*/ 291 w 404"/>
                  <a:gd name="connsiteY147" fmla="*/ 49 h 174"/>
                  <a:gd name="connsiteX148" fmla="*/ 291 w 404"/>
                  <a:gd name="connsiteY148" fmla="*/ 53 h 174"/>
                  <a:gd name="connsiteX149" fmla="*/ 293 w 404"/>
                  <a:gd name="connsiteY149" fmla="*/ 55 h 174"/>
                  <a:gd name="connsiteX150" fmla="*/ 293 w 404"/>
                  <a:gd name="connsiteY150" fmla="*/ 59 h 174"/>
                  <a:gd name="connsiteX151" fmla="*/ 293 w 404"/>
                  <a:gd name="connsiteY151" fmla="*/ 61 h 174"/>
                  <a:gd name="connsiteX152" fmla="*/ 293 w 404"/>
                  <a:gd name="connsiteY152" fmla="*/ 63 h 174"/>
                  <a:gd name="connsiteX153" fmla="*/ 293 w 404"/>
                  <a:gd name="connsiteY153" fmla="*/ 67 h 174"/>
                  <a:gd name="connsiteX154" fmla="*/ 295 w 404"/>
                  <a:gd name="connsiteY154" fmla="*/ 70 h 174"/>
                  <a:gd name="connsiteX155" fmla="*/ 295 w 404"/>
                  <a:gd name="connsiteY155" fmla="*/ 72 h 174"/>
                  <a:gd name="connsiteX156" fmla="*/ 295 w 404"/>
                  <a:gd name="connsiteY156" fmla="*/ 76 h 174"/>
                  <a:gd name="connsiteX157" fmla="*/ 295 w 404"/>
                  <a:gd name="connsiteY157" fmla="*/ 78 h 174"/>
                  <a:gd name="connsiteX158" fmla="*/ 295 w 404"/>
                  <a:gd name="connsiteY158" fmla="*/ 82 h 174"/>
                  <a:gd name="connsiteX159" fmla="*/ 296 w 404"/>
                  <a:gd name="connsiteY159" fmla="*/ 84 h 174"/>
                  <a:gd name="connsiteX160" fmla="*/ 296 w 404"/>
                  <a:gd name="connsiteY160" fmla="*/ 88 h 174"/>
                  <a:gd name="connsiteX161" fmla="*/ 296 w 404"/>
                  <a:gd name="connsiteY161" fmla="*/ 92 h 174"/>
                  <a:gd name="connsiteX162" fmla="*/ 296 w 404"/>
                  <a:gd name="connsiteY162" fmla="*/ 93 h 174"/>
                  <a:gd name="connsiteX163" fmla="*/ 296 w 404"/>
                  <a:gd name="connsiteY163" fmla="*/ 97 h 174"/>
                  <a:gd name="connsiteX164" fmla="*/ 296 w 404"/>
                  <a:gd name="connsiteY164" fmla="*/ 99 h 174"/>
                  <a:gd name="connsiteX165" fmla="*/ 296 w 404"/>
                  <a:gd name="connsiteY165" fmla="*/ 103 h 174"/>
                  <a:gd name="connsiteX166" fmla="*/ 296 w 404"/>
                  <a:gd name="connsiteY166" fmla="*/ 105 h 174"/>
                  <a:gd name="connsiteX167" fmla="*/ 296 w 404"/>
                  <a:gd name="connsiteY167" fmla="*/ 107 h 174"/>
                  <a:gd name="connsiteX168" fmla="*/ 296 w 404"/>
                  <a:gd name="connsiteY168" fmla="*/ 109 h 174"/>
                  <a:gd name="connsiteX169" fmla="*/ 296 w 404"/>
                  <a:gd name="connsiteY169" fmla="*/ 113 h 174"/>
                  <a:gd name="connsiteX170" fmla="*/ 296 w 404"/>
                  <a:gd name="connsiteY170" fmla="*/ 115 h 174"/>
                  <a:gd name="connsiteX171" fmla="*/ 296 w 404"/>
                  <a:gd name="connsiteY171" fmla="*/ 118 h 174"/>
                  <a:gd name="connsiteX172" fmla="*/ 298 w 404"/>
                  <a:gd name="connsiteY172" fmla="*/ 120 h 174"/>
                  <a:gd name="connsiteX173" fmla="*/ 298 w 404"/>
                  <a:gd name="connsiteY173" fmla="*/ 122 h 174"/>
                  <a:gd name="connsiteX174" fmla="*/ 298 w 404"/>
                  <a:gd name="connsiteY174" fmla="*/ 124 h 174"/>
                  <a:gd name="connsiteX175" fmla="*/ 298 w 404"/>
                  <a:gd name="connsiteY175" fmla="*/ 128 h 174"/>
                  <a:gd name="connsiteX176" fmla="*/ 300 w 404"/>
                  <a:gd name="connsiteY176" fmla="*/ 132 h 174"/>
                  <a:gd name="connsiteX177" fmla="*/ 300 w 404"/>
                  <a:gd name="connsiteY177" fmla="*/ 134 h 174"/>
                  <a:gd name="connsiteX178" fmla="*/ 300 w 404"/>
                  <a:gd name="connsiteY178" fmla="*/ 138 h 174"/>
                  <a:gd name="connsiteX179" fmla="*/ 300 w 404"/>
                  <a:gd name="connsiteY179" fmla="*/ 139 h 174"/>
                  <a:gd name="connsiteX180" fmla="*/ 300 w 404"/>
                  <a:gd name="connsiteY180" fmla="*/ 141 h 174"/>
                  <a:gd name="connsiteX181" fmla="*/ 300 w 404"/>
                  <a:gd name="connsiteY181" fmla="*/ 143 h 174"/>
                  <a:gd name="connsiteX182" fmla="*/ 300 w 404"/>
                  <a:gd name="connsiteY182" fmla="*/ 145 h 174"/>
                  <a:gd name="connsiteX183" fmla="*/ 300 w 404"/>
                  <a:gd name="connsiteY183" fmla="*/ 147 h 174"/>
                  <a:gd name="connsiteX184" fmla="*/ 300 w 404"/>
                  <a:gd name="connsiteY184" fmla="*/ 149 h 174"/>
                  <a:gd name="connsiteX185" fmla="*/ 302 w 404"/>
                  <a:gd name="connsiteY185" fmla="*/ 151 h 174"/>
                  <a:gd name="connsiteX186" fmla="*/ 302 w 404"/>
                  <a:gd name="connsiteY186" fmla="*/ 153 h 174"/>
                  <a:gd name="connsiteX187" fmla="*/ 302 w 404"/>
                  <a:gd name="connsiteY187" fmla="*/ 155 h 174"/>
                  <a:gd name="connsiteX188" fmla="*/ 302 w 404"/>
                  <a:gd name="connsiteY188" fmla="*/ 157 h 174"/>
                  <a:gd name="connsiteX189" fmla="*/ 304 w 404"/>
                  <a:gd name="connsiteY189" fmla="*/ 157 h 174"/>
                  <a:gd name="connsiteX190" fmla="*/ 304 w 404"/>
                  <a:gd name="connsiteY190" fmla="*/ 159 h 174"/>
                  <a:gd name="connsiteX191" fmla="*/ 304 w 404"/>
                  <a:gd name="connsiteY191" fmla="*/ 161 h 174"/>
                  <a:gd name="connsiteX192" fmla="*/ 304 w 404"/>
                  <a:gd name="connsiteY192" fmla="*/ 162 h 174"/>
                  <a:gd name="connsiteX193" fmla="*/ 306 w 404"/>
                  <a:gd name="connsiteY193" fmla="*/ 164 h 174"/>
                  <a:gd name="connsiteX194" fmla="*/ 306 w 404"/>
                  <a:gd name="connsiteY194" fmla="*/ 166 h 174"/>
                  <a:gd name="connsiteX195" fmla="*/ 306 w 404"/>
                  <a:gd name="connsiteY195" fmla="*/ 168 h 174"/>
                  <a:gd name="connsiteX196" fmla="*/ 308 w 404"/>
                  <a:gd name="connsiteY196" fmla="*/ 168 h 174"/>
                  <a:gd name="connsiteX197" fmla="*/ 308 w 404"/>
                  <a:gd name="connsiteY197" fmla="*/ 170 h 174"/>
                  <a:gd name="connsiteX198" fmla="*/ 308 w 404"/>
                  <a:gd name="connsiteY198" fmla="*/ 172 h 174"/>
                  <a:gd name="connsiteX199" fmla="*/ 310 w 404"/>
                  <a:gd name="connsiteY199" fmla="*/ 172 h 174"/>
                  <a:gd name="connsiteX200" fmla="*/ 312 w 404"/>
                  <a:gd name="connsiteY200" fmla="*/ 172 h 174"/>
                  <a:gd name="connsiteX201" fmla="*/ 312 w 404"/>
                  <a:gd name="connsiteY201" fmla="*/ 174 h 174"/>
                  <a:gd name="connsiteX202" fmla="*/ 314 w 404"/>
                  <a:gd name="connsiteY202" fmla="*/ 174 h 174"/>
                  <a:gd name="connsiteX203" fmla="*/ 316 w 404"/>
                  <a:gd name="connsiteY203" fmla="*/ 174 h 174"/>
                  <a:gd name="connsiteX204" fmla="*/ 318 w 404"/>
                  <a:gd name="connsiteY204" fmla="*/ 174 h 174"/>
                  <a:gd name="connsiteX205" fmla="*/ 319 w 404"/>
                  <a:gd name="connsiteY205" fmla="*/ 174 h 174"/>
                  <a:gd name="connsiteX206" fmla="*/ 321 w 404"/>
                  <a:gd name="connsiteY206" fmla="*/ 174 h 174"/>
                  <a:gd name="connsiteX207" fmla="*/ 323 w 404"/>
                  <a:gd name="connsiteY207" fmla="*/ 174 h 174"/>
                  <a:gd name="connsiteX208" fmla="*/ 325 w 404"/>
                  <a:gd name="connsiteY208" fmla="*/ 174 h 174"/>
                  <a:gd name="connsiteX209" fmla="*/ 327 w 404"/>
                  <a:gd name="connsiteY209" fmla="*/ 174 h 174"/>
                  <a:gd name="connsiteX210" fmla="*/ 329 w 404"/>
                  <a:gd name="connsiteY210" fmla="*/ 174 h 174"/>
                  <a:gd name="connsiteX211" fmla="*/ 331 w 404"/>
                  <a:gd name="connsiteY211" fmla="*/ 174 h 174"/>
                  <a:gd name="connsiteX212" fmla="*/ 333 w 404"/>
                  <a:gd name="connsiteY212" fmla="*/ 174 h 174"/>
                  <a:gd name="connsiteX213" fmla="*/ 335 w 404"/>
                  <a:gd name="connsiteY213" fmla="*/ 174 h 174"/>
                  <a:gd name="connsiteX214" fmla="*/ 337 w 404"/>
                  <a:gd name="connsiteY214" fmla="*/ 174 h 174"/>
                  <a:gd name="connsiteX215" fmla="*/ 339 w 404"/>
                  <a:gd name="connsiteY215" fmla="*/ 174 h 174"/>
                  <a:gd name="connsiteX216" fmla="*/ 341 w 404"/>
                  <a:gd name="connsiteY216" fmla="*/ 174 h 174"/>
                  <a:gd name="connsiteX217" fmla="*/ 342 w 404"/>
                  <a:gd name="connsiteY217" fmla="*/ 174 h 174"/>
                  <a:gd name="connsiteX218" fmla="*/ 344 w 404"/>
                  <a:gd name="connsiteY218" fmla="*/ 174 h 174"/>
                  <a:gd name="connsiteX219" fmla="*/ 346 w 404"/>
                  <a:gd name="connsiteY219" fmla="*/ 174 h 174"/>
                  <a:gd name="connsiteX220" fmla="*/ 348 w 404"/>
                  <a:gd name="connsiteY220" fmla="*/ 174 h 174"/>
                  <a:gd name="connsiteX221" fmla="*/ 350 w 404"/>
                  <a:gd name="connsiteY221" fmla="*/ 174 h 174"/>
                  <a:gd name="connsiteX222" fmla="*/ 352 w 404"/>
                  <a:gd name="connsiteY222" fmla="*/ 174 h 174"/>
                  <a:gd name="connsiteX223" fmla="*/ 354 w 404"/>
                  <a:gd name="connsiteY223" fmla="*/ 174 h 174"/>
                  <a:gd name="connsiteX224" fmla="*/ 356 w 404"/>
                  <a:gd name="connsiteY224" fmla="*/ 174 h 174"/>
                  <a:gd name="connsiteX225" fmla="*/ 358 w 404"/>
                  <a:gd name="connsiteY225" fmla="*/ 174 h 174"/>
                  <a:gd name="connsiteX226" fmla="*/ 360 w 404"/>
                  <a:gd name="connsiteY226" fmla="*/ 174 h 174"/>
                  <a:gd name="connsiteX227" fmla="*/ 362 w 404"/>
                  <a:gd name="connsiteY227" fmla="*/ 174 h 174"/>
                  <a:gd name="connsiteX228" fmla="*/ 364 w 404"/>
                  <a:gd name="connsiteY228" fmla="*/ 174 h 174"/>
                  <a:gd name="connsiteX229" fmla="*/ 365 w 404"/>
                  <a:gd name="connsiteY229" fmla="*/ 174 h 174"/>
                  <a:gd name="connsiteX230" fmla="*/ 367 w 404"/>
                  <a:gd name="connsiteY230" fmla="*/ 174 h 174"/>
                  <a:gd name="connsiteX231" fmla="*/ 369 w 404"/>
                  <a:gd name="connsiteY231" fmla="*/ 174 h 174"/>
                  <a:gd name="connsiteX232" fmla="*/ 371 w 404"/>
                  <a:gd name="connsiteY232" fmla="*/ 174 h 174"/>
                  <a:gd name="connsiteX233" fmla="*/ 373 w 404"/>
                  <a:gd name="connsiteY233" fmla="*/ 174 h 174"/>
                  <a:gd name="connsiteX234" fmla="*/ 375 w 404"/>
                  <a:gd name="connsiteY234" fmla="*/ 174 h 174"/>
                  <a:gd name="connsiteX235" fmla="*/ 377 w 404"/>
                  <a:gd name="connsiteY235" fmla="*/ 174 h 174"/>
                  <a:gd name="connsiteX236" fmla="*/ 379 w 404"/>
                  <a:gd name="connsiteY236" fmla="*/ 174 h 174"/>
                  <a:gd name="connsiteX237" fmla="*/ 381 w 404"/>
                  <a:gd name="connsiteY237" fmla="*/ 174 h 174"/>
                  <a:gd name="connsiteX238" fmla="*/ 383 w 404"/>
                  <a:gd name="connsiteY238" fmla="*/ 174 h 174"/>
                  <a:gd name="connsiteX239" fmla="*/ 385 w 404"/>
                  <a:gd name="connsiteY239" fmla="*/ 174 h 174"/>
                  <a:gd name="connsiteX240" fmla="*/ 387 w 404"/>
                  <a:gd name="connsiteY240" fmla="*/ 174 h 174"/>
                  <a:gd name="connsiteX241" fmla="*/ 388 w 404"/>
                  <a:gd name="connsiteY241" fmla="*/ 174 h 174"/>
                  <a:gd name="connsiteX242" fmla="*/ 390 w 404"/>
                  <a:gd name="connsiteY242" fmla="*/ 174 h 174"/>
                  <a:gd name="connsiteX243" fmla="*/ 392 w 404"/>
                  <a:gd name="connsiteY243" fmla="*/ 174 h 174"/>
                  <a:gd name="connsiteX244" fmla="*/ 394 w 404"/>
                  <a:gd name="connsiteY244" fmla="*/ 174 h 174"/>
                  <a:gd name="connsiteX245" fmla="*/ 396 w 404"/>
                  <a:gd name="connsiteY245" fmla="*/ 174 h 174"/>
                  <a:gd name="connsiteX246" fmla="*/ 398 w 404"/>
                  <a:gd name="connsiteY246" fmla="*/ 174 h 174"/>
                  <a:gd name="connsiteX247" fmla="*/ 400 w 404"/>
                  <a:gd name="connsiteY247" fmla="*/ 174 h 174"/>
                  <a:gd name="connsiteX248" fmla="*/ 402 w 404"/>
                  <a:gd name="connsiteY248" fmla="*/ 174 h 174"/>
                  <a:gd name="connsiteX249" fmla="*/ 404 w 404"/>
                  <a:gd name="connsiteY249" fmla="*/ 174 h 174"/>
                  <a:gd name="connsiteX0" fmla="*/ 168 w 633"/>
                  <a:gd name="connsiteY0" fmla="*/ 174 h 181"/>
                  <a:gd name="connsiteX1" fmla="*/ 168 w 633"/>
                  <a:gd name="connsiteY1" fmla="*/ 174 h 181"/>
                  <a:gd name="connsiteX2" fmla="*/ 170 w 633"/>
                  <a:gd name="connsiteY2" fmla="*/ 174 h 181"/>
                  <a:gd name="connsiteX3" fmla="*/ 172 w 633"/>
                  <a:gd name="connsiteY3" fmla="*/ 174 h 181"/>
                  <a:gd name="connsiteX4" fmla="*/ 174 w 633"/>
                  <a:gd name="connsiteY4" fmla="*/ 174 h 181"/>
                  <a:gd name="connsiteX5" fmla="*/ 0 w 633"/>
                  <a:gd name="connsiteY5" fmla="*/ 173 h 181"/>
                  <a:gd name="connsiteX6" fmla="*/ 178 w 633"/>
                  <a:gd name="connsiteY6" fmla="*/ 174 h 181"/>
                  <a:gd name="connsiteX7" fmla="*/ 179 w 633"/>
                  <a:gd name="connsiteY7" fmla="*/ 174 h 181"/>
                  <a:gd name="connsiteX8" fmla="*/ 181 w 633"/>
                  <a:gd name="connsiteY8" fmla="*/ 174 h 181"/>
                  <a:gd name="connsiteX9" fmla="*/ 183 w 633"/>
                  <a:gd name="connsiteY9" fmla="*/ 174 h 181"/>
                  <a:gd name="connsiteX10" fmla="*/ 185 w 633"/>
                  <a:gd name="connsiteY10" fmla="*/ 174 h 181"/>
                  <a:gd name="connsiteX11" fmla="*/ 187 w 633"/>
                  <a:gd name="connsiteY11" fmla="*/ 174 h 181"/>
                  <a:gd name="connsiteX12" fmla="*/ 189 w 633"/>
                  <a:gd name="connsiteY12" fmla="*/ 174 h 181"/>
                  <a:gd name="connsiteX13" fmla="*/ 191 w 633"/>
                  <a:gd name="connsiteY13" fmla="*/ 174 h 181"/>
                  <a:gd name="connsiteX14" fmla="*/ 193 w 633"/>
                  <a:gd name="connsiteY14" fmla="*/ 174 h 181"/>
                  <a:gd name="connsiteX15" fmla="*/ 195 w 633"/>
                  <a:gd name="connsiteY15" fmla="*/ 174 h 181"/>
                  <a:gd name="connsiteX16" fmla="*/ 197 w 633"/>
                  <a:gd name="connsiteY16" fmla="*/ 174 h 181"/>
                  <a:gd name="connsiteX17" fmla="*/ 199 w 633"/>
                  <a:gd name="connsiteY17" fmla="*/ 174 h 181"/>
                  <a:gd name="connsiteX18" fmla="*/ 201 w 633"/>
                  <a:gd name="connsiteY18" fmla="*/ 174 h 181"/>
                  <a:gd name="connsiteX19" fmla="*/ 202 w 633"/>
                  <a:gd name="connsiteY19" fmla="*/ 174 h 181"/>
                  <a:gd name="connsiteX20" fmla="*/ 204 w 633"/>
                  <a:gd name="connsiteY20" fmla="*/ 174 h 181"/>
                  <a:gd name="connsiteX21" fmla="*/ 206 w 633"/>
                  <a:gd name="connsiteY21" fmla="*/ 174 h 181"/>
                  <a:gd name="connsiteX22" fmla="*/ 208 w 633"/>
                  <a:gd name="connsiteY22" fmla="*/ 174 h 181"/>
                  <a:gd name="connsiteX23" fmla="*/ 210 w 633"/>
                  <a:gd name="connsiteY23" fmla="*/ 174 h 181"/>
                  <a:gd name="connsiteX24" fmla="*/ 212 w 633"/>
                  <a:gd name="connsiteY24" fmla="*/ 174 h 181"/>
                  <a:gd name="connsiteX25" fmla="*/ 214 w 633"/>
                  <a:gd name="connsiteY25" fmla="*/ 174 h 181"/>
                  <a:gd name="connsiteX26" fmla="*/ 216 w 633"/>
                  <a:gd name="connsiteY26" fmla="*/ 174 h 181"/>
                  <a:gd name="connsiteX27" fmla="*/ 218 w 633"/>
                  <a:gd name="connsiteY27" fmla="*/ 174 h 181"/>
                  <a:gd name="connsiteX28" fmla="*/ 220 w 633"/>
                  <a:gd name="connsiteY28" fmla="*/ 174 h 181"/>
                  <a:gd name="connsiteX29" fmla="*/ 222 w 633"/>
                  <a:gd name="connsiteY29" fmla="*/ 174 h 181"/>
                  <a:gd name="connsiteX30" fmla="*/ 224 w 633"/>
                  <a:gd name="connsiteY30" fmla="*/ 174 h 181"/>
                  <a:gd name="connsiteX31" fmla="*/ 225 w 633"/>
                  <a:gd name="connsiteY31" fmla="*/ 174 h 181"/>
                  <a:gd name="connsiteX32" fmla="*/ 227 w 633"/>
                  <a:gd name="connsiteY32" fmla="*/ 174 h 181"/>
                  <a:gd name="connsiteX33" fmla="*/ 229 w 633"/>
                  <a:gd name="connsiteY33" fmla="*/ 174 h 181"/>
                  <a:gd name="connsiteX34" fmla="*/ 231 w 633"/>
                  <a:gd name="connsiteY34" fmla="*/ 174 h 181"/>
                  <a:gd name="connsiteX35" fmla="*/ 233 w 633"/>
                  <a:gd name="connsiteY35" fmla="*/ 174 h 181"/>
                  <a:gd name="connsiteX36" fmla="*/ 235 w 633"/>
                  <a:gd name="connsiteY36" fmla="*/ 174 h 181"/>
                  <a:gd name="connsiteX37" fmla="*/ 237 w 633"/>
                  <a:gd name="connsiteY37" fmla="*/ 174 h 181"/>
                  <a:gd name="connsiteX38" fmla="*/ 239 w 633"/>
                  <a:gd name="connsiteY38" fmla="*/ 174 h 181"/>
                  <a:gd name="connsiteX39" fmla="*/ 241 w 633"/>
                  <a:gd name="connsiteY39" fmla="*/ 174 h 181"/>
                  <a:gd name="connsiteX40" fmla="*/ 243 w 633"/>
                  <a:gd name="connsiteY40" fmla="*/ 174 h 181"/>
                  <a:gd name="connsiteX41" fmla="*/ 245 w 633"/>
                  <a:gd name="connsiteY41" fmla="*/ 174 h 181"/>
                  <a:gd name="connsiteX42" fmla="*/ 247 w 633"/>
                  <a:gd name="connsiteY42" fmla="*/ 174 h 181"/>
                  <a:gd name="connsiteX43" fmla="*/ 248 w 633"/>
                  <a:gd name="connsiteY43" fmla="*/ 174 h 181"/>
                  <a:gd name="connsiteX44" fmla="*/ 250 w 633"/>
                  <a:gd name="connsiteY44" fmla="*/ 174 h 181"/>
                  <a:gd name="connsiteX45" fmla="*/ 252 w 633"/>
                  <a:gd name="connsiteY45" fmla="*/ 174 h 181"/>
                  <a:gd name="connsiteX46" fmla="*/ 254 w 633"/>
                  <a:gd name="connsiteY46" fmla="*/ 174 h 181"/>
                  <a:gd name="connsiteX47" fmla="*/ 256 w 633"/>
                  <a:gd name="connsiteY47" fmla="*/ 174 h 181"/>
                  <a:gd name="connsiteX48" fmla="*/ 258 w 633"/>
                  <a:gd name="connsiteY48" fmla="*/ 174 h 181"/>
                  <a:gd name="connsiteX49" fmla="*/ 258 w 633"/>
                  <a:gd name="connsiteY49" fmla="*/ 172 h 181"/>
                  <a:gd name="connsiteX50" fmla="*/ 260 w 633"/>
                  <a:gd name="connsiteY50" fmla="*/ 172 h 181"/>
                  <a:gd name="connsiteX51" fmla="*/ 262 w 633"/>
                  <a:gd name="connsiteY51" fmla="*/ 172 h 181"/>
                  <a:gd name="connsiteX52" fmla="*/ 262 w 633"/>
                  <a:gd name="connsiteY52" fmla="*/ 170 h 181"/>
                  <a:gd name="connsiteX53" fmla="*/ 262 w 633"/>
                  <a:gd name="connsiteY53" fmla="*/ 168 h 181"/>
                  <a:gd name="connsiteX54" fmla="*/ 264 w 633"/>
                  <a:gd name="connsiteY54" fmla="*/ 168 h 181"/>
                  <a:gd name="connsiteX55" fmla="*/ 264 w 633"/>
                  <a:gd name="connsiteY55" fmla="*/ 166 h 181"/>
                  <a:gd name="connsiteX56" fmla="*/ 266 w 633"/>
                  <a:gd name="connsiteY56" fmla="*/ 166 h 181"/>
                  <a:gd name="connsiteX57" fmla="*/ 266 w 633"/>
                  <a:gd name="connsiteY57" fmla="*/ 164 h 181"/>
                  <a:gd name="connsiteX58" fmla="*/ 266 w 633"/>
                  <a:gd name="connsiteY58" fmla="*/ 162 h 181"/>
                  <a:gd name="connsiteX59" fmla="*/ 266 w 633"/>
                  <a:gd name="connsiteY59" fmla="*/ 161 h 181"/>
                  <a:gd name="connsiteX60" fmla="*/ 266 w 633"/>
                  <a:gd name="connsiteY60" fmla="*/ 159 h 181"/>
                  <a:gd name="connsiteX61" fmla="*/ 266 w 633"/>
                  <a:gd name="connsiteY61" fmla="*/ 157 h 181"/>
                  <a:gd name="connsiteX62" fmla="*/ 268 w 633"/>
                  <a:gd name="connsiteY62" fmla="*/ 157 h 181"/>
                  <a:gd name="connsiteX63" fmla="*/ 268 w 633"/>
                  <a:gd name="connsiteY63" fmla="*/ 155 h 181"/>
                  <a:gd name="connsiteX64" fmla="*/ 268 w 633"/>
                  <a:gd name="connsiteY64" fmla="*/ 153 h 181"/>
                  <a:gd name="connsiteX65" fmla="*/ 268 w 633"/>
                  <a:gd name="connsiteY65" fmla="*/ 151 h 181"/>
                  <a:gd name="connsiteX66" fmla="*/ 268 w 633"/>
                  <a:gd name="connsiteY66" fmla="*/ 149 h 181"/>
                  <a:gd name="connsiteX67" fmla="*/ 270 w 633"/>
                  <a:gd name="connsiteY67" fmla="*/ 147 h 181"/>
                  <a:gd name="connsiteX68" fmla="*/ 270 w 633"/>
                  <a:gd name="connsiteY68" fmla="*/ 145 h 181"/>
                  <a:gd name="connsiteX69" fmla="*/ 270 w 633"/>
                  <a:gd name="connsiteY69" fmla="*/ 143 h 181"/>
                  <a:gd name="connsiteX70" fmla="*/ 270 w 633"/>
                  <a:gd name="connsiteY70" fmla="*/ 141 h 181"/>
                  <a:gd name="connsiteX71" fmla="*/ 270 w 633"/>
                  <a:gd name="connsiteY71" fmla="*/ 139 h 181"/>
                  <a:gd name="connsiteX72" fmla="*/ 271 w 633"/>
                  <a:gd name="connsiteY72" fmla="*/ 138 h 181"/>
                  <a:gd name="connsiteX73" fmla="*/ 271 w 633"/>
                  <a:gd name="connsiteY73" fmla="*/ 134 h 181"/>
                  <a:gd name="connsiteX74" fmla="*/ 271 w 633"/>
                  <a:gd name="connsiteY74" fmla="*/ 132 h 181"/>
                  <a:gd name="connsiteX75" fmla="*/ 271 w 633"/>
                  <a:gd name="connsiteY75" fmla="*/ 128 h 181"/>
                  <a:gd name="connsiteX76" fmla="*/ 271 w 633"/>
                  <a:gd name="connsiteY76" fmla="*/ 124 h 181"/>
                  <a:gd name="connsiteX77" fmla="*/ 271 w 633"/>
                  <a:gd name="connsiteY77" fmla="*/ 122 h 181"/>
                  <a:gd name="connsiteX78" fmla="*/ 271 w 633"/>
                  <a:gd name="connsiteY78" fmla="*/ 120 h 181"/>
                  <a:gd name="connsiteX79" fmla="*/ 273 w 633"/>
                  <a:gd name="connsiteY79" fmla="*/ 118 h 181"/>
                  <a:gd name="connsiteX80" fmla="*/ 273 w 633"/>
                  <a:gd name="connsiteY80" fmla="*/ 115 h 181"/>
                  <a:gd name="connsiteX81" fmla="*/ 273 w 633"/>
                  <a:gd name="connsiteY81" fmla="*/ 113 h 181"/>
                  <a:gd name="connsiteX82" fmla="*/ 273 w 633"/>
                  <a:gd name="connsiteY82" fmla="*/ 109 h 181"/>
                  <a:gd name="connsiteX83" fmla="*/ 273 w 633"/>
                  <a:gd name="connsiteY83" fmla="*/ 107 h 181"/>
                  <a:gd name="connsiteX84" fmla="*/ 273 w 633"/>
                  <a:gd name="connsiteY84" fmla="*/ 105 h 181"/>
                  <a:gd name="connsiteX85" fmla="*/ 273 w 633"/>
                  <a:gd name="connsiteY85" fmla="*/ 103 h 181"/>
                  <a:gd name="connsiteX86" fmla="*/ 275 w 633"/>
                  <a:gd name="connsiteY86" fmla="*/ 99 h 181"/>
                  <a:gd name="connsiteX87" fmla="*/ 275 w 633"/>
                  <a:gd name="connsiteY87" fmla="*/ 97 h 181"/>
                  <a:gd name="connsiteX88" fmla="*/ 275 w 633"/>
                  <a:gd name="connsiteY88" fmla="*/ 93 h 181"/>
                  <a:gd name="connsiteX89" fmla="*/ 275 w 633"/>
                  <a:gd name="connsiteY89" fmla="*/ 92 h 181"/>
                  <a:gd name="connsiteX90" fmla="*/ 275 w 633"/>
                  <a:gd name="connsiteY90" fmla="*/ 88 h 181"/>
                  <a:gd name="connsiteX91" fmla="*/ 275 w 633"/>
                  <a:gd name="connsiteY91" fmla="*/ 84 h 181"/>
                  <a:gd name="connsiteX92" fmla="*/ 275 w 633"/>
                  <a:gd name="connsiteY92" fmla="*/ 82 h 181"/>
                  <a:gd name="connsiteX93" fmla="*/ 275 w 633"/>
                  <a:gd name="connsiteY93" fmla="*/ 78 h 181"/>
                  <a:gd name="connsiteX94" fmla="*/ 275 w 633"/>
                  <a:gd name="connsiteY94" fmla="*/ 76 h 181"/>
                  <a:gd name="connsiteX95" fmla="*/ 275 w 633"/>
                  <a:gd name="connsiteY95" fmla="*/ 72 h 181"/>
                  <a:gd name="connsiteX96" fmla="*/ 275 w 633"/>
                  <a:gd name="connsiteY96" fmla="*/ 70 h 181"/>
                  <a:gd name="connsiteX97" fmla="*/ 277 w 633"/>
                  <a:gd name="connsiteY97" fmla="*/ 67 h 181"/>
                  <a:gd name="connsiteX98" fmla="*/ 277 w 633"/>
                  <a:gd name="connsiteY98" fmla="*/ 63 h 181"/>
                  <a:gd name="connsiteX99" fmla="*/ 277 w 633"/>
                  <a:gd name="connsiteY99" fmla="*/ 61 h 181"/>
                  <a:gd name="connsiteX100" fmla="*/ 277 w 633"/>
                  <a:gd name="connsiteY100" fmla="*/ 59 h 181"/>
                  <a:gd name="connsiteX101" fmla="*/ 277 w 633"/>
                  <a:gd name="connsiteY101" fmla="*/ 55 h 181"/>
                  <a:gd name="connsiteX102" fmla="*/ 277 w 633"/>
                  <a:gd name="connsiteY102" fmla="*/ 53 h 181"/>
                  <a:gd name="connsiteX103" fmla="*/ 277 w 633"/>
                  <a:gd name="connsiteY103" fmla="*/ 49 h 181"/>
                  <a:gd name="connsiteX104" fmla="*/ 279 w 633"/>
                  <a:gd name="connsiteY104" fmla="*/ 47 h 181"/>
                  <a:gd name="connsiteX105" fmla="*/ 279 w 633"/>
                  <a:gd name="connsiteY105" fmla="*/ 44 h 181"/>
                  <a:gd name="connsiteX106" fmla="*/ 279 w 633"/>
                  <a:gd name="connsiteY106" fmla="*/ 40 h 181"/>
                  <a:gd name="connsiteX107" fmla="*/ 279 w 633"/>
                  <a:gd name="connsiteY107" fmla="*/ 38 h 181"/>
                  <a:gd name="connsiteX108" fmla="*/ 279 w 633"/>
                  <a:gd name="connsiteY108" fmla="*/ 36 h 181"/>
                  <a:gd name="connsiteX109" fmla="*/ 281 w 633"/>
                  <a:gd name="connsiteY109" fmla="*/ 34 h 181"/>
                  <a:gd name="connsiteX110" fmla="*/ 281 w 633"/>
                  <a:gd name="connsiteY110" fmla="*/ 30 h 181"/>
                  <a:gd name="connsiteX111" fmla="*/ 281 w 633"/>
                  <a:gd name="connsiteY111" fmla="*/ 28 h 181"/>
                  <a:gd name="connsiteX112" fmla="*/ 281 w 633"/>
                  <a:gd name="connsiteY112" fmla="*/ 24 h 181"/>
                  <a:gd name="connsiteX113" fmla="*/ 281 w 633"/>
                  <a:gd name="connsiteY113" fmla="*/ 23 h 181"/>
                  <a:gd name="connsiteX114" fmla="*/ 281 w 633"/>
                  <a:gd name="connsiteY114" fmla="*/ 21 h 181"/>
                  <a:gd name="connsiteX115" fmla="*/ 281 w 633"/>
                  <a:gd name="connsiteY115" fmla="*/ 19 h 181"/>
                  <a:gd name="connsiteX116" fmla="*/ 281 w 633"/>
                  <a:gd name="connsiteY116" fmla="*/ 17 h 181"/>
                  <a:gd name="connsiteX117" fmla="*/ 281 w 633"/>
                  <a:gd name="connsiteY117" fmla="*/ 13 h 181"/>
                  <a:gd name="connsiteX118" fmla="*/ 281 w 633"/>
                  <a:gd name="connsiteY118" fmla="*/ 11 h 181"/>
                  <a:gd name="connsiteX119" fmla="*/ 281 w 633"/>
                  <a:gd name="connsiteY119" fmla="*/ 9 h 181"/>
                  <a:gd name="connsiteX120" fmla="*/ 283 w 633"/>
                  <a:gd name="connsiteY120" fmla="*/ 7 h 181"/>
                  <a:gd name="connsiteX121" fmla="*/ 283 w 633"/>
                  <a:gd name="connsiteY121" fmla="*/ 5 h 181"/>
                  <a:gd name="connsiteX122" fmla="*/ 283 w 633"/>
                  <a:gd name="connsiteY122" fmla="*/ 3 h 181"/>
                  <a:gd name="connsiteX123" fmla="*/ 283 w 633"/>
                  <a:gd name="connsiteY123" fmla="*/ 1 h 181"/>
                  <a:gd name="connsiteX124" fmla="*/ 285 w 633"/>
                  <a:gd name="connsiteY124" fmla="*/ 1 h 181"/>
                  <a:gd name="connsiteX125" fmla="*/ 285 w 633"/>
                  <a:gd name="connsiteY125" fmla="*/ 0 h 181"/>
                  <a:gd name="connsiteX126" fmla="*/ 287 w 633"/>
                  <a:gd name="connsiteY126" fmla="*/ 0 h 181"/>
                  <a:gd name="connsiteX127" fmla="*/ 287 w 633"/>
                  <a:gd name="connsiteY127" fmla="*/ 1 h 181"/>
                  <a:gd name="connsiteX128" fmla="*/ 287 w 633"/>
                  <a:gd name="connsiteY128" fmla="*/ 3 h 181"/>
                  <a:gd name="connsiteX129" fmla="*/ 287 w 633"/>
                  <a:gd name="connsiteY129" fmla="*/ 5 h 181"/>
                  <a:gd name="connsiteX130" fmla="*/ 287 w 633"/>
                  <a:gd name="connsiteY130" fmla="*/ 7 h 181"/>
                  <a:gd name="connsiteX131" fmla="*/ 287 w 633"/>
                  <a:gd name="connsiteY131" fmla="*/ 9 h 181"/>
                  <a:gd name="connsiteX132" fmla="*/ 289 w 633"/>
                  <a:gd name="connsiteY132" fmla="*/ 11 h 181"/>
                  <a:gd name="connsiteX133" fmla="*/ 289 w 633"/>
                  <a:gd name="connsiteY133" fmla="*/ 13 h 181"/>
                  <a:gd name="connsiteX134" fmla="*/ 289 w 633"/>
                  <a:gd name="connsiteY134" fmla="*/ 17 h 181"/>
                  <a:gd name="connsiteX135" fmla="*/ 289 w 633"/>
                  <a:gd name="connsiteY135" fmla="*/ 19 h 181"/>
                  <a:gd name="connsiteX136" fmla="*/ 291 w 633"/>
                  <a:gd name="connsiteY136" fmla="*/ 21 h 181"/>
                  <a:gd name="connsiteX137" fmla="*/ 291 w 633"/>
                  <a:gd name="connsiteY137" fmla="*/ 23 h 181"/>
                  <a:gd name="connsiteX138" fmla="*/ 291 w 633"/>
                  <a:gd name="connsiteY138" fmla="*/ 24 h 181"/>
                  <a:gd name="connsiteX139" fmla="*/ 291 w 633"/>
                  <a:gd name="connsiteY139" fmla="*/ 28 h 181"/>
                  <a:gd name="connsiteX140" fmla="*/ 291 w 633"/>
                  <a:gd name="connsiteY140" fmla="*/ 30 h 181"/>
                  <a:gd name="connsiteX141" fmla="*/ 291 w 633"/>
                  <a:gd name="connsiteY141" fmla="*/ 34 h 181"/>
                  <a:gd name="connsiteX142" fmla="*/ 291 w 633"/>
                  <a:gd name="connsiteY142" fmla="*/ 36 h 181"/>
                  <a:gd name="connsiteX143" fmla="*/ 291 w 633"/>
                  <a:gd name="connsiteY143" fmla="*/ 38 h 181"/>
                  <a:gd name="connsiteX144" fmla="*/ 291 w 633"/>
                  <a:gd name="connsiteY144" fmla="*/ 40 h 181"/>
                  <a:gd name="connsiteX145" fmla="*/ 291 w 633"/>
                  <a:gd name="connsiteY145" fmla="*/ 44 h 181"/>
                  <a:gd name="connsiteX146" fmla="*/ 291 w 633"/>
                  <a:gd name="connsiteY146" fmla="*/ 47 h 181"/>
                  <a:gd name="connsiteX147" fmla="*/ 291 w 633"/>
                  <a:gd name="connsiteY147" fmla="*/ 49 h 181"/>
                  <a:gd name="connsiteX148" fmla="*/ 291 w 633"/>
                  <a:gd name="connsiteY148" fmla="*/ 53 h 181"/>
                  <a:gd name="connsiteX149" fmla="*/ 293 w 633"/>
                  <a:gd name="connsiteY149" fmla="*/ 55 h 181"/>
                  <a:gd name="connsiteX150" fmla="*/ 293 w 633"/>
                  <a:gd name="connsiteY150" fmla="*/ 59 h 181"/>
                  <a:gd name="connsiteX151" fmla="*/ 293 w 633"/>
                  <a:gd name="connsiteY151" fmla="*/ 61 h 181"/>
                  <a:gd name="connsiteX152" fmla="*/ 293 w 633"/>
                  <a:gd name="connsiteY152" fmla="*/ 63 h 181"/>
                  <a:gd name="connsiteX153" fmla="*/ 293 w 633"/>
                  <a:gd name="connsiteY153" fmla="*/ 67 h 181"/>
                  <a:gd name="connsiteX154" fmla="*/ 295 w 633"/>
                  <a:gd name="connsiteY154" fmla="*/ 70 h 181"/>
                  <a:gd name="connsiteX155" fmla="*/ 295 w 633"/>
                  <a:gd name="connsiteY155" fmla="*/ 72 h 181"/>
                  <a:gd name="connsiteX156" fmla="*/ 295 w 633"/>
                  <a:gd name="connsiteY156" fmla="*/ 76 h 181"/>
                  <a:gd name="connsiteX157" fmla="*/ 295 w 633"/>
                  <a:gd name="connsiteY157" fmla="*/ 78 h 181"/>
                  <a:gd name="connsiteX158" fmla="*/ 295 w 633"/>
                  <a:gd name="connsiteY158" fmla="*/ 82 h 181"/>
                  <a:gd name="connsiteX159" fmla="*/ 296 w 633"/>
                  <a:gd name="connsiteY159" fmla="*/ 84 h 181"/>
                  <a:gd name="connsiteX160" fmla="*/ 296 w 633"/>
                  <a:gd name="connsiteY160" fmla="*/ 88 h 181"/>
                  <a:gd name="connsiteX161" fmla="*/ 296 w 633"/>
                  <a:gd name="connsiteY161" fmla="*/ 92 h 181"/>
                  <a:gd name="connsiteX162" fmla="*/ 296 w 633"/>
                  <a:gd name="connsiteY162" fmla="*/ 93 h 181"/>
                  <a:gd name="connsiteX163" fmla="*/ 296 w 633"/>
                  <a:gd name="connsiteY163" fmla="*/ 97 h 181"/>
                  <a:gd name="connsiteX164" fmla="*/ 296 w 633"/>
                  <a:gd name="connsiteY164" fmla="*/ 99 h 181"/>
                  <a:gd name="connsiteX165" fmla="*/ 296 w 633"/>
                  <a:gd name="connsiteY165" fmla="*/ 103 h 181"/>
                  <a:gd name="connsiteX166" fmla="*/ 296 w 633"/>
                  <a:gd name="connsiteY166" fmla="*/ 105 h 181"/>
                  <a:gd name="connsiteX167" fmla="*/ 296 w 633"/>
                  <a:gd name="connsiteY167" fmla="*/ 107 h 181"/>
                  <a:gd name="connsiteX168" fmla="*/ 296 w 633"/>
                  <a:gd name="connsiteY168" fmla="*/ 109 h 181"/>
                  <a:gd name="connsiteX169" fmla="*/ 296 w 633"/>
                  <a:gd name="connsiteY169" fmla="*/ 113 h 181"/>
                  <a:gd name="connsiteX170" fmla="*/ 296 w 633"/>
                  <a:gd name="connsiteY170" fmla="*/ 115 h 181"/>
                  <a:gd name="connsiteX171" fmla="*/ 296 w 633"/>
                  <a:gd name="connsiteY171" fmla="*/ 118 h 181"/>
                  <a:gd name="connsiteX172" fmla="*/ 298 w 633"/>
                  <a:gd name="connsiteY172" fmla="*/ 120 h 181"/>
                  <a:gd name="connsiteX173" fmla="*/ 298 w 633"/>
                  <a:gd name="connsiteY173" fmla="*/ 122 h 181"/>
                  <a:gd name="connsiteX174" fmla="*/ 298 w 633"/>
                  <a:gd name="connsiteY174" fmla="*/ 124 h 181"/>
                  <a:gd name="connsiteX175" fmla="*/ 298 w 633"/>
                  <a:gd name="connsiteY175" fmla="*/ 128 h 181"/>
                  <a:gd name="connsiteX176" fmla="*/ 300 w 633"/>
                  <a:gd name="connsiteY176" fmla="*/ 132 h 181"/>
                  <a:gd name="connsiteX177" fmla="*/ 300 w 633"/>
                  <a:gd name="connsiteY177" fmla="*/ 134 h 181"/>
                  <a:gd name="connsiteX178" fmla="*/ 300 w 633"/>
                  <a:gd name="connsiteY178" fmla="*/ 138 h 181"/>
                  <a:gd name="connsiteX179" fmla="*/ 300 w 633"/>
                  <a:gd name="connsiteY179" fmla="*/ 139 h 181"/>
                  <a:gd name="connsiteX180" fmla="*/ 300 w 633"/>
                  <a:gd name="connsiteY180" fmla="*/ 141 h 181"/>
                  <a:gd name="connsiteX181" fmla="*/ 300 w 633"/>
                  <a:gd name="connsiteY181" fmla="*/ 143 h 181"/>
                  <a:gd name="connsiteX182" fmla="*/ 300 w 633"/>
                  <a:gd name="connsiteY182" fmla="*/ 145 h 181"/>
                  <a:gd name="connsiteX183" fmla="*/ 300 w 633"/>
                  <a:gd name="connsiteY183" fmla="*/ 147 h 181"/>
                  <a:gd name="connsiteX184" fmla="*/ 300 w 633"/>
                  <a:gd name="connsiteY184" fmla="*/ 149 h 181"/>
                  <a:gd name="connsiteX185" fmla="*/ 302 w 633"/>
                  <a:gd name="connsiteY185" fmla="*/ 151 h 181"/>
                  <a:gd name="connsiteX186" fmla="*/ 302 w 633"/>
                  <a:gd name="connsiteY186" fmla="*/ 153 h 181"/>
                  <a:gd name="connsiteX187" fmla="*/ 302 w 633"/>
                  <a:gd name="connsiteY187" fmla="*/ 155 h 181"/>
                  <a:gd name="connsiteX188" fmla="*/ 302 w 633"/>
                  <a:gd name="connsiteY188" fmla="*/ 157 h 181"/>
                  <a:gd name="connsiteX189" fmla="*/ 304 w 633"/>
                  <a:gd name="connsiteY189" fmla="*/ 157 h 181"/>
                  <a:gd name="connsiteX190" fmla="*/ 304 w 633"/>
                  <a:gd name="connsiteY190" fmla="*/ 159 h 181"/>
                  <a:gd name="connsiteX191" fmla="*/ 304 w 633"/>
                  <a:gd name="connsiteY191" fmla="*/ 161 h 181"/>
                  <a:gd name="connsiteX192" fmla="*/ 304 w 633"/>
                  <a:gd name="connsiteY192" fmla="*/ 162 h 181"/>
                  <a:gd name="connsiteX193" fmla="*/ 306 w 633"/>
                  <a:gd name="connsiteY193" fmla="*/ 164 h 181"/>
                  <a:gd name="connsiteX194" fmla="*/ 306 w 633"/>
                  <a:gd name="connsiteY194" fmla="*/ 166 h 181"/>
                  <a:gd name="connsiteX195" fmla="*/ 306 w 633"/>
                  <a:gd name="connsiteY195" fmla="*/ 168 h 181"/>
                  <a:gd name="connsiteX196" fmla="*/ 308 w 633"/>
                  <a:gd name="connsiteY196" fmla="*/ 168 h 181"/>
                  <a:gd name="connsiteX197" fmla="*/ 308 w 633"/>
                  <a:gd name="connsiteY197" fmla="*/ 170 h 181"/>
                  <a:gd name="connsiteX198" fmla="*/ 308 w 633"/>
                  <a:gd name="connsiteY198" fmla="*/ 172 h 181"/>
                  <a:gd name="connsiteX199" fmla="*/ 310 w 633"/>
                  <a:gd name="connsiteY199" fmla="*/ 172 h 181"/>
                  <a:gd name="connsiteX200" fmla="*/ 312 w 633"/>
                  <a:gd name="connsiteY200" fmla="*/ 172 h 181"/>
                  <a:gd name="connsiteX201" fmla="*/ 312 w 633"/>
                  <a:gd name="connsiteY201" fmla="*/ 174 h 181"/>
                  <a:gd name="connsiteX202" fmla="*/ 314 w 633"/>
                  <a:gd name="connsiteY202" fmla="*/ 174 h 181"/>
                  <a:gd name="connsiteX203" fmla="*/ 316 w 633"/>
                  <a:gd name="connsiteY203" fmla="*/ 174 h 181"/>
                  <a:gd name="connsiteX204" fmla="*/ 318 w 633"/>
                  <a:gd name="connsiteY204" fmla="*/ 174 h 181"/>
                  <a:gd name="connsiteX205" fmla="*/ 319 w 633"/>
                  <a:gd name="connsiteY205" fmla="*/ 174 h 181"/>
                  <a:gd name="connsiteX206" fmla="*/ 321 w 633"/>
                  <a:gd name="connsiteY206" fmla="*/ 174 h 181"/>
                  <a:gd name="connsiteX207" fmla="*/ 323 w 633"/>
                  <a:gd name="connsiteY207" fmla="*/ 174 h 181"/>
                  <a:gd name="connsiteX208" fmla="*/ 325 w 633"/>
                  <a:gd name="connsiteY208" fmla="*/ 174 h 181"/>
                  <a:gd name="connsiteX209" fmla="*/ 327 w 633"/>
                  <a:gd name="connsiteY209" fmla="*/ 174 h 181"/>
                  <a:gd name="connsiteX210" fmla="*/ 329 w 633"/>
                  <a:gd name="connsiteY210" fmla="*/ 174 h 181"/>
                  <a:gd name="connsiteX211" fmla="*/ 331 w 633"/>
                  <a:gd name="connsiteY211" fmla="*/ 174 h 181"/>
                  <a:gd name="connsiteX212" fmla="*/ 333 w 633"/>
                  <a:gd name="connsiteY212" fmla="*/ 174 h 181"/>
                  <a:gd name="connsiteX213" fmla="*/ 335 w 633"/>
                  <a:gd name="connsiteY213" fmla="*/ 174 h 181"/>
                  <a:gd name="connsiteX214" fmla="*/ 337 w 633"/>
                  <a:gd name="connsiteY214" fmla="*/ 174 h 181"/>
                  <a:gd name="connsiteX215" fmla="*/ 339 w 633"/>
                  <a:gd name="connsiteY215" fmla="*/ 174 h 181"/>
                  <a:gd name="connsiteX216" fmla="*/ 341 w 633"/>
                  <a:gd name="connsiteY216" fmla="*/ 174 h 181"/>
                  <a:gd name="connsiteX217" fmla="*/ 342 w 633"/>
                  <a:gd name="connsiteY217" fmla="*/ 174 h 181"/>
                  <a:gd name="connsiteX218" fmla="*/ 344 w 633"/>
                  <a:gd name="connsiteY218" fmla="*/ 174 h 181"/>
                  <a:gd name="connsiteX219" fmla="*/ 346 w 633"/>
                  <a:gd name="connsiteY219" fmla="*/ 174 h 181"/>
                  <a:gd name="connsiteX220" fmla="*/ 348 w 633"/>
                  <a:gd name="connsiteY220" fmla="*/ 174 h 181"/>
                  <a:gd name="connsiteX221" fmla="*/ 350 w 633"/>
                  <a:gd name="connsiteY221" fmla="*/ 174 h 181"/>
                  <a:gd name="connsiteX222" fmla="*/ 352 w 633"/>
                  <a:gd name="connsiteY222" fmla="*/ 174 h 181"/>
                  <a:gd name="connsiteX223" fmla="*/ 354 w 633"/>
                  <a:gd name="connsiteY223" fmla="*/ 174 h 181"/>
                  <a:gd name="connsiteX224" fmla="*/ 356 w 633"/>
                  <a:gd name="connsiteY224" fmla="*/ 174 h 181"/>
                  <a:gd name="connsiteX225" fmla="*/ 358 w 633"/>
                  <a:gd name="connsiteY225" fmla="*/ 174 h 181"/>
                  <a:gd name="connsiteX226" fmla="*/ 360 w 633"/>
                  <a:gd name="connsiteY226" fmla="*/ 174 h 181"/>
                  <a:gd name="connsiteX227" fmla="*/ 362 w 633"/>
                  <a:gd name="connsiteY227" fmla="*/ 174 h 181"/>
                  <a:gd name="connsiteX228" fmla="*/ 364 w 633"/>
                  <a:gd name="connsiteY228" fmla="*/ 174 h 181"/>
                  <a:gd name="connsiteX229" fmla="*/ 365 w 633"/>
                  <a:gd name="connsiteY229" fmla="*/ 174 h 181"/>
                  <a:gd name="connsiteX230" fmla="*/ 367 w 633"/>
                  <a:gd name="connsiteY230" fmla="*/ 174 h 181"/>
                  <a:gd name="connsiteX231" fmla="*/ 369 w 633"/>
                  <a:gd name="connsiteY231" fmla="*/ 174 h 181"/>
                  <a:gd name="connsiteX232" fmla="*/ 371 w 633"/>
                  <a:gd name="connsiteY232" fmla="*/ 174 h 181"/>
                  <a:gd name="connsiteX233" fmla="*/ 373 w 633"/>
                  <a:gd name="connsiteY233" fmla="*/ 174 h 181"/>
                  <a:gd name="connsiteX234" fmla="*/ 375 w 633"/>
                  <a:gd name="connsiteY234" fmla="*/ 174 h 181"/>
                  <a:gd name="connsiteX235" fmla="*/ 377 w 633"/>
                  <a:gd name="connsiteY235" fmla="*/ 174 h 181"/>
                  <a:gd name="connsiteX236" fmla="*/ 379 w 633"/>
                  <a:gd name="connsiteY236" fmla="*/ 174 h 181"/>
                  <a:gd name="connsiteX237" fmla="*/ 381 w 633"/>
                  <a:gd name="connsiteY237" fmla="*/ 174 h 181"/>
                  <a:gd name="connsiteX238" fmla="*/ 383 w 633"/>
                  <a:gd name="connsiteY238" fmla="*/ 174 h 181"/>
                  <a:gd name="connsiteX239" fmla="*/ 385 w 633"/>
                  <a:gd name="connsiteY239" fmla="*/ 174 h 181"/>
                  <a:gd name="connsiteX240" fmla="*/ 387 w 633"/>
                  <a:gd name="connsiteY240" fmla="*/ 174 h 181"/>
                  <a:gd name="connsiteX241" fmla="*/ 388 w 633"/>
                  <a:gd name="connsiteY241" fmla="*/ 174 h 181"/>
                  <a:gd name="connsiteX242" fmla="*/ 390 w 633"/>
                  <a:gd name="connsiteY242" fmla="*/ 174 h 181"/>
                  <a:gd name="connsiteX243" fmla="*/ 392 w 633"/>
                  <a:gd name="connsiteY243" fmla="*/ 174 h 181"/>
                  <a:gd name="connsiteX244" fmla="*/ 394 w 633"/>
                  <a:gd name="connsiteY244" fmla="*/ 174 h 181"/>
                  <a:gd name="connsiteX245" fmla="*/ 396 w 633"/>
                  <a:gd name="connsiteY245" fmla="*/ 174 h 181"/>
                  <a:gd name="connsiteX246" fmla="*/ 398 w 633"/>
                  <a:gd name="connsiteY246" fmla="*/ 174 h 181"/>
                  <a:gd name="connsiteX247" fmla="*/ 400 w 633"/>
                  <a:gd name="connsiteY247" fmla="*/ 174 h 181"/>
                  <a:gd name="connsiteX248" fmla="*/ 402 w 633"/>
                  <a:gd name="connsiteY248" fmla="*/ 174 h 181"/>
                  <a:gd name="connsiteX249" fmla="*/ 633 w 633"/>
                  <a:gd name="connsiteY249" fmla="*/ 181 h 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</a:cxnLst>
                <a:rect l="l" t="t" r="r" b="b"/>
                <a:pathLst>
                  <a:path w="633" h="181">
                    <a:moveTo>
                      <a:pt x="168" y="174"/>
                    </a:moveTo>
                    <a:lnTo>
                      <a:pt x="168" y="174"/>
                    </a:lnTo>
                    <a:lnTo>
                      <a:pt x="170" y="174"/>
                    </a:lnTo>
                    <a:lnTo>
                      <a:pt x="172" y="174"/>
                    </a:lnTo>
                    <a:lnTo>
                      <a:pt x="174" y="174"/>
                    </a:lnTo>
                    <a:lnTo>
                      <a:pt x="0" y="173"/>
                    </a:lnTo>
                    <a:lnTo>
                      <a:pt x="178" y="174"/>
                    </a:lnTo>
                    <a:lnTo>
                      <a:pt x="179" y="174"/>
                    </a:lnTo>
                    <a:lnTo>
                      <a:pt x="181" y="174"/>
                    </a:lnTo>
                    <a:lnTo>
                      <a:pt x="183" y="174"/>
                    </a:lnTo>
                    <a:lnTo>
                      <a:pt x="185" y="174"/>
                    </a:lnTo>
                    <a:lnTo>
                      <a:pt x="187" y="174"/>
                    </a:lnTo>
                    <a:lnTo>
                      <a:pt x="189" y="174"/>
                    </a:lnTo>
                    <a:lnTo>
                      <a:pt x="191" y="174"/>
                    </a:lnTo>
                    <a:lnTo>
                      <a:pt x="193" y="174"/>
                    </a:lnTo>
                    <a:lnTo>
                      <a:pt x="195" y="174"/>
                    </a:lnTo>
                    <a:lnTo>
                      <a:pt x="197" y="174"/>
                    </a:lnTo>
                    <a:lnTo>
                      <a:pt x="199" y="174"/>
                    </a:lnTo>
                    <a:lnTo>
                      <a:pt x="201" y="174"/>
                    </a:lnTo>
                    <a:lnTo>
                      <a:pt x="202" y="174"/>
                    </a:lnTo>
                    <a:lnTo>
                      <a:pt x="204" y="174"/>
                    </a:lnTo>
                    <a:lnTo>
                      <a:pt x="206" y="174"/>
                    </a:lnTo>
                    <a:lnTo>
                      <a:pt x="208" y="174"/>
                    </a:lnTo>
                    <a:lnTo>
                      <a:pt x="210" y="174"/>
                    </a:lnTo>
                    <a:lnTo>
                      <a:pt x="212" y="174"/>
                    </a:lnTo>
                    <a:lnTo>
                      <a:pt x="214" y="174"/>
                    </a:lnTo>
                    <a:lnTo>
                      <a:pt x="216" y="174"/>
                    </a:lnTo>
                    <a:lnTo>
                      <a:pt x="218" y="174"/>
                    </a:lnTo>
                    <a:lnTo>
                      <a:pt x="220" y="174"/>
                    </a:lnTo>
                    <a:lnTo>
                      <a:pt x="222" y="174"/>
                    </a:lnTo>
                    <a:lnTo>
                      <a:pt x="224" y="174"/>
                    </a:lnTo>
                    <a:lnTo>
                      <a:pt x="225" y="174"/>
                    </a:lnTo>
                    <a:lnTo>
                      <a:pt x="227" y="174"/>
                    </a:lnTo>
                    <a:lnTo>
                      <a:pt x="229" y="174"/>
                    </a:lnTo>
                    <a:lnTo>
                      <a:pt x="231" y="174"/>
                    </a:lnTo>
                    <a:lnTo>
                      <a:pt x="233" y="174"/>
                    </a:lnTo>
                    <a:lnTo>
                      <a:pt x="235" y="174"/>
                    </a:lnTo>
                    <a:lnTo>
                      <a:pt x="237" y="174"/>
                    </a:lnTo>
                    <a:lnTo>
                      <a:pt x="239" y="174"/>
                    </a:lnTo>
                    <a:lnTo>
                      <a:pt x="241" y="174"/>
                    </a:lnTo>
                    <a:lnTo>
                      <a:pt x="243" y="174"/>
                    </a:lnTo>
                    <a:lnTo>
                      <a:pt x="245" y="174"/>
                    </a:lnTo>
                    <a:lnTo>
                      <a:pt x="247" y="174"/>
                    </a:lnTo>
                    <a:lnTo>
                      <a:pt x="248" y="174"/>
                    </a:lnTo>
                    <a:lnTo>
                      <a:pt x="250" y="174"/>
                    </a:lnTo>
                    <a:lnTo>
                      <a:pt x="252" y="174"/>
                    </a:lnTo>
                    <a:lnTo>
                      <a:pt x="254" y="174"/>
                    </a:lnTo>
                    <a:lnTo>
                      <a:pt x="256" y="174"/>
                    </a:lnTo>
                    <a:lnTo>
                      <a:pt x="258" y="174"/>
                    </a:lnTo>
                    <a:lnTo>
                      <a:pt x="258" y="172"/>
                    </a:lnTo>
                    <a:lnTo>
                      <a:pt x="260" y="172"/>
                    </a:lnTo>
                    <a:lnTo>
                      <a:pt x="262" y="172"/>
                    </a:lnTo>
                    <a:lnTo>
                      <a:pt x="262" y="170"/>
                    </a:lnTo>
                    <a:lnTo>
                      <a:pt x="262" y="168"/>
                    </a:lnTo>
                    <a:lnTo>
                      <a:pt x="264" y="168"/>
                    </a:lnTo>
                    <a:lnTo>
                      <a:pt x="264" y="166"/>
                    </a:lnTo>
                    <a:lnTo>
                      <a:pt x="266" y="166"/>
                    </a:lnTo>
                    <a:lnTo>
                      <a:pt x="266" y="164"/>
                    </a:lnTo>
                    <a:lnTo>
                      <a:pt x="266" y="162"/>
                    </a:lnTo>
                    <a:lnTo>
                      <a:pt x="266" y="161"/>
                    </a:lnTo>
                    <a:lnTo>
                      <a:pt x="266" y="159"/>
                    </a:lnTo>
                    <a:lnTo>
                      <a:pt x="266" y="157"/>
                    </a:lnTo>
                    <a:lnTo>
                      <a:pt x="268" y="157"/>
                    </a:lnTo>
                    <a:lnTo>
                      <a:pt x="268" y="155"/>
                    </a:lnTo>
                    <a:lnTo>
                      <a:pt x="268" y="153"/>
                    </a:lnTo>
                    <a:lnTo>
                      <a:pt x="268" y="151"/>
                    </a:lnTo>
                    <a:lnTo>
                      <a:pt x="268" y="149"/>
                    </a:lnTo>
                    <a:lnTo>
                      <a:pt x="270" y="147"/>
                    </a:lnTo>
                    <a:lnTo>
                      <a:pt x="270" y="145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0" y="139"/>
                    </a:lnTo>
                    <a:lnTo>
                      <a:pt x="271" y="138"/>
                    </a:lnTo>
                    <a:lnTo>
                      <a:pt x="271" y="134"/>
                    </a:lnTo>
                    <a:lnTo>
                      <a:pt x="271" y="132"/>
                    </a:lnTo>
                    <a:lnTo>
                      <a:pt x="271" y="128"/>
                    </a:lnTo>
                    <a:lnTo>
                      <a:pt x="271" y="124"/>
                    </a:lnTo>
                    <a:lnTo>
                      <a:pt x="271" y="122"/>
                    </a:lnTo>
                    <a:lnTo>
                      <a:pt x="271" y="120"/>
                    </a:lnTo>
                    <a:lnTo>
                      <a:pt x="273" y="118"/>
                    </a:lnTo>
                    <a:lnTo>
                      <a:pt x="273" y="115"/>
                    </a:lnTo>
                    <a:lnTo>
                      <a:pt x="273" y="113"/>
                    </a:lnTo>
                    <a:lnTo>
                      <a:pt x="273" y="109"/>
                    </a:lnTo>
                    <a:lnTo>
                      <a:pt x="273" y="107"/>
                    </a:lnTo>
                    <a:lnTo>
                      <a:pt x="273" y="105"/>
                    </a:lnTo>
                    <a:lnTo>
                      <a:pt x="273" y="103"/>
                    </a:lnTo>
                    <a:cubicBezTo>
                      <a:pt x="274" y="102"/>
                      <a:pt x="274" y="100"/>
                      <a:pt x="275" y="99"/>
                    </a:cubicBezTo>
                    <a:lnTo>
                      <a:pt x="275" y="97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88"/>
                    </a:lnTo>
                    <a:lnTo>
                      <a:pt x="275" y="84"/>
                    </a:lnTo>
                    <a:lnTo>
                      <a:pt x="275" y="82"/>
                    </a:lnTo>
                    <a:lnTo>
                      <a:pt x="275" y="78"/>
                    </a:lnTo>
                    <a:lnTo>
                      <a:pt x="275" y="76"/>
                    </a:lnTo>
                    <a:lnTo>
                      <a:pt x="275" y="72"/>
                    </a:lnTo>
                    <a:lnTo>
                      <a:pt x="275" y="70"/>
                    </a:lnTo>
                    <a:cubicBezTo>
                      <a:pt x="276" y="69"/>
                      <a:pt x="276" y="68"/>
                      <a:pt x="277" y="67"/>
                    </a:cubicBezTo>
                    <a:lnTo>
                      <a:pt x="277" y="63"/>
                    </a:lnTo>
                    <a:lnTo>
                      <a:pt x="277" y="61"/>
                    </a:lnTo>
                    <a:lnTo>
                      <a:pt x="277" y="59"/>
                    </a:lnTo>
                    <a:lnTo>
                      <a:pt x="277" y="55"/>
                    </a:lnTo>
                    <a:lnTo>
                      <a:pt x="277" y="53"/>
                    </a:lnTo>
                    <a:lnTo>
                      <a:pt x="277" y="49"/>
                    </a:lnTo>
                    <a:lnTo>
                      <a:pt x="279" y="47"/>
                    </a:lnTo>
                    <a:lnTo>
                      <a:pt x="279" y="44"/>
                    </a:lnTo>
                    <a:lnTo>
                      <a:pt x="279" y="40"/>
                    </a:lnTo>
                    <a:lnTo>
                      <a:pt x="279" y="38"/>
                    </a:lnTo>
                    <a:lnTo>
                      <a:pt x="279" y="36"/>
                    </a:lnTo>
                    <a:lnTo>
                      <a:pt x="281" y="34"/>
                    </a:lnTo>
                    <a:lnTo>
                      <a:pt x="281" y="30"/>
                    </a:lnTo>
                    <a:lnTo>
                      <a:pt x="281" y="28"/>
                    </a:lnTo>
                    <a:lnTo>
                      <a:pt x="281" y="24"/>
                    </a:lnTo>
                    <a:lnTo>
                      <a:pt x="281" y="23"/>
                    </a:lnTo>
                    <a:lnTo>
                      <a:pt x="281" y="21"/>
                    </a:lnTo>
                    <a:lnTo>
                      <a:pt x="281" y="19"/>
                    </a:lnTo>
                    <a:lnTo>
                      <a:pt x="281" y="17"/>
                    </a:lnTo>
                    <a:lnTo>
                      <a:pt x="281" y="13"/>
                    </a:lnTo>
                    <a:lnTo>
                      <a:pt x="281" y="11"/>
                    </a:lnTo>
                    <a:lnTo>
                      <a:pt x="281" y="9"/>
                    </a:lnTo>
                    <a:lnTo>
                      <a:pt x="283" y="7"/>
                    </a:lnTo>
                    <a:lnTo>
                      <a:pt x="283" y="5"/>
                    </a:lnTo>
                    <a:lnTo>
                      <a:pt x="283" y="3"/>
                    </a:lnTo>
                    <a:lnTo>
                      <a:pt x="283" y="1"/>
                    </a:lnTo>
                    <a:lnTo>
                      <a:pt x="285" y="1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7" y="1"/>
                    </a:lnTo>
                    <a:lnTo>
                      <a:pt x="287" y="3"/>
                    </a:lnTo>
                    <a:lnTo>
                      <a:pt x="287" y="5"/>
                    </a:lnTo>
                    <a:lnTo>
                      <a:pt x="287" y="7"/>
                    </a:lnTo>
                    <a:lnTo>
                      <a:pt x="287" y="9"/>
                    </a:lnTo>
                    <a:lnTo>
                      <a:pt x="289" y="11"/>
                    </a:lnTo>
                    <a:lnTo>
                      <a:pt x="289" y="13"/>
                    </a:lnTo>
                    <a:lnTo>
                      <a:pt x="289" y="17"/>
                    </a:lnTo>
                    <a:lnTo>
                      <a:pt x="289" y="19"/>
                    </a:lnTo>
                    <a:lnTo>
                      <a:pt x="291" y="21"/>
                    </a:lnTo>
                    <a:lnTo>
                      <a:pt x="291" y="23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91" y="30"/>
                    </a:lnTo>
                    <a:lnTo>
                      <a:pt x="291" y="34"/>
                    </a:lnTo>
                    <a:lnTo>
                      <a:pt x="291" y="36"/>
                    </a:lnTo>
                    <a:lnTo>
                      <a:pt x="291" y="38"/>
                    </a:lnTo>
                    <a:lnTo>
                      <a:pt x="291" y="40"/>
                    </a:lnTo>
                    <a:lnTo>
                      <a:pt x="291" y="44"/>
                    </a:lnTo>
                    <a:lnTo>
                      <a:pt x="291" y="47"/>
                    </a:lnTo>
                    <a:lnTo>
                      <a:pt x="291" y="49"/>
                    </a:lnTo>
                    <a:lnTo>
                      <a:pt x="291" y="53"/>
                    </a:lnTo>
                    <a:lnTo>
                      <a:pt x="293" y="55"/>
                    </a:lnTo>
                    <a:lnTo>
                      <a:pt x="293" y="59"/>
                    </a:lnTo>
                    <a:lnTo>
                      <a:pt x="293" y="61"/>
                    </a:lnTo>
                    <a:lnTo>
                      <a:pt x="293" y="63"/>
                    </a:lnTo>
                    <a:lnTo>
                      <a:pt x="293" y="67"/>
                    </a:lnTo>
                    <a:cubicBezTo>
                      <a:pt x="294" y="68"/>
                      <a:pt x="294" y="69"/>
                      <a:pt x="295" y="70"/>
                    </a:cubicBezTo>
                    <a:lnTo>
                      <a:pt x="295" y="72"/>
                    </a:lnTo>
                    <a:lnTo>
                      <a:pt x="295" y="76"/>
                    </a:lnTo>
                    <a:lnTo>
                      <a:pt x="295" y="78"/>
                    </a:lnTo>
                    <a:lnTo>
                      <a:pt x="295" y="82"/>
                    </a:lnTo>
                    <a:cubicBezTo>
                      <a:pt x="295" y="83"/>
                      <a:pt x="296" y="83"/>
                      <a:pt x="296" y="84"/>
                    </a:cubicBezTo>
                    <a:lnTo>
                      <a:pt x="296" y="88"/>
                    </a:lnTo>
                    <a:lnTo>
                      <a:pt x="296" y="92"/>
                    </a:lnTo>
                    <a:lnTo>
                      <a:pt x="296" y="93"/>
                    </a:lnTo>
                    <a:lnTo>
                      <a:pt x="296" y="97"/>
                    </a:lnTo>
                    <a:lnTo>
                      <a:pt x="296" y="99"/>
                    </a:lnTo>
                    <a:lnTo>
                      <a:pt x="296" y="103"/>
                    </a:lnTo>
                    <a:lnTo>
                      <a:pt x="296" y="105"/>
                    </a:lnTo>
                    <a:lnTo>
                      <a:pt x="296" y="107"/>
                    </a:lnTo>
                    <a:lnTo>
                      <a:pt x="296" y="109"/>
                    </a:lnTo>
                    <a:lnTo>
                      <a:pt x="296" y="113"/>
                    </a:lnTo>
                    <a:lnTo>
                      <a:pt x="296" y="115"/>
                    </a:lnTo>
                    <a:lnTo>
                      <a:pt x="296" y="118"/>
                    </a:lnTo>
                    <a:lnTo>
                      <a:pt x="298" y="120"/>
                    </a:lnTo>
                    <a:lnTo>
                      <a:pt x="298" y="122"/>
                    </a:lnTo>
                    <a:lnTo>
                      <a:pt x="298" y="124"/>
                    </a:lnTo>
                    <a:lnTo>
                      <a:pt x="298" y="128"/>
                    </a:lnTo>
                    <a:cubicBezTo>
                      <a:pt x="299" y="129"/>
                      <a:pt x="299" y="131"/>
                      <a:pt x="300" y="132"/>
                    </a:cubicBezTo>
                    <a:lnTo>
                      <a:pt x="300" y="134"/>
                    </a:lnTo>
                    <a:lnTo>
                      <a:pt x="300" y="138"/>
                    </a:lnTo>
                    <a:lnTo>
                      <a:pt x="300" y="139"/>
                    </a:lnTo>
                    <a:lnTo>
                      <a:pt x="300" y="141"/>
                    </a:lnTo>
                    <a:lnTo>
                      <a:pt x="300" y="143"/>
                    </a:lnTo>
                    <a:lnTo>
                      <a:pt x="300" y="145"/>
                    </a:lnTo>
                    <a:lnTo>
                      <a:pt x="300" y="147"/>
                    </a:lnTo>
                    <a:lnTo>
                      <a:pt x="300" y="149"/>
                    </a:lnTo>
                    <a:lnTo>
                      <a:pt x="302" y="151"/>
                    </a:lnTo>
                    <a:lnTo>
                      <a:pt x="302" y="153"/>
                    </a:lnTo>
                    <a:lnTo>
                      <a:pt x="302" y="155"/>
                    </a:lnTo>
                    <a:lnTo>
                      <a:pt x="302" y="157"/>
                    </a:lnTo>
                    <a:lnTo>
                      <a:pt x="304" y="157"/>
                    </a:lnTo>
                    <a:lnTo>
                      <a:pt x="304" y="159"/>
                    </a:lnTo>
                    <a:lnTo>
                      <a:pt x="304" y="161"/>
                    </a:lnTo>
                    <a:lnTo>
                      <a:pt x="304" y="162"/>
                    </a:lnTo>
                    <a:lnTo>
                      <a:pt x="306" y="164"/>
                    </a:lnTo>
                    <a:lnTo>
                      <a:pt x="306" y="166"/>
                    </a:lnTo>
                    <a:lnTo>
                      <a:pt x="306" y="168"/>
                    </a:lnTo>
                    <a:lnTo>
                      <a:pt x="308" y="168"/>
                    </a:lnTo>
                    <a:lnTo>
                      <a:pt x="308" y="170"/>
                    </a:lnTo>
                    <a:lnTo>
                      <a:pt x="308" y="172"/>
                    </a:lnTo>
                    <a:lnTo>
                      <a:pt x="310" y="172"/>
                    </a:lnTo>
                    <a:lnTo>
                      <a:pt x="312" y="172"/>
                    </a:lnTo>
                    <a:lnTo>
                      <a:pt x="312" y="174"/>
                    </a:lnTo>
                    <a:lnTo>
                      <a:pt x="314" y="174"/>
                    </a:lnTo>
                    <a:lnTo>
                      <a:pt x="316" y="174"/>
                    </a:lnTo>
                    <a:lnTo>
                      <a:pt x="318" y="174"/>
                    </a:lnTo>
                    <a:lnTo>
                      <a:pt x="319" y="174"/>
                    </a:lnTo>
                    <a:lnTo>
                      <a:pt x="321" y="174"/>
                    </a:lnTo>
                    <a:lnTo>
                      <a:pt x="323" y="174"/>
                    </a:lnTo>
                    <a:lnTo>
                      <a:pt x="325" y="174"/>
                    </a:lnTo>
                    <a:lnTo>
                      <a:pt x="327" y="174"/>
                    </a:lnTo>
                    <a:lnTo>
                      <a:pt x="329" y="174"/>
                    </a:lnTo>
                    <a:lnTo>
                      <a:pt x="331" y="174"/>
                    </a:lnTo>
                    <a:lnTo>
                      <a:pt x="333" y="174"/>
                    </a:lnTo>
                    <a:lnTo>
                      <a:pt x="335" y="174"/>
                    </a:lnTo>
                    <a:lnTo>
                      <a:pt x="337" y="174"/>
                    </a:lnTo>
                    <a:lnTo>
                      <a:pt x="339" y="174"/>
                    </a:lnTo>
                    <a:lnTo>
                      <a:pt x="341" y="174"/>
                    </a:lnTo>
                    <a:lnTo>
                      <a:pt x="342" y="174"/>
                    </a:lnTo>
                    <a:lnTo>
                      <a:pt x="344" y="174"/>
                    </a:lnTo>
                    <a:lnTo>
                      <a:pt x="346" y="174"/>
                    </a:lnTo>
                    <a:lnTo>
                      <a:pt x="348" y="174"/>
                    </a:lnTo>
                    <a:lnTo>
                      <a:pt x="350" y="174"/>
                    </a:lnTo>
                    <a:lnTo>
                      <a:pt x="352" y="174"/>
                    </a:lnTo>
                    <a:lnTo>
                      <a:pt x="354" y="174"/>
                    </a:lnTo>
                    <a:lnTo>
                      <a:pt x="356" y="174"/>
                    </a:lnTo>
                    <a:lnTo>
                      <a:pt x="358" y="174"/>
                    </a:lnTo>
                    <a:lnTo>
                      <a:pt x="360" y="174"/>
                    </a:lnTo>
                    <a:lnTo>
                      <a:pt x="362" y="174"/>
                    </a:lnTo>
                    <a:lnTo>
                      <a:pt x="364" y="174"/>
                    </a:lnTo>
                    <a:lnTo>
                      <a:pt x="365" y="174"/>
                    </a:lnTo>
                    <a:lnTo>
                      <a:pt x="367" y="174"/>
                    </a:lnTo>
                    <a:lnTo>
                      <a:pt x="369" y="174"/>
                    </a:lnTo>
                    <a:lnTo>
                      <a:pt x="371" y="174"/>
                    </a:lnTo>
                    <a:lnTo>
                      <a:pt x="373" y="174"/>
                    </a:lnTo>
                    <a:lnTo>
                      <a:pt x="375" y="174"/>
                    </a:lnTo>
                    <a:lnTo>
                      <a:pt x="377" y="174"/>
                    </a:lnTo>
                    <a:lnTo>
                      <a:pt x="379" y="174"/>
                    </a:lnTo>
                    <a:lnTo>
                      <a:pt x="381" y="174"/>
                    </a:lnTo>
                    <a:lnTo>
                      <a:pt x="383" y="174"/>
                    </a:lnTo>
                    <a:lnTo>
                      <a:pt x="385" y="174"/>
                    </a:lnTo>
                    <a:lnTo>
                      <a:pt x="387" y="174"/>
                    </a:lnTo>
                    <a:lnTo>
                      <a:pt x="388" y="174"/>
                    </a:lnTo>
                    <a:lnTo>
                      <a:pt x="390" y="174"/>
                    </a:lnTo>
                    <a:lnTo>
                      <a:pt x="392" y="174"/>
                    </a:lnTo>
                    <a:lnTo>
                      <a:pt x="394" y="174"/>
                    </a:lnTo>
                    <a:lnTo>
                      <a:pt x="396" y="174"/>
                    </a:lnTo>
                    <a:lnTo>
                      <a:pt x="398" y="174"/>
                    </a:lnTo>
                    <a:lnTo>
                      <a:pt x="400" y="174"/>
                    </a:lnTo>
                    <a:cubicBezTo>
                      <a:pt x="401" y="174"/>
                      <a:pt x="363" y="173"/>
                      <a:pt x="402" y="174"/>
                    </a:cubicBezTo>
                    <a:lnTo>
                      <a:pt x="633" y="181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45"/>
              <p:cNvSpPr>
                <a:spLocks/>
              </p:cNvSpPr>
              <p:nvPr/>
            </p:nvSpPr>
            <p:spPr bwMode="auto">
              <a:xfrm rot="5400000">
                <a:off x="1312863" y="5266255"/>
                <a:ext cx="146050" cy="142875"/>
              </a:xfrm>
              <a:custGeom>
                <a:avLst/>
                <a:gdLst>
                  <a:gd name="T0" fmla="*/ 112 w 89"/>
                  <a:gd name="T1" fmla="*/ 118 h 86"/>
                  <a:gd name="T2" fmla="*/ 0 w 89"/>
                  <a:gd name="T3" fmla="*/ 57 h 86"/>
                  <a:gd name="T4" fmla="*/ 112 w 89"/>
                  <a:gd name="T5" fmla="*/ 0 h 86"/>
                  <a:gd name="T6" fmla="*/ 112 w 89"/>
                  <a:gd name="T7" fmla="*/ 118 h 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86"/>
                  <a:gd name="T14" fmla="*/ 89 w 89"/>
                  <a:gd name="T15" fmla="*/ 86 h 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86">
                    <a:moveTo>
                      <a:pt x="89" y="86"/>
                    </a:moveTo>
                    <a:lnTo>
                      <a:pt x="0" y="42"/>
                    </a:lnTo>
                    <a:lnTo>
                      <a:pt x="89" y="0"/>
                    </a:lnTo>
                    <a:lnTo>
                      <a:pt x="89" y="86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040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Ytterbium Qubit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200400" y="44196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191000" y="43434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181600" y="42672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191000" y="49530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191000" y="20574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191000" y="17526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181600" y="1697038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200400" y="1808163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6096000" y="4343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960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38400" y="4419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baseline="-25000" dirty="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438400" y="1676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495800" y="41910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5486400" y="41148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505200" y="42672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4648200" y="2057400"/>
            <a:ext cx="914400" cy="2057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4648200" y="2057400"/>
            <a:ext cx="0" cy="21336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3657600" y="2057400"/>
            <a:ext cx="838200" cy="22098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4800600" y="2057400"/>
            <a:ext cx="1066800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240"/>
              </a:cxn>
              <a:cxn ang="0">
                <a:pos x="240" y="336"/>
              </a:cxn>
              <a:cxn ang="0">
                <a:pos x="240" y="528"/>
              </a:cxn>
              <a:cxn ang="0">
                <a:pos x="384" y="672"/>
              </a:cxn>
              <a:cxn ang="0">
                <a:pos x="384" y="864"/>
              </a:cxn>
              <a:cxn ang="0">
                <a:pos x="528" y="1008"/>
              </a:cxn>
              <a:cxn ang="0">
                <a:pos x="528" y="1200"/>
              </a:cxn>
              <a:cxn ang="0">
                <a:pos x="672" y="1248"/>
              </a:cxn>
              <a:cxn ang="0">
                <a:pos x="672" y="1344"/>
              </a:cxn>
            </a:cxnLst>
            <a:rect l="0" t="0" r="r" b="b"/>
            <a:pathLst>
              <a:path w="696" h="1344">
                <a:moveTo>
                  <a:pt x="0" y="0"/>
                </a:moveTo>
                <a:cubicBezTo>
                  <a:pt x="40" y="28"/>
                  <a:pt x="80" y="56"/>
                  <a:pt x="96" y="96"/>
                </a:cubicBezTo>
                <a:cubicBezTo>
                  <a:pt x="112" y="136"/>
                  <a:pt x="72" y="200"/>
                  <a:pt x="96" y="240"/>
                </a:cubicBezTo>
                <a:cubicBezTo>
                  <a:pt x="120" y="280"/>
                  <a:pt x="216" y="288"/>
                  <a:pt x="240" y="336"/>
                </a:cubicBezTo>
                <a:cubicBezTo>
                  <a:pt x="264" y="384"/>
                  <a:pt x="216" y="472"/>
                  <a:pt x="240" y="528"/>
                </a:cubicBezTo>
                <a:cubicBezTo>
                  <a:pt x="264" y="584"/>
                  <a:pt x="360" y="616"/>
                  <a:pt x="384" y="672"/>
                </a:cubicBezTo>
                <a:cubicBezTo>
                  <a:pt x="408" y="728"/>
                  <a:pt x="360" y="808"/>
                  <a:pt x="384" y="864"/>
                </a:cubicBezTo>
                <a:cubicBezTo>
                  <a:pt x="408" y="920"/>
                  <a:pt x="504" y="952"/>
                  <a:pt x="528" y="1008"/>
                </a:cubicBezTo>
                <a:cubicBezTo>
                  <a:pt x="552" y="1064"/>
                  <a:pt x="504" y="1160"/>
                  <a:pt x="528" y="1200"/>
                </a:cubicBezTo>
                <a:cubicBezTo>
                  <a:pt x="552" y="1240"/>
                  <a:pt x="648" y="1224"/>
                  <a:pt x="672" y="1248"/>
                </a:cubicBezTo>
                <a:cubicBezTo>
                  <a:pt x="696" y="1272"/>
                  <a:pt x="672" y="1328"/>
                  <a:pt x="672" y="134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352800" y="2057400"/>
            <a:ext cx="990600" cy="2362200"/>
          </a:xfrm>
          <a:custGeom>
            <a:avLst/>
            <a:gdLst/>
            <a:ahLst/>
            <a:cxnLst>
              <a:cxn ang="0">
                <a:pos x="608" y="0"/>
              </a:cxn>
              <a:cxn ang="0">
                <a:pos x="464" y="96"/>
              </a:cxn>
              <a:cxn ang="0">
                <a:pos x="512" y="288"/>
              </a:cxn>
              <a:cxn ang="0">
                <a:pos x="368" y="384"/>
              </a:cxn>
              <a:cxn ang="0">
                <a:pos x="416" y="576"/>
              </a:cxn>
              <a:cxn ang="0">
                <a:pos x="224" y="672"/>
              </a:cxn>
              <a:cxn ang="0">
                <a:pos x="320" y="864"/>
              </a:cxn>
              <a:cxn ang="0">
                <a:pos x="128" y="960"/>
              </a:cxn>
              <a:cxn ang="0">
                <a:pos x="224" y="1152"/>
              </a:cxn>
              <a:cxn ang="0">
                <a:pos x="32" y="1200"/>
              </a:cxn>
              <a:cxn ang="0">
                <a:pos x="32" y="1440"/>
              </a:cxn>
            </a:cxnLst>
            <a:rect l="0" t="0" r="r" b="b"/>
            <a:pathLst>
              <a:path w="608" h="1440">
                <a:moveTo>
                  <a:pt x="608" y="0"/>
                </a:moveTo>
                <a:cubicBezTo>
                  <a:pt x="544" y="24"/>
                  <a:pt x="480" y="48"/>
                  <a:pt x="464" y="96"/>
                </a:cubicBezTo>
                <a:cubicBezTo>
                  <a:pt x="448" y="144"/>
                  <a:pt x="528" y="240"/>
                  <a:pt x="512" y="288"/>
                </a:cubicBezTo>
                <a:cubicBezTo>
                  <a:pt x="496" y="336"/>
                  <a:pt x="384" y="336"/>
                  <a:pt x="368" y="384"/>
                </a:cubicBezTo>
                <a:cubicBezTo>
                  <a:pt x="352" y="432"/>
                  <a:pt x="440" y="528"/>
                  <a:pt x="416" y="576"/>
                </a:cubicBezTo>
                <a:cubicBezTo>
                  <a:pt x="392" y="624"/>
                  <a:pt x="240" y="624"/>
                  <a:pt x="224" y="672"/>
                </a:cubicBezTo>
                <a:cubicBezTo>
                  <a:pt x="208" y="720"/>
                  <a:pt x="336" y="816"/>
                  <a:pt x="320" y="864"/>
                </a:cubicBezTo>
                <a:cubicBezTo>
                  <a:pt x="304" y="912"/>
                  <a:pt x="144" y="912"/>
                  <a:pt x="128" y="960"/>
                </a:cubicBezTo>
                <a:cubicBezTo>
                  <a:pt x="112" y="1008"/>
                  <a:pt x="240" y="1112"/>
                  <a:pt x="224" y="1152"/>
                </a:cubicBezTo>
                <a:cubicBezTo>
                  <a:pt x="208" y="1192"/>
                  <a:pt x="64" y="1152"/>
                  <a:pt x="32" y="1200"/>
                </a:cubicBezTo>
                <a:cubicBezTo>
                  <a:pt x="0" y="1248"/>
                  <a:pt x="16" y="1344"/>
                  <a:pt x="32" y="1440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4406900" y="2057400"/>
            <a:ext cx="241300" cy="2286000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44" y="192"/>
              </a:cxn>
              <a:cxn ang="0">
                <a:pos x="48" y="336"/>
              </a:cxn>
              <a:cxn ang="0">
                <a:pos x="144" y="528"/>
              </a:cxn>
              <a:cxn ang="0">
                <a:pos x="48" y="672"/>
              </a:cxn>
              <a:cxn ang="0">
                <a:pos x="144" y="864"/>
              </a:cxn>
              <a:cxn ang="0">
                <a:pos x="48" y="1008"/>
              </a:cxn>
              <a:cxn ang="0">
                <a:pos x="144" y="1152"/>
              </a:cxn>
              <a:cxn ang="0">
                <a:pos x="0" y="1296"/>
              </a:cxn>
              <a:cxn ang="0">
                <a:pos x="144" y="1440"/>
              </a:cxn>
            </a:cxnLst>
            <a:rect l="0" t="0" r="r" b="b"/>
            <a:pathLst>
              <a:path w="152" h="1440">
                <a:moveTo>
                  <a:pt x="96" y="0"/>
                </a:moveTo>
                <a:cubicBezTo>
                  <a:pt x="124" y="68"/>
                  <a:pt x="152" y="136"/>
                  <a:pt x="144" y="192"/>
                </a:cubicBezTo>
                <a:cubicBezTo>
                  <a:pt x="136" y="248"/>
                  <a:pt x="48" y="280"/>
                  <a:pt x="48" y="336"/>
                </a:cubicBezTo>
                <a:cubicBezTo>
                  <a:pt x="48" y="392"/>
                  <a:pt x="144" y="472"/>
                  <a:pt x="144" y="528"/>
                </a:cubicBezTo>
                <a:cubicBezTo>
                  <a:pt x="144" y="584"/>
                  <a:pt x="48" y="616"/>
                  <a:pt x="48" y="672"/>
                </a:cubicBezTo>
                <a:cubicBezTo>
                  <a:pt x="48" y="728"/>
                  <a:pt x="144" y="808"/>
                  <a:pt x="144" y="864"/>
                </a:cubicBezTo>
                <a:cubicBezTo>
                  <a:pt x="144" y="920"/>
                  <a:pt x="48" y="960"/>
                  <a:pt x="48" y="1008"/>
                </a:cubicBezTo>
                <a:cubicBezTo>
                  <a:pt x="48" y="1056"/>
                  <a:pt x="152" y="1104"/>
                  <a:pt x="144" y="1152"/>
                </a:cubicBezTo>
                <a:cubicBezTo>
                  <a:pt x="136" y="1200"/>
                  <a:pt x="0" y="1248"/>
                  <a:pt x="0" y="1296"/>
                </a:cubicBezTo>
                <a:cubicBezTo>
                  <a:pt x="0" y="1344"/>
                  <a:pt x="120" y="1416"/>
                  <a:pt x="144" y="1440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2895600" y="2743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369 nm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172200" y="17526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2.1 GHz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6172200" y="45100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12.6 GHz</a:t>
            </a: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1981200" y="5410200"/>
            <a:ext cx="5615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clock state qubit, magnetic field insensitive.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1833525" y="6396335"/>
            <a:ext cx="5530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S. Olmschenk </a:t>
            </a:r>
            <a:r>
              <a:rPr lang="en-US" sz="2400" i="1" dirty="0">
                <a:solidFill>
                  <a:srgbClr val="000000"/>
                </a:solidFill>
              </a:rPr>
              <a:t>et al.</a:t>
            </a:r>
            <a:r>
              <a:rPr lang="en-US" sz="2400" dirty="0">
                <a:solidFill>
                  <a:srgbClr val="000000"/>
                </a:solidFill>
              </a:rPr>
              <a:t>, PRA </a:t>
            </a:r>
            <a:r>
              <a:rPr lang="en-US" sz="2400" b="1" dirty="0">
                <a:solidFill>
                  <a:srgbClr val="000000"/>
                </a:solidFill>
              </a:rPr>
              <a:t>76</a:t>
            </a:r>
            <a:r>
              <a:rPr lang="en-US" sz="2400" dirty="0">
                <a:solidFill>
                  <a:srgbClr val="000000"/>
                </a:solidFill>
              </a:rPr>
              <a:t>, 052314 (2007)</a:t>
            </a:r>
          </a:p>
        </p:txBody>
      </p:sp>
      <p:pic>
        <p:nvPicPr>
          <p:cNvPr id="29" name="Picture 28" descr="tmp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4953000"/>
            <a:ext cx="243000" cy="261000"/>
          </a:xfrm>
          <a:prstGeom prst="rect">
            <a:avLst/>
          </a:prstGeom>
        </p:spPr>
      </p:pic>
      <p:pic>
        <p:nvPicPr>
          <p:cNvPr id="30" name="Picture 29" descr="tmp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343400"/>
            <a:ext cx="243000" cy="261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48400" y="28956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Doppler Cooling</a:t>
            </a:r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 flipV="1">
            <a:off x="4800600" y="1752600"/>
            <a:ext cx="0" cy="3200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initialization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200400" y="44196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191000" y="43434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181600" y="42672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191000" y="49530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191000" y="20574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191000" y="1752600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181600" y="1697038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200400" y="1808163"/>
            <a:ext cx="8382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6096000" y="4343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96000" y="175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38400" y="4419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1F497D"/>
                </a:solidFill>
              </a:rPr>
              <a:t>2</a:t>
            </a:r>
            <a:r>
              <a:rPr lang="en-US" dirty="0">
                <a:solidFill>
                  <a:srgbClr val="1F497D"/>
                </a:solidFill>
              </a:rPr>
              <a:t>S</a:t>
            </a:r>
            <a:r>
              <a:rPr lang="en-US" baseline="-25000" dirty="0">
                <a:solidFill>
                  <a:srgbClr val="1F497D"/>
                </a:solidFill>
              </a:rPr>
              <a:t>1/2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438400" y="1676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1F497D"/>
                </a:solidFill>
              </a:rPr>
              <a:t>2</a:t>
            </a:r>
            <a:r>
              <a:rPr lang="en-US" dirty="0">
                <a:solidFill>
                  <a:srgbClr val="1F497D"/>
                </a:solidFill>
              </a:rPr>
              <a:t>P</a:t>
            </a:r>
            <a:r>
              <a:rPr lang="en-US" baseline="-25000" dirty="0">
                <a:solidFill>
                  <a:srgbClr val="1F497D"/>
                </a:solidFill>
              </a:rPr>
              <a:t>1/2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495800" y="41910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5486400" y="41529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505200" y="42672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895600" y="2743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F497D"/>
                </a:solidFill>
              </a:rPr>
              <a:t>369 nm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6172200" y="17526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F497D"/>
                </a:solidFill>
              </a:rPr>
              <a:t>2.1 GHz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172200" y="45100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F497D"/>
                </a:solidFill>
              </a:rPr>
              <a:t>12.6 GHz</a:t>
            </a:r>
          </a:p>
        </p:txBody>
      </p:sp>
      <p:sp>
        <p:nvSpPr>
          <p:cNvPr id="29" name="Text Box 65"/>
          <p:cNvSpPr txBox="1">
            <a:spLocks noChangeArrowheads="1"/>
          </p:cNvSpPr>
          <p:nvPr/>
        </p:nvSpPr>
        <p:spPr bwMode="auto">
          <a:xfrm>
            <a:off x="1981200" y="5410200"/>
            <a:ext cx="5615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clock state qubit, magnetic field insensitive.</a:t>
            </a: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1833525" y="6396335"/>
            <a:ext cx="5530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S. Olmschenk </a:t>
            </a:r>
            <a:r>
              <a:rPr lang="en-US" sz="2400" i="1" dirty="0">
                <a:solidFill>
                  <a:prstClr val="black"/>
                </a:solidFill>
              </a:rPr>
              <a:t>et al.</a:t>
            </a:r>
            <a:r>
              <a:rPr lang="en-US" sz="2400" dirty="0">
                <a:solidFill>
                  <a:prstClr val="black"/>
                </a:solidFill>
              </a:rPr>
              <a:t>, PRA </a:t>
            </a:r>
            <a:r>
              <a:rPr lang="en-US" sz="2400" b="1" dirty="0">
                <a:solidFill>
                  <a:prstClr val="black"/>
                </a:solidFill>
              </a:rPr>
              <a:t>76</a:t>
            </a:r>
            <a:r>
              <a:rPr lang="en-US" sz="2400" dirty="0">
                <a:solidFill>
                  <a:prstClr val="black"/>
                </a:solidFill>
              </a:rPr>
              <a:t>, 052314 (2007)</a:t>
            </a:r>
          </a:p>
        </p:txBody>
      </p:sp>
      <p:pic>
        <p:nvPicPr>
          <p:cNvPr id="33" name="Picture 32" descr="tmp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4953000"/>
            <a:ext cx="243000" cy="261000"/>
          </a:xfrm>
          <a:prstGeom prst="rect">
            <a:avLst/>
          </a:prstGeom>
        </p:spPr>
      </p:pic>
      <p:pic>
        <p:nvPicPr>
          <p:cNvPr id="34" name="Picture 33" descr="tmp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343400"/>
            <a:ext cx="243000" cy="261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657600" y="1697038"/>
            <a:ext cx="2057400" cy="3255962"/>
            <a:chOff x="3657600" y="1697038"/>
            <a:chExt cx="2057400" cy="3255962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695701" y="1808163"/>
              <a:ext cx="800100" cy="3144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96" y="240"/>
                </a:cxn>
                <a:cxn ang="0">
                  <a:pos x="240" y="336"/>
                </a:cxn>
                <a:cxn ang="0">
                  <a:pos x="240" y="528"/>
                </a:cxn>
                <a:cxn ang="0">
                  <a:pos x="384" y="672"/>
                </a:cxn>
                <a:cxn ang="0">
                  <a:pos x="384" y="864"/>
                </a:cxn>
                <a:cxn ang="0">
                  <a:pos x="528" y="1008"/>
                </a:cxn>
                <a:cxn ang="0">
                  <a:pos x="528" y="1200"/>
                </a:cxn>
                <a:cxn ang="0">
                  <a:pos x="672" y="1248"/>
                </a:cxn>
                <a:cxn ang="0">
                  <a:pos x="672" y="1344"/>
                </a:cxn>
              </a:cxnLst>
              <a:rect l="0" t="0" r="r" b="b"/>
              <a:pathLst>
                <a:path w="696" h="1344">
                  <a:moveTo>
                    <a:pt x="0" y="0"/>
                  </a:moveTo>
                  <a:cubicBezTo>
                    <a:pt x="40" y="28"/>
                    <a:pt x="80" y="56"/>
                    <a:pt x="96" y="96"/>
                  </a:cubicBezTo>
                  <a:cubicBezTo>
                    <a:pt x="112" y="136"/>
                    <a:pt x="72" y="200"/>
                    <a:pt x="96" y="240"/>
                  </a:cubicBezTo>
                  <a:cubicBezTo>
                    <a:pt x="120" y="280"/>
                    <a:pt x="216" y="288"/>
                    <a:pt x="240" y="336"/>
                  </a:cubicBezTo>
                  <a:cubicBezTo>
                    <a:pt x="264" y="384"/>
                    <a:pt x="216" y="472"/>
                    <a:pt x="240" y="528"/>
                  </a:cubicBezTo>
                  <a:cubicBezTo>
                    <a:pt x="264" y="584"/>
                    <a:pt x="360" y="616"/>
                    <a:pt x="384" y="672"/>
                  </a:cubicBezTo>
                  <a:cubicBezTo>
                    <a:pt x="408" y="728"/>
                    <a:pt x="360" y="808"/>
                    <a:pt x="384" y="864"/>
                  </a:cubicBezTo>
                  <a:cubicBezTo>
                    <a:pt x="408" y="920"/>
                    <a:pt x="504" y="952"/>
                    <a:pt x="528" y="1008"/>
                  </a:cubicBezTo>
                  <a:cubicBezTo>
                    <a:pt x="552" y="1064"/>
                    <a:pt x="504" y="1160"/>
                    <a:pt x="528" y="1200"/>
                  </a:cubicBezTo>
                  <a:cubicBezTo>
                    <a:pt x="552" y="1240"/>
                    <a:pt x="648" y="1224"/>
                    <a:pt x="672" y="1248"/>
                  </a:cubicBezTo>
                  <a:cubicBezTo>
                    <a:pt x="696" y="1272"/>
                    <a:pt x="672" y="1328"/>
                    <a:pt x="672" y="1344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4876800" y="1752600"/>
              <a:ext cx="795528" cy="3200400"/>
            </a:xfrm>
            <a:custGeom>
              <a:avLst/>
              <a:gdLst/>
              <a:ahLst/>
              <a:cxnLst>
                <a:cxn ang="0">
                  <a:pos x="608" y="0"/>
                </a:cxn>
                <a:cxn ang="0">
                  <a:pos x="464" y="96"/>
                </a:cxn>
                <a:cxn ang="0">
                  <a:pos x="512" y="288"/>
                </a:cxn>
                <a:cxn ang="0">
                  <a:pos x="368" y="384"/>
                </a:cxn>
                <a:cxn ang="0">
                  <a:pos x="416" y="576"/>
                </a:cxn>
                <a:cxn ang="0">
                  <a:pos x="224" y="672"/>
                </a:cxn>
                <a:cxn ang="0">
                  <a:pos x="320" y="864"/>
                </a:cxn>
                <a:cxn ang="0">
                  <a:pos x="128" y="960"/>
                </a:cxn>
                <a:cxn ang="0">
                  <a:pos x="224" y="1152"/>
                </a:cxn>
                <a:cxn ang="0">
                  <a:pos x="32" y="1200"/>
                </a:cxn>
                <a:cxn ang="0">
                  <a:pos x="32" y="1440"/>
                </a:cxn>
              </a:cxnLst>
              <a:rect l="0" t="0" r="r" b="b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500118" y="1752600"/>
              <a:ext cx="300482" cy="3200400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44" y="192"/>
                </a:cxn>
                <a:cxn ang="0">
                  <a:pos x="48" y="336"/>
                </a:cxn>
                <a:cxn ang="0">
                  <a:pos x="144" y="528"/>
                </a:cxn>
                <a:cxn ang="0">
                  <a:pos x="48" y="672"/>
                </a:cxn>
                <a:cxn ang="0">
                  <a:pos x="144" y="864"/>
                </a:cxn>
                <a:cxn ang="0">
                  <a:pos x="48" y="1008"/>
                </a:cxn>
                <a:cxn ang="0">
                  <a:pos x="144" y="1152"/>
                </a:cxn>
                <a:cxn ang="0">
                  <a:pos x="0" y="1296"/>
                </a:cxn>
                <a:cxn ang="0">
                  <a:pos x="144" y="1440"/>
                </a:cxn>
              </a:cxnLst>
              <a:rect l="0" t="0" r="r" b="b"/>
              <a:pathLst>
                <a:path w="152" h="1440">
                  <a:moveTo>
                    <a:pt x="96" y="0"/>
                  </a:moveTo>
                  <a:cubicBezTo>
                    <a:pt x="124" y="68"/>
                    <a:pt x="152" y="136"/>
                    <a:pt x="144" y="192"/>
                  </a:cubicBezTo>
                  <a:cubicBezTo>
                    <a:pt x="136" y="248"/>
                    <a:pt x="48" y="280"/>
                    <a:pt x="48" y="336"/>
                  </a:cubicBezTo>
                  <a:cubicBezTo>
                    <a:pt x="48" y="392"/>
                    <a:pt x="144" y="472"/>
                    <a:pt x="144" y="528"/>
                  </a:cubicBezTo>
                  <a:cubicBezTo>
                    <a:pt x="144" y="584"/>
                    <a:pt x="48" y="616"/>
                    <a:pt x="48" y="672"/>
                  </a:cubicBezTo>
                  <a:cubicBezTo>
                    <a:pt x="48" y="728"/>
                    <a:pt x="144" y="808"/>
                    <a:pt x="144" y="864"/>
                  </a:cubicBezTo>
                  <a:cubicBezTo>
                    <a:pt x="144" y="920"/>
                    <a:pt x="48" y="960"/>
                    <a:pt x="48" y="1008"/>
                  </a:cubicBezTo>
                  <a:cubicBezTo>
                    <a:pt x="48" y="1056"/>
                    <a:pt x="152" y="1104"/>
                    <a:pt x="144" y="1152"/>
                  </a:cubicBezTo>
                  <a:cubicBezTo>
                    <a:pt x="136" y="1200"/>
                    <a:pt x="0" y="1248"/>
                    <a:pt x="0" y="1296"/>
                  </a:cubicBezTo>
                  <a:cubicBezTo>
                    <a:pt x="0" y="1344"/>
                    <a:pt x="120" y="1416"/>
                    <a:pt x="144" y="1440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 flipV="1">
              <a:off x="4782667" y="1752600"/>
              <a:ext cx="17933" cy="25908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 flipV="1">
              <a:off x="3657600" y="1808163"/>
              <a:ext cx="76200" cy="2459037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 flipH="1" flipV="1">
              <a:off x="5715000" y="1697038"/>
              <a:ext cx="0" cy="2570162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Oval 16"/>
          <p:cNvSpPr>
            <a:spLocks noChangeArrowheads="1"/>
          </p:cNvSpPr>
          <p:nvPr/>
        </p:nvSpPr>
        <p:spPr bwMode="auto">
          <a:xfrm>
            <a:off x="4572000" y="4838700"/>
            <a:ext cx="228600" cy="2286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130890" y="2229727"/>
            <a:ext cx="1781899" cy="2022455"/>
            <a:chOff x="1219200" y="2257425"/>
            <a:chExt cx="1905000" cy="2162175"/>
          </a:xfrm>
        </p:grpSpPr>
        <p:sp>
          <p:nvSpPr>
            <p:cNvPr id="613531" name="Line 155"/>
            <p:cNvSpPr>
              <a:spLocks noChangeShapeType="1"/>
            </p:cNvSpPr>
            <p:nvPr/>
          </p:nvSpPr>
          <p:spPr bwMode="auto">
            <a:xfrm flipH="1" flipV="1">
              <a:off x="2259012" y="2282825"/>
              <a:ext cx="865188" cy="198437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3532" name="Line 156"/>
            <p:cNvSpPr>
              <a:spLocks noChangeShapeType="1"/>
            </p:cNvSpPr>
            <p:nvPr/>
          </p:nvSpPr>
          <p:spPr bwMode="auto">
            <a:xfrm flipH="1" flipV="1">
              <a:off x="2184400" y="2257425"/>
              <a:ext cx="25400" cy="208597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3533" name="Line 157"/>
            <p:cNvSpPr>
              <a:spLocks noChangeShapeType="1"/>
            </p:cNvSpPr>
            <p:nvPr/>
          </p:nvSpPr>
          <p:spPr bwMode="auto">
            <a:xfrm flipV="1">
              <a:off x="1219200" y="2268537"/>
              <a:ext cx="884237" cy="2151063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613561" name="Picture 185" descr="d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2057400"/>
            <a:ext cx="4059237" cy="2935287"/>
          </a:xfrm>
          <a:prstGeom prst="rect">
            <a:avLst/>
          </a:prstGeom>
          <a:noFill/>
        </p:spPr>
      </p:pic>
      <p:pic>
        <p:nvPicPr>
          <p:cNvPr id="613562" name="Picture 186" descr="dark_bright_state_hist_200706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225" y="2058987"/>
            <a:ext cx="4037013" cy="2919413"/>
          </a:xfrm>
          <a:prstGeom prst="rect">
            <a:avLst/>
          </a:prstGeom>
          <a:noFill/>
        </p:spPr>
      </p:pic>
      <p:pic>
        <p:nvPicPr>
          <p:cNvPr id="613559" name="Picture 183" descr="b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6097" y="2055323"/>
            <a:ext cx="4056086" cy="2932910"/>
          </a:xfrm>
          <a:prstGeom prst="rect">
            <a:avLst/>
          </a:prstGeom>
          <a:noFill/>
        </p:spPr>
      </p:pic>
      <p:sp>
        <p:nvSpPr>
          <p:cNvPr id="613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171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</a:t>
            </a:r>
            <a:r>
              <a:rPr lang="en-US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 detection</a:t>
            </a: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1833525" y="6396335"/>
            <a:ext cx="5530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S. Olmschenk </a:t>
            </a:r>
            <a:r>
              <a:rPr lang="en-US" sz="2400" i="1" dirty="0">
                <a:solidFill>
                  <a:prstClr val="black"/>
                </a:solidFill>
              </a:rPr>
              <a:t>et al.</a:t>
            </a:r>
            <a:r>
              <a:rPr lang="en-US" sz="2400" dirty="0">
                <a:solidFill>
                  <a:prstClr val="black"/>
                </a:solidFill>
              </a:rPr>
              <a:t>, PRA </a:t>
            </a:r>
            <a:r>
              <a:rPr lang="en-US" sz="2400" b="1" dirty="0">
                <a:solidFill>
                  <a:prstClr val="black"/>
                </a:solidFill>
              </a:rPr>
              <a:t>76</a:t>
            </a:r>
            <a:r>
              <a:rPr lang="en-US" sz="2400" dirty="0">
                <a:solidFill>
                  <a:prstClr val="black"/>
                </a:solidFill>
              </a:rPr>
              <a:t>, 052314 (2007)</a:t>
            </a:r>
          </a:p>
        </p:txBody>
      </p:sp>
      <p:sp>
        <p:nvSpPr>
          <p:cNvPr id="613515" name="Line 139"/>
          <p:cNvSpPr>
            <a:spLocks noChangeShapeType="1"/>
          </p:cNvSpPr>
          <p:nvPr/>
        </p:nvSpPr>
        <p:spPr bwMode="auto">
          <a:xfrm>
            <a:off x="703235" y="4394734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16" name="Line 140"/>
          <p:cNvSpPr>
            <a:spLocks noChangeShapeType="1"/>
          </p:cNvSpPr>
          <p:nvPr/>
        </p:nvSpPr>
        <p:spPr bwMode="auto">
          <a:xfrm>
            <a:off x="1629822" y="4323458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17" name="Line 141"/>
          <p:cNvSpPr>
            <a:spLocks noChangeShapeType="1"/>
          </p:cNvSpPr>
          <p:nvPr/>
        </p:nvSpPr>
        <p:spPr bwMode="auto">
          <a:xfrm>
            <a:off x="2556409" y="4252182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18" name="Line 142"/>
          <p:cNvSpPr>
            <a:spLocks noChangeShapeType="1"/>
          </p:cNvSpPr>
          <p:nvPr/>
        </p:nvSpPr>
        <p:spPr bwMode="auto">
          <a:xfrm>
            <a:off x="1629822" y="4893666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19" name="Line 143"/>
          <p:cNvSpPr>
            <a:spLocks noChangeShapeType="1"/>
          </p:cNvSpPr>
          <p:nvPr/>
        </p:nvSpPr>
        <p:spPr bwMode="auto">
          <a:xfrm>
            <a:off x="1629822" y="2185180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0" name="Line 144"/>
          <p:cNvSpPr>
            <a:spLocks noChangeShapeType="1"/>
          </p:cNvSpPr>
          <p:nvPr/>
        </p:nvSpPr>
        <p:spPr bwMode="auto">
          <a:xfrm>
            <a:off x="1629822" y="1900076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1" name="Line 145"/>
          <p:cNvSpPr>
            <a:spLocks noChangeShapeType="1"/>
          </p:cNvSpPr>
          <p:nvPr/>
        </p:nvSpPr>
        <p:spPr bwMode="auto">
          <a:xfrm>
            <a:off x="2556409" y="1858498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2" name="Line 146"/>
          <p:cNvSpPr>
            <a:spLocks noChangeShapeType="1"/>
          </p:cNvSpPr>
          <p:nvPr/>
        </p:nvSpPr>
        <p:spPr bwMode="auto">
          <a:xfrm>
            <a:off x="703235" y="1941654"/>
            <a:ext cx="784035" cy="1484"/>
          </a:xfrm>
          <a:prstGeom prst="line">
            <a:avLst/>
          </a:prstGeom>
          <a:noFill/>
          <a:ln w="31750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3" name="Line 147"/>
          <p:cNvSpPr>
            <a:spLocks noChangeShapeType="1"/>
          </p:cNvSpPr>
          <p:nvPr/>
        </p:nvSpPr>
        <p:spPr bwMode="auto">
          <a:xfrm flipV="1">
            <a:off x="3411721" y="4323458"/>
            <a:ext cx="1484" cy="5702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4" name="Line 148"/>
          <p:cNvSpPr>
            <a:spLocks noChangeShapeType="1"/>
          </p:cNvSpPr>
          <p:nvPr/>
        </p:nvSpPr>
        <p:spPr bwMode="auto">
          <a:xfrm flipV="1">
            <a:off x="3411721" y="1900076"/>
            <a:ext cx="1484" cy="2851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3525" name="Text Box 149"/>
          <p:cNvSpPr txBox="1">
            <a:spLocks noChangeArrowheads="1"/>
          </p:cNvSpPr>
          <p:nvPr/>
        </p:nvSpPr>
        <p:spPr bwMode="auto">
          <a:xfrm>
            <a:off x="-9525" y="4394734"/>
            <a:ext cx="784035" cy="42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1F497D"/>
                </a:solidFill>
              </a:rPr>
              <a:t>2</a:t>
            </a:r>
            <a:r>
              <a:rPr lang="en-US" dirty="0">
                <a:solidFill>
                  <a:srgbClr val="1F497D"/>
                </a:solidFill>
              </a:rPr>
              <a:t>S</a:t>
            </a:r>
            <a:r>
              <a:rPr lang="en-US" baseline="-25000" dirty="0">
                <a:solidFill>
                  <a:srgbClr val="1F497D"/>
                </a:solidFill>
              </a:rPr>
              <a:t>1/2</a:t>
            </a:r>
          </a:p>
        </p:txBody>
      </p:sp>
      <p:sp>
        <p:nvSpPr>
          <p:cNvPr id="613526" name="Text Box 150"/>
          <p:cNvSpPr txBox="1">
            <a:spLocks noChangeArrowheads="1"/>
          </p:cNvSpPr>
          <p:nvPr/>
        </p:nvSpPr>
        <p:spPr bwMode="auto">
          <a:xfrm>
            <a:off x="-9525" y="1828800"/>
            <a:ext cx="784035" cy="42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solidFill>
                  <a:srgbClr val="1F497D"/>
                </a:solidFill>
              </a:rPr>
              <a:t>2</a:t>
            </a:r>
            <a:r>
              <a:rPr lang="en-US" dirty="0">
                <a:solidFill>
                  <a:srgbClr val="1F497D"/>
                </a:solidFill>
              </a:rPr>
              <a:t>P</a:t>
            </a:r>
            <a:r>
              <a:rPr lang="en-US" baseline="-25000" dirty="0">
                <a:solidFill>
                  <a:srgbClr val="1F497D"/>
                </a:solidFill>
              </a:rPr>
              <a:t>1/2</a:t>
            </a:r>
          </a:p>
        </p:txBody>
      </p:sp>
      <p:sp>
        <p:nvSpPr>
          <p:cNvPr id="613527" name="Oval 151"/>
          <p:cNvSpPr>
            <a:spLocks noChangeArrowheads="1"/>
          </p:cNvSpPr>
          <p:nvPr/>
        </p:nvSpPr>
        <p:spPr bwMode="auto">
          <a:xfrm>
            <a:off x="1914926" y="4180906"/>
            <a:ext cx="213828" cy="21382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68524" y="2174785"/>
            <a:ext cx="1896237" cy="2120460"/>
            <a:chOff x="1152525" y="2198687"/>
            <a:chExt cx="2027237" cy="2266950"/>
          </a:xfrm>
        </p:grpSpPr>
        <p:sp>
          <p:nvSpPr>
            <p:cNvPr id="613534" name="Freeform 158"/>
            <p:cNvSpPr>
              <a:spLocks/>
            </p:cNvSpPr>
            <p:nvPr/>
          </p:nvSpPr>
          <p:spPr bwMode="auto">
            <a:xfrm>
              <a:off x="2279650" y="2246312"/>
              <a:ext cx="900112" cy="2149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96" y="240"/>
                </a:cxn>
                <a:cxn ang="0">
                  <a:pos x="240" y="336"/>
                </a:cxn>
                <a:cxn ang="0">
                  <a:pos x="240" y="528"/>
                </a:cxn>
                <a:cxn ang="0">
                  <a:pos x="384" y="672"/>
                </a:cxn>
                <a:cxn ang="0">
                  <a:pos x="384" y="864"/>
                </a:cxn>
                <a:cxn ang="0">
                  <a:pos x="528" y="1008"/>
                </a:cxn>
                <a:cxn ang="0">
                  <a:pos x="528" y="1200"/>
                </a:cxn>
                <a:cxn ang="0">
                  <a:pos x="672" y="1248"/>
                </a:cxn>
                <a:cxn ang="0">
                  <a:pos x="672" y="1344"/>
                </a:cxn>
              </a:cxnLst>
              <a:rect l="0" t="0" r="r" b="b"/>
              <a:pathLst>
                <a:path w="696" h="1344">
                  <a:moveTo>
                    <a:pt x="0" y="0"/>
                  </a:moveTo>
                  <a:cubicBezTo>
                    <a:pt x="40" y="28"/>
                    <a:pt x="80" y="56"/>
                    <a:pt x="96" y="96"/>
                  </a:cubicBezTo>
                  <a:cubicBezTo>
                    <a:pt x="112" y="136"/>
                    <a:pt x="72" y="200"/>
                    <a:pt x="96" y="240"/>
                  </a:cubicBezTo>
                  <a:cubicBezTo>
                    <a:pt x="120" y="280"/>
                    <a:pt x="216" y="288"/>
                    <a:pt x="240" y="336"/>
                  </a:cubicBezTo>
                  <a:cubicBezTo>
                    <a:pt x="264" y="384"/>
                    <a:pt x="216" y="472"/>
                    <a:pt x="240" y="528"/>
                  </a:cubicBezTo>
                  <a:cubicBezTo>
                    <a:pt x="264" y="584"/>
                    <a:pt x="360" y="616"/>
                    <a:pt x="384" y="672"/>
                  </a:cubicBezTo>
                  <a:cubicBezTo>
                    <a:pt x="408" y="728"/>
                    <a:pt x="360" y="808"/>
                    <a:pt x="384" y="864"/>
                  </a:cubicBezTo>
                  <a:cubicBezTo>
                    <a:pt x="408" y="920"/>
                    <a:pt x="504" y="952"/>
                    <a:pt x="528" y="1008"/>
                  </a:cubicBezTo>
                  <a:cubicBezTo>
                    <a:pt x="552" y="1064"/>
                    <a:pt x="504" y="1160"/>
                    <a:pt x="528" y="1200"/>
                  </a:cubicBezTo>
                  <a:cubicBezTo>
                    <a:pt x="552" y="1240"/>
                    <a:pt x="648" y="1224"/>
                    <a:pt x="672" y="1248"/>
                  </a:cubicBezTo>
                  <a:cubicBezTo>
                    <a:pt x="696" y="1272"/>
                    <a:pt x="672" y="1328"/>
                    <a:pt x="672" y="1344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3535" name="Freeform 159"/>
            <p:cNvSpPr>
              <a:spLocks/>
            </p:cNvSpPr>
            <p:nvPr/>
          </p:nvSpPr>
          <p:spPr bwMode="auto">
            <a:xfrm>
              <a:off x="1152525" y="2222500"/>
              <a:ext cx="1038225" cy="2243137"/>
            </a:xfrm>
            <a:custGeom>
              <a:avLst/>
              <a:gdLst/>
              <a:ahLst/>
              <a:cxnLst>
                <a:cxn ang="0">
                  <a:pos x="608" y="0"/>
                </a:cxn>
                <a:cxn ang="0">
                  <a:pos x="464" y="96"/>
                </a:cxn>
                <a:cxn ang="0">
                  <a:pos x="512" y="288"/>
                </a:cxn>
                <a:cxn ang="0">
                  <a:pos x="368" y="384"/>
                </a:cxn>
                <a:cxn ang="0">
                  <a:pos x="416" y="576"/>
                </a:cxn>
                <a:cxn ang="0">
                  <a:pos x="224" y="672"/>
                </a:cxn>
                <a:cxn ang="0">
                  <a:pos x="320" y="864"/>
                </a:cxn>
                <a:cxn ang="0">
                  <a:pos x="128" y="960"/>
                </a:cxn>
                <a:cxn ang="0">
                  <a:pos x="224" y="1152"/>
                </a:cxn>
                <a:cxn ang="0">
                  <a:pos x="32" y="1200"/>
                </a:cxn>
                <a:cxn ang="0">
                  <a:pos x="32" y="1440"/>
                </a:cxn>
              </a:cxnLst>
              <a:rect l="0" t="0" r="r" b="b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3536" name="Freeform 160"/>
            <p:cNvSpPr>
              <a:spLocks/>
            </p:cNvSpPr>
            <p:nvPr/>
          </p:nvSpPr>
          <p:spPr bwMode="auto">
            <a:xfrm>
              <a:off x="2052637" y="2198687"/>
              <a:ext cx="252413" cy="2073275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44" y="192"/>
                </a:cxn>
                <a:cxn ang="0">
                  <a:pos x="48" y="336"/>
                </a:cxn>
                <a:cxn ang="0">
                  <a:pos x="144" y="528"/>
                </a:cxn>
                <a:cxn ang="0">
                  <a:pos x="48" y="672"/>
                </a:cxn>
                <a:cxn ang="0">
                  <a:pos x="144" y="864"/>
                </a:cxn>
                <a:cxn ang="0">
                  <a:pos x="48" y="1008"/>
                </a:cxn>
                <a:cxn ang="0">
                  <a:pos x="144" y="1152"/>
                </a:cxn>
                <a:cxn ang="0">
                  <a:pos x="0" y="1296"/>
                </a:cxn>
                <a:cxn ang="0">
                  <a:pos x="144" y="1440"/>
                </a:cxn>
              </a:cxnLst>
              <a:rect l="0" t="0" r="r" b="b"/>
              <a:pathLst>
                <a:path w="152" h="1440">
                  <a:moveTo>
                    <a:pt x="96" y="0"/>
                  </a:moveTo>
                  <a:cubicBezTo>
                    <a:pt x="124" y="68"/>
                    <a:pt x="152" y="136"/>
                    <a:pt x="144" y="192"/>
                  </a:cubicBezTo>
                  <a:cubicBezTo>
                    <a:pt x="136" y="248"/>
                    <a:pt x="48" y="280"/>
                    <a:pt x="48" y="336"/>
                  </a:cubicBezTo>
                  <a:cubicBezTo>
                    <a:pt x="48" y="392"/>
                    <a:pt x="144" y="472"/>
                    <a:pt x="144" y="528"/>
                  </a:cubicBezTo>
                  <a:cubicBezTo>
                    <a:pt x="144" y="584"/>
                    <a:pt x="48" y="616"/>
                    <a:pt x="48" y="672"/>
                  </a:cubicBezTo>
                  <a:cubicBezTo>
                    <a:pt x="48" y="728"/>
                    <a:pt x="144" y="808"/>
                    <a:pt x="144" y="864"/>
                  </a:cubicBezTo>
                  <a:cubicBezTo>
                    <a:pt x="144" y="920"/>
                    <a:pt x="48" y="960"/>
                    <a:pt x="48" y="1008"/>
                  </a:cubicBezTo>
                  <a:cubicBezTo>
                    <a:pt x="48" y="1056"/>
                    <a:pt x="152" y="1104"/>
                    <a:pt x="144" y="1152"/>
                  </a:cubicBezTo>
                  <a:cubicBezTo>
                    <a:pt x="136" y="1200"/>
                    <a:pt x="0" y="1248"/>
                    <a:pt x="0" y="1296"/>
                  </a:cubicBezTo>
                  <a:cubicBezTo>
                    <a:pt x="0" y="1344"/>
                    <a:pt x="120" y="1416"/>
                    <a:pt x="144" y="1440"/>
                  </a:cubicBezTo>
                </a:path>
              </a:pathLst>
            </a:custGeom>
            <a:noFill/>
            <a:ln w="38100" cmpd="sng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13538" name="Text Box 162"/>
          <p:cNvSpPr txBox="1">
            <a:spLocks noChangeArrowheads="1"/>
          </p:cNvSpPr>
          <p:nvPr/>
        </p:nvSpPr>
        <p:spPr bwMode="auto">
          <a:xfrm>
            <a:off x="3482997" y="1900076"/>
            <a:ext cx="1069139" cy="34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F497D"/>
                </a:solidFill>
              </a:rPr>
              <a:t>2.1 GHz</a:t>
            </a:r>
          </a:p>
        </p:txBody>
      </p:sp>
      <p:sp>
        <p:nvSpPr>
          <p:cNvPr id="613539" name="Text Box 163"/>
          <p:cNvSpPr txBox="1">
            <a:spLocks noChangeArrowheads="1"/>
          </p:cNvSpPr>
          <p:nvPr/>
        </p:nvSpPr>
        <p:spPr bwMode="auto">
          <a:xfrm>
            <a:off x="3482997" y="4479374"/>
            <a:ext cx="1140415" cy="34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F497D"/>
                </a:solidFill>
              </a:rPr>
              <a:t>12.6 GHz</a:t>
            </a:r>
          </a:p>
        </p:txBody>
      </p:sp>
      <p:sp>
        <p:nvSpPr>
          <p:cNvPr id="613563" name="Oval 187"/>
          <p:cNvSpPr>
            <a:spLocks noChangeArrowheads="1"/>
          </p:cNvSpPr>
          <p:nvPr/>
        </p:nvSpPr>
        <p:spPr bwMode="auto">
          <a:xfrm>
            <a:off x="1932745" y="4780812"/>
            <a:ext cx="213828" cy="21382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" name="Picture 29" descr="tmp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5133" y="4893666"/>
            <a:ext cx="227297" cy="244134"/>
          </a:xfrm>
          <a:prstGeom prst="rect">
            <a:avLst/>
          </a:prstGeom>
        </p:spPr>
      </p:pic>
      <p:pic>
        <p:nvPicPr>
          <p:cNvPr id="31" name="Picture 30" descr="tmp.e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5133" y="4323458"/>
            <a:ext cx="227297" cy="244134"/>
          </a:xfrm>
          <a:prstGeom prst="rect">
            <a:avLst/>
          </a:prstGeom>
        </p:spPr>
      </p:pic>
      <p:sp>
        <p:nvSpPr>
          <p:cNvPr id="36" name="Line 156"/>
          <p:cNvSpPr>
            <a:spLocks noChangeShapeType="1"/>
          </p:cNvSpPr>
          <p:nvPr/>
        </p:nvSpPr>
        <p:spPr bwMode="auto">
          <a:xfrm flipH="1" flipV="1">
            <a:off x="2188150" y="2936547"/>
            <a:ext cx="23759" cy="1951179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Swapping fidelity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0"/>
          <a:stretch/>
        </p:blipFill>
        <p:spPr>
          <a:xfrm>
            <a:off x="-84331" y="1284798"/>
            <a:ext cx="4258925" cy="2484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333" y="2577616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1658 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9110" y="318218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830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2095" y="274689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0008B"/>
                </a:solidFill>
              </a:rPr>
              <a:t>416 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3744" y="172429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79646">
                    <a:lumMod val="75000"/>
                  </a:srgbClr>
                </a:solidFill>
              </a:rPr>
              <a:t>209 us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>
          <a:xfrm>
            <a:off x="-6188" y="4063994"/>
            <a:ext cx="4180782" cy="24065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79110" y="5671368"/>
            <a:ext cx="986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10.3 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4637" y="5502091"/>
            <a:ext cx="927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14.5 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071" y="4519711"/>
            <a:ext cx="1150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18.6 us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507350" y="2231647"/>
            <a:ext cx="1384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Swap fidelity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507350" y="5003151"/>
            <a:ext cx="1384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Swap fidelity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4818" y="3577111"/>
            <a:ext cx="2099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Number of rotations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4818" y="6248400"/>
            <a:ext cx="2099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Number of rotations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90533" y="4809593"/>
            <a:ext cx="3960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Best fidelity between 20µs and 200µs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Failure probability increases with number of swaps (heating)</a:t>
            </a:r>
          </a:p>
        </p:txBody>
      </p:sp>
      <p:pic>
        <p:nvPicPr>
          <p:cNvPr id="4" name="Picture 2" descr="\\snl\mesa\Projects\LogiQ\presentations\2017_02_LogiQPI\SwapHeatingAndFidelity2a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32" y="1226976"/>
            <a:ext cx="4567249" cy="32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795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HOA-2</a:t>
            </a:r>
            <a:b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heating rates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337" y="1312752"/>
            <a:ext cx="394957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Heating rates as function of principal axes rotation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Principal axes rotation measured by measuring </a:t>
            </a:r>
            <a:r>
              <a:rPr lang="el-GR" dirty="0">
                <a:solidFill>
                  <a:prstClr val="black"/>
                </a:solidFill>
              </a:rPr>
              <a:t>π</a:t>
            </a:r>
            <a:r>
              <a:rPr lang="en-US" dirty="0">
                <a:solidFill>
                  <a:prstClr val="black"/>
                </a:solidFill>
              </a:rPr>
              <a:t>-times of Rabi flopping on cooled motional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Minimal heating rates for motional mode parallel to trap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Without technical noise: Vertical mode has at most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(P. Schindler, et al., Phys. Rev. A </a:t>
            </a:r>
            <a:r>
              <a:rPr lang="en-US" sz="1200" b="1" dirty="0">
                <a:solidFill>
                  <a:prstClr val="black"/>
                </a:solidFill>
              </a:rPr>
              <a:t>92</a:t>
            </a:r>
            <a:r>
              <a:rPr lang="en-US" sz="1200" dirty="0">
                <a:solidFill>
                  <a:prstClr val="black"/>
                </a:solidFill>
              </a:rPr>
              <a:t>, 013414 (2015).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Limited by technical noise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5517" y="1000034"/>
            <a:ext cx="4165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prstClr val="black"/>
                </a:solidFill>
              </a:rPr>
              <a:t>171</a:t>
            </a:r>
            <a:r>
              <a:rPr lang="en-US" dirty="0">
                <a:solidFill>
                  <a:prstClr val="black"/>
                </a:solidFill>
              </a:rPr>
              <a:t>Yb</a:t>
            </a:r>
            <a:r>
              <a:rPr lang="en-US" baseline="30000" dirty="0">
                <a:solidFill>
                  <a:prstClr val="black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,</a:t>
            </a:r>
            <a:r>
              <a:rPr lang="en-US" baseline="300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Trap frequency 2.8 MHz, r.f. 50 MHz</a:t>
            </a:r>
            <a:endParaRPr lang="en-US" baseline="300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07" y="3666067"/>
            <a:ext cx="222476" cy="25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95" y="4489244"/>
            <a:ext cx="1008763" cy="259048"/>
          </a:xfrm>
          <a:prstGeom prst="rect">
            <a:avLst/>
          </a:prstGeom>
        </p:spPr>
      </p:pic>
      <p:pic>
        <p:nvPicPr>
          <p:cNvPr id="13314" name="Picture 2" descr="\\snl\mesa\Projects\IonTrap_MQCO\Presentations_And_Papers\2016_02_Squnit\figures\HeatingVersusAngle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52" y="1329676"/>
            <a:ext cx="3849717" cy="27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nl\mesa\Projects\IonTrap_MQCO\Presentations_And_Papers\2016_02_Squnit\figures\AngleVersusRotGain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16" y="4099762"/>
            <a:ext cx="3789391" cy="2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638390"/>
            <a:ext cx="1837715" cy="6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6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Compression of ion chains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57102" y="1516669"/>
            <a:ext cx="5241238" cy="4833494"/>
            <a:chOff x="33489611" y="9345117"/>
            <a:chExt cx="8305800" cy="76596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3645097"/>
              <a:ext cx="8305800" cy="12096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0420112"/>
              <a:ext cx="8305800" cy="12096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1495107"/>
              <a:ext cx="8305800" cy="12096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2570102"/>
              <a:ext cx="8305800" cy="12096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4720092"/>
              <a:ext cx="8305800" cy="12096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15795087"/>
              <a:ext cx="8305800" cy="12096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611" y="9345117"/>
              <a:ext cx="8305800" cy="12096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424044" y="1201600"/>
            <a:ext cx="140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lifetime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2101" y="1654522"/>
            <a:ext cx="115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min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1996" y="2271235"/>
            <a:ext cx="151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hours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549" y="5638788"/>
            <a:ext cx="169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16 hours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841562" y="2791133"/>
            <a:ext cx="1" cy="2326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12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628650" y="16018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300" dirty="0">
                <a:solidFill>
                  <a:prstClr val="white"/>
                </a:solidFill>
              </a:rPr>
              <a:t>Linear chain melting</a:t>
            </a:r>
          </a:p>
        </p:txBody>
      </p:sp>
      <p:pic>
        <p:nvPicPr>
          <p:cNvPr id="4" name="NoBuckling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1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28650" y="18152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300" dirty="0">
                <a:solidFill>
                  <a:prstClr val="white"/>
                </a:solidFill>
              </a:rPr>
              <a:t>Slightly buckled chain stability </a:t>
            </a:r>
          </a:p>
        </p:txBody>
      </p:sp>
      <p:pic>
        <p:nvPicPr>
          <p:cNvPr id="2" name="MinimallyBuckledChain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1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833C-BD19-4675-94A4-B5C341EE0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of Sandia’s Traps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6F34-1106-4562-87A9-5CD59A87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8F017-F06C-4335-B26F-7C918FC23EF7}"/>
              </a:ext>
            </a:extLst>
          </p:cNvPr>
          <p:cNvSpPr txBox="1"/>
          <p:nvPr/>
        </p:nvSpPr>
        <p:spPr>
          <a:xfrm>
            <a:off x="3349484" y="4915239"/>
            <a:ext cx="24809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Ring trap</a:t>
            </a:r>
          </a:p>
          <a:p>
            <a:r>
              <a:rPr lang="en-US" sz="1100" dirty="0"/>
              <a:t>Tabakov, B et al. </a:t>
            </a:r>
            <a:r>
              <a:rPr lang="en-US" sz="1100" i="1" dirty="0"/>
              <a:t>Phys. Rev. Applied</a:t>
            </a:r>
            <a:r>
              <a:rPr lang="en-US" sz="1100" dirty="0"/>
              <a:t> </a:t>
            </a:r>
            <a:r>
              <a:rPr lang="en-US" sz="1100" b="1" dirty="0"/>
              <a:t>4</a:t>
            </a:r>
            <a:r>
              <a:rPr lang="en-US" sz="1100" dirty="0"/>
              <a:t>, 031001 (2015). </a:t>
            </a:r>
          </a:p>
        </p:txBody>
      </p:sp>
      <p:pic>
        <p:nvPicPr>
          <p:cNvPr id="10" name="Picture 27" descr="5  corr">
            <a:extLst>
              <a:ext uri="{FF2B5EF4-FFF2-40B4-BE49-F238E27FC236}">
                <a16:creationId xmlns:a16="http://schemas.microsoft.com/office/drawing/2014/main" id="{5628707B-BE7B-48B9-B037-4C1D88779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t="11575" r="8479"/>
          <a:stretch/>
        </p:blipFill>
        <p:spPr bwMode="auto">
          <a:xfrm>
            <a:off x="3440858" y="5214745"/>
            <a:ext cx="2298167" cy="16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B5A085-6856-48AF-8312-B8CB03EA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58" y="1236211"/>
            <a:ext cx="2263319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DBD619-8959-47CA-9334-5EF533DCDE18}"/>
              </a:ext>
            </a:extLst>
          </p:cNvPr>
          <p:cNvSpPr txBox="1"/>
          <p:nvPr/>
        </p:nvSpPr>
        <p:spPr>
          <a:xfrm>
            <a:off x="3849074" y="964211"/>
            <a:ext cx="197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Circulator trap </a:t>
            </a:r>
          </a:p>
        </p:txBody>
      </p:sp>
      <p:pic>
        <p:nvPicPr>
          <p:cNvPr id="17" name="Picture 4277" descr="YJ081604C_W4_9um">
            <a:extLst>
              <a:ext uri="{FF2B5EF4-FFF2-40B4-BE49-F238E27FC236}">
                <a16:creationId xmlns:a16="http://schemas.microsoft.com/office/drawing/2014/main" id="{92850DE2-9BB8-4BAD-94EA-4BDFF747CD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lum bright="-24000" contrast="72000"/>
          </a:blip>
          <a:srcRect/>
          <a:stretch>
            <a:fillRect/>
          </a:stretch>
        </p:blipFill>
        <p:spPr bwMode="auto">
          <a:xfrm>
            <a:off x="413987" y="3559830"/>
            <a:ext cx="2460227" cy="19693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8AE66F-6DF9-4B2A-BC00-DF85584D39C8}"/>
              </a:ext>
            </a:extLst>
          </p:cNvPr>
          <p:cNvSpPr txBox="1"/>
          <p:nvPr/>
        </p:nvSpPr>
        <p:spPr>
          <a:xfrm>
            <a:off x="847443" y="3135417"/>
            <a:ext cx="191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Y-junction</a:t>
            </a:r>
            <a:r>
              <a:rPr lang="en-US" dirty="0"/>
              <a:t> traps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FA3CE8-F7D8-4DDC-A2D2-2CC9CF95A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243" y="3632485"/>
            <a:ext cx="2674698" cy="24538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3" descr="\\snl\mesa\Projects\LIGA\Projects\NIST\NIST FY2014\May 23 sem 25-25-25\File12.JPG">
            <a:extLst>
              <a:ext uri="{FF2B5EF4-FFF2-40B4-BE49-F238E27FC236}">
                <a16:creationId xmlns:a16="http://schemas.microsoft.com/office/drawing/2014/main" id="{E24CDCE5-0B73-40C3-A974-05DBA3FC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58" y="3270881"/>
            <a:ext cx="2298167" cy="1723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dlmoehr\Documents\lab\traps\TT089701G-04\03 A.TIF">
            <a:extLst>
              <a:ext uri="{FF2B5EF4-FFF2-40B4-BE49-F238E27FC236}">
                <a16:creationId xmlns:a16="http://schemas.microsoft.com/office/drawing/2014/main" id="{FC775297-90F3-422A-AD58-9720C891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218" y="5679015"/>
            <a:ext cx="1416451" cy="10631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8C117C-7C4B-4160-B365-55ED80356DCD}"/>
              </a:ext>
            </a:extLst>
          </p:cNvPr>
          <p:cNvGrpSpPr/>
          <p:nvPr/>
        </p:nvGrpSpPr>
        <p:grpSpPr>
          <a:xfrm>
            <a:off x="6005714" y="977588"/>
            <a:ext cx="3733776" cy="3321851"/>
            <a:chOff x="435163" y="3649829"/>
            <a:chExt cx="3733776" cy="3321851"/>
          </a:xfrm>
        </p:grpSpPr>
        <p:pic>
          <p:nvPicPr>
            <p:cNvPr id="14" name="Picture 2 1">
              <a:extLst>
                <a:ext uri="{FF2B5EF4-FFF2-40B4-BE49-F238E27FC236}">
                  <a16:creationId xmlns:a16="http://schemas.microsoft.com/office/drawing/2014/main" id="{B5ED4492-32CC-4CF9-95EF-06F9845EE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163" y="3946235"/>
              <a:ext cx="2456429" cy="164885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0CD463-82E3-41A1-908A-C0BE2824BA20}"/>
                </a:ext>
              </a:extLst>
            </p:cNvPr>
            <p:cNvGrpSpPr/>
            <p:nvPr/>
          </p:nvGrpSpPr>
          <p:grpSpPr>
            <a:xfrm>
              <a:off x="435163" y="5595093"/>
              <a:ext cx="3733776" cy="1376587"/>
              <a:chOff x="54367" y="5381504"/>
              <a:chExt cx="3733776" cy="137658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34E96B7-6242-4982-B953-079AA196C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3" r="1611" b="26401"/>
              <a:stretch/>
            </p:blipFill>
            <p:spPr>
              <a:xfrm>
                <a:off x="54367" y="5381504"/>
                <a:ext cx="2510608" cy="137658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B0221F-5830-4753-A8E9-9923F2FE74B0}"/>
                  </a:ext>
                </a:extLst>
              </p:cNvPr>
              <p:cNvSpPr txBox="1"/>
              <p:nvPr/>
            </p:nvSpPr>
            <p:spPr>
              <a:xfrm>
                <a:off x="115911" y="6408329"/>
                <a:ext cx="36722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Localized near-field microwaves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BC7A2E-B6AD-4578-96F8-4532820302EC}"/>
                </a:ext>
              </a:extLst>
            </p:cNvPr>
            <p:cNvSpPr txBox="1"/>
            <p:nvPr/>
          </p:nvSpPr>
          <p:spPr>
            <a:xfrm>
              <a:off x="933987" y="3649829"/>
              <a:ext cx="3024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Microwave</a:t>
              </a:r>
              <a:r>
                <a:rPr lang="en-US" dirty="0"/>
                <a:t> trap </a:t>
              </a:r>
            </a:p>
          </p:txBody>
        </p:sp>
      </p:grpSp>
      <p:pic>
        <p:nvPicPr>
          <p:cNvPr id="23" name="Picture 6" descr="IMG_12">
            <a:extLst>
              <a:ext uri="{FF2B5EF4-FFF2-40B4-BE49-F238E27FC236}">
                <a16:creationId xmlns:a16="http://schemas.microsoft.com/office/drawing/2014/main" id="{32B3DAE2-05BA-4E03-ABF0-D4C23AED5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 bwMode="auto">
          <a:xfrm>
            <a:off x="1688995" y="5672115"/>
            <a:ext cx="1431312" cy="10700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CB27D1-00E3-471A-B64A-4EF9044BCED5}"/>
              </a:ext>
            </a:extLst>
          </p:cNvPr>
          <p:cNvSpPr txBox="1"/>
          <p:nvPr/>
        </p:nvSpPr>
        <p:spPr>
          <a:xfrm>
            <a:off x="11019266" y="224458"/>
            <a:ext cx="22491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HOA-1 Y Junction</a:t>
            </a:r>
          </a:p>
          <a:p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89F5AE-889A-4D4D-BBDC-121D90E338FB}"/>
              </a:ext>
            </a:extLst>
          </p:cNvPr>
          <p:cNvSpPr txBox="1"/>
          <p:nvPr/>
        </p:nvSpPr>
        <p:spPr>
          <a:xfrm>
            <a:off x="4026189" y="2967078"/>
            <a:ext cx="197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Stylus trap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022B22-FE29-4203-9CD0-0C3339266C1D}"/>
              </a:ext>
            </a:extLst>
          </p:cNvPr>
          <p:cNvSpPr txBox="1"/>
          <p:nvPr/>
        </p:nvSpPr>
        <p:spPr>
          <a:xfrm>
            <a:off x="6641524" y="4359824"/>
            <a:ext cx="197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EPICS trap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94E428-19FF-40BF-9096-3BC38DFB0A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14" y="4831526"/>
            <a:ext cx="2523347" cy="189251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28" name="Picture 2" descr="\\snl\mesa\Projects\IonTrap_MQCO\Devices\RS1096\Packaging\1700_website\File01.JPG">
            <a:extLst>
              <a:ext uri="{FF2B5EF4-FFF2-40B4-BE49-F238E27FC236}">
                <a16:creationId xmlns:a16="http://schemas.microsoft.com/office/drawing/2014/main" id="{11D3B8E4-4573-407E-9E8E-EFA4CB0F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8" y="1402001"/>
            <a:ext cx="2611008" cy="17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145A4E-35ED-4631-B10D-19446EFD2BA2}"/>
              </a:ext>
            </a:extLst>
          </p:cNvPr>
          <p:cNvSpPr txBox="1"/>
          <p:nvPr/>
        </p:nvSpPr>
        <p:spPr>
          <a:xfrm>
            <a:off x="119620" y="1013293"/>
            <a:ext cx="317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 Optical Access (HOA) trap </a:t>
            </a:r>
          </a:p>
        </p:txBody>
      </p:sp>
    </p:spTree>
    <p:extLst>
      <p:ext uri="{BB962C8B-B14F-4D97-AF65-F5344CB8AC3E}">
        <p14:creationId xmlns:p14="http://schemas.microsoft.com/office/powerpoint/2010/main" val="20663735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628650" y="234278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300" dirty="0">
                <a:solidFill>
                  <a:prstClr val="white"/>
                </a:solidFill>
              </a:rPr>
              <a:t>Ramping up buckling</a:t>
            </a:r>
          </a:p>
        </p:txBody>
      </p:sp>
      <p:pic>
        <p:nvPicPr>
          <p:cNvPr id="2" name="DoubleChain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1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628650" y="278240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300" dirty="0">
                <a:solidFill>
                  <a:prstClr val="white"/>
                </a:solidFill>
              </a:rPr>
              <a:t>Ion “braid” stability </a:t>
            </a:r>
          </a:p>
        </p:txBody>
      </p:sp>
      <p:pic>
        <p:nvPicPr>
          <p:cNvPr id="3" name="MaximallyBuckled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1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i="0" dirty="0">
                <a:solidFill>
                  <a:prstClr val="black"/>
                </a:solidFill>
                <a:effectLst/>
              </a:rPr>
              <a:t>High Optical Access (HOA)</a:t>
            </a:r>
            <a:endParaRPr lang="en-US" sz="4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93ED76-FF7A-42F2-AB5C-2C51E6A47A54}"/>
              </a:ext>
            </a:extLst>
          </p:cNvPr>
          <p:cNvSpPr/>
          <p:nvPr/>
        </p:nvSpPr>
        <p:spPr>
          <a:xfrm>
            <a:off x="591791" y="1212945"/>
            <a:ext cx="2651760" cy="1554480"/>
          </a:xfrm>
          <a:prstGeom prst="rect">
            <a:avLst/>
          </a:prstGeom>
          <a:blipFill dpi="0" rotWithShape="1">
            <a:blip r:embed="rId3"/>
            <a:srcRect/>
            <a:stretch>
              <a:fillRect t="-10148" r="1105" b="-149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D874D-22C5-4E0A-8513-3AE61D947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7" y="4111369"/>
            <a:ext cx="8541994" cy="2736636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E0A62D2-0D9C-47FA-A6CB-C9EC4B78AAEA}"/>
              </a:ext>
            </a:extLst>
          </p:cNvPr>
          <p:cNvSpPr txBox="1">
            <a:spLocks/>
          </p:cNvSpPr>
          <p:nvPr/>
        </p:nvSpPr>
        <p:spPr>
          <a:xfrm>
            <a:off x="3734324" y="1070915"/>
            <a:ext cx="5409676" cy="360044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914400">
              <a:buFont typeface="Wingdings" pitchFamily="-111" charset="2"/>
              <a:buNone/>
            </a:pPr>
            <a:r>
              <a:rPr lang="en-US" sz="1600" b="1" kern="0" dirty="0"/>
              <a:t>Optical access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sz="1600" kern="0" dirty="0"/>
              <a:t>Excellent optical access rivaling 3D </a:t>
            </a:r>
            <a:br>
              <a:rPr lang="en-US" sz="1600" kern="0" dirty="0"/>
            </a:br>
            <a:r>
              <a:rPr lang="en-US" sz="1600" dirty="0"/>
              <a:t>NA 0.25 vertical, NA 0.12 lateral</a:t>
            </a:r>
            <a:endParaRPr lang="en-US" sz="1600" kern="0" dirty="0"/>
          </a:p>
          <a:p>
            <a:pPr marL="0" indent="0" defTabSz="914400">
              <a:buFont typeface="Wingdings" pitchFamily="-111" charset="2"/>
              <a:buNone/>
            </a:pPr>
            <a:r>
              <a:rPr lang="en-US" sz="1600" b="1" kern="0" dirty="0"/>
              <a:t>Trap strength (Typical </a:t>
            </a:r>
            <a:r>
              <a:rPr lang="en-US" sz="1600" b="1" kern="0" dirty="0" err="1"/>
              <a:t>Yb</a:t>
            </a:r>
            <a:r>
              <a:rPr lang="en-US" sz="1600" b="1" kern="0" baseline="30000" dirty="0"/>
              <a:t>+</a:t>
            </a:r>
            <a:r>
              <a:rPr lang="en-US" sz="1600" b="1" kern="0" dirty="0"/>
              <a:t>)</a:t>
            </a:r>
          </a:p>
          <a:p>
            <a:pPr defTabSz="914400"/>
            <a:r>
              <a:rPr lang="en-US" sz="1600" kern="0" dirty="0"/>
              <a:t>Radial trap frequency 2 - 5 MHz </a:t>
            </a:r>
          </a:p>
          <a:p>
            <a:pPr defTabSz="914400"/>
            <a:r>
              <a:rPr lang="en-US" sz="1600" kern="0" dirty="0"/>
              <a:t>RF frequency 50 MHz</a:t>
            </a:r>
          </a:p>
          <a:p>
            <a:pPr defTabSz="914400"/>
            <a:r>
              <a:rPr lang="en-US" sz="1600" kern="0" dirty="0"/>
              <a:t>Stable for long ion chains</a:t>
            </a:r>
          </a:p>
          <a:p>
            <a:pPr defTabSz="914400"/>
            <a:r>
              <a:rPr lang="en-US" sz="1600" kern="0" dirty="0"/>
              <a:t>Low heating rates (30 q/s parallel to surface, 125 q/s perpendicular)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kern="0" dirty="0"/>
              <a:t>&gt;100 h observed (while running measurements)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kern="0" dirty="0"/>
              <a:t>&gt;5 min without cooling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7660D8-6212-4B48-ABF1-8A2485C4F881}"/>
              </a:ext>
            </a:extLst>
          </p:cNvPr>
          <p:cNvGrpSpPr/>
          <p:nvPr/>
        </p:nvGrpSpPr>
        <p:grpSpPr>
          <a:xfrm>
            <a:off x="311988" y="2871140"/>
            <a:ext cx="3358453" cy="1115719"/>
            <a:chOff x="1822727" y="868849"/>
            <a:chExt cx="4872534" cy="16187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CBBC7E-EF64-4B89-9756-C43FFE061B6E}"/>
                </a:ext>
              </a:extLst>
            </p:cNvPr>
            <p:cNvSpPr txBox="1"/>
            <p:nvPr/>
          </p:nvSpPr>
          <p:spPr>
            <a:xfrm>
              <a:off x="2683237" y="868849"/>
              <a:ext cx="180318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itchFamily="34" charset="0"/>
                </a:rPr>
                <a:t>70 µm ion height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EEC0C2-C7E6-4D8F-A3D6-08270F33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27" y="1169796"/>
              <a:ext cx="4872534" cy="1317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03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7637" y="1130061"/>
          <a:ext cx="8573443" cy="566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6E422C-568C-4067-8E59-E8E09DD7CA0C}"/>
              </a:ext>
            </a:extLst>
          </p:cNvPr>
          <p:cNvSpPr/>
          <p:nvPr/>
        </p:nvSpPr>
        <p:spPr>
          <a:xfrm>
            <a:off x="0" y="1130061"/>
            <a:ext cx="8651081" cy="143025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842DB-DE51-4075-9ACC-9592F1CCAB59}"/>
              </a:ext>
            </a:extLst>
          </p:cNvPr>
          <p:cNvSpPr/>
          <p:nvPr/>
        </p:nvSpPr>
        <p:spPr>
          <a:xfrm>
            <a:off x="38817" y="3972560"/>
            <a:ext cx="8651081" cy="284249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6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Control of Confining Potential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2" y="1399835"/>
            <a:ext cx="3566329" cy="12869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57134" y="1155431"/>
            <a:ext cx="4641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Symmetric curvature tensor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6 degrees of freedom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Determines trap frequencies and principal axes rotations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Traceless for static fields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Trace is generated by </a:t>
            </a:r>
            <a:r>
              <a:rPr lang="en-US" dirty="0" err="1">
                <a:solidFill>
                  <a:prstClr val="black"/>
                </a:solidFill>
              </a:rPr>
              <a:t>rf</a:t>
            </a:r>
            <a:r>
              <a:rPr lang="en-US" dirty="0">
                <a:solidFill>
                  <a:prstClr val="black"/>
                </a:solidFill>
              </a:rPr>
              <a:t> pseudopotential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6806" y="3170958"/>
            <a:ext cx="8318500" cy="3471142"/>
            <a:chOff x="114300" y="3170958"/>
            <a:chExt cx="8318500" cy="3471142"/>
          </a:xfrm>
        </p:grpSpPr>
        <p:grpSp>
          <p:nvGrpSpPr>
            <p:cNvPr id="7" name="Group 6"/>
            <p:cNvGrpSpPr/>
            <p:nvPr/>
          </p:nvGrpSpPr>
          <p:grpSpPr>
            <a:xfrm>
              <a:off x="146806" y="3258558"/>
              <a:ext cx="8260354" cy="3245764"/>
              <a:chOff x="-658559" y="2549293"/>
              <a:chExt cx="10227013" cy="401852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658559" y="2549293"/>
                <a:ext cx="10208196" cy="1338476"/>
                <a:chOff x="-658559" y="2549293"/>
                <a:chExt cx="10208196" cy="1338476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58559" y="2549293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9869" y="2549293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8297" y="2549293"/>
                  <a:ext cx="3411340" cy="1338476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-658559" y="3881936"/>
                <a:ext cx="10208196" cy="1338476"/>
                <a:chOff x="-658559" y="3887769"/>
                <a:chExt cx="10208196" cy="1338476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58559" y="3887769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9869" y="3887769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8297" y="3887769"/>
                  <a:ext cx="3411340" cy="1338476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-658559" y="5214579"/>
                <a:ext cx="10227013" cy="1353243"/>
                <a:chOff x="-658559" y="5214579"/>
                <a:chExt cx="10227013" cy="1353243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58559" y="5221962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0461" y="5221962"/>
                  <a:ext cx="3411340" cy="1338476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9481" y="5214579"/>
                  <a:ext cx="3448973" cy="1353243"/>
                </a:xfrm>
                <a:prstGeom prst="rect">
                  <a:avLst/>
                </a:prstGeom>
              </p:spPr>
            </p:pic>
          </p:grpSp>
        </p:grpSp>
        <p:sp>
          <p:nvSpPr>
            <p:cNvPr id="28" name="Double Bracket 27"/>
            <p:cNvSpPr/>
            <p:nvPr/>
          </p:nvSpPr>
          <p:spPr>
            <a:xfrm>
              <a:off x="114300" y="3170958"/>
              <a:ext cx="8318500" cy="3471142"/>
            </a:xfrm>
            <a:prstGeom prst="bracketPair">
              <a:avLst>
                <a:gd name="adj" fmla="val 508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Down Arrow 31"/>
          <p:cNvSpPr/>
          <p:nvPr/>
        </p:nvSpPr>
        <p:spPr>
          <a:xfrm>
            <a:off x="2286000" y="2740763"/>
            <a:ext cx="279400" cy="484191"/>
          </a:xfrm>
          <a:prstGeom prst="downArrow">
            <a:avLst>
              <a:gd name="adj1" fmla="val 29036"/>
              <a:gd name="adj2" fmla="val 39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34650" y="3273285"/>
            <a:ext cx="2712126" cy="1055298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01059" y="3281991"/>
            <a:ext cx="2712126" cy="1055298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01059" y="4361973"/>
            <a:ext cx="2712126" cy="1055298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7464" y="3506713"/>
            <a:ext cx="1998624" cy="584775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51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Symmetric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01059" y="5449024"/>
            <a:ext cx="2712126" cy="1055298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1012" y="5611354"/>
            <a:ext cx="612219" cy="584775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51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r.f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22" grpId="0" animBg="1"/>
      <p:bldP spid="26" grpId="0" animBg="1"/>
      <p:bldP spid="27" grpId="0"/>
      <p:bldP spid="30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0.9337"/>
  <p:tag name="ORIGINALWIDTH" val="1471.316"/>
  <p:tag name="OUTPUTDPI" val="1200"/>
  <p:tag name="LATEXADDIN" val="\documentclass{article}&#10;\usepackage{amsmath}&#10;\pagestyle{empty}&#10;\begin{document}&#10;$$&#10;\cal H=&#10;\begin{pmatrix}&#10;\frac{\partial\phi}{\partial x\partial x} &amp; \frac{\partial\phi}{\partial x\partial y} &amp; \frac{\partial\phi}{\partial x\partial z}\\ &#10;\frac{\partial\phi}{\partial y\partial x} &amp; \frac{\partial\phi}{\partial y\partial y} &amp; \frac{\partial\phi}{\partial y\partial z}\\ &#10;\frac{\partial\phi}{\partial z\partial x} &amp; \frac{\partial\phi}{\partial z\partial y} &amp; \frac{\partial\phi}{\partial z\partial z}\\ &#10;\end{pmatrix}&#10;$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236.2205"/>
  <p:tag name="OUTPUTDPI" val="1200"/>
  <p:tag name="LATEXADDIN" val="\documentclass{article}&#10;\usepackage{amsmath}&#10;\pagestyle{empty}&#10;\begin{document}&#10;&#10;&#10;$10^{-2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236.9704"/>
  <p:tag name="OUTPUTDPI" val="1200"/>
  <p:tag name="LATEXADDIN" val="\documentclass{article}&#10;\usepackage{amsmath}&#10;\pagestyle{empty}&#10;\begin{document}&#10;&#10;&#10;$10^{-3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2366"/>
  <p:tag name="ORIGINALWIDTH" val="238.4702"/>
  <p:tag name="OUTPUTDPI" val="1200"/>
  <p:tag name="LATEXADDIN" val="\documentclass{article}&#10;\usepackage{amsmath}&#10;\pagestyle{empty}&#10;\begin{document}&#10;&#10;&#10;$10^{-4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67.754"/>
  <p:tag name="ORIGINALWIDTH" val="1835.771"/>
  <p:tag name="OUTPUTDPI" val="1200"/>
  <p:tag name="LATEXADDIN" val="\documentclass{article}&#10;\usepackage{amsmath}&#10;\usepackage{color}&#10;\pagestyle{empty}&#10;\color{red}&#10;\begin{document}&#10;&#10;\begin{tabular}{|c|c|c|}\hline&#10;Gate &amp; Rotn. axis &amp; Angle\\\hline&#10;$G_I$ &amp; $\begin{matrix}0.5252\\-0.009\\0.8506\\-0.0244\end{matrix}$ &amp; $0.001699\pi$ \\\hline&#10;$G_X$ &amp; $\begin{matrix}-3\times 10^{-6}\\-1\\-3\times 10^{-5}\\-0.009\end{matrix}$ &amp; $0.501308\pi$\\\hline&#10;$G_Y$ &amp; $\begin{matrix}-0.2474\\0.0001\\0.9689\\-0.0001\end{matrix}$&amp; $0.501366\pi$\\\hline&#10;\end{tabular}&#10;\end{document}"/>
  <p:tag name="IGUANATEXSIZE" val="14"/>
  <p:tag name="IGUANATEXCURSOR" val="93"/>
  <p:tag name="TRANSPARENCY" val="True"/>
  <p:tag name="FILENAME" val=""/>
  <p:tag name="INPUTTYPE" val="0"/>
  <p:tag name="LATEXENGINEID" val="0"/>
  <p:tag name="TEMPFOLDER" val="C:\Users\plmaunz\AppData\Local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262.4673"/>
  <p:tag name="OUTPUTDPI" val="1200"/>
  <p:tag name="LATEXADDIN" val="\documentclass{article}&#10;\usepackage{amsmath}&#10;\pagestyle{empty}&#10;\begin{document}&#10;&#10;&#10;$$||\cdot||_\diamond$$&#10;&#10;\end{document}"/>
  <p:tag name="IGUANATEXSIZE" val="20"/>
  <p:tag name="IGUANATEXCURSOR" val="104"/>
  <p:tag name="TRANSPARENCY" val="True"/>
  <p:tag name="FILENAME" val=""/>
  <p:tag name="INPUTTYPE" val="0"/>
  <p:tag name="LATEXENGINEID" val="0"/>
  <p:tag name="TEMPFOLDER" val="C:\Users\plmaunz\AppData\Local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39.4826"/>
  <p:tag name="OUTPUTDPI" val="1200"/>
  <p:tag name="LATEXADDIN" val="\documentclass{article}&#10;\usepackage{amsmath}&#10;\pagestyle{empty}&#10;\begin{document}&#10;&#10;$$G_I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73.9783"/>
  <p:tag name="OUTPUTDPI" val="1200"/>
  <p:tag name="LATEXADDIN" val="\documentclass{article}&#10;\usepackage{amsmath}&#10;\pagestyle{empty}&#10;\begin{document}&#10;&#10;$$G_X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67.2291"/>
  <p:tag name="OUTPUTDPI" val="1200"/>
  <p:tag name="LATEXADDIN" val="\documentclass{article}&#10;\usepackage{amsmath}&#10;\pagestyle{empty}&#10;\begin{document}&#10;&#10;$$G_Y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368"/>
  <p:tag name="ORIGINALWIDTH" val="233.2209"/>
  <p:tag name="OUTPUTDPI" val="1200"/>
  <p:tag name="LATEXADDIN" val="\documentclass{article}&#10;\usepackage{amsmath}&#10;\pagestyle{empty}&#10;\begin{document}&#10;&#10;&#10;$10^{-1}$&#10;&#10;\end{document}"/>
  <p:tag name="IGUANATEXSIZE" val="20"/>
  <p:tag name="IGUANATEXCURSOR" val="91"/>
  <p:tag name="TRANSPARENCY" val="True"/>
  <p:tag name="FILENAME" val=""/>
  <p:tag name="INPUTTYPE" val="0"/>
  <p:tag name="LATEXENGINEID" val="0"/>
  <p:tag name="TEMPFOLDER" val="C:\Users\plmaunz\AppData\Local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236.2205"/>
  <p:tag name="OUTPUTDPI" val="1200"/>
  <p:tag name="LATEXADDIN" val="\documentclass{article}&#10;\usepackage{amsmath}&#10;\pagestyle{empty}&#10;\begin{document}&#10;&#10;&#10;$10^{-2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.9846"/>
  <p:tag name="ORIGINALWIDTH" val="1218.598"/>
  <p:tag name="OUTPUTDPI" val="1200"/>
  <p:tag name="LATEXADDIN" val="\documentclass{article}&#10;\usepackage{amsmath}&#10;\pagestyle{empty}&#10;\usepackage{booktabs}&#10;\usepackage{units}&#10;&#10;\begin{document}&#10;&#10;$e_x$, $e_y$, $e_z$: Eigenvalues&#10;&#10;&#10;\end{document}"/>
  <p:tag name="IGUANATEXSIZE" val="18"/>
  <p:tag name="IGUANATEXCURSOR" val="155"/>
  <p:tag name="TRANSPARENCY" val="True"/>
  <p:tag name="FILENAME" val=""/>
  <p:tag name="INPUTTYPE" val="0"/>
  <p:tag name="LATEXENGINEID" val="0"/>
  <p:tag name="TEMPFOLDER" val="C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236.9704"/>
  <p:tag name="OUTPUTDPI" val="1200"/>
  <p:tag name="LATEXADDIN" val="\documentclass{article}&#10;\usepackage{amsmath}&#10;\pagestyle{empty}&#10;\begin{document}&#10;&#10;&#10;$10^{-3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2366"/>
  <p:tag name="ORIGINALWIDTH" val="238.4702"/>
  <p:tag name="OUTPUTDPI" val="1200"/>
  <p:tag name="LATEXADDIN" val="\documentclass{article}&#10;\usepackage{amsmath}&#10;\pagestyle{empty}&#10;\begin{document}&#10;&#10;&#10;$10^{-4}$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Users\plmaunz\AppData\Local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67.754"/>
  <p:tag name="ORIGINALWIDTH" val="1835.771"/>
  <p:tag name="OUTPUTDPI" val="1200"/>
  <p:tag name="LATEXADDIN" val="\documentclass{article}&#10;\usepackage{amsmath}&#10;\usepackage{color}&#10;\pagestyle{empty}&#10;\color{red}&#10;\begin{document}&#10;&#10;\begin{tabular}{|c|c|c|}\hline&#10;Gate &amp; Rotn. axis &amp; Angle\\\hline&#10;$G_I$ &amp; $\begin{matrix}0.5252\\-0.009\\0.8506\\-0.0244\end{matrix}$ &amp; $0.001699\pi$ \\\hline&#10;$G_X$ &amp; $\begin{matrix}-3\times 10^{-6}\\-1\\-3\times 10^{-5}\\-0.009\end{matrix}$ &amp; $0.501308\pi$\\\hline&#10;$G_Y$ &amp; $\begin{matrix}-0.2474\\0.0001\\0.9689\\-0.0001\end{matrix}$&amp; $0.501366\pi$\\\hline&#10;\end{tabular}&#10;\end{document}"/>
  <p:tag name="IGUANATEXSIZE" val="14"/>
  <p:tag name="IGUANATEXCURSOR" val="93"/>
  <p:tag name="TRANSPARENCY" val="True"/>
  <p:tag name="FILENAME" val=""/>
  <p:tag name="INPUTTYPE" val="0"/>
  <p:tag name="LATEXENGINEID" val="0"/>
  <p:tag name="TEMPFOLDER" val="C:\Users\plmaunz\AppData\Local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67.754"/>
  <p:tag name="ORIGINALWIDTH" val="1835.771"/>
  <p:tag name="OUTPUTDPI" val="1200"/>
  <p:tag name="LATEXADDIN" val="\documentclass{article}&#10;\usepackage{amsmath}&#10;\usepackage{color}&#10;\pagestyle{empty}&#10;\begin{document}&#10;\definecolor{purple}{RGB}{101,0,135}&#10;\color{purple}&#10;\begin{tabular}{|c|c|c|}\hline&#10;Gate &amp; Rotn. axis &amp; Angle\\\hline&#10;$G_I$ &amp; $\begin{matrix}-0.0035\\0.014\\-0.9999\\0.0006\end{matrix}$ &amp; $0.001769\pi$ \\\hline&#10;$G_X$ &amp; $\begin{matrix}-3\times 10^{-5}\\-1\\1\times 10^{-4}\\0.0006\end{matrix}$ &amp; $0.500007\pi$\\\hline&#10;$G_Y$ &amp; $\begin{matrix}0.1104\\4\times 10^{-5}\\0.9939\\0.0005\end{matrix}$&amp; $0.50001\pi$\\\hline&#10;\end{tabular}&#10;\end{document}"/>
  <p:tag name="IGUANATEXSIZE" val="14"/>
  <p:tag name="IGUANATEXCURSOR" val="134"/>
  <p:tag name="TRANSPARENCY" val="True"/>
  <p:tag name="FILENAME" val=""/>
  <p:tag name="INPUTTYPE" val="0"/>
  <p:tag name="LATEXENGINEID" val="0"/>
  <p:tag name="TEMPFOLDER" val="C:\Users\plmaunz\AppData\Local\Temp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262.4673"/>
  <p:tag name="OUTPUTDPI" val="1200"/>
  <p:tag name="LATEXADDIN" val="\documentclass{article}&#10;\usepackage{amsmath}&#10;\pagestyle{empty}&#10;\begin{document}&#10;&#10;&#10;$$||\cdot||_\diamond$$&#10;&#10;\end{document}"/>
  <p:tag name="IGUANATEXSIZE" val="20"/>
  <p:tag name="IGUANATEXCURSOR" val="104"/>
  <p:tag name="TRANSPARENCY" val="True"/>
  <p:tag name="FILENAME" val=""/>
  <p:tag name="INPUTTYPE" val="0"/>
  <p:tag name="LATEXENGINEID" val="0"/>
  <p:tag name="TEMPFOLDER" val="C:\Users\plmaunz\AppData\Local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8.144"/>
  <p:tag name="ORIGINALWIDTH" val="2485.939"/>
  <p:tag name="OUTPUTDPI" val="1200"/>
  <p:tag name="LATEXADDIN" val="\documentclass{article}&#10;\usepackage{amsmath}&#10;\usepackage{units}&#10;\pagestyle{empty}&#10;\begin{document}&#10;&#10;\begin{tabular}{|c|c|c|}&#10;\hline&#10;\rule{0pt}{3ex} Gate &amp; Process Infidelity &amp; $\nicefrac{1}{2}\; \diamond$-Norm\\\hline&#10;\rule{0pt}{3ex} $G_I$ &amp; $6.9(6)\times 10^{-5}$ &amp; $7.9(7) \times 10^{-5}$ \\ \hline&#10;\rule{0pt}{3ex} $G_X$ &amp; $6.1(7)\times 10^{-5}$ &amp; $7.0(15) \times 10^{-5}$ \\ \hline&#10;\rule{0pt}{3ex} $G_Y$ &amp; $7.2(7)\times 10^{-5}$ &amp; $8.1(15) \times 10^{-5}$ \\ \hline&#10;\end{tabular}&#10;&#10;&#10;&#10;\end{document}"/>
  <p:tag name="IGUANATEXSIZE" val="20"/>
  <p:tag name="IGUANATEXCURSOR" val="357"/>
  <p:tag name="TRANSPARENCY" val="True"/>
  <p:tag name="FILENAME" val=""/>
  <p:tag name="INPUTTYPE" val="0"/>
  <p:tag name="LATEXENGINEID" val="0"/>
  <p:tag name="TEMPFOLDER" val="C:\Users\plmaunz\AppData\Local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00 \rangle \rightarrow |00 \rangle + |11 \rangle $$&#10;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3.6334"/>
  <p:tag name="ORIGINALWIDTH" val="3184.102"/>
  <p:tag name="OUTPUTDPI" val="1200"/>
  <p:tag name="LATEXADDIN" val="\documentclass{article}&#10;\usepackage{amsmath}&#10;\usepackage{longtable}&#10;\usepackage{amssymb}&#10;\usepackage{multirow}&#10;\newcommand{\specialcell}[2][c]{%&#10; \begin{tabular}[#1]{@{}c@{}}#2\end{tabular}}&#10;&#10;\pagestyle{empty}&#10;\begin{document}&#10;&#10;\begin{tabular}{|l|l|l|}&#10; \hline&#10; Gate &amp; Process infidelity &amp;  \rule[-1ex]{0pt}{3.5ex}$\frac12$ Diamond norm  \\\hline&#10; \rule{0pt}{2.5ex}$G_I$ &amp; $1.6 \times 10^{-3} \pm 1.6 \times 10^{-3}$ &amp; $28 \times 10^{-3} \pm 7\times 10^{-3} $ \\\hline&#10; \rule{0pt}{2.5ex}$G_{XX}$ &amp; $0.4 \times 10^{-3} \pm 1.0 \times 10^{-3} $ &amp; $27 \times 10^{-3} \pm 5\times 10^{-3} $ \\\hline&#10; \rule{0pt}{2.5ex}$G_{YY}$ &amp; $0.1 \times 10^{-3} \pm 0.9 \times 10^{-3} $ &amp; $26 \times 10^{-3} \pm 4\times 10^{-3} $  \\\hline&#10; \rule{0pt}{2.5ex}$G_{MS}$ &amp; $4.2 \times 10^{-3} \pm 0.6 \times 10^{-3} $ &amp; $38\times 10^{-3} \pm 5\times 10^{-3} $ \\\hline&#10;\end{tabular}\end{document}"/>
  <p:tag name="IGUANATEXSIZE" val="20"/>
  <p:tag name="IGUANATEXCURSOR" val="740"/>
  <p:tag name="TRANSPARENCY" val="True"/>
  <p:tag name="FILENAME" val=""/>
  <p:tag name="INPUTTYPE" val="0"/>
  <p:tag name="LATEXENGINEID" val="0"/>
  <p:tag name="TEMPFOLDER" val="C:\Users\plmaunz\AppData\Local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3.6334"/>
  <p:tag name="ORIGINALWIDTH" val="3184.102"/>
  <p:tag name="OUTPUTDPI" val="1200"/>
  <p:tag name="LATEXADDIN" val="\documentclass{article}&#10;\usepackage{amsmath}&#10;\usepackage{longtable}&#10;\usepackage{amssymb}&#10;\usepackage{multirow}&#10;\newcommand{\specialcell}[2][c]{%&#10; \begin{tabular}[#1]{@{}c@{}}#2\end{tabular}}&#10;&#10;\pagestyle{empty}&#10;\begin{document}&#10;&#10;\begin{tabular}{|l|l|l|}&#10; \hline&#10; Gate &amp; Process infidelity &amp;  \rule[-1ex]{0pt}{3.5ex}$\frac12$ Diamond norm  \\\hline&#10; \rule{0pt}{2.5ex}$G_I$ &amp; $1.6 \times 10^{-3} \pm 1.6 \times 10^{-3}$ &amp; $28 \times 10^{-3} \pm 7\times 10^{-3} $ \\\hline&#10; \rule{0pt}{2.5ex}$G_{XX}$ &amp; $0.4 \times 10^{-3} \pm 1.0 \times 10^{-3} $ &amp; $27 \times 10^{-3} \pm 5\times 10^{-3} $ \\\hline&#10; \rule{0pt}{2.5ex}$G_{YY}$ &amp; $0.1 \times 10^{-3} \pm 0.9 \times 10^{-3} $ &amp; $26 \times 10^{-3} \pm 4\times 10^{-3} $  \\\hline&#10; \rule{0pt}{2.5ex}$G_{MS}$ &amp; $4.2 \times 10^{-3} \pm 0.6 \times 10^{-3} $ &amp; $38\times 10^{-3} \pm 5\times 10^{-3} $ \\\hline&#10;\end{tabular}\end{document}"/>
  <p:tag name="IGUANATEXSIZE" val="20"/>
  <p:tag name="IGUANATEXCURSOR" val="740"/>
  <p:tag name="TRANSPARENCY" val="True"/>
  <p:tag name="FILENAME" val=""/>
  <p:tag name="INPUTTYPE" val="0"/>
  <p:tag name="LATEXENGINEID" val="0"/>
  <p:tag name="TEMPFOLDER" val="C:\Users\plmaunz\AppData\Local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7.4091"/>
  <p:tag name="ORIGINALWIDTH" val="1292.089"/>
  <p:tag name="OUTPUTDPI" val="1200"/>
  <p:tag name="LATEXADDIN" val="\documentclass{article}&#10;\usepackage{amsmath}&#10;\pagestyle{empty}&#10;\usepackage{booktabs}&#10;\usepackage{units}&#10;\usepackage{color}&#10;&#10;\begin{document}&#10;\color{white}&#10;\begin{itemize}&#10;\setlength\itemsep{0mm}&#10;\item $^{171}$Yb$^+$&#10;\item ion height $\unit[29]{\mu m}$&#10;\item rf frequency $\unit[87]{MHz}$&#10;\item trap frequency $\unit[6]{MHz}$&#10;\end{itemize}&#10;&#10;\end{document}"/>
  <p:tag name="IGUANATEXSIZE" val="24"/>
  <p:tag name="IGUANATEXCURSOR" val="280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gather*}&#10;\{\}\\&#10;Gx\\&#10;Gy\\&#10;Gx \cdot Gx\\&#10;Gx \cdot Gx \cdot Gx\\&#10;Gy \cdot Gy \cdot Gy\\&#10;\end{gather*}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644.9194"/>
  <p:tag name="OUTPUTDPI" val="1200"/>
  <p:tag name="LATEXADDIN" val="\documentclass{article}&#10;\usepackage{amsmath}&#10;\usepackage{units}&#10;\pagestyle{empty}&#10;\begin{document}&#10;&#10;$$\approx \unitfrac[60]{quanta}{s}$$&#10;&#10;&#10;\end{document}"/>
  <p:tag name="IGUANATEXSIZE" val="20"/>
  <p:tag name="IGUANATEXCURSOR" val="121"/>
  <p:tag name="TRANSPARENCY" val="True"/>
  <p:tag name="FILENAME" val=""/>
  <p:tag name="INPUTTYPE" val="0"/>
  <p:tag name="LATEXENGINEID" val="0"/>
  <p:tag name="TEMPFOLDER" val="C:\Users\plmaunz\AppData\Local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79.6776"/>
  <p:tag name="OUTPUTDPI" val="1200"/>
  <p:tag name="LATEXADDIN" val="\documentclass{article}&#10;\usepackage{amsmath, amssymb}&#10;\usepackage{units}&#10;\pagestyle{empty}&#10;\begin{document}&#10;&#10;$$&lt;\unitfrac[8]{quanta}{s}$$&#10;&#10;&#10;\end{document}"/>
  <p:tag name="IGUANATEXSIZE" val="20"/>
  <p:tag name="IGUANATEXCURSOR" val="123"/>
  <p:tag name="TRANSPARENCY" val="True"/>
  <p:tag name="FILENAME" val=""/>
  <p:tag name="INPUTTYPE" val="0"/>
  <p:tag name="LATEXENGINEID" val="0"/>
  <p:tag name="TEMPFOLDER" val="C:\Users\plmaunz\AppData\Local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00 \rangle \rightarrow |00 \rangle + |11 \rangle $$&#10;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00 \rangle $$&#10;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01 \rangle $$&#10;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10 \rangle $$&#10;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|11 \rangle $$&#10;&#10;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7.619"/>
  <p:tag name="ORIGINALWIDTH" val="539.9325"/>
  <p:tag name="OUTPUTDPI" val="1200"/>
  <p:tag name="LATEXADDIN" val="\documentclass{article}&#10;\usepackage{amsmath}&#10;\usepackage{longtable}&#10;\usepackage{amssymb}&#10;\usepackage{multirow}&#10;\pagestyle{empty}&#10;\begin{document}&#10;\parindent0mm&#10;\begin{align*}&#10;&amp;\{\}\\&#10;&amp;G_{XX}\\&#10;&amp;G_{YY}\\&#10;&amp;G_{MS}\\&#10;&amp;G_{XX} G_{MS}\\&#10;&amp;G_{YY} G_{MS}&#10;\end{align*}&#10;\end{document}"/>
  <p:tag name="IGUANATEXSIZE" val="20"/>
  <p:tag name="IGUANATEXCURSOR" val="176"/>
  <p:tag name="TRANSPARENCY" val="True"/>
  <p:tag name="FILENAME" val=""/>
  <p:tag name="INPUTTYPE" val="0"/>
  <p:tag name="LATEXENGINEID" val="0"/>
  <p:tag name="TEMPFOLDER" val="C:\Users\plmaunz\AppData\Local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64.792"/>
  <p:tag name="ORIGINALWIDTH" val="539.9325"/>
  <p:tag name="OUTPUTDPI" val="1200"/>
  <p:tag name="LATEXADDIN" val="\documentclass{article}&#10;\usepackage{amsmath}&#10;\usepackage{longtable}&#10;\usepackage{amssymb}&#10;\usepackage{multirow}&#10;\pagestyle{empty}&#10;\begin{document}&#10;&#10;\begin{align*}&#10;&amp;\{\}\\&#10;&amp;G_{XX}\\&#10;&amp;G_{YY}\\&#10;&amp;G_{MS}\\&#10;&amp;G_{XX} G_{MS}\\&#10;&amp;G_{YY} G_{MS}\\&#10;&amp;G_{XX}^3\\&#10;&amp;G_{YY}^3\\&#10;&amp;G_{YY}^2 G_{MS}&#10;\end{align*}&#10;&#10;\end{document}"/>
  <p:tag name="IGUANATEXSIZE" val="18"/>
  <p:tag name="IGUANATEXCURSOR" val="190"/>
  <p:tag name="TRANSPARENCY" val="True"/>
  <p:tag name="FILENAME" val=""/>
  <p:tag name="INPUTTYPE" val="0"/>
  <p:tag name="LATEXENGINEID" val="0"/>
  <p:tag name="TEMPFOLDER" val="C:\Users\plmaunz\AppData\Local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60.48"/>
  <p:tag name="ORIGINALWIDTH" val="571.4286"/>
  <p:tag name="OUTPUTDPI" val="1200"/>
  <p:tag name="LATEXADDIN" val="\documentclass{article}&#10;\usepackage{amsmath}&#10;\usepackage{longtable}&#10;\usepackage{amssymb}&#10;\usepackage{multirow}&#10;\pagestyle{empty}&#10;\begin{document}&#10;\parindent0mm&#10;\begin{align*}&#10;&amp;G_{I}\\&#10;&amp;G_{XX}\\&#10;&amp;G_{YY}\\&#10;&amp;G_{MS}\\&#10;&amp;G_I G_{XX}\\&#10;&amp;G_I G_{YY}\\&#10;&amp;G_I G_{MS}\\&#10;&amp;G_{XX} G_{YY}\\&#10;&amp;G_{XX} G_{MS}\\&#10;&amp;G_{YY} G_{MS}\\&#10;&amp;G_I G_I G_{XX}\\&#10;&amp;G_I G_I G_{YY}&#10;\end{align*} &#10;&#10;&#10;&#10;\end{document}"/>
  <p:tag name="IGUANATEXSIZE" val="18"/>
  <p:tag name="IGUANATEXCURSOR" val="160"/>
  <p:tag name="TRANSPARENCY" val="True"/>
  <p:tag name="FILENAME" val=""/>
  <p:tag name="INPUTTYPE" val="0"/>
  <p:tag name="LATEXENGINEID" val="0"/>
  <p:tag name="TEMPFOLDER" val="C:\Users\plmaunz\AppData\Local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gather*}&#10;Gx\\&#10;Gy\\&#10;Gi\\&#10;Gx \cdot Gy\\&#10;Gx \cdot Gy \cdot Gi\\&#10;Gx \cdot Gi \cdot Gy\\&#10;Gx \cdot Gi \cdot Gi\\&#10;Gy \cdot Gi \cdot Gi\\&#10;Gx \cdot Gx \cdot Gi \cdot Gy\\&#10;Gx \cdot Gy \cdot Gy \cdot Gi\\&#10;Gx \cdot Gx \cdot Gy \cdot Gx \cdot Gy \cdot Gy&#10;\end{gather*}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ongtable}&#10;\usepackage{amssymb}&#10;\usepackage{multirow}&#10;\pagestyle{empty}&#10;\begin{document}&#10;&#10;\begin{align*}&#10;G_I &amp;\\&#10;G_{XX} &amp;= G_X \otimes G_X\\&#10;G_{YY} &amp;= G_Y \otimes G_Y\\&#10;G_{MS} &amp;&#10;\end{align*}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4841"/>
  <p:tag name="ORIGINALWIDTH" val="109.4863"/>
  <p:tag name="OUTPUTDPI" val="1200"/>
  <p:tag name="LATEXADDIN" val="\documentclass{article}&#10;\usepackage{amsmath}&#10;\pagestyle{empty}&#10;\begin{document}&#10;&#10;$$\dot{n}_\parallel$$&#10;&#10;&#10;\end{document}"/>
  <p:tag name="IGUANATEXSIZE" val="20"/>
  <p:tag name="IGUANATEXCURSOR" val="100"/>
  <p:tag name="TRANSPARENCY" val="True"/>
  <p:tag name="FILENAME" val=""/>
  <p:tag name="INPUTTYPE" val="0"/>
  <p:tag name="LATEXENGINEID" val="0"/>
  <p:tag name="TEMPFOLDER" val="C:\Users\plmaunz\AppData\Local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4841"/>
  <p:tag name="ORIGINALWIDTH" val="496.438"/>
  <p:tag name="OUTPUTDPI" val="1200"/>
  <p:tag name="LATEXADDIN" val="\documentclass{article}&#10;\usepackage{amsmath}&#10;\pagestyle{empty}&#10;\begin{document}&#10;&#10;&#10;$$\dot{n}_\perp \le 2 \dot{n}_\parallel$$&#10;&#10;\end{document}"/>
  <p:tag name="IGUANATEXSIZE" val="20"/>
  <p:tag name="IGUANATEXCURSOR" val="121"/>
  <p:tag name="TRANSPARENCY" val="True"/>
  <p:tag name="FILENAME" val=""/>
  <p:tag name="INPUTTYPE" val="0"/>
  <p:tag name="LATEXENGINEID" val="0"/>
  <p:tag name="TEMPFOLDER" val="C:\Users\plmaunz\AppData\Local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.4612"/>
  <p:tag name="ORIGINALWIDTH" val="904.387"/>
  <p:tag name="OUTPUTDPI" val="1200"/>
  <p:tag name="LATEXADDIN" val="\documentclass{article}&#10;\usepackage{amsmath}&#10;&#10;\usepackage{units}&#10;\pagestyle{empty}&#10;\begin{document}&#10;\begin{align*}&#10;\dot{n}_\parallel &amp;= \unitfrac[30]{quanta}{s}\\&#10;\dot{n}_\perp &amp;\approx \unitfrac[125]{quanta}{s}\\&#10;\end{align*}&#10;\end{document}"/>
  <p:tag name="IGUANATEXSIZE" val="40"/>
  <p:tag name="IGUANATEXCURSOR" val="185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2.4297"/>
  <p:tag name="ORIGINALWIDTH" val="1776.528"/>
  <p:tag name="OUTPUTDPI" val="1200"/>
  <p:tag name="LATEXADDIN" val="\documentclass{article}&#10;\usepackage{amsmath}&#10;\pagestyle{empty}&#10;\begin{document}&#10;&#10;&#10;Desired ``target'' gates:&#10;&#10;\begin{tabular}{ll}&#10;$G_i$ &amp; Idle (Identity) \\&#10;$G_x$ &amp; $\pi/2$ rotation about $x$-axis \\&#10;$G_y$ &amp; $\pi/2$ rotation about $y$-axis &#10;\end{tabular}&#10;&#10;&#10;\end{document}"/>
  <p:tag name="IGUANATEXSIZE" val="20"/>
  <p:tag name="IGUANATEXCURSOR" val="239"/>
  <p:tag name="TRANSPARENCY" val="True"/>
  <p:tag name="FILENAME" val=""/>
  <p:tag name="INPUTTYPE" val="0"/>
  <p:tag name="LATEXENGINEID" val="0"/>
  <p:tag name="TEMPFOLDER" val="C:\Users\plmaunz\AppData\Local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39.4826"/>
  <p:tag name="OUTPUTDPI" val="1200"/>
  <p:tag name="LATEXADDIN" val="\documentclass{article}&#10;\usepackage{amsmath}&#10;\pagestyle{empty}&#10;\begin{document}&#10;&#10;$$G_I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73.9783"/>
  <p:tag name="OUTPUTDPI" val="1200"/>
  <p:tag name="LATEXADDIN" val="\documentclass{article}&#10;\usepackage{amsmath}&#10;\pagestyle{empty}&#10;\begin{document}&#10;&#10;$$G_X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4867"/>
  <p:tag name="ORIGINALWIDTH" val="167.2291"/>
  <p:tag name="OUTPUTDPI" val="1200"/>
  <p:tag name="LATEXADDIN" val="\documentclass{article}&#10;\usepackage{amsmath}&#10;\pagestyle{empty}&#10;\begin{document}&#10;&#10;$$G_Y$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Users\plmaunz\AppData\Local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368"/>
  <p:tag name="ORIGINALWIDTH" val="233.2209"/>
  <p:tag name="OUTPUTDPI" val="1200"/>
  <p:tag name="LATEXADDIN" val="\documentclass{article}&#10;\usepackage{amsmath}&#10;\pagestyle{empty}&#10;\begin{document}&#10;&#10;&#10;$10^{-1}$&#10;&#10;\end{document}"/>
  <p:tag name="IGUANATEXSIZE" val="20"/>
  <p:tag name="IGUANATEXCURSOR" val="91"/>
  <p:tag name="TRANSPARENCY" val="True"/>
  <p:tag name="FILENAME" val=""/>
  <p:tag name="INPUTTYPE" val="0"/>
  <p:tag name="LATEXENGINEID" val="0"/>
  <p:tag name="TEMPFOLDER" val="C:\Users\plmaunz\AppData\Local\Temp\"/>
</p:tagLst>
</file>

<file path=ppt/theme/theme1.xml><?xml version="1.0" encoding="utf-8"?>
<a:theme xmlns:a="http://schemas.openxmlformats.org/drawingml/2006/main" name="1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50001</TotalTime>
  <Words>3316</Words>
  <Application>Microsoft Office PowerPoint</Application>
  <PresentationFormat>On-screen Show (4:3)</PresentationFormat>
  <Paragraphs>774</Paragraphs>
  <Slides>61</Slides>
  <Notes>12</Notes>
  <HiddenSlides>6</HiddenSlides>
  <MMClips>10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Cambria Math</vt:lpstr>
      <vt:lpstr>Helvetica</vt:lpstr>
      <vt:lpstr>Symap</vt:lpstr>
      <vt:lpstr>Symbol</vt:lpstr>
      <vt:lpstr>Times New Roman</vt:lpstr>
      <vt:lpstr>Wingdings</vt:lpstr>
      <vt:lpstr>1_Sandia_CorpPresentation_Template1</vt:lpstr>
      <vt:lpstr>1_Office Theme</vt:lpstr>
      <vt:lpstr>2_Office Theme</vt:lpstr>
      <vt:lpstr>2_Sandia_CorpPresentation_Template1</vt:lpstr>
      <vt:lpstr>5_Office Theme</vt:lpstr>
      <vt:lpstr>Image</vt:lpstr>
      <vt:lpstr>Acrobat Document</vt:lpstr>
      <vt:lpstr>High-fidelity quantum and classical control in  microfabricated surface ion traps</vt:lpstr>
      <vt:lpstr>Motivation</vt:lpstr>
      <vt:lpstr>Brief Overview of Ion Trapping</vt:lpstr>
      <vt:lpstr>Surface Ion Traps</vt:lpstr>
      <vt:lpstr>Outline</vt:lpstr>
      <vt:lpstr>Some of Sandia’s Traps</vt:lpstr>
      <vt:lpstr>High Optical Access (HOA)</vt:lpstr>
      <vt:lpstr>Outline</vt:lpstr>
      <vt:lpstr>Control of Confining Potential</vt:lpstr>
      <vt:lpstr>Parametric Rotation Amplitudes</vt:lpstr>
      <vt:lpstr>Application To Complicated Electrode Geometries</vt:lpstr>
      <vt:lpstr>Principal Axis Rotation</vt:lpstr>
      <vt:lpstr>Applications</vt:lpstr>
      <vt:lpstr>Outline</vt:lpstr>
      <vt:lpstr>The 171Yb+ Qubit</vt:lpstr>
      <vt:lpstr>The 171Yb+ Qubit</vt:lpstr>
      <vt:lpstr>Single-Qubit Gates</vt:lpstr>
      <vt:lpstr>Single-Qubit Gates</vt:lpstr>
      <vt:lpstr>Error Mitigation</vt:lpstr>
      <vt:lpstr>Gate Set Tomography</vt:lpstr>
      <vt:lpstr>GST: debugging microwave gates </vt:lpstr>
      <vt:lpstr>Error Mitigation</vt:lpstr>
      <vt:lpstr>GST: debugging microwave gates </vt:lpstr>
      <vt:lpstr>Single-Qubit GST Results</vt:lpstr>
      <vt:lpstr>Two-Qubit Gate</vt:lpstr>
      <vt:lpstr>Characterizing the  Mølmer-Sørensen Gate</vt:lpstr>
      <vt:lpstr>Two-Qubit GST</vt:lpstr>
      <vt:lpstr>Two-Qubit GST</vt:lpstr>
      <vt:lpstr>Outline</vt:lpstr>
      <vt:lpstr>Microwave Surface Trap</vt:lpstr>
      <vt:lpstr>Microwave Magnetic Fields Two-Current Loop Design</vt:lpstr>
      <vt:lpstr>Microwave trap Rabi oscillations</vt:lpstr>
      <vt:lpstr>EPICS Trap</vt:lpstr>
      <vt:lpstr>EPICS Trap</vt:lpstr>
      <vt:lpstr>EPICS Trap</vt:lpstr>
      <vt:lpstr>Thank you</vt:lpstr>
      <vt:lpstr>Motivation</vt:lpstr>
      <vt:lpstr>Brief Overview of Ion Trapping</vt:lpstr>
      <vt:lpstr>Measuring swap fidelity</vt:lpstr>
      <vt:lpstr>Swap verification</vt:lpstr>
      <vt:lpstr>Swap breakdown</vt:lpstr>
      <vt:lpstr>Trap fabrication Capabilities &amp; Requirements</vt:lpstr>
      <vt:lpstr>High Optical Access (HOA)</vt:lpstr>
      <vt:lpstr>Shuttling Solutions</vt:lpstr>
      <vt:lpstr>Shuttling Solutions</vt:lpstr>
      <vt:lpstr>Trap frequency vs linear offset </vt:lpstr>
      <vt:lpstr>Optimization</vt:lpstr>
      <vt:lpstr>Microwave trap properties</vt:lpstr>
      <vt:lpstr>Two-qubit gate implementation</vt:lpstr>
      <vt:lpstr>GST on symmetric subspace</vt:lpstr>
      <vt:lpstr>Scaling trapped ion systems</vt:lpstr>
      <vt:lpstr>The Ytterbium Qubit</vt:lpstr>
      <vt:lpstr>state initialization</vt:lpstr>
      <vt:lpstr>171Yb+ state detection</vt:lpstr>
      <vt:lpstr>Swapping fidelity</vt:lpstr>
      <vt:lpstr>HOA-2 heating rates</vt:lpstr>
      <vt:lpstr>Compression of ion chains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Lobser, Daniel</cp:lastModifiedBy>
  <cp:revision>709</cp:revision>
  <cp:lastPrinted>2016-01-20T22:02:45Z</cp:lastPrinted>
  <dcterms:created xsi:type="dcterms:W3CDTF">2011-09-14T14:47:12Z</dcterms:created>
  <dcterms:modified xsi:type="dcterms:W3CDTF">2019-01-21T18:52:29Z</dcterms:modified>
</cp:coreProperties>
</file>