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457" r:id="rId3"/>
    <p:sldId id="370" r:id="rId4"/>
    <p:sldId id="453" r:id="rId5"/>
    <p:sldId id="448" r:id="rId6"/>
    <p:sldId id="454" r:id="rId7"/>
    <p:sldId id="442" r:id="rId8"/>
    <p:sldId id="427" r:id="rId9"/>
    <p:sldId id="402" r:id="rId10"/>
    <p:sldId id="413" r:id="rId11"/>
    <p:sldId id="416" r:id="rId12"/>
    <p:sldId id="437" r:id="rId13"/>
    <p:sldId id="432" r:id="rId14"/>
    <p:sldId id="433" r:id="rId15"/>
    <p:sldId id="458" r:id="rId16"/>
    <p:sldId id="459" r:id="rId17"/>
    <p:sldId id="460" r:id="rId18"/>
    <p:sldId id="461" r:id="rId19"/>
    <p:sldId id="403" r:id="rId20"/>
    <p:sldId id="462" r:id="rId21"/>
    <p:sldId id="463" r:id="rId22"/>
    <p:sldId id="464" r:id="rId23"/>
    <p:sldId id="465" r:id="rId24"/>
    <p:sldId id="467" r:id="rId25"/>
    <p:sldId id="466" r:id="rId26"/>
    <p:sldId id="468" r:id="rId27"/>
    <p:sldId id="469" r:id="rId28"/>
    <p:sldId id="471" r:id="rId29"/>
    <p:sldId id="470" r:id="rId30"/>
    <p:sldId id="443" r:id="rId31"/>
    <p:sldId id="264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26237E-0060-4163-9D4E-23603795860A}">
          <p14:sldIdLst>
            <p14:sldId id="457"/>
            <p14:sldId id="370"/>
            <p14:sldId id="453"/>
            <p14:sldId id="448"/>
            <p14:sldId id="454"/>
            <p14:sldId id="442"/>
            <p14:sldId id="427"/>
            <p14:sldId id="402"/>
            <p14:sldId id="413"/>
            <p14:sldId id="416"/>
            <p14:sldId id="437"/>
            <p14:sldId id="432"/>
            <p14:sldId id="433"/>
            <p14:sldId id="458"/>
            <p14:sldId id="459"/>
            <p14:sldId id="460"/>
            <p14:sldId id="461"/>
            <p14:sldId id="403"/>
            <p14:sldId id="462"/>
            <p14:sldId id="463"/>
            <p14:sldId id="464"/>
            <p14:sldId id="465"/>
            <p14:sldId id="467"/>
            <p14:sldId id="466"/>
            <p14:sldId id="468"/>
            <p14:sldId id="469"/>
            <p14:sldId id="471"/>
            <p14:sldId id="470"/>
            <p14:sldId id="44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80">
          <p15:clr>
            <a:srgbClr val="A4A3A4"/>
          </p15:clr>
        </p15:guide>
        <p15:guide id="2" pos="1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C0"/>
    <a:srgbClr val="870000"/>
    <a:srgbClr val="820000"/>
    <a:srgbClr val="11F55D"/>
    <a:srgbClr val="9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82585" autoAdjust="0"/>
  </p:normalViewPr>
  <p:slideViewPr>
    <p:cSldViewPr snapToGrid="0" showGuides="1">
      <p:cViewPr varScale="1">
        <p:scale>
          <a:sx n="53" d="100"/>
          <a:sy n="53" d="100"/>
        </p:scale>
        <p:origin x="1392" y="62"/>
      </p:cViewPr>
      <p:guideLst>
        <p:guide orient="horz" pos="3480"/>
        <p:guide pos="1886"/>
      </p:guideLst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EAC07-9110-4495-A2A6-AE7DC39CE4F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12AC9-2FF4-4852-A39B-AEC444974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72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061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426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73989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7159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8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84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1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3240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499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14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43609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2407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1166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6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355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98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27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20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4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3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41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8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8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12AC9-2FF4-4852-A39B-AEC4449746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12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006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173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0868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7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8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4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350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81088"/>
            <a:ext cx="4262438" cy="5189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081088"/>
            <a:ext cx="4264025" cy="5189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8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1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4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14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542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07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147638"/>
            <a:ext cx="2168525" cy="6122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147638"/>
            <a:ext cx="6357938" cy="6122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4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4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5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1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1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1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2AFA-F6AC-4275-9E17-A4EDA4CE5B69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47012-4129-4D34-9FEF-00BB111C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2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5258C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gradFill rotWithShape="1">
            <a:gsLst>
              <a:gs pos="0">
                <a:schemeClr val="accent2">
                  <a:alpha val="0"/>
                </a:schemeClr>
              </a:gs>
              <a:gs pos="50000">
                <a:srgbClr val="000000">
                  <a:alpha val="70000"/>
                </a:srgb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latin typeface="1" pitchFamily="2" charset="0"/>
              <a:cs typeface="Arial" pitchFamily="34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1450" y="147638"/>
            <a:ext cx="867886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1081088"/>
            <a:ext cx="8678863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62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1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50000"/>
        </a:spcBef>
        <a:spcAft>
          <a:spcPct val="5000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1.png"/><Relationship Id="rId3" Type="http://schemas.openxmlformats.org/officeDocument/2006/relationships/image" Target="../media/image25.emf"/><Relationship Id="rId7" Type="http://schemas.openxmlformats.org/officeDocument/2006/relationships/image" Target="../media/image93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24" Type="http://schemas.openxmlformats.org/officeDocument/2006/relationships/image" Target="../media/image99.png"/><Relationship Id="rId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30.png"/><Relationship Id="rId4" Type="http://schemas.openxmlformats.org/officeDocument/2006/relationships/image" Target="../media/image87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26" Type="http://schemas.openxmlformats.org/officeDocument/2006/relationships/image" Target="../media/image1010.png"/><Relationship Id="rId3" Type="http://schemas.openxmlformats.org/officeDocument/2006/relationships/image" Target="../media/image25.emf"/><Relationship Id="rId7" Type="http://schemas.openxmlformats.org/officeDocument/2006/relationships/image" Target="../media/image93.png"/><Relationship Id="rId25" Type="http://schemas.openxmlformats.org/officeDocument/2006/relationships/image" Target="../media/image10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24" Type="http://schemas.openxmlformats.org/officeDocument/2006/relationships/image" Target="../media/image992.png"/><Relationship Id="rId5" Type="http://schemas.openxmlformats.org/officeDocument/2006/relationships/image" Target="../media/image900.png"/><Relationship Id="rId23" Type="http://schemas.openxmlformats.org/officeDocument/2006/relationships/image" Target="../media/image982.png"/><Relationship Id="rId4" Type="http://schemas.openxmlformats.org/officeDocument/2006/relationships/image" Target="../media/image87.png"/><Relationship Id="rId22" Type="http://schemas.openxmlformats.org/officeDocument/2006/relationships/image" Target="../media/image972.png"/><Relationship Id="rId27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openxmlformats.org/officeDocument/2006/relationships/image" Target="../media/image26.emf"/><Relationship Id="rId21" Type="http://schemas.openxmlformats.org/officeDocument/2006/relationships/image" Target="../media/image40.png"/><Relationship Id="rId7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arxiv.org/abs/cond-mat/0210247" TargetMode="External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2.png"/><Relationship Id="rId5" Type="http://schemas.openxmlformats.org/officeDocument/2006/relationships/image" Target="../media/image930.png"/><Relationship Id="rId15" Type="http://schemas.openxmlformats.org/officeDocument/2006/relationships/image" Target="../media/image114.png"/><Relationship Id="rId19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4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59.png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7.emf"/><Relationship Id="rId7" Type="http://schemas.openxmlformats.org/officeDocument/2006/relationships/image" Target="../media/image5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71.png"/><Relationship Id="rId5" Type="http://schemas.openxmlformats.org/officeDocument/2006/relationships/image" Target="../media/image77.png"/><Relationship Id="rId10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808.04874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9.png"/><Relationship Id="rId18" Type="http://schemas.openxmlformats.org/officeDocument/2006/relationships/image" Target="../media/image249.png"/><Relationship Id="rId3" Type="http://schemas.openxmlformats.org/officeDocument/2006/relationships/image" Target="../media/image24.emf"/><Relationship Id="rId21" Type="http://schemas.openxmlformats.org/officeDocument/2006/relationships/image" Target="../media/image254.png"/><Relationship Id="rId25" Type="http://schemas.openxmlformats.org/officeDocument/2006/relationships/image" Target="../media/image25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7.png"/><Relationship Id="rId20" Type="http://schemas.openxmlformats.org/officeDocument/2006/relationships/image" Target="../media/image253.png"/><Relationship Id="rId29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57.png"/><Relationship Id="rId15" Type="http://schemas.openxmlformats.org/officeDocument/2006/relationships/image" Target="../media/image246.png"/><Relationship Id="rId27" Type="http://schemas.openxmlformats.org/officeDocument/2006/relationships/image" Target="../media/image260.png"/><Relationship Id="rId22" Type="http://schemas.openxmlformats.org/officeDocument/2006/relationships/image" Target="../media/image2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5752" y="3135448"/>
            <a:ext cx="7182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Courier New" panose="02070309020205020404" pitchFamily="49" charset="0"/>
                <a:ea typeface="Sherman Sans Bold" pitchFamily="50" charset="0"/>
                <a:cs typeface="Courier New" panose="02070309020205020404" pitchFamily="49" charset="0"/>
              </a:rPr>
              <a:t>Hybrid Quantum Systems Composed of Superconducting </a:t>
            </a:r>
            <a:r>
              <a:rPr lang="en-US" sz="2200" b="1" dirty="0" smtClean="0">
                <a:latin typeface="Courier New" panose="02070309020205020404" pitchFamily="49" charset="0"/>
                <a:ea typeface="Sherman Sans Bold" pitchFamily="50" charset="0"/>
                <a:cs typeface="Courier New" panose="02070309020205020404" pitchFamily="49" charset="0"/>
              </a:rPr>
              <a:t>Qubits, </a:t>
            </a:r>
            <a:r>
              <a:rPr lang="en-US" sz="2200" b="1" dirty="0" err="1" smtClean="0">
                <a:latin typeface="Courier New" panose="02070309020205020404" pitchFamily="49" charset="0"/>
                <a:ea typeface="Sherman Sans Bold" pitchFamily="50" charset="0"/>
                <a:cs typeface="Courier New" panose="02070309020205020404" pitchFamily="49" charset="0"/>
              </a:rPr>
              <a:t>Nanomechanics</a:t>
            </a:r>
            <a:r>
              <a:rPr lang="en-US" sz="2200" b="1" dirty="0" smtClean="0">
                <a:latin typeface="Courier New" panose="02070309020205020404" pitchFamily="49" charset="0"/>
                <a:ea typeface="Sherman Sans Bold" pitchFamily="50" charset="0"/>
                <a:cs typeface="Courier New" panose="02070309020205020404" pitchFamily="49" charset="0"/>
              </a:rPr>
              <a:t>, and </a:t>
            </a:r>
            <a:r>
              <a:rPr lang="en-US" sz="2200" b="1" dirty="0">
                <a:latin typeface="Courier New" panose="02070309020205020404" pitchFamily="49" charset="0"/>
                <a:ea typeface="Sherman Sans Bold" pitchFamily="50" charset="0"/>
                <a:cs typeface="Courier New" panose="02070309020205020404" pitchFamily="49" charset="0"/>
              </a:rPr>
              <a:t>Transmission Line Metamaterials</a:t>
            </a:r>
            <a:endParaRPr lang="en-US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Sherman Sans Bold" pitchFamily="50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5280" y="4285523"/>
            <a:ext cx="4890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rman Sans Bold" pitchFamily="50" charset="0"/>
                <a:ea typeface="Sherman Sans Bold" pitchFamily="50" charset="0"/>
                <a:cs typeface="Arial" panose="020B0604020202020204" pitchFamily="34" charset="0"/>
              </a:rPr>
              <a:t>Matt LaHaye – Syracuse University</a:t>
            </a:r>
            <a:endParaRPr lang="en-US" sz="2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rman Sans Bold" pitchFamily="50" charset="0"/>
              <a:ea typeface="Sherman Sans Bold" pitchFamily="50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9270" y="6270696"/>
                <a:ext cx="856323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 dirty="0" smtClean="0">
                    <a:effectLst/>
                    <a:latin typeface="Sherman Sans Bold" pitchFamily="50" charset="0"/>
                    <a:ea typeface="Sherman Sans Bold" pitchFamily="50" charset="0"/>
                  </a:rPr>
                  <a:t>Photonics for Quantum Workshop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effectLst/>
                        <a:latin typeface="Cambria Math" panose="02040503050406030204" pitchFamily="18" charset="0"/>
                        <a:ea typeface="Sherman Sans Bold" pitchFamily="50" charset="0"/>
                      </a:rPr>
                      <m:t> </m:t>
                    </m:r>
                    <m:r>
                      <a:rPr lang="en-US" sz="2500" b="0" i="1" dirty="0">
                        <a:effectLst/>
                        <a:latin typeface="Cambria Math" panose="02040503050406030204" pitchFamily="18" charset="0"/>
                        <a:ea typeface="Sherman Sans Bold" pitchFamily="50" charset="0"/>
                      </a:rPr>
                      <m:t>−</m:t>
                    </m:r>
                    <m:r>
                      <a:rPr lang="en-US" sz="2500" b="0" i="1" dirty="0" smtClean="0">
                        <a:effectLst/>
                        <a:latin typeface="Cambria Math" panose="02040503050406030204" pitchFamily="18" charset="0"/>
                        <a:ea typeface="Sherman Sans Bold" pitchFamily="50" charset="0"/>
                      </a:rPr>
                      <m:t> </m:t>
                    </m:r>
                  </m:oMath>
                </a14:m>
                <a:r>
                  <a:rPr lang="en-US" sz="2500" dirty="0" smtClean="0">
                    <a:effectLst/>
                    <a:latin typeface="Sherman Sans Bold" pitchFamily="50" charset="0"/>
                    <a:ea typeface="Sherman Sans Bold" pitchFamily="50" charset="0"/>
                  </a:rPr>
                  <a:t>RIT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effectLst/>
                        <a:latin typeface="Cambria Math" panose="02040503050406030204" pitchFamily="18" charset="0"/>
                        <a:ea typeface="Sherman Sans Bold" pitchFamily="50" charset="0"/>
                      </a:rPr>
                      <m:t>−</m:t>
                    </m:r>
                  </m:oMath>
                </a14:m>
                <a:r>
                  <a:rPr lang="en-US" sz="2500" dirty="0" smtClean="0">
                    <a:effectLst/>
                    <a:latin typeface="Sherman Sans Bold" pitchFamily="50" charset="0"/>
                    <a:ea typeface="Sherman Sans Bold" pitchFamily="50" charset="0"/>
                  </a:rPr>
                  <a:t> 24 January 2019</a:t>
                </a:r>
                <a:endParaRPr lang="en-US" sz="2500" dirty="0">
                  <a:solidFill>
                    <a:schemeClr val="tx1"/>
                  </a:solidFill>
                  <a:effectLst/>
                  <a:latin typeface="Sherman Sans Bold" pitchFamily="50" charset="0"/>
                  <a:ea typeface="Sherman Sans Bold" pitchFamily="50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70" y="6270696"/>
                <a:ext cx="8563232" cy="477054"/>
              </a:xfrm>
              <a:prstGeom prst="rect">
                <a:avLst/>
              </a:prstGeom>
              <a:blipFill rotWithShape="0">
                <a:blip r:embed="rId3"/>
                <a:stretch>
                  <a:fillRect t="-8974" b="-3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"/>
          <a:stretch/>
        </p:blipFill>
        <p:spPr>
          <a:xfrm>
            <a:off x="0" y="0"/>
            <a:ext cx="2854411" cy="168051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86029" y="968342"/>
            <a:ext cx="93814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CPB/NR/LC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Absorption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Spectrum</a:t>
            </a:r>
            <a:endParaRPr lang="en-US" sz="1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27224" r="10329" b="15851"/>
          <a:stretch/>
        </p:blipFill>
        <p:spPr>
          <a:xfrm>
            <a:off x="-234778" y="0"/>
            <a:ext cx="9378778" cy="29285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" b="7507"/>
          <a:stretch/>
        </p:blipFill>
        <p:spPr>
          <a:xfrm>
            <a:off x="214184" y="4860323"/>
            <a:ext cx="2329703" cy="12686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11072" r="11784" b="12577"/>
          <a:stretch/>
        </p:blipFill>
        <p:spPr>
          <a:xfrm>
            <a:off x="3373396" y="4868562"/>
            <a:ext cx="2429551" cy="1271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9" r="17080"/>
          <a:stretch/>
        </p:blipFill>
        <p:spPr>
          <a:xfrm>
            <a:off x="6487298" y="4868101"/>
            <a:ext cx="2174789" cy="1271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65779"/>
            <a:ext cx="3424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Image: LC Circuit-CPB-NR Spectroscopy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0199" y="5256662"/>
            <a:ext cx="13352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solidFill>
                  <a:schemeClr val="bg1"/>
                </a:solidFill>
              </a:rPr>
              <a:t>CPB-NR-LC Absorption Spectrum</a:t>
            </a:r>
            <a:endParaRPr lang="en-US" sz="15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68806" y="4847231"/>
            <a:ext cx="260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Number-state-resolved Stark shift  of </a:t>
            </a:r>
            <a:r>
              <a:rPr lang="en-US" sz="1400" i="1" dirty="0" err="1" smtClean="0">
                <a:solidFill>
                  <a:schemeClr val="bg1"/>
                </a:solidFill>
              </a:rPr>
              <a:t>transmon</a:t>
            </a:r>
            <a:r>
              <a:rPr lang="en-US" sz="1400" i="1" dirty="0" smtClean="0">
                <a:solidFill>
                  <a:schemeClr val="bg1"/>
                </a:solidFill>
              </a:rPr>
              <a:t> due to CPW Cavity Dispersive Interaction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0926" y="4835858"/>
            <a:ext cx="2088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Rabi Oscillations of </a:t>
            </a:r>
            <a:r>
              <a:rPr lang="en-US" sz="1400" i="1" dirty="0" err="1" smtClean="0">
                <a:solidFill>
                  <a:schemeClr val="bg1"/>
                </a:solidFill>
              </a:rPr>
              <a:t>transmon</a:t>
            </a:r>
            <a:r>
              <a:rPr lang="en-US" sz="1400" i="1" dirty="0" smtClean="0">
                <a:solidFill>
                  <a:schemeClr val="bg1"/>
                </a:solidFill>
              </a:rPr>
              <a:t> while coupled to NR and CPW Cavity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0926" y="1719618"/>
            <a:ext cx="25930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rgbClr val="FFFF00"/>
            </a:solidFill>
            <a:prstDash val="dash"/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5C0"/>
                </a:solidFill>
              </a:rPr>
              <a:t>Plus some new ideas these systems have inspired related to quantum networking </a:t>
            </a:r>
            <a:endParaRPr lang="en-US" i="1" dirty="0">
              <a:solidFill>
                <a:srgbClr val="000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69865" t="47110" r="-43" b="-351"/>
          <a:stretch/>
        </p:blipFill>
        <p:spPr>
          <a:xfrm>
            <a:off x="5875867" y="3166533"/>
            <a:ext cx="1761066" cy="194733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-1516" t="48499" r="64375" b="-352"/>
          <a:stretch/>
        </p:blipFill>
        <p:spPr>
          <a:xfrm>
            <a:off x="1202267" y="3234266"/>
            <a:ext cx="2167467" cy="18965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37076" t="47110" r="31586" b="-351"/>
          <a:stretch/>
        </p:blipFill>
        <p:spPr>
          <a:xfrm>
            <a:off x="3674534" y="3183466"/>
            <a:ext cx="1828800" cy="19473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69283" r="-1201" b="51500"/>
          <a:stretch/>
        </p:blipFill>
        <p:spPr>
          <a:xfrm>
            <a:off x="5825067" y="1036993"/>
            <a:ext cx="1862665" cy="1773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37076" r="31586" b="51500"/>
          <a:stretch/>
        </p:blipFill>
        <p:spPr>
          <a:xfrm>
            <a:off x="3691468" y="1036994"/>
            <a:ext cx="1828800" cy="1773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3214" b="51037"/>
          <a:stretch/>
        </p:blipFill>
        <p:spPr>
          <a:xfrm>
            <a:off x="1273757" y="1020060"/>
            <a:ext cx="2146777" cy="1790875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-55806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Measurement and Simulation of Resonant Interaction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98758" y="2992302"/>
            <a:ext cx="243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Probe Tone (GHz)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40889" y="5107929"/>
                <a:ext cx="3584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Magnetic Flux Applied to Qubit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889" y="5107929"/>
                <a:ext cx="358431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61" t="-9836" r="-85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675459" y="1234155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3032" y="1271361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8949" y="124980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1386" y="453289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79337" y="4530598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12467" y="4501631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667449" y="2347238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449" y="2347238"/>
                <a:ext cx="1262332" cy="3385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769603" y="2369073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03" y="2369073"/>
                <a:ext cx="1262332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930149" y="2353490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149" y="2353490"/>
                <a:ext cx="1262332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996286" y="559559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Rouxinol</a:t>
            </a:r>
            <a:r>
              <a:rPr lang="en-US" sz="1400" dirty="0" smtClean="0">
                <a:solidFill>
                  <a:schemeClr val="bg1"/>
                </a:solidFill>
              </a:rPr>
              <a:t>, Y. Hao, F. Brito, A. </a:t>
            </a:r>
            <a:r>
              <a:rPr lang="en-US" sz="1400" dirty="0" err="1" smtClean="0">
                <a:solidFill>
                  <a:schemeClr val="bg1"/>
                </a:solidFill>
              </a:rPr>
              <a:t>Caldeira</a:t>
            </a:r>
            <a:r>
              <a:rPr lang="en-US" sz="1400" dirty="0" smtClean="0">
                <a:solidFill>
                  <a:schemeClr val="bg1"/>
                </a:solidFill>
              </a:rPr>
              <a:t>, E.K. Irish, and M. LaHaye. </a:t>
            </a:r>
            <a:r>
              <a:rPr lang="en-US" sz="1400" i="1" dirty="0" smtClean="0">
                <a:solidFill>
                  <a:schemeClr val="bg1"/>
                </a:solidFill>
              </a:rPr>
              <a:t>Nanotechnology </a:t>
            </a:r>
            <a:r>
              <a:rPr lang="en-US" sz="1400" b="1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364003(2016)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4933" y="2997200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36780" y="3003388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=1.35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780" y="3003388"/>
                <a:ext cx="1357551" cy="323165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09191" y="3287740"/>
                <a:ext cx="133889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191" y="3287740"/>
                <a:ext cx="1338892" cy="32316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6079067" y="3031068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126983" y="3050968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83" y="3050968"/>
                <a:ext cx="1357551" cy="3231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039843" y="3338541"/>
                <a:ext cx="144469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=180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843" y="3338541"/>
                <a:ext cx="1444691" cy="3231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3945468" y="2980266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85842" y="2989201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42" y="2989201"/>
                <a:ext cx="1357551" cy="3231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847433" y="3261003"/>
                <a:ext cx="144469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433" y="3261003"/>
                <a:ext cx="1444691" cy="3231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21600" y="1208423"/>
            <a:ext cx="1303867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Heating of NR is a design flaw that we know how to fix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35486" y="5513487"/>
            <a:ext cx="875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Simulation: </a:t>
            </a:r>
            <a:r>
              <a:rPr lang="en-US" sz="1600" dirty="0" err="1" smtClean="0"/>
              <a:t>Lindblad</a:t>
            </a:r>
            <a:r>
              <a:rPr lang="en-US" sz="1600" dirty="0" smtClean="0"/>
              <a:t> master equation with coupled dynamics of CPW, qubit, &amp; NR; relaxation &amp; temperature terms for all three - Performed by collaborators: F. Brito (Sao Carlos), A. </a:t>
            </a:r>
            <a:r>
              <a:rPr lang="en-US" sz="1600" dirty="0" err="1" smtClean="0"/>
              <a:t>Caldeira</a:t>
            </a:r>
            <a:r>
              <a:rPr lang="en-US" sz="1600" dirty="0" smtClean="0"/>
              <a:t> (Campinas), E. Irish (Southampton)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8606" y="6409702"/>
                <a:ext cx="8756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 only free parameter in the simulation – all others determined through other measurements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06" y="6409702"/>
                <a:ext cx="8756953" cy="338554"/>
              </a:xfrm>
              <a:prstGeom prst="rect">
                <a:avLst/>
              </a:prstGeom>
              <a:blipFill rotWithShape="0">
                <a:blip r:embed="rId28"/>
                <a:stretch>
                  <a:fillRect l="-27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691121" y="3106496"/>
                <a:ext cx="1303867" cy="19236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b="1" dirty="0" smtClean="0">
                    <a:solidFill>
                      <a:srgbClr val="0005C0"/>
                    </a:solidFill>
                  </a:rPr>
                  <a:t>For all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𝑵𝑹</m:t>
                        </m:r>
                      </m:sub>
                    </m:sSub>
                    <m:r>
                      <a:rPr lang="en-US" sz="1700" b="1" i="1" smtClean="0">
                        <a:solidFill>
                          <a:srgbClr val="0005C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700" b="1" dirty="0" smtClean="0">
                    <a:solidFill>
                      <a:srgbClr val="0005C0"/>
                    </a:solidFill>
                  </a:rPr>
                  <a:t> nano-resonator at low thermal occupation</a:t>
                </a:r>
              </a:p>
              <a:p>
                <a:pPr algn="ctr"/>
                <a:r>
                  <a:rPr lang="en-US" sz="1700" b="1" dirty="0" smtClean="0">
                    <a:solidFill>
                      <a:srgbClr val="0005C0"/>
                    </a:solidFill>
                  </a:rPr>
                  <a:t>(</a:t>
                </a:r>
                <a:r>
                  <a:rPr lang="en-US" sz="1700" b="1" dirty="0" err="1" smtClean="0">
                    <a:solidFill>
                      <a:srgbClr val="0005C0"/>
                    </a:solidFill>
                  </a:rPr>
                  <a:t>ie</a:t>
                </a:r>
                <a:r>
                  <a:rPr lang="en-US" sz="1700" b="1" dirty="0" smtClean="0">
                    <a:solidFill>
                      <a:srgbClr val="0005C0"/>
                    </a:solidFill>
                  </a:rPr>
                  <a:t> n&lt;1)</a:t>
                </a:r>
                <a:endParaRPr lang="en-US" sz="1700" b="1" dirty="0">
                  <a:solidFill>
                    <a:srgbClr val="0005C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121" y="3106496"/>
                <a:ext cx="1303867" cy="1923604"/>
              </a:xfrm>
              <a:prstGeom prst="rect">
                <a:avLst/>
              </a:prstGeom>
              <a:blipFill rotWithShape="0">
                <a:blip r:embed="rId29"/>
                <a:stretch>
                  <a:fillRect l="-2336" t="-1270" r="-5607" b="-3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4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69865" t="47110" r="-43" b="-351"/>
          <a:stretch/>
        </p:blipFill>
        <p:spPr>
          <a:xfrm>
            <a:off x="5875867" y="3166533"/>
            <a:ext cx="1761066" cy="194733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-1516" t="48499" r="64375" b="-352"/>
          <a:stretch/>
        </p:blipFill>
        <p:spPr>
          <a:xfrm>
            <a:off x="1202267" y="3234266"/>
            <a:ext cx="2167467" cy="189653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37076" t="47110" r="31586" b="-351"/>
          <a:stretch/>
        </p:blipFill>
        <p:spPr>
          <a:xfrm>
            <a:off x="3674534" y="3183466"/>
            <a:ext cx="1828800" cy="19473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69283" r="-1201" b="51500"/>
          <a:stretch/>
        </p:blipFill>
        <p:spPr>
          <a:xfrm>
            <a:off x="5825067" y="1036993"/>
            <a:ext cx="1862665" cy="1773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37076" r="31586" b="51500"/>
          <a:stretch/>
        </p:blipFill>
        <p:spPr>
          <a:xfrm>
            <a:off x="3691468" y="1036994"/>
            <a:ext cx="1828800" cy="1773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3214" b="51037"/>
          <a:stretch/>
        </p:blipFill>
        <p:spPr>
          <a:xfrm>
            <a:off x="1273757" y="1020060"/>
            <a:ext cx="2146777" cy="1790875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-55806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Measurement and Simulation of Resonant Interaction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486" y="5513487"/>
            <a:ext cx="875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Simulation: </a:t>
            </a:r>
            <a:r>
              <a:rPr lang="en-US" sz="1600" dirty="0" err="1" smtClean="0"/>
              <a:t>Lindblad</a:t>
            </a:r>
            <a:r>
              <a:rPr lang="en-US" sz="1600" dirty="0" smtClean="0"/>
              <a:t> master equation with coupled dynamics of CPW, qubit, &amp; NR; relaxation &amp; temperature terms for all three (Performed by collaborators: F. Brito (Sao Carlos), A. </a:t>
            </a:r>
            <a:r>
              <a:rPr lang="en-US" sz="1600" dirty="0" err="1" smtClean="0"/>
              <a:t>Caldeira</a:t>
            </a:r>
            <a:r>
              <a:rPr lang="en-US" sz="1600" dirty="0" smtClean="0"/>
              <a:t> (Campinas), E. Irish (Southampton)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98758" y="2992302"/>
            <a:ext cx="243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Probe Tone (GHz)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40889" y="5107929"/>
                <a:ext cx="3584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Magnetic Flux Applied to Qubit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889" y="5107929"/>
                <a:ext cx="358431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61" t="-9836" r="-85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675459" y="1234155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3032" y="1271361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8949" y="124980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1386" y="4532896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79337" y="4530598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12467" y="4501631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667449" y="2347238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449" y="2347238"/>
                <a:ext cx="1262332" cy="3385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769603" y="2369073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03" y="2369073"/>
                <a:ext cx="1262332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930149" y="2353490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149" y="2353490"/>
                <a:ext cx="1262332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996286" y="559559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Rouxinol</a:t>
            </a:r>
            <a:r>
              <a:rPr lang="en-US" sz="1400" dirty="0" smtClean="0">
                <a:solidFill>
                  <a:schemeClr val="bg1"/>
                </a:solidFill>
              </a:rPr>
              <a:t>, Y. Hao, F. Brito, A. </a:t>
            </a:r>
            <a:r>
              <a:rPr lang="en-US" sz="1400" dirty="0" err="1" smtClean="0">
                <a:solidFill>
                  <a:schemeClr val="bg1"/>
                </a:solidFill>
              </a:rPr>
              <a:t>Caldeira</a:t>
            </a:r>
            <a:r>
              <a:rPr lang="en-US" sz="1400" dirty="0" smtClean="0">
                <a:solidFill>
                  <a:schemeClr val="bg1"/>
                </a:solidFill>
              </a:rPr>
              <a:t>, E.K. Irish, and M. LaHaye. </a:t>
            </a:r>
            <a:r>
              <a:rPr lang="en-US" sz="1400" i="1" dirty="0" smtClean="0">
                <a:solidFill>
                  <a:schemeClr val="bg1"/>
                </a:solidFill>
              </a:rPr>
              <a:t>Nanotechnology </a:t>
            </a:r>
            <a:r>
              <a:rPr lang="en-US" sz="1400" b="1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364003(2016)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18606" y="6409702"/>
                <a:ext cx="8756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 only free parameter in the simulation – all others determined through other measurements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06" y="6409702"/>
                <a:ext cx="8756953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27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794933" y="2997200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36780" y="3003388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=1.35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780" y="3003388"/>
                <a:ext cx="1357551" cy="323165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09191" y="3287740"/>
                <a:ext cx="133889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191" y="3287740"/>
                <a:ext cx="1338892" cy="32316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6079067" y="3031068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126983" y="3050968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83" y="3050968"/>
                <a:ext cx="1357551" cy="3231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039843" y="3338541"/>
                <a:ext cx="144469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=180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843" y="3338541"/>
                <a:ext cx="1444691" cy="3231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3945468" y="2980266"/>
            <a:ext cx="1405467" cy="60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85842" y="2989201"/>
                <a:ext cx="135755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=1.65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842" y="2989201"/>
                <a:ext cx="1357551" cy="3231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847433" y="3261003"/>
                <a:ext cx="144469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𝑚𝐾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433" y="3261003"/>
                <a:ext cx="1444691" cy="3231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98490" y="2613538"/>
            <a:ext cx="822913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Did not observe quantum Rabi swapping or other coupled dynamics due to two design flaws: heating of NR due to parasitic substrate current and and low NR quality factor (clamping loss)</a:t>
            </a:r>
          </a:p>
        </p:txBody>
      </p:sp>
    </p:spTree>
    <p:extLst>
      <p:ext uri="{BB962C8B-B14F-4D97-AF65-F5344CB8AC3E}">
        <p14:creationId xmlns:p14="http://schemas.microsoft.com/office/powerpoint/2010/main" val="1727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5" grpId="0"/>
      <p:bldP spid="20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7" grpId="0"/>
      <p:bldP spid="45" grpId="0"/>
      <p:bldP spid="8" grpId="0" animBg="1"/>
      <p:bldP spid="21" grpId="0"/>
      <p:bldP spid="3" grpId="0"/>
      <p:bldP spid="50" grpId="0" animBg="1"/>
      <p:bldP spid="39" grpId="0"/>
      <p:bldP spid="44" grpId="0"/>
      <p:bldP spid="51" grpId="0" animBg="1"/>
      <p:bldP spid="38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955" y="2169993"/>
            <a:ext cx="2893325" cy="20198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-55806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Qubit as a Spectrometer* of NR Noise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1073" y="1046810"/>
            <a:ext cx="530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Qubit Linewidth Vs. Transition Energy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286" y="559559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Rouxinol</a:t>
            </a:r>
            <a:r>
              <a:rPr lang="en-US" sz="1400" dirty="0" smtClean="0">
                <a:solidFill>
                  <a:schemeClr val="bg1"/>
                </a:solidFill>
              </a:rPr>
              <a:t>, Y. Hao, F. Brito, A. </a:t>
            </a:r>
            <a:r>
              <a:rPr lang="en-US" sz="1400" dirty="0" err="1" smtClean="0">
                <a:solidFill>
                  <a:schemeClr val="bg1"/>
                </a:solidFill>
              </a:rPr>
              <a:t>Caldeira</a:t>
            </a:r>
            <a:r>
              <a:rPr lang="en-US" sz="1400" dirty="0" smtClean="0">
                <a:solidFill>
                  <a:schemeClr val="bg1"/>
                </a:solidFill>
              </a:rPr>
              <a:t>, E.K. Irish, and M. LaHaye. </a:t>
            </a:r>
            <a:r>
              <a:rPr lang="en-US" sz="1400" i="1" dirty="0" smtClean="0">
                <a:solidFill>
                  <a:schemeClr val="bg1"/>
                </a:solidFill>
              </a:rPr>
              <a:t>Nanotechnology </a:t>
            </a:r>
            <a:r>
              <a:rPr lang="en-US" sz="1400" b="1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364003(2016)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75" y="1560573"/>
            <a:ext cx="4847274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80943" y="4278696"/>
                <a:ext cx="12027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943" y="4278696"/>
                <a:ext cx="120276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rot="16200000">
                <a:off x="2839086" y="2485882"/>
                <a:ext cx="168155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𝑞𝑏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39086" y="2485882"/>
                <a:ext cx="1681551" cy="390748"/>
              </a:xfrm>
              <a:prstGeom prst="rect">
                <a:avLst/>
              </a:prstGeom>
              <a:blipFill rotWithShape="0">
                <a:blip r:embed="rId5"/>
                <a:stretch>
                  <a:fillRect l="-109375" r="-16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 flipH="1" flipV="1">
            <a:off x="6267796" y="1645920"/>
            <a:ext cx="0" cy="236081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04757" y="3374967"/>
                <a:ext cx="1543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/ℏ=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757" y="3374967"/>
                <a:ext cx="154362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5769032" y="3009208"/>
            <a:ext cx="415636" cy="36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" y="1479666"/>
            <a:ext cx="267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NR quality factor was very 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22837" y="2402254"/>
                <a:ext cx="14477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837" y="2402254"/>
                <a:ext cx="1447769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Arrow 21"/>
          <p:cNvSpPr/>
          <p:nvPr/>
        </p:nvSpPr>
        <p:spPr>
          <a:xfrm rot="5400000">
            <a:off x="1609692" y="1963541"/>
            <a:ext cx="482138" cy="29925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89210" y="2863053"/>
                <a:ext cx="1480470" cy="576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10" y="2863053"/>
                <a:ext cx="1480470" cy="57682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75948" y="2966032"/>
                <a:ext cx="6994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948" y="2966032"/>
                <a:ext cx="699487" cy="400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613653" y="3609461"/>
            <a:ext cx="2257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Weak-coupling limit</a:t>
            </a:r>
            <a:endParaRPr lang="en-US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8339" y="4786891"/>
            <a:ext cx="846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 weak-coupling limit, NR acts like a dissipative bath*, leading to an increase in qubit linewidth as qubit is tuned through resonance with NR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561834" y="1892531"/>
                <a:ext cx="1042850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834" y="1892531"/>
                <a:ext cx="1042850" cy="55579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152" name="Straight Connector 49151"/>
          <p:cNvCxnSpPr/>
          <p:nvPr/>
        </p:nvCxnSpPr>
        <p:spPr>
          <a:xfrm flipH="1">
            <a:off x="7015942" y="2177935"/>
            <a:ext cx="448887" cy="216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6550223"/>
            <a:ext cx="471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*See </a:t>
            </a:r>
            <a:r>
              <a:rPr lang="en-US" sz="1600" dirty="0" err="1" smtClean="0"/>
              <a:t>Schoelkopf</a:t>
            </a:r>
            <a:r>
              <a:rPr lang="en-US" sz="1600" dirty="0" smtClean="0"/>
              <a:t> et al. </a:t>
            </a:r>
            <a:r>
              <a:rPr lang="en-US" sz="1600" dirty="0" err="1" smtClean="0">
                <a:hlinkClick r:id="rId16"/>
              </a:rPr>
              <a:t>arXiv:cond-mat</a:t>
            </a:r>
            <a:r>
              <a:rPr lang="en-US" sz="1600" dirty="0" smtClean="0">
                <a:hlinkClick r:id="rId16"/>
              </a:rPr>
              <a:t>/0210247</a:t>
            </a:r>
            <a:r>
              <a:rPr lang="en-US" sz="1600" dirty="0" smtClean="0"/>
              <a:t> (2003)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55389" y="3413878"/>
            <a:ext cx="268861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Future Experiments to probe both +/- frequency noise terms also motivates using NR as an engineered reservoir quantum thermodynamics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74591" y="5444837"/>
                <a:ext cx="2876557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91" y="5444837"/>
                <a:ext cx="2876557" cy="555793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947674" y="6134793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 Spectral Densities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1543940" y="5967379"/>
            <a:ext cx="284883" cy="167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878700" y="5951913"/>
            <a:ext cx="315883" cy="199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101023" y="5785656"/>
            <a:ext cx="556585" cy="3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68460" y="5497484"/>
                <a:ext cx="923458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460" y="5497484"/>
                <a:ext cx="923458" cy="55579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921253" y="5305891"/>
                <a:ext cx="9022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253" y="5305891"/>
                <a:ext cx="902298" cy="307777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05092" y="5353397"/>
                <a:ext cx="3538854" cy="636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𝑧𝑝</m:t>
                          </m:r>
                        </m:sub>
                        <m:sup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𝑁𝑅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092" y="5353397"/>
                <a:ext cx="3538854" cy="63696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405092" y="6122406"/>
                <a:ext cx="3702359" cy="62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𝑧𝑝</m:t>
                          </m:r>
                        </m:sub>
                        <m:sup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𝑁𝑅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092" y="6122406"/>
                <a:ext cx="3702359" cy="628955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5253644" y="6534835"/>
            <a:ext cx="11464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5C0"/>
                </a:solidFill>
              </a:rPr>
              <a:t>NR Emission</a:t>
            </a:r>
            <a:endParaRPr lang="en-US" sz="1500" dirty="0">
              <a:solidFill>
                <a:srgbClr val="0005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3413" y="5788428"/>
            <a:ext cx="13210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NR Absorption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34" grpId="0"/>
      <p:bldP spid="6" grpId="0" animBg="1"/>
      <p:bldP spid="28" grpId="0"/>
      <p:bldP spid="29" grpId="0"/>
      <p:bldP spid="33" grpId="0"/>
      <p:bldP spid="35" grpId="0"/>
      <p:bldP spid="37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347730" y="25758"/>
            <a:ext cx="850317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New Mechanical Plate/Membrane Elements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38" y="1205221"/>
            <a:ext cx="9010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E</a:t>
            </a:r>
            <a:r>
              <a:rPr lang="en-US" sz="2400" dirty="0" smtClean="0"/>
              <a:t>ngineer strong coupling to </a:t>
            </a:r>
            <a:r>
              <a:rPr lang="en-US" sz="2400" dirty="0" err="1" smtClean="0"/>
              <a:t>transmons</a:t>
            </a:r>
            <a:r>
              <a:rPr lang="en-US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Higher Q mechanical modes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029199" y="5202567"/>
            <a:ext cx="3725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Unfortunately, ran out of funding at this point…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10" y="1740089"/>
            <a:ext cx="426720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208713"/>
            <a:ext cx="4267200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1025" y="6488668"/>
            <a:ext cx="301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higher Q: Q~1000 at 77K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319" y="6106530"/>
            <a:ext cx="396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not tested properties at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-Kelvin temperatures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98" y="5383933"/>
            <a:ext cx="343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Lowest Mode Frequency ~ 80 MHz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960" y="3227819"/>
            <a:ext cx="307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Fabrication by Y. Hao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442"/>
            <a:ext cx="8229600" cy="998996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99" y="1087291"/>
            <a:ext cx="6398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Recent Motivating Work</a:t>
            </a:r>
          </a:p>
          <a:p>
            <a:pPr lvl="0"/>
            <a:r>
              <a:rPr lang="en-US" sz="2800" dirty="0" smtClean="0">
                <a:solidFill>
                  <a:srgbClr val="910000"/>
                </a:solidFill>
              </a:rPr>
              <a:t>    </a:t>
            </a:r>
            <a:r>
              <a:rPr lang="en-US" sz="28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err="1" smtClean="0">
                <a:solidFill>
                  <a:srgbClr val="910000"/>
                </a:solidFill>
              </a:rPr>
              <a:t>Transmon</a:t>
            </a:r>
            <a:r>
              <a:rPr lang="en-US" sz="2500" i="1" dirty="0" smtClean="0">
                <a:solidFill>
                  <a:srgbClr val="910000"/>
                </a:solidFill>
              </a:rPr>
              <a:t>-Coupled </a:t>
            </a:r>
            <a:r>
              <a:rPr lang="en-US" sz="2500" i="1" dirty="0" err="1" smtClean="0">
                <a:solidFill>
                  <a:srgbClr val="910000"/>
                </a:solidFill>
              </a:rPr>
              <a:t>Nanoresonators</a:t>
            </a:r>
            <a:r>
              <a:rPr lang="en-US" sz="2500" dirty="0" smtClean="0">
                <a:solidFill>
                  <a:srgbClr val="910000"/>
                </a:solidFill>
              </a:rPr>
              <a:t>     </a:t>
            </a:r>
          </a:p>
          <a:p>
            <a:pPr lvl="0"/>
            <a:r>
              <a:rPr lang="en-US" sz="25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    (</a:t>
            </a:r>
            <a:r>
              <a:rPr lang="en-US" sz="2500" b="1" dirty="0" smtClean="0">
                <a:solidFill>
                  <a:srgbClr val="910000"/>
                </a:solidFill>
              </a:rPr>
              <a:t>LaHaye Group</a:t>
            </a:r>
            <a:r>
              <a:rPr lang="en-US" sz="2500" dirty="0" smtClean="0">
                <a:solidFill>
                  <a:srgbClr val="91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997" y="3734068"/>
            <a:ext cx="802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New Ideas:</a:t>
            </a:r>
            <a:r>
              <a:rPr lang="en-US" sz="2800" dirty="0" smtClean="0">
                <a:solidFill>
                  <a:srgbClr val="910000"/>
                </a:solidFill>
              </a:rPr>
              <a:t>     </a:t>
            </a:r>
            <a:endParaRPr lang="en-US" sz="2600" dirty="0" smtClean="0">
              <a:solidFill>
                <a:srgbClr val="91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638" y="2734194"/>
            <a:ext cx="50217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  - </a:t>
            </a:r>
            <a:r>
              <a:rPr lang="en-US" sz="2500" i="1" dirty="0" smtClean="0">
                <a:solidFill>
                  <a:srgbClr val="002060"/>
                </a:solidFill>
              </a:rPr>
              <a:t>Superconducting Metamaterial Transmission Lines </a:t>
            </a:r>
            <a:r>
              <a:rPr lang="en-US" sz="2500" dirty="0" smtClean="0">
                <a:solidFill>
                  <a:srgbClr val="002060"/>
                </a:solidFill>
              </a:rPr>
              <a:t>(</a:t>
            </a:r>
            <a:r>
              <a:rPr lang="en-US" sz="2500" b="1" dirty="0" err="1" smtClean="0">
                <a:solidFill>
                  <a:srgbClr val="002060"/>
                </a:solidFill>
              </a:rPr>
              <a:t>Plourde</a:t>
            </a:r>
            <a:r>
              <a:rPr lang="en-US" sz="2500" b="1" dirty="0" smtClean="0">
                <a:solidFill>
                  <a:srgbClr val="002060"/>
                </a:solidFill>
              </a:rPr>
              <a:t> Group</a:t>
            </a:r>
            <a:r>
              <a:rPr lang="en-US" sz="250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09" y="5965448"/>
            <a:ext cx="72709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800"/>
              </a:spcAft>
            </a:pPr>
            <a:r>
              <a:rPr lang="en-US" sz="2500" dirty="0">
                <a:solidFill>
                  <a:prstClr val="black"/>
                </a:solidFill>
              </a:rPr>
              <a:t>-  ~</a:t>
            </a:r>
            <a:r>
              <a:rPr lang="en-US" sz="2500" i="1" dirty="0">
                <a:solidFill>
                  <a:prstClr val="black"/>
                </a:solidFill>
              </a:rPr>
              <a:t>Recently published papers by theory </a:t>
            </a:r>
            <a:r>
              <a:rPr lang="en-US" sz="2500" i="1" dirty="0" smtClean="0">
                <a:solidFill>
                  <a:prstClr val="black"/>
                </a:solidFill>
              </a:rPr>
              <a:t>collaborators </a:t>
            </a:r>
            <a:r>
              <a:rPr lang="en-US" sz="2500" dirty="0">
                <a:solidFill>
                  <a:prstClr val="black"/>
                </a:solidFill>
              </a:rPr>
              <a:t>using </a:t>
            </a:r>
            <a:r>
              <a:rPr lang="en-US" sz="2500" dirty="0" err="1">
                <a:solidFill>
                  <a:prstClr val="black"/>
                </a:solidFill>
              </a:rPr>
              <a:t>transmon</a:t>
            </a:r>
            <a:r>
              <a:rPr lang="en-US" sz="2500" dirty="0">
                <a:solidFill>
                  <a:prstClr val="black"/>
                </a:solidFill>
              </a:rPr>
              <a:t>-coupled NRs for quantum simulation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478" y="4380015"/>
            <a:ext cx="47617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smtClean="0">
                <a:solidFill>
                  <a:srgbClr val="910000"/>
                </a:solidFill>
              </a:rPr>
              <a:t>Metamaterials </a:t>
            </a:r>
            <a:r>
              <a:rPr lang="en-US" sz="2500" i="1" dirty="0">
                <a:solidFill>
                  <a:srgbClr val="910000"/>
                </a:solidFill>
              </a:rPr>
              <a:t>coupled to </a:t>
            </a:r>
            <a:r>
              <a:rPr lang="en-US" sz="2500" i="1" dirty="0" smtClean="0">
                <a:solidFill>
                  <a:srgbClr val="910000"/>
                </a:solidFill>
              </a:rPr>
              <a:t>NR and </a:t>
            </a:r>
            <a:r>
              <a:rPr lang="en-US" sz="2500" i="1" dirty="0">
                <a:solidFill>
                  <a:srgbClr val="910000"/>
                </a:solidFill>
              </a:rPr>
              <a:t>superconducting qubits… </a:t>
            </a:r>
            <a:r>
              <a:rPr lang="en-US" sz="2500" dirty="0">
                <a:solidFill>
                  <a:srgbClr val="0005C0"/>
                </a:solidFill>
              </a:rPr>
              <a:t>potential applications for QIP </a:t>
            </a:r>
            <a:r>
              <a:rPr lang="en-US" sz="2500" dirty="0" smtClean="0">
                <a:solidFill>
                  <a:srgbClr val="0005C0"/>
                </a:solidFill>
              </a:rPr>
              <a:t>(</a:t>
            </a:r>
            <a:r>
              <a:rPr lang="en-US" sz="2500" dirty="0">
                <a:solidFill>
                  <a:srgbClr val="0005C0"/>
                </a:solidFill>
              </a:rPr>
              <a:t>e.g. </a:t>
            </a:r>
            <a:r>
              <a:rPr lang="en-US" sz="2500" dirty="0" smtClean="0">
                <a:solidFill>
                  <a:srgbClr val="0005C0"/>
                </a:solidFill>
              </a:rPr>
              <a:t>memory, transduction…)</a:t>
            </a:r>
            <a:endParaRPr lang="en-US" sz="2500" dirty="0">
              <a:solidFill>
                <a:srgbClr val="0005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4"/>
          <a:stretch/>
        </p:blipFill>
        <p:spPr>
          <a:xfrm>
            <a:off x="6552891" y="383667"/>
            <a:ext cx="2337878" cy="2286000"/>
          </a:xfrm>
          <a:prstGeom prst="rect">
            <a:avLst/>
          </a:prstGeom>
          <a:ln w="25400">
            <a:solidFill>
              <a:srgbClr val="11F55D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618"/>
          <a:stretch/>
        </p:blipFill>
        <p:spPr>
          <a:xfrm>
            <a:off x="5499449" y="2194236"/>
            <a:ext cx="1889957" cy="18288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03027" y="2166568"/>
            <a:ext cx="1325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Image from </a:t>
            </a:r>
          </a:p>
          <a:p>
            <a:r>
              <a:rPr lang="en-US" sz="1500" dirty="0" err="1" smtClean="0"/>
              <a:t>Plourde</a:t>
            </a:r>
            <a:r>
              <a:rPr lang="en-US" sz="1500" dirty="0" smtClean="0"/>
              <a:t> Group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1215" y="351995"/>
            <a:ext cx="13003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5C0"/>
                </a:solidFill>
              </a:rPr>
              <a:t>LaHaye Group</a:t>
            </a:r>
            <a:endParaRPr lang="en-US" sz="1500" b="1" dirty="0">
              <a:solidFill>
                <a:srgbClr val="0005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b="35844"/>
          <a:stretch/>
        </p:blipFill>
        <p:spPr>
          <a:xfrm>
            <a:off x="4991952" y="4322126"/>
            <a:ext cx="4030128" cy="1600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273012" y="5760720"/>
            <a:ext cx="34240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From Tacchino et al. PRB  </a:t>
            </a:r>
            <a:r>
              <a:rPr lang="en-US" sz="1400" b="1" dirty="0">
                <a:solidFill>
                  <a:srgbClr val="C00000"/>
                </a:solidFill>
              </a:rPr>
              <a:t>97, </a:t>
            </a:r>
            <a:r>
              <a:rPr lang="en-US" sz="1400" dirty="0">
                <a:solidFill>
                  <a:srgbClr val="C00000"/>
                </a:solidFill>
              </a:rPr>
              <a:t>214302 </a:t>
            </a:r>
            <a:r>
              <a:rPr lang="en-US" sz="1400" dirty="0" smtClean="0">
                <a:solidFill>
                  <a:srgbClr val="C00000"/>
                </a:solidFill>
              </a:rPr>
              <a:t>(2018)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8686800" cy="998996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Metamaterial Transmission Lines - Motivation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8" y="3256395"/>
            <a:ext cx="7687451" cy="1737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17" y="1258331"/>
            <a:ext cx="8306356" cy="17209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716" y="5172501"/>
            <a:ext cx="870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Coupling a left-handed transmission line (LHTL) with a right-handed one (RHTL), results in dispersion relation that yields a dense set of modes that can couple strongly to a qubit (multi-mode strong coupling regime).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6978" y="3179929"/>
            <a:ext cx="4612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Location of inductors and capacitors swapped in LHTL 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 rot="16200000">
            <a:off x="2610135" y="2541895"/>
            <a:ext cx="341193" cy="2245059"/>
          </a:xfrm>
          <a:prstGeom prst="rightBrace">
            <a:avLst>
              <a:gd name="adj1" fmla="val 76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97856" y="3113966"/>
            <a:ext cx="3900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820000"/>
                </a:solidFill>
              </a:rPr>
              <a:t>Spatial overlap of modes in RHTL enables modes to strongly coupled to a nearby qubit</a:t>
            </a:r>
            <a:endParaRPr lang="en-US" sz="1500" b="1" dirty="0">
              <a:solidFill>
                <a:srgbClr val="820000"/>
              </a:solidFill>
            </a:endParaRPr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5199797" y="3390965"/>
            <a:ext cx="398059" cy="321226"/>
          </a:xfrm>
          <a:prstGeom prst="straightConnector1">
            <a:avLst/>
          </a:prstGeom>
          <a:ln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3773" y="6211669"/>
            <a:ext cx="870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820000"/>
                </a:solidFill>
              </a:rPr>
              <a:t>Potential for multipartite entanglement generation, quantum simulation (e.g. spin boson model)  </a:t>
            </a:r>
            <a:endParaRPr lang="en-US" dirty="0">
              <a:solidFill>
                <a:srgbClr val="8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8686800" cy="998996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Metamaterial Transmission Lines – Periodic Array of </a:t>
            </a:r>
            <a:r>
              <a:rPr lang="en-US" sz="3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Reactances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30" y="1337481"/>
            <a:ext cx="775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To implement, need to fabricate a periodic array of lumped-element </a:t>
            </a:r>
            <a:r>
              <a:rPr lang="en-US" dirty="0" err="1" smtClean="0"/>
              <a:t>reactances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5481"/>
          <a:stretch/>
        </p:blipFill>
        <p:spPr>
          <a:xfrm>
            <a:off x="345473" y="1933740"/>
            <a:ext cx="5448203" cy="1628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3844" r="2004"/>
          <a:stretch/>
        </p:blipFill>
        <p:spPr>
          <a:xfrm>
            <a:off x="24546" y="4217158"/>
            <a:ext cx="5339024" cy="2053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717" y="3835021"/>
            <a:ext cx="529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Of course, real components have parasitic </a:t>
            </a:r>
            <a:r>
              <a:rPr lang="en-US" dirty="0" err="1" smtClean="0"/>
              <a:t>reactances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046" y="2379418"/>
            <a:ext cx="3192247" cy="65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4815" y="1965278"/>
            <a:ext cx="27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820000"/>
                </a:solidFill>
              </a:rPr>
              <a:t>‘Falling’ Dispersion Relation</a:t>
            </a:r>
            <a:endParaRPr lang="en-US" u="sng" dirty="0">
              <a:solidFill>
                <a:srgbClr val="82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5977" y="3043451"/>
            <a:ext cx="3548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Density of modes diverges at zone edge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8612" y="5145206"/>
            <a:ext cx="532263" cy="5186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2260" y="5636526"/>
            <a:ext cx="750626" cy="136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" y="5663821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Parasites</a:t>
            </a:r>
            <a:endParaRPr lang="en-US" dirty="0">
              <a:solidFill>
                <a:srgbClr val="82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968" y="6209731"/>
            <a:ext cx="51452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Gap Opens in Dispersion Relation</a:t>
            </a:r>
          </a:p>
          <a:p>
            <a:r>
              <a:rPr lang="en-US" sz="1600" b="1" i="1" dirty="0" smtClean="0"/>
              <a:t>See H</a:t>
            </a:r>
            <a:r>
              <a:rPr lang="en-US" sz="1600" b="1" i="1" dirty="0"/>
              <a:t>. Wang et al. </a:t>
            </a:r>
            <a:r>
              <a:rPr lang="en-US" sz="1600" b="1" dirty="0" smtClean="0"/>
              <a:t>arXiv:1812.02579v1 for full expression</a:t>
            </a:r>
            <a:r>
              <a:rPr lang="en-US" sz="1600" dirty="0" smtClean="0">
                <a:solidFill>
                  <a:srgbClr val="820000"/>
                </a:solidFill>
              </a:rPr>
              <a:t> </a:t>
            </a:r>
            <a:endParaRPr lang="en-US" sz="1600" dirty="0">
              <a:solidFill>
                <a:srgbClr val="82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00752"/>
            <a:ext cx="708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>
                <a:solidFill>
                  <a:srgbClr val="FF0000"/>
                </a:solidFill>
              </a:rPr>
              <a:t>*Circuit schematics, figure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</a:t>
            </a:r>
            <a:r>
              <a:rPr lang="en-US" sz="1500" b="1" i="1" dirty="0" smtClean="0"/>
              <a:t>– H. Wang et al. </a:t>
            </a:r>
            <a:r>
              <a:rPr lang="en-US" sz="1600" b="1" dirty="0"/>
              <a:t>arXiv:1812.02579v1</a:t>
            </a:r>
            <a:r>
              <a:rPr lang="en-US" sz="1600" dirty="0"/>
              <a:t> </a:t>
            </a:r>
            <a:r>
              <a:rPr lang="en-US" sz="1500" b="1" i="1" dirty="0" smtClean="0">
                <a:solidFill>
                  <a:srgbClr val="FF0000"/>
                </a:solidFill>
              </a:rPr>
              <a:t>*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157" y="3449274"/>
            <a:ext cx="1530975" cy="5872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209730" y="3425589"/>
            <a:ext cx="9390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C00000"/>
                </a:solidFill>
              </a:rPr>
              <a:t>Infrared </a:t>
            </a:r>
          </a:p>
          <a:p>
            <a:pPr algn="ctr"/>
            <a:r>
              <a:rPr lang="en-US" sz="1700" dirty="0" smtClean="0">
                <a:solidFill>
                  <a:srgbClr val="C00000"/>
                </a:solidFill>
              </a:rPr>
              <a:t>Cut-off</a:t>
            </a:r>
            <a:endParaRPr lang="en-US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6" grpId="0"/>
      <p:bldP spid="27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8686800" cy="998996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Metamaterial Transmission Lines </a:t>
            </a: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Periodic Array of </a:t>
            </a:r>
            <a:r>
              <a:rPr lang="en-US" sz="3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Reactances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30" y="1337481"/>
            <a:ext cx="775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To implement, need to fabricate a periodic array of lumped-element </a:t>
            </a:r>
            <a:r>
              <a:rPr lang="en-US" dirty="0" err="1" smtClean="0"/>
              <a:t>reactances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55481"/>
          <a:stretch/>
        </p:blipFill>
        <p:spPr>
          <a:xfrm>
            <a:off x="345473" y="1933740"/>
            <a:ext cx="5448203" cy="1628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43844" r="34819"/>
          <a:stretch/>
        </p:blipFill>
        <p:spPr>
          <a:xfrm>
            <a:off x="24546" y="4217158"/>
            <a:ext cx="3551167" cy="2053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717" y="3835021"/>
            <a:ext cx="529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Of course, real components have parasitic </a:t>
            </a:r>
            <a:r>
              <a:rPr lang="en-US" dirty="0" err="1" smtClean="0"/>
              <a:t>reactances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046" y="2379418"/>
            <a:ext cx="3192247" cy="65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4815" y="1965278"/>
            <a:ext cx="27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820000"/>
                </a:solidFill>
              </a:rPr>
              <a:t>‘Falling’ Dispersion Relation</a:t>
            </a:r>
            <a:endParaRPr lang="en-US" u="sng" dirty="0">
              <a:solidFill>
                <a:srgbClr val="82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2786" y="3057099"/>
            <a:ext cx="3612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Density of modes diverges at zone edge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8612" y="5145206"/>
            <a:ext cx="532263" cy="5186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2260" y="5636526"/>
            <a:ext cx="750626" cy="136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" y="5663821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Parasites</a:t>
            </a:r>
            <a:endParaRPr lang="en-US" dirty="0">
              <a:solidFill>
                <a:srgbClr val="82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265" y="3657600"/>
            <a:ext cx="4939735" cy="32004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507475" y="4872251"/>
            <a:ext cx="1173708" cy="1419367"/>
          </a:xfrm>
          <a:custGeom>
            <a:avLst/>
            <a:gdLst>
              <a:gd name="connsiteX0" fmla="*/ 0 w 1119116"/>
              <a:gd name="connsiteY0" fmla="*/ 1460311 h 1460311"/>
              <a:gd name="connsiteX1" fmla="*/ 395785 w 1119116"/>
              <a:gd name="connsiteY1" fmla="*/ 218365 h 1460311"/>
              <a:gd name="connsiteX2" fmla="*/ 1119116 w 1119116"/>
              <a:gd name="connsiteY2" fmla="*/ 0 h 1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9116" h="1460311">
                <a:moveTo>
                  <a:pt x="0" y="1460311"/>
                </a:moveTo>
                <a:cubicBezTo>
                  <a:pt x="104633" y="961030"/>
                  <a:pt x="209266" y="461750"/>
                  <a:pt x="395785" y="218365"/>
                </a:cubicBezTo>
                <a:cubicBezTo>
                  <a:pt x="582304" y="-25020"/>
                  <a:pt x="1003110" y="36394"/>
                  <a:pt x="1119116" y="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10985" y="3521123"/>
            <a:ext cx="131018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Still have infrared cut-off and divergence of density of modes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900752"/>
            <a:ext cx="708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>
                <a:solidFill>
                  <a:srgbClr val="FF0000"/>
                </a:solidFill>
              </a:rPr>
              <a:t>*Circuit schematics, figure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</a:t>
            </a:r>
            <a:r>
              <a:rPr lang="en-US" sz="1500" b="1" i="1" dirty="0" smtClean="0"/>
              <a:t>– H. Wang et al. </a:t>
            </a:r>
            <a:r>
              <a:rPr lang="en-US" sz="1600" b="1" dirty="0"/>
              <a:t>arXiv:1812.02579v1</a:t>
            </a:r>
            <a:r>
              <a:rPr lang="en-US" sz="1600" dirty="0"/>
              <a:t> </a:t>
            </a:r>
            <a:r>
              <a:rPr lang="en-US" sz="1500" b="1" i="1" dirty="0" smtClean="0">
                <a:solidFill>
                  <a:srgbClr val="FF0000"/>
                </a:solidFill>
              </a:rPr>
              <a:t>*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968" y="6209731"/>
            <a:ext cx="51452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20000"/>
                </a:solidFill>
              </a:rPr>
              <a:t>Gap Opens in Dispersion Relation</a:t>
            </a:r>
          </a:p>
          <a:p>
            <a:r>
              <a:rPr lang="en-US" sz="1600" b="1" i="1" dirty="0" smtClean="0"/>
              <a:t>See H</a:t>
            </a:r>
            <a:r>
              <a:rPr lang="en-US" sz="1600" b="1" i="1" dirty="0"/>
              <a:t>. Wang et al. </a:t>
            </a:r>
            <a:r>
              <a:rPr lang="en-US" sz="1600" b="1" dirty="0" smtClean="0"/>
              <a:t>arXiv:1812.02579v1 for full expression</a:t>
            </a:r>
            <a:r>
              <a:rPr lang="en-US" sz="1600" dirty="0" smtClean="0">
                <a:solidFill>
                  <a:srgbClr val="820000"/>
                </a:solidFill>
              </a:rPr>
              <a:t> </a:t>
            </a:r>
            <a:endParaRPr lang="en-US" sz="1600" dirty="0">
              <a:solidFill>
                <a:srgbClr val="82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42" y="3408330"/>
            <a:ext cx="1530975" cy="587250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851177" y="5704764"/>
                <a:ext cx="196092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𝐼𝑅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1600" dirty="0" smtClean="0"/>
                  <a:t> in GHz range</a:t>
                </a:r>
                <a:endParaRPr lang="en-US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177" y="5704764"/>
                <a:ext cx="1960921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103636" r="-311" b="-16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8720919" y="4913194"/>
            <a:ext cx="95535" cy="11054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8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Superconducting Metamaterial Transmission Line Cavity – Resonant Modes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7" y="2101356"/>
            <a:ext cx="4887788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4024" y="1351128"/>
                <a:ext cx="7547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Adding a coupling capacitor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 smtClean="0"/>
                  <a:t>to each end of the metamaterial results in a set of standing wave resonances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24" y="1351128"/>
                <a:ext cx="7547212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48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230806" y="1760561"/>
            <a:ext cx="1729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Coupling capacitor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585649" y="2066316"/>
            <a:ext cx="382137" cy="308395"/>
          </a:xfrm>
          <a:prstGeom prst="straightConnector1">
            <a:avLst/>
          </a:prstGeom>
          <a:ln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36023" y="3807726"/>
                <a:ext cx="41079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002060"/>
                    </a:solidFill>
                  </a:rPr>
                  <a:t>Calculation of lower band resonance </a:t>
                </a:r>
                <a:r>
                  <a:rPr lang="en-US" dirty="0">
                    <a:solidFill>
                      <a:srgbClr val="00206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=42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cells using analytical expression for full dispersion relation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023" y="3807726"/>
                <a:ext cx="4107977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890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704763" y="2251881"/>
            <a:ext cx="297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Usual Standing Wave Relation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50674" y="2674962"/>
                <a:ext cx="17827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74" y="2674962"/>
                <a:ext cx="178273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18333" r="-24232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54389" y="3098042"/>
                <a:ext cx="367124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C00000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500" dirty="0" smtClean="0">
                    <a:solidFill>
                      <a:srgbClr val="C00000"/>
                    </a:solidFill>
                  </a:rPr>
                  <a:t> labels mode number and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500" dirty="0" smtClean="0">
                    <a:solidFill>
                      <a:srgbClr val="C00000"/>
                    </a:solidFill>
                  </a:rPr>
                  <a:t> is the number of cells</a:t>
                </a:r>
                <a:endParaRPr lang="en-US" sz="15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389" y="3098042"/>
                <a:ext cx="3671247" cy="553998"/>
              </a:xfrm>
              <a:prstGeom prst="rect">
                <a:avLst/>
              </a:prstGeom>
              <a:blipFill rotWithShape="0">
                <a:blip r:embed="rId7"/>
                <a:stretch>
                  <a:fillRect l="-664" t="-2198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36023" y="5625153"/>
                <a:ext cx="41079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820000"/>
                    </a:solidFill>
                  </a:rPr>
                  <a:t>Notice that mode spacing decreases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2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smtClean="0">
                    <a:solidFill>
                      <a:srgbClr val="820000"/>
                    </a:solidFill>
                  </a:rPr>
                  <a:t> increases as one would expect from dispersion relation</a:t>
                </a:r>
                <a:endParaRPr lang="en-US" dirty="0">
                  <a:solidFill>
                    <a:srgbClr val="82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023" y="5625153"/>
                <a:ext cx="4107977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890" t="-3974" r="-1780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32763" y="3916908"/>
                <a:ext cx="8132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763" y="3916908"/>
                <a:ext cx="813235" cy="3385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750627" y="4039738"/>
            <a:ext cx="382136" cy="46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244454" y="5377218"/>
            <a:ext cx="316173" cy="452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646225" y="5051947"/>
                <a:ext cx="9366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𝟒𝟏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225" y="5051947"/>
                <a:ext cx="936667" cy="33855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890015" y="4817660"/>
                <a:ext cx="4253985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015" y="4817660"/>
                <a:ext cx="4253985" cy="57637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091821" y="914400"/>
            <a:ext cx="7087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>
                <a:solidFill>
                  <a:srgbClr val="FF0000"/>
                </a:solidFill>
              </a:rPr>
              <a:t>*Circuit schematics, figure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</a:t>
            </a:r>
            <a:r>
              <a:rPr lang="en-US" sz="1500" b="1" i="1" dirty="0" smtClean="0"/>
              <a:t>– H. Wang et al. </a:t>
            </a:r>
            <a:r>
              <a:rPr lang="en-US" sz="1600" b="1" dirty="0"/>
              <a:t>arXiv:1812.02579v1</a:t>
            </a:r>
            <a:r>
              <a:rPr lang="en-US" sz="1600" dirty="0"/>
              <a:t> </a:t>
            </a:r>
            <a:r>
              <a:rPr lang="en-US" sz="1500" b="1" i="1" dirty="0" smtClean="0">
                <a:solidFill>
                  <a:srgbClr val="FF0000"/>
                </a:solidFill>
              </a:rPr>
              <a:t>*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7" grpId="0"/>
      <p:bldP spid="20" grpId="0"/>
      <p:bldP spid="35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Superconducting Metamaterial Transmission Line Cavity – Implementation (</a:t>
            </a:r>
            <a:r>
              <a:rPr lang="en-US" sz="3200" dirty="0" err="1" smtClean="0">
                <a:solidFill>
                  <a:schemeClr val="bg1"/>
                </a:solidFill>
              </a:rPr>
              <a:t>Plourde</a:t>
            </a:r>
            <a:r>
              <a:rPr lang="en-US" sz="3200" dirty="0" smtClean="0">
                <a:solidFill>
                  <a:schemeClr val="bg1"/>
                </a:solidFill>
              </a:rPr>
              <a:t> Group)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9552" y="900753"/>
            <a:ext cx="3702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>
                <a:solidFill>
                  <a:srgbClr val="FF0000"/>
                </a:solidFill>
              </a:rPr>
              <a:t>*</a:t>
            </a:r>
            <a:r>
              <a:rPr lang="en-US" sz="1500" b="1" i="1" dirty="0" smtClean="0"/>
              <a:t>Haozhi Wang et al. </a:t>
            </a:r>
            <a:r>
              <a:rPr lang="en-US" sz="1600" b="1" dirty="0"/>
              <a:t>arXiv:1812.02579v1</a:t>
            </a:r>
            <a:r>
              <a:rPr lang="en-US" sz="1600" dirty="0"/>
              <a:t> </a:t>
            </a:r>
            <a:r>
              <a:rPr lang="en-US" sz="1500" b="1" i="1" dirty="0" smtClean="0">
                <a:solidFill>
                  <a:srgbClr val="FF0000"/>
                </a:solidFill>
              </a:rPr>
              <a:t>*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167"/>
          <a:stretch/>
        </p:blipFill>
        <p:spPr>
          <a:xfrm>
            <a:off x="924098" y="1201002"/>
            <a:ext cx="7365752" cy="52577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3206" y="5650173"/>
            <a:ext cx="1787857" cy="77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2388" y="5186149"/>
            <a:ext cx="1730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of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Plourde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442"/>
            <a:ext cx="8229600" cy="998996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99" y="1087291"/>
            <a:ext cx="6398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Recent Motivating Work</a:t>
            </a:r>
          </a:p>
          <a:p>
            <a:pPr lvl="0"/>
            <a:r>
              <a:rPr lang="en-US" sz="2800" dirty="0" smtClean="0">
                <a:solidFill>
                  <a:srgbClr val="910000"/>
                </a:solidFill>
              </a:rPr>
              <a:t>    </a:t>
            </a:r>
            <a:r>
              <a:rPr lang="en-US" sz="28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err="1" smtClean="0">
                <a:solidFill>
                  <a:srgbClr val="910000"/>
                </a:solidFill>
              </a:rPr>
              <a:t>Transmon</a:t>
            </a:r>
            <a:r>
              <a:rPr lang="en-US" sz="2500" i="1" dirty="0" smtClean="0">
                <a:solidFill>
                  <a:srgbClr val="910000"/>
                </a:solidFill>
              </a:rPr>
              <a:t>-Coupled </a:t>
            </a:r>
            <a:r>
              <a:rPr lang="en-US" sz="2500" i="1" dirty="0" err="1" smtClean="0">
                <a:solidFill>
                  <a:srgbClr val="910000"/>
                </a:solidFill>
              </a:rPr>
              <a:t>Nanoresonators</a:t>
            </a:r>
            <a:r>
              <a:rPr lang="en-US" sz="2500" dirty="0" smtClean="0">
                <a:solidFill>
                  <a:srgbClr val="910000"/>
                </a:solidFill>
              </a:rPr>
              <a:t>     </a:t>
            </a:r>
          </a:p>
          <a:p>
            <a:pPr lvl="0"/>
            <a:r>
              <a:rPr lang="en-US" sz="25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    (</a:t>
            </a:r>
            <a:r>
              <a:rPr lang="en-US" sz="2500" b="1" dirty="0" smtClean="0">
                <a:solidFill>
                  <a:srgbClr val="910000"/>
                </a:solidFill>
              </a:rPr>
              <a:t>LaHaye Group</a:t>
            </a:r>
            <a:r>
              <a:rPr lang="en-US" sz="2500" dirty="0" smtClean="0">
                <a:solidFill>
                  <a:srgbClr val="91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997" y="3734068"/>
            <a:ext cx="802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New Ideas:</a:t>
            </a:r>
            <a:r>
              <a:rPr lang="en-US" sz="2800" dirty="0" smtClean="0">
                <a:solidFill>
                  <a:srgbClr val="910000"/>
                </a:solidFill>
              </a:rPr>
              <a:t>     </a:t>
            </a:r>
            <a:endParaRPr lang="en-US" sz="2600" dirty="0" smtClean="0">
              <a:solidFill>
                <a:srgbClr val="91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638" y="2734194"/>
            <a:ext cx="50217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  - </a:t>
            </a:r>
            <a:r>
              <a:rPr lang="en-US" sz="2500" i="1" dirty="0" smtClean="0">
                <a:solidFill>
                  <a:srgbClr val="002060"/>
                </a:solidFill>
              </a:rPr>
              <a:t>Superconducting Metamaterial Transmission Lines </a:t>
            </a:r>
            <a:r>
              <a:rPr lang="en-US" sz="2500" dirty="0" smtClean="0">
                <a:solidFill>
                  <a:srgbClr val="002060"/>
                </a:solidFill>
              </a:rPr>
              <a:t>(</a:t>
            </a:r>
            <a:r>
              <a:rPr lang="en-US" sz="2500" b="1" dirty="0" err="1" smtClean="0">
                <a:solidFill>
                  <a:srgbClr val="002060"/>
                </a:solidFill>
              </a:rPr>
              <a:t>Plourde</a:t>
            </a:r>
            <a:r>
              <a:rPr lang="en-US" sz="2500" b="1" dirty="0" smtClean="0">
                <a:solidFill>
                  <a:srgbClr val="002060"/>
                </a:solidFill>
              </a:rPr>
              <a:t> Group</a:t>
            </a:r>
            <a:r>
              <a:rPr lang="en-US" sz="250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08" y="5965448"/>
            <a:ext cx="87752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800"/>
              </a:spcAft>
            </a:pPr>
            <a:r>
              <a:rPr lang="en-US" sz="2500" dirty="0">
                <a:solidFill>
                  <a:prstClr val="black"/>
                </a:solidFill>
              </a:rPr>
              <a:t>-  ~</a:t>
            </a:r>
            <a:r>
              <a:rPr lang="en-US" sz="2500" i="1" dirty="0">
                <a:solidFill>
                  <a:prstClr val="black"/>
                </a:solidFill>
              </a:rPr>
              <a:t>Recently published papers by theory </a:t>
            </a:r>
            <a:r>
              <a:rPr lang="en-US" sz="2500" i="1" dirty="0" smtClean="0">
                <a:solidFill>
                  <a:prstClr val="black"/>
                </a:solidFill>
              </a:rPr>
              <a:t>collaborators </a:t>
            </a:r>
            <a:r>
              <a:rPr lang="en-US" sz="2500" dirty="0">
                <a:solidFill>
                  <a:prstClr val="black"/>
                </a:solidFill>
              </a:rPr>
              <a:t>using </a:t>
            </a:r>
            <a:r>
              <a:rPr lang="en-US" sz="2500" dirty="0" smtClean="0">
                <a:solidFill>
                  <a:prstClr val="black"/>
                </a:solidFill>
              </a:rPr>
              <a:t>arrays/networks of </a:t>
            </a:r>
            <a:r>
              <a:rPr lang="en-US" sz="2500" dirty="0" err="1" smtClean="0">
                <a:solidFill>
                  <a:prstClr val="black"/>
                </a:solidFill>
              </a:rPr>
              <a:t>transmon</a:t>
            </a:r>
            <a:r>
              <a:rPr lang="en-US" sz="2500" dirty="0" smtClean="0">
                <a:solidFill>
                  <a:prstClr val="black"/>
                </a:solidFill>
              </a:rPr>
              <a:t>-coupled </a:t>
            </a:r>
            <a:r>
              <a:rPr lang="en-US" sz="2500" dirty="0">
                <a:solidFill>
                  <a:prstClr val="black"/>
                </a:solidFill>
              </a:rPr>
              <a:t>NRs for quantum simulation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478" y="4380015"/>
            <a:ext cx="47617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smtClean="0">
                <a:solidFill>
                  <a:srgbClr val="910000"/>
                </a:solidFill>
              </a:rPr>
              <a:t>Metamaterials </a:t>
            </a:r>
            <a:r>
              <a:rPr lang="en-US" sz="2500" i="1" dirty="0">
                <a:solidFill>
                  <a:srgbClr val="910000"/>
                </a:solidFill>
              </a:rPr>
              <a:t>coupled to </a:t>
            </a:r>
            <a:r>
              <a:rPr lang="en-US" sz="2500" i="1" dirty="0" smtClean="0">
                <a:solidFill>
                  <a:srgbClr val="910000"/>
                </a:solidFill>
              </a:rPr>
              <a:t>NR and </a:t>
            </a:r>
            <a:r>
              <a:rPr lang="en-US" sz="2500" i="1" dirty="0">
                <a:solidFill>
                  <a:srgbClr val="910000"/>
                </a:solidFill>
              </a:rPr>
              <a:t>superconducting qubits… </a:t>
            </a:r>
            <a:r>
              <a:rPr lang="en-US" sz="2500" dirty="0">
                <a:solidFill>
                  <a:srgbClr val="0005C0"/>
                </a:solidFill>
              </a:rPr>
              <a:t>potential applications for QIP </a:t>
            </a:r>
            <a:r>
              <a:rPr lang="en-US" sz="2500" dirty="0" smtClean="0">
                <a:solidFill>
                  <a:srgbClr val="0005C0"/>
                </a:solidFill>
              </a:rPr>
              <a:t>(</a:t>
            </a:r>
            <a:r>
              <a:rPr lang="en-US" sz="2500" dirty="0">
                <a:solidFill>
                  <a:srgbClr val="0005C0"/>
                </a:solidFill>
              </a:rPr>
              <a:t>e.g. </a:t>
            </a:r>
            <a:r>
              <a:rPr lang="en-US" sz="2500" dirty="0" smtClean="0">
                <a:solidFill>
                  <a:srgbClr val="0005C0"/>
                </a:solidFill>
              </a:rPr>
              <a:t>memory, transduction…)</a:t>
            </a:r>
            <a:endParaRPr lang="en-US" sz="2500" dirty="0">
              <a:solidFill>
                <a:srgbClr val="0005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4"/>
          <a:stretch/>
        </p:blipFill>
        <p:spPr>
          <a:xfrm>
            <a:off x="6552891" y="383667"/>
            <a:ext cx="2337878" cy="2286000"/>
          </a:xfrm>
          <a:prstGeom prst="rect">
            <a:avLst/>
          </a:prstGeom>
          <a:ln w="25400">
            <a:solidFill>
              <a:srgbClr val="11F55D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618"/>
          <a:stretch/>
        </p:blipFill>
        <p:spPr>
          <a:xfrm>
            <a:off x="5717812" y="2385305"/>
            <a:ext cx="2267948" cy="219456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721391" y="2398580"/>
            <a:ext cx="22678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Image from </a:t>
            </a:r>
            <a:r>
              <a:rPr lang="en-US" sz="1500" dirty="0" err="1" smtClean="0"/>
              <a:t>Plourde</a:t>
            </a:r>
            <a:r>
              <a:rPr lang="en-US" sz="1500" dirty="0" smtClean="0"/>
              <a:t> Group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1215" y="351995"/>
            <a:ext cx="13003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5C0"/>
                </a:solidFill>
              </a:rPr>
              <a:t>LaHaye Group</a:t>
            </a:r>
            <a:endParaRPr lang="en-US" sz="1500" b="1" dirty="0">
              <a:solidFill>
                <a:srgbClr val="0005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b="35844"/>
          <a:stretch/>
        </p:blipFill>
        <p:spPr>
          <a:xfrm>
            <a:off x="4991952" y="4322126"/>
            <a:ext cx="4030128" cy="1600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273012" y="5760720"/>
            <a:ext cx="34240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From Tacchino et al. PRB  </a:t>
            </a:r>
            <a:r>
              <a:rPr lang="en-US" sz="1400" b="1" dirty="0">
                <a:solidFill>
                  <a:srgbClr val="C00000"/>
                </a:solidFill>
              </a:rPr>
              <a:t>97, </a:t>
            </a:r>
            <a:r>
              <a:rPr lang="en-US" sz="1400" dirty="0">
                <a:solidFill>
                  <a:srgbClr val="C00000"/>
                </a:solidFill>
              </a:rPr>
              <a:t>214302 </a:t>
            </a:r>
            <a:r>
              <a:rPr lang="en-US" sz="1400" dirty="0" smtClean="0">
                <a:solidFill>
                  <a:srgbClr val="C00000"/>
                </a:solidFill>
              </a:rPr>
              <a:t>(2018)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4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Superconducting Metamaterial Transmission Line Cavity – Transmission Characteristics (</a:t>
            </a:r>
            <a:r>
              <a:rPr lang="en-US" sz="3000" dirty="0" err="1" smtClean="0">
                <a:solidFill>
                  <a:schemeClr val="bg1"/>
                </a:solidFill>
              </a:rPr>
              <a:t>Plourde</a:t>
            </a:r>
            <a:r>
              <a:rPr lang="en-US" sz="3000" dirty="0" smtClean="0">
                <a:solidFill>
                  <a:schemeClr val="bg1"/>
                </a:solidFill>
              </a:rPr>
              <a:t> Group)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01755" y="900753"/>
            <a:ext cx="5764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Figures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– </a:t>
            </a:r>
            <a:r>
              <a:rPr lang="en-US" sz="1500" b="1" i="1" dirty="0" smtClean="0"/>
              <a:t>H. Wang et al. </a:t>
            </a:r>
            <a:r>
              <a:rPr lang="en-US" sz="1600" b="1" dirty="0" smtClean="0"/>
              <a:t>arXiv:1812.02579v1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206" y="5650173"/>
            <a:ext cx="1787857" cy="77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2"/>
          <a:stretch/>
        </p:blipFill>
        <p:spPr>
          <a:xfrm>
            <a:off x="0" y="1333564"/>
            <a:ext cx="8580869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38" y="3758625"/>
            <a:ext cx="4820944" cy="3099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2012" y="5008728"/>
                <a:ext cx="4599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 Transmission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dirty="0" smtClean="0"/>
                  <a:t>) measurements reveal dense spectrum of modes with IR cut-off around 4 GHz 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12" y="5008728"/>
                <a:ext cx="459929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060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1583" y="6098443"/>
                <a:ext cx="459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820000"/>
                    </a:solidFill>
                  </a:rPr>
                  <a:t>- Resonance frequencies follow expected dependence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2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>
                    <a:solidFill>
                      <a:srgbClr val="820000"/>
                    </a:solidFill>
                  </a:rPr>
                  <a:t> from dispersion relation </a:t>
                </a:r>
                <a:endParaRPr lang="en-US" dirty="0">
                  <a:solidFill>
                    <a:srgbClr val="82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83" y="6098443"/>
                <a:ext cx="4599296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19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24336" y="3589361"/>
            <a:ext cx="16923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Minimum mode spacing ~147 MHz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65529" y="2661315"/>
            <a:ext cx="477672" cy="9689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Superconducting Metamaterial Transmission Line Cavity – Transmission Characteristics (</a:t>
            </a:r>
            <a:r>
              <a:rPr lang="en-US" sz="3000" dirty="0" err="1" smtClean="0">
                <a:solidFill>
                  <a:schemeClr val="bg1"/>
                </a:solidFill>
              </a:rPr>
              <a:t>Plourde</a:t>
            </a:r>
            <a:r>
              <a:rPr lang="en-US" sz="3000" dirty="0" smtClean="0">
                <a:solidFill>
                  <a:schemeClr val="bg1"/>
                </a:solidFill>
              </a:rPr>
              <a:t> Group)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01755" y="900753"/>
            <a:ext cx="5764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Figures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– </a:t>
            </a:r>
            <a:r>
              <a:rPr lang="en-US" sz="1500" b="1" i="1" dirty="0" smtClean="0"/>
              <a:t>H. Wang et al. </a:t>
            </a:r>
            <a:r>
              <a:rPr lang="en-US" sz="1600" b="1" dirty="0" smtClean="0"/>
              <a:t>arXiv:1812.02579v1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3206" y="5650173"/>
            <a:ext cx="1787857" cy="77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3" r="33544"/>
          <a:stretch/>
        </p:blipFill>
        <p:spPr>
          <a:xfrm>
            <a:off x="-95534" y="1319916"/>
            <a:ext cx="569111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38" y="3758625"/>
            <a:ext cx="4820944" cy="3099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2012" y="5008728"/>
                <a:ext cx="4599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 Transmission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dirty="0" smtClean="0"/>
                  <a:t>) measurements reveal dense spectrum of modes with IR cut-off around 4 GHz 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12" y="5008728"/>
                <a:ext cx="4599296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060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1583" y="6098443"/>
                <a:ext cx="459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 Resonance frequencies follow expected dependence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from dispersion relation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83" y="6098443"/>
                <a:ext cx="4599296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19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24336" y="3589361"/>
            <a:ext cx="16923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Minimum mode spacing ~147 MHz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65529" y="2661315"/>
            <a:ext cx="477672" cy="9689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13695" y="1501255"/>
            <a:ext cx="3630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820000"/>
                </a:solidFill>
              </a:rPr>
              <a:t>Using Laser scanning microscopy (LSM) demonstrate spatial profile agrees with simulation &amp; theory </a:t>
            </a:r>
            <a:endParaRPr lang="en-US" dirty="0">
              <a:solidFill>
                <a:srgbClr val="82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555" y="2484685"/>
            <a:ext cx="3289968" cy="7422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63821" y="3207223"/>
            <a:ext cx="348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LSM Imaging: Ustinov (</a:t>
            </a:r>
            <a:r>
              <a:rPr lang="en-US" sz="1400" i="1" dirty="0"/>
              <a:t>Karlsruhe</a:t>
            </a:r>
            <a:r>
              <a:rPr lang="en-US" sz="1400" i="1" dirty="0" smtClean="0"/>
              <a:t>), </a:t>
            </a:r>
            <a:r>
              <a:rPr lang="en-US" sz="1400" i="1" dirty="0" err="1" smtClean="0"/>
              <a:t>Zhuravel</a:t>
            </a:r>
            <a:r>
              <a:rPr lang="en-US" sz="1400" i="1" dirty="0" smtClean="0"/>
              <a:t> (</a:t>
            </a:r>
            <a:r>
              <a:rPr lang="en-US" sz="1400" i="1" dirty="0" err="1" smtClean="0"/>
              <a:t>Verkin</a:t>
            </a:r>
            <a:r>
              <a:rPr lang="en-US" sz="1400" i="1" dirty="0" smtClean="0"/>
              <a:t>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9379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Superconducting Hybrid Transmission Line Cavity – Integration with </a:t>
            </a:r>
            <a:r>
              <a:rPr lang="en-US" sz="3000" dirty="0" err="1" smtClean="0">
                <a:solidFill>
                  <a:schemeClr val="bg1"/>
                </a:solidFill>
              </a:rPr>
              <a:t>Transmon</a:t>
            </a:r>
            <a:r>
              <a:rPr lang="en-US" sz="3000" dirty="0" smtClean="0">
                <a:solidFill>
                  <a:schemeClr val="bg1"/>
                </a:solidFill>
              </a:rPr>
              <a:t> (</a:t>
            </a:r>
            <a:r>
              <a:rPr lang="en-US" sz="3000" dirty="0" err="1" smtClean="0">
                <a:solidFill>
                  <a:schemeClr val="bg1"/>
                </a:solidFill>
              </a:rPr>
              <a:t>Plourde</a:t>
            </a:r>
            <a:r>
              <a:rPr lang="en-US" sz="3000" dirty="0" smtClean="0">
                <a:solidFill>
                  <a:schemeClr val="bg1"/>
                </a:solidFill>
              </a:rPr>
              <a:t> Group)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534" y="914401"/>
            <a:ext cx="357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Figures from </a:t>
            </a:r>
            <a:r>
              <a:rPr lang="en-US" sz="1500" b="1" i="1" dirty="0" err="1" smtClean="0">
                <a:solidFill>
                  <a:srgbClr val="FF0000"/>
                </a:solidFill>
              </a:rPr>
              <a:t>Plourde</a:t>
            </a:r>
            <a:r>
              <a:rPr lang="en-US" sz="1500" b="1" i="1" dirty="0" smtClean="0">
                <a:solidFill>
                  <a:srgbClr val="FF0000"/>
                </a:solidFill>
              </a:rPr>
              <a:t> Group – </a:t>
            </a:r>
            <a:r>
              <a:rPr lang="en-US" sz="1500" b="1" i="1" dirty="0" smtClean="0"/>
              <a:t>Indrajeet </a:t>
            </a:r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500" b="1" i="1" dirty="0" smtClean="0">
                <a:solidFill>
                  <a:srgbClr val="FF0000"/>
                </a:solidFill>
              </a:rPr>
              <a:t> </a:t>
            </a:r>
            <a:endParaRPr lang="en-US" sz="15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9529"/>
            <a:ext cx="3758935" cy="365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7420" y="1392072"/>
            <a:ext cx="37258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 err="1" smtClean="0"/>
              <a:t>Capacitively</a:t>
            </a:r>
            <a:r>
              <a:rPr lang="en-US" sz="1700" dirty="0" smtClean="0"/>
              <a:t> couple </a:t>
            </a:r>
            <a:r>
              <a:rPr lang="en-US" sz="1700" dirty="0" err="1" smtClean="0"/>
              <a:t>transmon</a:t>
            </a:r>
            <a:r>
              <a:rPr lang="en-US" sz="1700" dirty="0" smtClean="0"/>
              <a:t> to resonant modes of hybrid (LHTL-RHTL) transmission line</a:t>
            </a:r>
            <a:endParaRPr lang="en-US" sz="1700" dirty="0"/>
          </a:p>
        </p:txBody>
      </p:sp>
      <p:pic>
        <p:nvPicPr>
          <p:cNvPr id="20" name="Picture 13" descr="microwav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3470526" flipH="1">
            <a:off x="2502266" y="2223402"/>
            <a:ext cx="2554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26089" y="5145206"/>
                <a:ext cx="51179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Use transmission measurements to probe the </a:t>
                </a:r>
                <a:r>
                  <a:rPr lang="en-US" i="1" dirty="0" smtClean="0"/>
                  <a:t>resonant interaction </a:t>
                </a:r>
                <a:r>
                  <a:rPr lang="en-US" dirty="0" smtClean="0"/>
                  <a:t>between each of the modes and the </a:t>
                </a:r>
                <a:r>
                  <a:rPr lang="en-US" dirty="0" err="1" smtClean="0"/>
                  <a:t>transmon</a:t>
                </a:r>
                <a:r>
                  <a:rPr lang="en-US" dirty="0" smtClean="0"/>
                  <a:t> as tune magnetic flux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089" y="5145206"/>
                <a:ext cx="5117911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71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881" y="6227763"/>
            <a:ext cx="3974021" cy="489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81024" y="6141492"/>
            <a:ext cx="1452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20000"/>
                </a:solidFill>
              </a:rPr>
              <a:t>JC Model</a:t>
            </a:r>
          </a:p>
          <a:p>
            <a:pPr algn="ctr"/>
            <a:r>
              <a:rPr lang="en-US" sz="1600" b="1" dirty="0" smtClean="0">
                <a:solidFill>
                  <a:srgbClr val="820000"/>
                </a:solidFill>
              </a:rPr>
              <a:t>For Each Mode</a:t>
            </a:r>
            <a:endParaRPr lang="en-US" sz="1600" b="1" dirty="0">
              <a:solidFill>
                <a:srgbClr val="82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566" r="4647"/>
          <a:stretch/>
        </p:blipFill>
        <p:spPr>
          <a:xfrm>
            <a:off x="3938392" y="941696"/>
            <a:ext cx="5301142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0376" y="2374710"/>
            <a:ext cx="201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20000"/>
                </a:solidFill>
              </a:rPr>
              <a:t>Microwave tone routed to metamaterial</a:t>
            </a:r>
            <a:endParaRPr lang="en-US" sz="1400" b="1" dirty="0">
              <a:solidFill>
                <a:srgbClr val="82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3642" y="364395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LHTL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367050" y="465616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HTL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47497" y="5722961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transmon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2470245" y="5609230"/>
            <a:ext cx="436728" cy="204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3" descr="microwav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 flipH="1">
            <a:off x="4304696" y="4233741"/>
            <a:ext cx="340193" cy="12177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2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442"/>
            <a:ext cx="8229600" cy="998996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99" y="1087291"/>
            <a:ext cx="6398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Recent Motivating Work</a:t>
            </a:r>
          </a:p>
          <a:p>
            <a:pPr lvl="0"/>
            <a:r>
              <a:rPr lang="en-US" sz="2800" dirty="0" smtClean="0">
                <a:solidFill>
                  <a:srgbClr val="910000"/>
                </a:solidFill>
              </a:rPr>
              <a:t>    </a:t>
            </a:r>
            <a:r>
              <a:rPr lang="en-US" sz="28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err="1" smtClean="0">
                <a:solidFill>
                  <a:srgbClr val="910000"/>
                </a:solidFill>
              </a:rPr>
              <a:t>Transmon</a:t>
            </a:r>
            <a:r>
              <a:rPr lang="en-US" sz="2500" i="1" dirty="0" smtClean="0">
                <a:solidFill>
                  <a:srgbClr val="910000"/>
                </a:solidFill>
              </a:rPr>
              <a:t>-Coupled </a:t>
            </a:r>
            <a:r>
              <a:rPr lang="en-US" sz="2500" i="1" dirty="0" err="1" smtClean="0">
                <a:solidFill>
                  <a:srgbClr val="910000"/>
                </a:solidFill>
              </a:rPr>
              <a:t>Nanoresonators</a:t>
            </a:r>
            <a:r>
              <a:rPr lang="en-US" sz="2500" dirty="0" smtClean="0">
                <a:solidFill>
                  <a:srgbClr val="910000"/>
                </a:solidFill>
              </a:rPr>
              <a:t>     </a:t>
            </a:r>
          </a:p>
          <a:p>
            <a:pPr lvl="0"/>
            <a:r>
              <a:rPr lang="en-US" sz="2500" dirty="0">
                <a:solidFill>
                  <a:srgbClr val="910000"/>
                </a:solidFill>
              </a:rPr>
              <a:t> </a:t>
            </a:r>
            <a:r>
              <a:rPr lang="en-US" sz="2500" dirty="0" smtClean="0">
                <a:solidFill>
                  <a:srgbClr val="910000"/>
                </a:solidFill>
              </a:rPr>
              <a:t>    (</a:t>
            </a:r>
            <a:r>
              <a:rPr lang="en-US" sz="2500" b="1" dirty="0" smtClean="0">
                <a:solidFill>
                  <a:srgbClr val="910000"/>
                </a:solidFill>
              </a:rPr>
              <a:t>LaHaye Group</a:t>
            </a:r>
            <a:r>
              <a:rPr lang="en-US" sz="2500" dirty="0" smtClean="0">
                <a:solidFill>
                  <a:srgbClr val="910000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997" y="3734068"/>
            <a:ext cx="802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/>
              <a:t>New Ideas:</a:t>
            </a:r>
            <a:r>
              <a:rPr lang="en-US" sz="2800" dirty="0" smtClean="0">
                <a:solidFill>
                  <a:srgbClr val="910000"/>
                </a:solidFill>
              </a:rPr>
              <a:t>     </a:t>
            </a:r>
            <a:endParaRPr lang="en-US" sz="2600" dirty="0" smtClean="0">
              <a:solidFill>
                <a:srgbClr val="91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638" y="2734194"/>
            <a:ext cx="50217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  - </a:t>
            </a:r>
            <a:r>
              <a:rPr lang="en-US" sz="2500" i="1" dirty="0" smtClean="0">
                <a:solidFill>
                  <a:srgbClr val="002060"/>
                </a:solidFill>
              </a:rPr>
              <a:t>Superconducting Metamaterial Transmission Lines </a:t>
            </a:r>
            <a:r>
              <a:rPr lang="en-US" sz="2500" dirty="0" smtClean="0">
                <a:solidFill>
                  <a:srgbClr val="002060"/>
                </a:solidFill>
              </a:rPr>
              <a:t>(</a:t>
            </a:r>
            <a:r>
              <a:rPr lang="en-US" sz="2500" b="1" dirty="0" err="1" smtClean="0">
                <a:solidFill>
                  <a:srgbClr val="002060"/>
                </a:solidFill>
              </a:rPr>
              <a:t>Plourde</a:t>
            </a:r>
            <a:r>
              <a:rPr lang="en-US" sz="2500" b="1" dirty="0" smtClean="0">
                <a:solidFill>
                  <a:srgbClr val="002060"/>
                </a:solidFill>
              </a:rPr>
              <a:t> Group</a:t>
            </a:r>
            <a:r>
              <a:rPr lang="en-US" sz="250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09" y="5965448"/>
            <a:ext cx="72709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800"/>
              </a:spcAft>
            </a:pPr>
            <a:r>
              <a:rPr lang="en-US" sz="2500" dirty="0">
                <a:solidFill>
                  <a:prstClr val="black"/>
                </a:solidFill>
              </a:rPr>
              <a:t>-  ~</a:t>
            </a:r>
            <a:r>
              <a:rPr lang="en-US" sz="2500" i="1" dirty="0">
                <a:solidFill>
                  <a:prstClr val="black"/>
                </a:solidFill>
              </a:rPr>
              <a:t>Recently published papers by theory </a:t>
            </a:r>
            <a:r>
              <a:rPr lang="en-US" sz="2500" i="1" dirty="0" smtClean="0">
                <a:solidFill>
                  <a:prstClr val="black"/>
                </a:solidFill>
              </a:rPr>
              <a:t>collaborators </a:t>
            </a:r>
            <a:r>
              <a:rPr lang="en-US" sz="2500" dirty="0">
                <a:solidFill>
                  <a:prstClr val="black"/>
                </a:solidFill>
              </a:rPr>
              <a:t>using </a:t>
            </a:r>
            <a:r>
              <a:rPr lang="en-US" sz="2500" dirty="0" err="1">
                <a:solidFill>
                  <a:prstClr val="black"/>
                </a:solidFill>
              </a:rPr>
              <a:t>transmon</a:t>
            </a:r>
            <a:r>
              <a:rPr lang="en-US" sz="2500" dirty="0">
                <a:solidFill>
                  <a:prstClr val="black"/>
                </a:solidFill>
              </a:rPr>
              <a:t>-coupled NRs for quantum simulation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478" y="4380015"/>
            <a:ext cx="47617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500" dirty="0" smtClean="0">
                <a:solidFill>
                  <a:srgbClr val="910000"/>
                </a:solidFill>
              </a:rPr>
              <a:t>- </a:t>
            </a:r>
            <a:r>
              <a:rPr lang="en-US" sz="2500" i="1" dirty="0" smtClean="0">
                <a:solidFill>
                  <a:srgbClr val="910000"/>
                </a:solidFill>
              </a:rPr>
              <a:t>Metamaterials </a:t>
            </a:r>
            <a:r>
              <a:rPr lang="en-US" sz="2500" i="1" dirty="0">
                <a:solidFill>
                  <a:srgbClr val="910000"/>
                </a:solidFill>
              </a:rPr>
              <a:t>coupled to </a:t>
            </a:r>
            <a:r>
              <a:rPr lang="en-US" sz="2500" i="1" dirty="0" smtClean="0">
                <a:solidFill>
                  <a:srgbClr val="910000"/>
                </a:solidFill>
              </a:rPr>
              <a:t>NR and </a:t>
            </a:r>
            <a:r>
              <a:rPr lang="en-US" sz="2500" i="1" dirty="0">
                <a:solidFill>
                  <a:srgbClr val="910000"/>
                </a:solidFill>
              </a:rPr>
              <a:t>superconducting qubits… </a:t>
            </a:r>
            <a:r>
              <a:rPr lang="en-US" sz="2500" dirty="0">
                <a:solidFill>
                  <a:srgbClr val="0005C0"/>
                </a:solidFill>
              </a:rPr>
              <a:t>potential applications for QIP </a:t>
            </a:r>
            <a:r>
              <a:rPr lang="en-US" sz="2500" dirty="0" smtClean="0">
                <a:solidFill>
                  <a:srgbClr val="0005C0"/>
                </a:solidFill>
              </a:rPr>
              <a:t>(</a:t>
            </a:r>
            <a:r>
              <a:rPr lang="en-US" sz="2500" dirty="0">
                <a:solidFill>
                  <a:srgbClr val="0005C0"/>
                </a:solidFill>
              </a:rPr>
              <a:t>e.g. </a:t>
            </a:r>
            <a:r>
              <a:rPr lang="en-US" sz="2500" dirty="0" smtClean="0">
                <a:solidFill>
                  <a:srgbClr val="0005C0"/>
                </a:solidFill>
              </a:rPr>
              <a:t>memory, transduction…)</a:t>
            </a:r>
            <a:endParaRPr lang="en-US" sz="2500" dirty="0">
              <a:solidFill>
                <a:srgbClr val="0005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4"/>
          <a:stretch/>
        </p:blipFill>
        <p:spPr>
          <a:xfrm>
            <a:off x="6552891" y="383667"/>
            <a:ext cx="2337878" cy="2286000"/>
          </a:xfrm>
          <a:prstGeom prst="rect">
            <a:avLst/>
          </a:prstGeom>
          <a:ln w="25400">
            <a:solidFill>
              <a:srgbClr val="11F55D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618"/>
          <a:stretch/>
        </p:blipFill>
        <p:spPr>
          <a:xfrm>
            <a:off x="5499449" y="2194236"/>
            <a:ext cx="1889957" cy="18288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03027" y="2166568"/>
            <a:ext cx="1325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Image from </a:t>
            </a:r>
          </a:p>
          <a:p>
            <a:r>
              <a:rPr lang="en-US" sz="1500" dirty="0" err="1" smtClean="0"/>
              <a:t>Plourde</a:t>
            </a:r>
            <a:r>
              <a:rPr lang="en-US" sz="1500" dirty="0" smtClean="0"/>
              <a:t> Group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1215" y="351995"/>
            <a:ext cx="13003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0005C0"/>
                </a:solidFill>
              </a:rPr>
              <a:t>LaHaye Group</a:t>
            </a:r>
            <a:endParaRPr lang="en-US" sz="1500" b="1" dirty="0">
              <a:solidFill>
                <a:srgbClr val="0005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b="35844"/>
          <a:stretch/>
        </p:blipFill>
        <p:spPr>
          <a:xfrm>
            <a:off x="4991952" y="4322126"/>
            <a:ext cx="4030128" cy="1600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273012" y="5760720"/>
            <a:ext cx="34240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From Tacchino et al. PRB  </a:t>
            </a:r>
            <a:r>
              <a:rPr lang="en-US" sz="1400" b="1" dirty="0">
                <a:solidFill>
                  <a:srgbClr val="C00000"/>
                </a:solidFill>
              </a:rPr>
              <a:t>97, </a:t>
            </a:r>
            <a:r>
              <a:rPr lang="en-US" sz="1400" dirty="0">
                <a:solidFill>
                  <a:srgbClr val="C00000"/>
                </a:solidFill>
              </a:rPr>
              <a:t>214302 </a:t>
            </a:r>
            <a:r>
              <a:rPr lang="en-US" sz="1400" dirty="0" smtClean="0">
                <a:solidFill>
                  <a:srgbClr val="C00000"/>
                </a:solidFill>
              </a:rPr>
              <a:t>(2018)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  <p:bldP spid="15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95534" y="88572"/>
            <a:ext cx="8755374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bg1"/>
                </a:solidFill>
              </a:rPr>
              <a:t>New Idea:  Integrate Metamaterial-</a:t>
            </a:r>
            <a:r>
              <a:rPr lang="en-US" sz="2800" dirty="0" err="1" smtClean="0">
                <a:solidFill>
                  <a:schemeClr val="bg1"/>
                </a:solidFill>
              </a:rPr>
              <a:t>Nanoresonator</a:t>
            </a:r>
            <a:r>
              <a:rPr lang="en-US" sz="2800" dirty="0" smtClean="0">
                <a:solidFill>
                  <a:schemeClr val="bg1"/>
                </a:solidFill>
              </a:rPr>
              <a:t>-Superconducting Qubit for Quantum Networking Apps.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320"/>
            <a:ext cx="3758935" cy="3657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83642" y="186974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LHTL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367050" y="288195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HTL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47497" y="3948752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transmon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2470245" y="3835021"/>
            <a:ext cx="436728" cy="204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2012" y="4408228"/>
            <a:ext cx="1420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err="1" smtClean="0">
                <a:solidFill>
                  <a:schemeClr val="bg1"/>
                </a:solidFill>
              </a:rPr>
              <a:t>Plourde</a:t>
            </a:r>
            <a:r>
              <a:rPr lang="en-US" sz="1500" b="1" i="1" dirty="0" smtClean="0">
                <a:solidFill>
                  <a:schemeClr val="bg1"/>
                </a:solidFill>
              </a:rPr>
              <a:t> Group  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30" y="2517991"/>
            <a:ext cx="2527398" cy="18288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rot="20731192">
            <a:off x="2312643" y="2773982"/>
            <a:ext cx="2266755" cy="819630"/>
          </a:xfrm>
          <a:custGeom>
            <a:avLst/>
            <a:gdLst>
              <a:gd name="connsiteX0" fmla="*/ 2920621 w 2920621"/>
              <a:gd name="connsiteY0" fmla="*/ 642224 h 642224"/>
              <a:gd name="connsiteX1" fmla="*/ 1337481 w 2920621"/>
              <a:gd name="connsiteY1" fmla="*/ 779 h 642224"/>
              <a:gd name="connsiteX2" fmla="*/ 0 w 2920621"/>
              <a:gd name="connsiteY2" fmla="*/ 505746 h 64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0621" h="642224">
                <a:moveTo>
                  <a:pt x="2920621" y="642224"/>
                </a:moveTo>
                <a:cubicBezTo>
                  <a:pt x="2372436" y="332874"/>
                  <a:pt x="1824251" y="23525"/>
                  <a:pt x="1337481" y="779"/>
                </a:cubicBezTo>
                <a:cubicBezTo>
                  <a:pt x="850711" y="-21967"/>
                  <a:pt x="18197" y="460254"/>
                  <a:pt x="0" y="505746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4032" y="6094968"/>
            <a:ext cx="875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Integrate high-Q mechanics with </a:t>
            </a:r>
            <a:r>
              <a:rPr lang="en-US" dirty="0" err="1" smtClean="0">
                <a:solidFill>
                  <a:srgbClr val="FF0000"/>
                </a:solidFill>
              </a:rPr>
              <a:t>transmon</a:t>
            </a:r>
            <a:r>
              <a:rPr lang="en-US" dirty="0" smtClean="0">
                <a:solidFill>
                  <a:srgbClr val="FF0000"/>
                </a:solidFill>
              </a:rPr>
              <a:t> for implementing </a:t>
            </a:r>
            <a:r>
              <a:rPr lang="en-US" dirty="0" err="1" smtClean="0">
                <a:solidFill>
                  <a:srgbClr val="FF0000"/>
                </a:solidFill>
              </a:rPr>
              <a:t>transmon</a:t>
            </a:r>
            <a:r>
              <a:rPr lang="en-US" dirty="0" smtClean="0">
                <a:solidFill>
                  <a:srgbClr val="FF0000"/>
                </a:solidFill>
              </a:rPr>
              <a:t>-mediated quantum registry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7403" y="369854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LaHaye Group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5838" y="4339988"/>
            <a:ext cx="489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820000"/>
                </a:solidFill>
              </a:rPr>
              <a:t>Integration of these systems could yield multi-functional quantum network element </a:t>
            </a:r>
            <a:endParaRPr lang="en-US" b="1" dirty="0">
              <a:solidFill>
                <a:srgbClr val="82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9003" y="5235813"/>
            <a:ext cx="870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5C0"/>
                </a:solidFill>
              </a:rPr>
              <a:t>Integrate high-Q mechanics with LHTL/RHTL for enhanced parametric quantum transducer for data egress to photonic circuitry for distribution to larger network</a:t>
            </a:r>
            <a:endParaRPr lang="en-US" dirty="0">
              <a:solidFill>
                <a:srgbClr val="0005C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21231032">
            <a:off x="2937968" y="1404801"/>
            <a:ext cx="3853013" cy="682210"/>
          </a:xfrm>
          <a:custGeom>
            <a:avLst/>
            <a:gdLst>
              <a:gd name="connsiteX0" fmla="*/ 2920621 w 2920621"/>
              <a:gd name="connsiteY0" fmla="*/ 642224 h 642224"/>
              <a:gd name="connsiteX1" fmla="*/ 1337481 w 2920621"/>
              <a:gd name="connsiteY1" fmla="*/ 779 h 642224"/>
              <a:gd name="connsiteX2" fmla="*/ 0 w 2920621"/>
              <a:gd name="connsiteY2" fmla="*/ 505746 h 64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0621" h="642224">
                <a:moveTo>
                  <a:pt x="2920621" y="642224"/>
                </a:moveTo>
                <a:cubicBezTo>
                  <a:pt x="2372436" y="332874"/>
                  <a:pt x="1824251" y="23525"/>
                  <a:pt x="1337481" y="779"/>
                </a:cubicBezTo>
                <a:cubicBezTo>
                  <a:pt x="850711" y="-21967"/>
                  <a:pt x="18197" y="460254"/>
                  <a:pt x="0" y="505746"/>
                </a:cubicBezTo>
              </a:path>
            </a:pathLst>
          </a:custGeom>
          <a:noFill/>
          <a:ln w="38100">
            <a:solidFill>
              <a:srgbClr val="0005C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1108322"/>
            <a:ext cx="24384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850" y="1662545"/>
            <a:ext cx="2680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High-Q, MHz-range mode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63073" y="3410989"/>
            <a:ext cx="253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High-Q, GHz-range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2" grpId="0"/>
      <p:bldP spid="33" grpId="0" animBg="1"/>
      <p:bldP spid="3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9254836" cy="99899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to Optical/Microwave Transduction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13" y="1234509"/>
            <a:ext cx="4339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300" dirty="0" smtClean="0">
                <a:solidFill>
                  <a:srgbClr val="870000"/>
                </a:solidFill>
              </a:rPr>
              <a:t>- One of the most promising approaches to optical/microwave transduction is based on </a:t>
            </a:r>
            <a:r>
              <a:rPr lang="en-US" sz="2300" dirty="0" err="1" smtClean="0">
                <a:solidFill>
                  <a:srgbClr val="870000"/>
                </a:solidFill>
              </a:rPr>
              <a:t>opto</a:t>
            </a:r>
            <a:r>
              <a:rPr lang="en-US" sz="2300" dirty="0" smtClean="0">
                <a:solidFill>
                  <a:srgbClr val="870000"/>
                </a:solidFill>
              </a:rPr>
              <a:t>-electro-mechanical devices</a:t>
            </a:r>
            <a:endParaRPr lang="en-US" sz="2300" dirty="0">
              <a:solidFill>
                <a:srgbClr val="87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8255" y="3317046"/>
            <a:ext cx="516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39"/>
          <a:stretch/>
        </p:blipFill>
        <p:spPr>
          <a:xfrm>
            <a:off x="4646990" y="1565486"/>
            <a:ext cx="4169465" cy="1709977"/>
          </a:xfrm>
          <a:prstGeom prst="rect">
            <a:avLst/>
          </a:prstGeom>
          <a:solidFill>
            <a:schemeClr val="bg1"/>
          </a:solidFill>
          <a:ln w="25400">
            <a:solidFill>
              <a:srgbClr val="82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438" y="3774083"/>
            <a:ext cx="3583134" cy="19575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44704" y="1201003"/>
            <a:ext cx="3807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OPTOMECHANICAL CRYSTAL AND PIEZO IDT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5648" y="1542197"/>
            <a:ext cx="1544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5C0"/>
                </a:solidFill>
              </a:rPr>
              <a:t>Groblacher</a:t>
            </a:r>
            <a:r>
              <a:rPr lang="en-US" sz="1400" dirty="0" smtClean="0">
                <a:solidFill>
                  <a:srgbClr val="0005C0"/>
                </a:solidFill>
              </a:rPr>
              <a:t> (Delft)</a:t>
            </a:r>
            <a:endParaRPr lang="en-US" sz="1400" dirty="0">
              <a:solidFill>
                <a:srgbClr val="0005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934" y="3065584"/>
            <a:ext cx="42421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300" dirty="0" smtClean="0"/>
              <a:t>- Mechanism: parametric modulation of microwave and optical cavity by mechanical motion leads to up/down conversion of photons via</a:t>
            </a:r>
            <a:endParaRPr lang="en-US" sz="2300" dirty="0"/>
          </a:p>
        </p:txBody>
      </p:sp>
      <p:sp>
        <p:nvSpPr>
          <p:cNvPr id="17" name="TextBox 16"/>
          <p:cNvSpPr txBox="1"/>
          <p:nvPr/>
        </p:nvSpPr>
        <p:spPr>
          <a:xfrm>
            <a:off x="5106538" y="5775278"/>
            <a:ext cx="37781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Superconducting LC Circuit and Optical Cavity</a:t>
            </a:r>
            <a:endParaRPr lang="en-US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7055893" y="3725840"/>
            <a:ext cx="1812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solidFill>
                  <a:srgbClr val="C00000"/>
                </a:solidFill>
              </a:rPr>
              <a:t>Regal,Lehenert</a:t>
            </a:r>
            <a:r>
              <a:rPr lang="en-US" sz="1500" dirty="0" smtClean="0">
                <a:solidFill>
                  <a:srgbClr val="C00000"/>
                </a:solidFill>
              </a:rPr>
              <a:t> (JILA)</a:t>
            </a:r>
            <a:endParaRPr lang="en-US" sz="15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7421" y="5923129"/>
                <a:ext cx="4339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 smtClean="0">
                    <a:solidFill>
                      <a:srgbClr val="002060"/>
                    </a:solidFill>
                  </a:rPr>
                  <a:t>- One main drawback: </a:t>
                </a:r>
                <a:r>
                  <a:rPr lang="en-US" sz="2300" b="1" dirty="0" smtClean="0">
                    <a:solidFill>
                      <a:srgbClr val="002060"/>
                    </a:solidFill>
                  </a:rPr>
                  <a:t>weak electromechanical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3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𝒆𝒎</m:t>
                        </m:r>
                      </m:sub>
                    </m:sSub>
                  </m:oMath>
                </a14:m>
                <a:endParaRPr lang="en-US" sz="23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21" y="5923129"/>
                <a:ext cx="4339988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966" t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0126" y="5240741"/>
                <a:ext cx="4691348" cy="404983"/>
              </a:xfrm>
              <a:prstGeom prst="rect">
                <a:avLst/>
              </a:prstGeom>
              <a:noFill/>
              <a:ln>
                <a:solidFill>
                  <a:srgbClr val="87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6" y="5240741"/>
                <a:ext cx="469134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7353"/>
                </a:stretch>
              </a:blipFill>
              <a:ln>
                <a:solidFill>
                  <a:srgbClr val="87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/>
          <p:cNvSpPr/>
          <p:nvPr/>
        </p:nvSpPr>
        <p:spPr>
          <a:xfrm>
            <a:off x="4503761" y="6318913"/>
            <a:ext cx="1119117" cy="409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786650" y="6198021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electromechanical anti-stokes process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95534" y="982641"/>
            <a:ext cx="4681181" cy="3370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96" y="-54442"/>
            <a:ext cx="9280478" cy="998996"/>
          </a:xfrm>
        </p:spPr>
        <p:txBody>
          <a:bodyPr>
            <a:noAutofit/>
          </a:bodyPr>
          <a:lstStyle/>
          <a:p>
            <a:r>
              <a:rPr lang="en-US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Metamaterial-Enhanced Optical/Microwave Transducer</a:t>
            </a:r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548" y="1207213"/>
                <a:ext cx="43399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870000"/>
                    </a:solidFill>
                  </a:rPr>
                  <a:t>- Could be difficult to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870000"/>
                    </a:solidFill>
                  </a:rPr>
                  <a:t>, </a:t>
                </a:r>
                <a:r>
                  <a:rPr lang="en-US" u="sng" dirty="0" smtClean="0">
                    <a:solidFill>
                      <a:srgbClr val="870000"/>
                    </a:solidFill>
                  </a:rPr>
                  <a:t>however</a:t>
                </a:r>
                <a:r>
                  <a:rPr lang="en-US" dirty="0" smtClean="0">
                    <a:solidFill>
                      <a:srgbClr val="870000"/>
                    </a:solidFill>
                  </a:rPr>
                  <a:t>, could use two closely-spaced modes of SMTL to </a:t>
                </a:r>
                <a:r>
                  <a:rPr lang="en-US" i="1" dirty="0" smtClean="0">
                    <a:solidFill>
                      <a:srgbClr val="870000"/>
                    </a:solidFill>
                  </a:rPr>
                  <a:t>resonantly enhance </a:t>
                </a:r>
                <a:r>
                  <a:rPr lang="en-US" dirty="0" smtClean="0">
                    <a:solidFill>
                      <a:srgbClr val="870000"/>
                    </a:solidFill>
                  </a:rPr>
                  <a:t>anti-stokes scattering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48" y="1207213"/>
                <a:ext cx="4339988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264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2694" b="15852"/>
          <a:stretch/>
        </p:blipFill>
        <p:spPr>
          <a:xfrm>
            <a:off x="4948516" y="4216107"/>
            <a:ext cx="4195484" cy="212075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42719" y="3758300"/>
            <a:ext cx="344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Resonantly Enhanced Anti-Stokes Scattering of Photons Using SMTL 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6495794" y="4536798"/>
            <a:ext cx="0" cy="17489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70017" y="6153413"/>
                <a:ext cx="83811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𝐷𝑟𝑖𝑣𝑒</m:t>
                          </m:r>
                        </m:sub>
                      </m:sSub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017" y="6153413"/>
                <a:ext cx="838114" cy="3539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31374" y="6146659"/>
                <a:ext cx="6241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374" y="6146659"/>
                <a:ext cx="624145" cy="3815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05350" y="6176229"/>
                <a:ext cx="108100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350" y="6176229"/>
                <a:ext cx="1081002" cy="3815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>
            <a:off x="6609472" y="4802707"/>
            <a:ext cx="118872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789656" y="4207247"/>
                <a:ext cx="81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656" y="4207247"/>
                <a:ext cx="813364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 41"/>
          <p:cNvSpPr/>
          <p:nvPr/>
        </p:nvSpPr>
        <p:spPr>
          <a:xfrm>
            <a:off x="6579211" y="5245754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chemeClr val="tx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5684762" y="5123391"/>
            <a:ext cx="147918" cy="4303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 flipH="1">
            <a:off x="5294582" y="5274435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621381" y="4628861"/>
            <a:ext cx="114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Stokes still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Suppressed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34289" y="4553189"/>
                <a:ext cx="4339988" cy="121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005C0"/>
                    </a:solidFill>
                  </a:rPr>
                  <a:t>- Tune the SMTL spectrum so that the difference in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𝑐𝑖</m:t>
                        </m:r>
                      </m:sub>
                    </m:sSub>
                    <m:r>
                      <a:rPr lang="en-US" b="0" i="1" smtClean="0">
                        <a:solidFill>
                          <a:srgbClr val="0005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5C0"/>
                    </a:solidFill>
                  </a:rPr>
                  <a:t> between two adjacent modes is resonant with mechanical mode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05C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89" y="4553189"/>
                <a:ext cx="4339988" cy="1212511"/>
              </a:xfrm>
              <a:prstGeom prst="rect">
                <a:avLst/>
              </a:prstGeom>
              <a:blipFill rotWithShape="0">
                <a:blip r:embed="rId9"/>
                <a:stretch>
                  <a:fillRect l="-1124" t="-3015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59307" y="5934670"/>
            <a:ext cx="417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Could this “boost” be enhanced further using more than two modes?  </a:t>
            </a:r>
            <a:r>
              <a:rPr lang="en-US" i="1" dirty="0" smtClean="0"/>
              <a:t>Theory needs to be worked out. 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382" y="2545299"/>
            <a:ext cx="4321385" cy="16002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91070" y="3821373"/>
            <a:ext cx="3220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Integrate Mechanical Element into SMTL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2852383" y="3316405"/>
            <a:ext cx="668739" cy="504967"/>
          </a:xfrm>
          <a:custGeom>
            <a:avLst/>
            <a:gdLst>
              <a:gd name="connsiteX0" fmla="*/ 47534 w 429671"/>
              <a:gd name="connsiteY0" fmla="*/ 900752 h 900752"/>
              <a:gd name="connsiteX1" fmla="*/ 33886 w 429671"/>
              <a:gd name="connsiteY1" fmla="*/ 204717 h 900752"/>
              <a:gd name="connsiteX2" fmla="*/ 429671 w 429671"/>
              <a:gd name="connsiteY2" fmla="*/ 0 h 9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671" h="900752">
                <a:moveTo>
                  <a:pt x="47534" y="900752"/>
                </a:moveTo>
                <a:cubicBezTo>
                  <a:pt x="8865" y="627797"/>
                  <a:pt x="-29803" y="354842"/>
                  <a:pt x="33886" y="204717"/>
                </a:cubicBezTo>
                <a:cubicBezTo>
                  <a:pt x="97575" y="54592"/>
                  <a:pt x="429671" y="0"/>
                  <a:pt x="429671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2694" b="15852"/>
          <a:stretch/>
        </p:blipFill>
        <p:spPr>
          <a:xfrm>
            <a:off x="4948516" y="4216107"/>
            <a:ext cx="4195484" cy="212075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5001244" y="1105468"/>
            <a:ext cx="4233485" cy="2501935"/>
            <a:chOff x="5001244" y="1105468"/>
            <a:chExt cx="4233485" cy="25019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95" r="12694" b="19698"/>
            <a:stretch/>
          </p:blipFill>
          <p:spPr>
            <a:xfrm>
              <a:off x="6660106" y="1238003"/>
              <a:ext cx="2381135" cy="2023812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525311" y="2013397"/>
              <a:ext cx="11887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705495" y="1417937"/>
                  <a:ext cx="8133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𝑁𝑅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495" y="1417937"/>
                  <a:ext cx="813364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Freeform 22"/>
            <p:cNvSpPr/>
            <p:nvPr/>
          </p:nvSpPr>
          <p:spPr>
            <a:xfrm>
              <a:off x="6495050" y="2456444"/>
              <a:ext cx="1214931" cy="324086"/>
            </a:xfrm>
            <a:custGeom>
              <a:avLst/>
              <a:gdLst>
                <a:gd name="connsiteX0" fmla="*/ 0 w 1045029"/>
                <a:gd name="connsiteY0" fmla="*/ 275849 h 275849"/>
                <a:gd name="connsiteX1" fmla="*/ 551543 w 1045029"/>
                <a:gd name="connsiteY1" fmla="*/ 78 h 275849"/>
                <a:gd name="connsiteX2" fmla="*/ 1045029 w 1045029"/>
                <a:gd name="connsiteY2" fmla="*/ 246821 h 27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5029" h="275849">
                  <a:moveTo>
                    <a:pt x="0" y="275849"/>
                  </a:moveTo>
                  <a:cubicBezTo>
                    <a:pt x="188686" y="140382"/>
                    <a:pt x="377372" y="4916"/>
                    <a:pt x="551543" y="78"/>
                  </a:cubicBezTo>
                  <a:cubicBezTo>
                    <a:pt x="725714" y="-4760"/>
                    <a:pt x="974877" y="215373"/>
                    <a:pt x="1045029" y="24682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890573" y="3145738"/>
                  <a:ext cx="11019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𝐷𝑟𝑖𝑣𝑒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0573" y="3145738"/>
                  <a:ext cx="1101905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 flipV="1">
              <a:off x="6466223" y="1597362"/>
              <a:ext cx="0" cy="174897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477771" y="2323330"/>
              <a:ext cx="147918" cy="4303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 flipH="1">
              <a:off x="5087591" y="2474374"/>
              <a:ext cx="1214931" cy="324086"/>
            </a:xfrm>
            <a:custGeom>
              <a:avLst/>
              <a:gdLst>
                <a:gd name="connsiteX0" fmla="*/ 0 w 1045029"/>
                <a:gd name="connsiteY0" fmla="*/ 275849 h 275849"/>
                <a:gd name="connsiteX1" fmla="*/ 551543 w 1045029"/>
                <a:gd name="connsiteY1" fmla="*/ 78 h 275849"/>
                <a:gd name="connsiteX2" fmla="*/ 1045029 w 1045029"/>
                <a:gd name="connsiteY2" fmla="*/ 246821 h 27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5029" h="275849">
                  <a:moveTo>
                    <a:pt x="0" y="275849"/>
                  </a:moveTo>
                  <a:cubicBezTo>
                    <a:pt x="188686" y="140382"/>
                    <a:pt x="377372" y="4916"/>
                    <a:pt x="551543" y="78"/>
                  </a:cubicBezTo>
                  <a:cubicBezTo>
                    <a:pt x="725714" y="-4760"/>
                    <a:pt x="974877" y="215373"/>
                    <a:pt x="1045029" y="24682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1" r="72515" b="15852"/>
            <a:stretch/>
          </p:blipFill>
          <p:spPr>
            <a:xfrm>
              <a:off x="5999394" y="1240278"/>
              <a:ext cx="688009" cy="21207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058" y="1105468"/>
              <a:ext cx="413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Typical Anti-Stokes Scattering of Photons 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574508" y="3179928"/>
                  <a:ext cx="523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4508" y="3179928"/>
                  <a:ext cx="523797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001244" y="1637732"/>
              <a:ext cx="1143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Stokes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Suppressed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07694" y="2677237"/>
              <a:ext cx="1126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5C0"/>
                  </a:solidFill>
                </a:rPr>
                <a:t>Anti-Stokes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660094" y="5477297"/>
            <a:ext cx="1126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5C0"/>
                </a:solidFill>
              </a:rPr>
              <a:t>Anti-Stokes</a:t>
            </a:r>
          </a:p>
          <a:p>
            <a:pPr algn="ctr"/>
            <a:r>
              <a:rPr lang="en-US" sz="1600" dirty="0" smtClean="0">
                <a:solidFill>
                  <a:srgbClr val="0005C0"/>
                </a:solidFill>
              </a:rPr>
              <a:t>enhanced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01661" y="6550223"/>
            <a:ext cx="479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“Dual Mode” Transduction Theory Paper: </a:t>
            </a:r>
            <a:r>
              <a:rPr lang="en-US" sz="1400" i="1" dirty="0" err="1" smtClean="0"/>
              <a:t>Kippenberg</a:t>
            </a:r>
            <a:r>
              <a:rPr lang="en-US" sz="1400" i="1" dirty="0" smtClean="0"/>
              <a:t>, PRL 2010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453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8" grpId="0"/>
      <p:bldP spid="39" grpId="0"/>
      <p:bldP spid="41" grpId="0"/>
      <p:bldP spid="42" grpId="0" animBg="1"/>
      <p:bldP spid="44" grpId="0" animBg="1"/>
      <p:bldP spid="45" grpId="0"/>
      <p:bldP spid="46" grpId="0"/>
      <p:bldP spid="13" grpId="0"/>
      <p:bldP spid="51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96" y="-54442"/>
            <a:ext cx="9280478" cy="998996"/>
          </a:xfrm>
        </p:spPr>
        <p:txBody>
          <a:bodyPr>
            <a:noAutofit/>
          </a:bodyPr>
          <a:lstStyle/>
          <a:p>
            <a:r>
              <a:rPr lang="en-US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Metamaterial-Enhanced Optical/Microwave Transducer</a:t>
            </a:r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5" r="12694" b="19698"/>
          <a:stretch/>
        </p:blipFill>
        <p:spPr>
          <a:xfrm>
            <a:off x="6660106" y="1238003"/>
            <a:ext cx="2381135" cy="202381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525311" y="2013397"/>
            <a:ext cx="118872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05495" y="1417937"/>
                <a:ext cx="81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495" y="1417937"/>
                <a:ext cx="81336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/>
          <p:cNvSpPr/>
          <p:nvPr/>
        </p:nvSpPr>
        <p:spPr>
          <a:xfrm>
            <a:off x="6495050" y="2456444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chemeClr val="tx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90573" y="3145738"/>
                <a:ext cx="11019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𝐷𝑟𝑖𝑣𝑒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573" y="3145738"/>
                <a:ext cx="1101905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 flipV="1">
            <a:off x="6466223" y="1597362"/>
            <a:ext cx="0" cy="17489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477771" y="2323330"/>
            <a:ext cx="147918" cy="4303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flipH="1">
            <a:off x="5087591" y="2474374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72515" b="15852"/>
          <a:stretch/>
        </p:blipFill>
        <p:spPr>
          <a:xfrm>
            <a:off x="5999394" y="1240278"/>
            <a:ext cx="688009" cy="2120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7058" y="1105468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Typical Anti-Stokes Scattering of Photons 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74508" y="3179928"/>
                <a:ext cx="523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08" y="3179928"/>
                <a:ext cx="52379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01244" y="1637732"/>
            <a:ext cx="114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Stokes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Suppressed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2831" y="996287"/>
            <a:ext cx="4544704" cy="3548417"/>
            <a:chOff x="232013" y="1241947"/>
            <a:chExt cx="4544704" cy="3575713"/>
          </a:xfrm>
        </p:grpSpPr>
        <p:sp>
          <p:nvSpPr>
            <p:cNvPr id="12" name="Rectangle 11"/>
            <p:cNvSpPr/>
            <p:nvPr/>
          </p:nvSpPr>
          <p:spPr>
            <a:xfrm>
              <a:off x="232013" y="1241947"/>
              <a:ext cx="4544704" cy="35757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1321" y="1364775"/>
              <a:ext cx="3998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Integrate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Optomechanical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crystal with SMTL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546" y="1806781"/>
              <a:ext cx="4184430" cy="1600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4025" y="3452882"/>
              <a:ext cx="3766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Possibly use 3D integration techniques to engineer tight SMTL—NR-OMC coupling</a:t>
              </a:r>
              <a:endParaRPr lang="en-US" sz="16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1283" y="4004887"/>
              <a:ext cx="4271370" cy="744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Discussions </a:t>
              </a:r>
              <a:r>
                <a:rPr lang="en-US" sz="1400" i="1" dirty="0"/>
                <a:t>with </a:t>
              </a:r>
              <a:r>
                <a:rPr lang="en-US" sz="1400" i="1" dirty="0" err="1"/>
                <a:t>Plourde</a:t>
              </a:r>
              <a:r>
                <a:rPr lang="en-US" sz="1400" i="1" dirty="0"/>
                <a:t> (SU), Papa Rao (SUNY Poly), </a:t>
              </a:r>
              <a:r>
                <a:rPr lang="en-US" sz="1400" i="1" dirty="0" smtClean="0"/>
                <a:t>Bhattacharya (RIT), Anlage (UMDCP), Hamilton </a:t>
              </a:r>
              <a:r>
                <a:rPr lang="en-US" sz="1400" i="1" dirty="0"/>
                <a:t>&amp; Adams (Auburn</a:t>
              </a:r>
              <a:r>
                <a:rPr lang="en-US" sz="1400" i="1" dirty="0" smtClean="0"/>
                <a:t>), </a:t>
              </a:r>
              <a:r>
                <a:rPr lang="en-US" sz="1400" i="1" dirty="0" err="1" smtClean="0"/>
                <a:t>Rouxinol</a:t>
              </a:r>
              <a:r>
                <a:rPr lang="en-US" sz="1400" i="1" dirty="0" smtClean="0"/>
                <a:t> (UNICAMP), Brito (Sao Carlos)</a:t>
              </a:r>
              <a:endParaRPr lang="en-US" sz="1400" i="1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507694" y="2677237"/>
            <a:ext cx="1126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5C0"/>
                </a:solidFill>
              </a:rPr>
              <a:t>Anti-Stokes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34289" y="4553189"/>
                <a:ext cx="4339988" cy="121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dirty="0" smtClean="0">
                    <a:solidFill>
                      <a:srgbClr val="0005C0"/>
                    </a:solidFill>
                  </a:rPr>
                  <a:t>- Tune the SMTL spectrum so that the difference in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𝑐𝑖</m:t>
                        </m:r>
                      </m:sub>
                    </m:sSub>
                    <m:r>
                      <a:rPr lang="en-US" b="0" i="1" smtClean="0">
                        <a:solidFill>
                          <a:srgbClr val="0005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5C0"/>
                    </a:solidFill>
                  </a:rPr>
                  <a:t> between two adjacent modes is resonant with mechanical mode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5C0"/>
                            </a:solidFill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0005C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89" y="4553189"/>
                <a:ext cx="4339988" cy="1212511"/>
              </a:xfrm>
              <a:prstGeom prst="rect">
                <a:avLst/>
              </a:prstGeom>
              <a:blipFill rotWithShape="0">
                <a:blip r:embed="rId8"/>
                <a:stretch>
                  <a:fillRect l="-1124" t="-3015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259307" y="5934670"/>
            <a:ext cx="417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Could this “boost” be enhanced further using more than two modes?  </a:t>
            </a:r>
            <a:r>
              <a:rPr lang="en-US" i="1" dirty="0" smtClean="0"/>
              <a:t>Theory needs to be worked out. </a:t>
            </a:r>
            <a:endParaRPr lang="en-US" i="1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2694" b="15852"/>
          <a:stretch/>
        </p:blipFill>
        <p:spPr>
          <a:xfrm>
            <a:off x="4948516" y="4216107"/>
            <a:ext cx="4195484" cy="212075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5342719" y="3758300"/>
            <a:ext cx="344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Resonantly Enhanced Anti-Stokes Scattering of Photons Using SMTL </a:t>
            </a:r>
            <a:endParaRPr lang="en-US" b="1" dirty="0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6495794" y="4536798"/>
            <a:ext cx="0" cy="17489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770017" y="6153413"/>
                <a:ext cx="83811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𝐷𝑟𝑖𝑣𝑒</m:t>
                          </m:r>
                        </m:sub>
                      </m:sSub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017" y="6153413"/>
                <a:ext cx="838114" cy="3539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631374" y="6146659"/>
                <a:ext cx="62414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374" y="6146659"/>
                <a:ext cx="624145" cy="38151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05350" y="6176229"/>
                <a:ext cx="108100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350" y="6176229"/>
                <a:ext cx="1081002" cy="38151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/>
          <p:cNvCxnSpPr/>
          <p:nvPr/>
        </p:nvCxnSpPr>
        <p:spPr>
          <a:xfrm>
            <a:off x="6609472" y="4802707"/>
            <a:ext cx="118872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789656" y="4207247"/>
                <a:ext cx="813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656" y="4207247"/>
                <a:ext cx="813364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Freeform 73"/>
          <p:cNvSpPr/>
          <p:nvPr/>
        </p:nvSpPr>
        <p:spPr>
          <a:xfrm>
            <a:off x="6579211" y="5245754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chemeClr val="tx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5684762" y="5123391"/>
            <a:ext cx="147918" cy="4303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/>
          <p:cNvSpPr/>
          <p:nvPr/>
        </p:nvSpPr>
        <p:spPr>
          <a:xfrm flipH="1">
            <a:off x="5294582" y="5274435"/>
            <a:ext cx="1214931" cy="324086"/>
          </a:xfrm>
          <a:custGeom>
            <a:avLst/>
            <a:gdLst>
              <a:gd name="connsiteX0" fmla="*/ 0 w 1045029"/>
              <a:gd name="connsiteY0" fmla="*/ 275849 h 275849"/>
              <a:gd name="connsiteX1" fmla="*/ 551543 w 1045029"/>
              <a:gd name="connsiteY1" fmla="*/ 78 h 275849"/>
              <a:gd name="connsiteX2" fmla="*/ 1045029 w 1045029"/>
              <a:gd name="connsiteY2" fmla="*/ 246821 h 27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9" h="275849">
                <a:moveTo>
                  <a:pt x="0" y="275849"/>
                </a:moveTo>
                <a:cubicBezTo>
                  <a:pt x="188686" y="140382"/>
                  <a:pt x="377372" y="4916"/>
                  <a:pt x="551543" y="78"/>
                </a:cubicBezTo>
                <a:cubicBezTo>
                  <a:pt x="725714" y="-4760"/>
                  <a:pt x="974877" y="215373"/>
                  <a:pt x="1045029" y="246821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621381" y="4628861"/>
            <a:ext cx="114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Stokes still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Suppressed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r="12694" b="15852"/>
          <a:stretch/>
        </p:blipFill>
        <p:spPr>
          <a:xfrm>
            <a:off x="4948516" y="4216107"/>
            <a:ext cx="4195484" cy="212075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660094" y="5477297"/>
            <a:ext cx="1126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5C0"/>
                </a:solidFill>
              </a:rPr>
              <a:t>Anti-Stokes</a:t>
            </a:r>
          </a:p>
          <a:p>
            <a:pPr algn="ctr"/>
            <a:r>
              <a:rPr lang="en-US" sz="1600" dirty="0" smtClean="0">
                <a:solidFill>
                  <a:srgbClr val="0005C0"/>
                </a:solidFill>
              </a:rPr>
              <a:t>enhanced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401661" y="6550223"/>
            <a:ext cx="479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“Dual Mode” Transduction Theory Paper: </a:t>
            </a:r>
            <a:r>
              <a:rPr lang="en-US" sz="1400" i="1" dirty="0" err="1" smtClean="0"/>
              <a:t>Kippenberg</a:t>
            </a:r>
            <a:r>
              <a:rPr lang="en-US" sz="1400" i="1" dirty="0" smtClean="0"/>
              <a:t>, PRL 2010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91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753135" y="3821372"/>
            <a:ext cx="5063319" cy="1965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9254836" cy="99899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Electromechanical Memory/Registry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4139" y="1207214"/>
            <a:ext cx="398514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300" dirty="0" smtClean="0">
                <a:solidFill>
                  <a:srgbClr val="870000"/>
                </a:solidFill>
              </a:rPr>
              <a:t>- </a:t>
            </a:r>
            <a:r>
              <a:rPr lang="en-US" dirty="0" smtClean="0">
                <a:solidFill>
                  <a:srgbClr val="870000"/>
                </a:solidFill>
              </a:rPr>
              <a:t>Another promising possibility involves integration of SMTL, </a:t>
            </a:r>
            <a:r>
              <a:rPr lang="en-US" dirty="0" err="1" smtClean="0">
                <a:solidFill>
                  <a:srgbClr val="870000"/>
                </a:solidFill>
              </a:rPr>
              <a:t>Transmon</a:t>
            </a:r>
            <a:r>
              <a:rPr lang="en-US" dirty="0" smtClean="0">
                <a:solidFill>
                  <a:srgbClr val="870000"/>
                </a:solidFill>
              </a:rPr>
              <a:t>, &amp; NR for implementation of quantum registry</a:t>
            </a:r>
            <a:endParaRPr lang="en-US" dirty="0">
              <a:solidFill>
                <a:srgbClr val="87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67841" y="4094329"/>
                <a:ext cx="3219599" cy="764568"/>
              </a:xfrm>
              <a:prstGeom prst="rect">
                <a:avLst/>
              </a:prstGeom>
              <a:noFill/>
              <a:ln>
                <a:solidFill>
                  <a:srgbClr val="87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841" y="4094329"/>
                <a:ext cx="3219599" cy="7645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87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7" y="1182908"/>
            <a:ext cx="3974021" cy="222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71" y="2901769"/>
            <a:ext cx="2398029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4394" y="1555845"/>
            <a:ext cx="90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Transmon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9500" y="2144974"/>
            <a:ext cx="412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NR</a:t>
            </a:r>
            <a:endParaRPr lang="en-US" sz="15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2031" y="1014484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LHTL</a:t>
            </a:r>
            <a:endParaRPr lang="en-US" sz="1500" dirty="0"/>
          </a:p>
        </p:txBody>
      </p:sp>
      <p:sp>
        <p:nvSpPr>
          <p:cNvPr id="23" name="TextBox 22"/>
          <p:cNvSpPr txBox="1"/>
          <p:nvPr/>
        </p:nvSpPr>
        <p:spPr>
          <a:xfrm>
            <a:off x="2968389" y="1003111"/>
            <a:ext cx="5822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RHTL</a:t>
            </a:r>
            <a:endParaRPr 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65260" y="2519674"/>
                <a:ext cx="4478740" cy="1019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300" dirty="0" smtClean="0"/>
                  <a:t>- </a:t>
                </a:r>
                <a:r>
                  <a:rPr lang="en-US" dirty="0" smtClean="0"/>
                  <a:t>Utilize dispersive </a:t>
                </a:r>
                <a:r>
                  <a:rPr lang="en-US" i="1" dirty="0" smtClean="0"/>
                  <a:t>quantum switch </a:t>
                </a:r>
                <a:r>
                  <a:rPr lang="en-US" dirty="0" smtClean="0"/>
                  <a:t>operation between NR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and SMTL modes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) mediated by qubit (</a:t>
                </a:r>
                <a:r>
                  <a:rPr lang="en-US" dirty="0" err="1" smtClean="0"/>
                  <a:t>transmon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60" y="2519674"/>
                <a:ext cx="4478740" cy="1019831"/>
              </a:xfrm>
              <a:prstGeom prst="rect">
                <a:avLst/>
              </a:prstGeom>
              <a:blipFill rotWithShape="0">
                <a:blip r:embed="rId6"/>
                <a:stretch>
                  <a:fillRect l="-1905" t="-4167" r="-544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005941" y="4936657"/>
                <a:ext cx="32831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941" y="4936657"/>
                <a:ext cx="3283143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18333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935077" y="4148918"/>
            <a:ext cx="107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Quantum</a:t>
            </a:r>
          </a:p>
          <a:p>
            <a:pPr algn="ctr"/>
            <a:r>
              <a:rPr lang="en-US" dirty="0" smtClean="0"/>
              <a:t>Switch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21680" y="5349921"/>
            <a:ext cx="422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See: M. </a:t>
            </a:r>
            <a:r>
              <a:rPr lang="en-US" dirty="0" err="1" smtClean="0"/>
              <a:t>Mariantoni</a:t>
            </a:r>
            <a:r>
              <a:rPr lang="en-US" dirty="0" smtClean="0"/>
              <a:t> et al. </a:t>
            </a:r>
            <a:r>
              <a:rPr lang="en-US" i="1" dirty="0" smtClean="0"/>
              <a:t>Phys. Rev. B</a:t>
            </a:r>
            <a:r>
              <a:rPr lang="en-US" dirty="0" smtClean="0"/>
              <a:t>. 2008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07224" y="6086902"/>
            <a:ext cx="593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Mechanical Q’s in excess of a million demonstrated using phonon bandgap engineering (Painter, </a:t>
            </a:r>
            <a:r>
              <a:rPr lang="en-US" dirty="0" smtClean="0">
                <a:solidFill>
                  <a:srgbClr val="FF0000"/>
                </a:solidFill>
                <a:hlinkClick r:id="rId8"/>
              </a:rPr>
              <a:t>arXiv:1808.04874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022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24" grpId="0"/>
      <p:bldP spid="14" grpId="0"/>
      <p:bldP spid="15" grpId="0"/>
      <p:bldP spid="26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9254836" cy="99899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Electromechanical Simulators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95" y="961555"/>
            <a:ext cx="878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870000"/>
                </a:solidFill>
              </a:rPr>
              <a:t>- Potential directions could be opened up with intensive investment of resources</a:t>
            </a:r>
            <a:endParaRPr lang="en-US" sz="2800" dirty="0">
              <a:solidFill>
                <a:srgbClr val="87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3106"/>
            <a:ext cx="3355116" cy="4363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34780"/>
            <a:ext cx="386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J. </a:t>
            </a:r>
            <a:r>
              <a:rPr lang="en-US" sz="1400" b="1" dirty="0" err="1" smtClean="0"/>
              <a:t>Lozada</a:t>
            </a:r>
            <a:r>
              <a:rPr lang="en-US" sz="1400" b="1" dirty="0" smtClean="0"/>
              <a:t>-Vera, O. </a:t>
            </a:r>
            <a:r>
              <a:rPr lang="en-US" sz="1400" b="1" dirty="0" err="1" smtClean="0"/>
              <a:t>Neto</a:t>
            </a:r>
            <a:r>
              <a:rPr lang="en-US" sz="1400" b="1" dirty="0" smtClean="0"/>
              <a:t>, J. </a:t>
            </a:r>
            <a:r>
              <a:rPr lang="en-US" sz="1400" b="1" dirty="0" err="1" smtClean="0"/>
              <a:t>Moqadam</a:t>
            </a:r>
            <a:r>
              <a:rPr lang="en-US" sz="1400" b="1" dirty="0" smtClean="0"/>
              <a:t>, MD LaHaye &amp; M.C. Oliveira. </a:t>
            </a:r>
            <a:r>
              <a:rPr lang="en-US" sz="1400" b="1" i="1" dirty="0" smtClean="0"/>
              <a:t>EPJ </a:t>
            </a:r>
            <a:r>
              <a:rPr lang="en-US" sz="1400" b="1" i="1" dirty="0"/>
              <a:t>Quantum </a:t>
            </a:r>
            <a:r>
              <a:rPr lang="en-US" sz="1400" b="1" i="1" dirty="0" smtClean="0"/>
              <a:t>Tech.</a:t>
            </a:r>
            <a:r>
              <a:rPr lang="en-US" sz="1400" b="1" dirty="0" smtClean="0"/>
              <a:t> </a:t>
            </a:r>
            <a:r>
              <a:rPr lang="en-US" sz="1400" b="1" dirty="0"/>
              <a:t>3:9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0550" y="1824644"/>
            <a:ext cx="512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ARRAYS OF QUANTUM NANORESONATOR FOR QUANTUM SIMULATION/SENSING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48255" y="3317046"/>
            <a:ext cx="516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58300" y="2603264"/>
            <a:ext cx="4495766" cy="646331"/>
          </a:xfrm>
          <a:prstGeom prst="rect">
            <a:avLst/>
          </a:prstGeom>
          <a:noFill/>
          <a:ln>
            <a:solidFill>
              <a:srgbClr val="82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 of dense NR-Qubit arrays/networks  for analog &amp; digital quantum simulators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85" y="3547836"/>
            <a:ext cx="4432430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7578" y="6203508"/>
            <a:ext cx="4080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F. Tacchino, A. Chiesa,  M.D. LaHaye, S. Carretta, &amp; D. </a:t>
            </a:r>
            <a:r>
              <a:rPr lang="en-US" sz="1400" b="1" dirty="0" err="1" smtClean="0"/>
              <a:t>Gerace</a:t>
            </a:r>
            <a:r>
              <a:rPr lang="en-US" sz="1400" b="1" dirty="0" smtClean="0"/>
              <a:t>.  PRB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b="1" dirty="0" smtClean="0"/>
              <a:t>97, </a:t>
            </a:r>
            <a:r>
              <a:rPr lang="en-US" sz="1400" dirty="0" smtClean="0"/>
              <a:t>214302</a:t>
            </a:r>
            <a:r>
              <a:rPr lang="en-US" sz="1400" b="1" dirty="0" smtClean="0">
                <a:solidFill>
                  <a:srgbClr val="0000FF"/>
                </a:solidFill>
              </a:rPr>
              <a:t> (2018)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79882"/>
            <a:ext cx="3048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51" y="195596"/>
            <a:ext cx="303244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39" y="2800482"/>
            <a:ext cx="6715528" cy="951554"/>
          </a:xfrm>
          <a:ln>
            <a:solidFill>
              <a:srgbClr val="910000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00" dirty="0" smtClean="0">
                <a:solidFill>
                  <a:srgbClr val="9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Qubit-Coupled Mechanical Systems in the LaHaye Group at Syracuse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7270"/>
          <a:stretch/>
        </p:blipFill>
        <p:spPr>
          <a:xfrm>
            <a:off x="3421625" y="147081"/>
            <a:ext cx="2544098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9134" y="141299"/>
            <a:ext cx="1858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Suspended Mechanical Elements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8686" y="1887391"/>
            <a:ext cx="2456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DC-Biased Superconducting Microwave Cavities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3877" y="131498"/>
            <a:ext cx="2799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Josephson-Junction based qubits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05484" y="2970373"/>
            <a:ext cx="1932039" cy="58477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Fabrication at CNF &amp; in </a:t>
            </a:r>
            <a:r>
              <a:rPr lang="en-US" sz="1600" b="1" dirty="0" err="1" smtClean="0">
                <a:solidFill>
                  <a:srgbClr val="C00000"/>
                </a:solidFill>
              </a:rPr>
              <a:t>Plourde</a:t>
            </a:r>
            <a:r>
              <a:rPr lang="en-US" sz="1600" b="1" dirty="0" smtClean="0">
                <a:solidFill>
                  <a:srgbClr val="C00000"/>
                </a:solidFill>
              </a:rPr>
              <a:t> Lab (SU)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663" y="3904772"/>
            <a:ext cx="6967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Impetus:  Develop qubit-coupled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/micro/larger (!) mechanical systems as an architecture for exploring/utilizing quantum properties of motion at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macroscale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497" y="5981180"/>
            <a:ext cx="606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are analogous to circuit/cavity quantum electrodynamics (c/CQED) systems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0800000" flipV="1">
            <a:off x="5116690" y="495426"/>
            <a:ext cx="5486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105525" y="1838325"/>
                <a:ext cx="64152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l-GR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525" y="1838325"/>
                <a:ext cx="641521" cy="3231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 rot="10800000" flipV="1">
            <a:off x="573265" y="1876551"/>
            <a:ext cx="32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8200" y="1695450"/>
                <a:ext cx="85472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200 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5450"/>
                <a:ext cx="854721" cy="3231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rot="10800000" flipV="1">
            <a:off x="6208255" y="1857501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000625" y="171450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625" y="171450"/>
                <a:ext cx="732893" cy="33855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>
          <a:xfrm>
            <a:off x="2552700" y="1419225"/>
            <a:ext cx="1038225" cy="54292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Integrate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flipH="1">
            <a:off x="5348092" y="719856"/>
            <a:ext cx="1038225" cy="54292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Integrate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521" y="4572000"/>
            <a:ext cx="2616347" cy="22860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7993" y="4985359"/>
            <a:ext cx="547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Impetus: Develop the system as a resource for quantum information &amp; quantum thermodynamics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3445" y="2429301"/>
            <a:ext cx="410797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libri Light" panose="020F0302020204030204" pitchFamily="34" charset="0"/>
              </a:rPr>
              <a:t>Images from LaHaye Group (Fab by Hao and </a:t>
            </a:r>
            <a:r>
              <a:rPr lang="en-US" sz="1400" i="1" dirty="0" err="1" smtClean="0">
                <a:latin typeface="Calibri Light" panose="020F0302020204030204" pitchFamily="34" charset="0"/>
              </a:rPr>
              <a:t>Rouxinol</a:t>
            </a:r>
            <a:r>
              <a:rPr lang="en-US" sz="1400" i="1" dirty="0" smtClean="0">
                <a:latin typeface="Calibri Light" panose="020F0302020204030204" pitchFamily="34" charset="0"/>
              </a:rPr>
              <a:t>)</a:t>
            </a:r>
            <a:endParaRPr lang="en-US" sz="1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72" y="90492"/>
            <a:ext cx="4977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4000" dirty="0" smtClean="0">
                <a:solidFill>
                  <a:schemeClr val="bg1"/>
                </a:solidFill>
              </a:rPr>
              <a:t>Points to take home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693" y="1016143"/>
            <a:ext cx="874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/>
              <a:t>Hybrid systems with superconducting metamaterials, NRs, and </a:t>
            </a:r>
            <a:r>
              <a:rPr lang="en-US" sz="2400" b="1" dirty="0" err="1" smtClean="0"/>
              <a:t>transmons</a:t>
            </a:r>
            <a:r>
              <a:rPr lang="en-US" sz="2400" b="1" dirty="0" smtClean="0"/>
              <a:t> could be </a:t>
            </a:r>
            <a:r>
              <a:rPr lang="en-US" sz="2400" b="1" dirty="0"/>
              <a:t>versatile </a:t>
            </a:r>
            <a:r>
              <a:rPr lang="en-US" sz="2400" b="1" dirty="0" smtClean="0"/>
              <a:t>tools </a:t>
            </a:r>
            <a:r>
              <a:rPr lang="en-US" sz="2400" b="1" dirty="0"/>
              <a:t>for </a:t>
            </a:r>
            <a:r>
              <a:rPr lang="en-US" sz="2400" b="1" dirty="0" smtClean="0"/>
              <a:t>Quantum Networking:</a:t>
            </a:r>
            <a:endParaRPr lang="en-US" sz="2400" b="1" dirty="0"/>
          </a:p>
        </p:txBody>
      </p:sp>
      <p:sp>
        <p:nvSpPr>
          <p:cNvPr id="18" name="Rectangle 54"/>
          <p:cNvSpPr>
            <a:spLocks noChangeArrowheads="1"/>
          </p:cNvSpPr>
          <p:nvPr/>
        </p:nvSpPr>
        <p:spPr bwMode="auto">
          <a:xfrm>
            <a:off x="536440" y="3619439"/>
            <a:ext cx="7923213" cy="150403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91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00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1057540" y="3964328"/>
            <a:ext cx="5779988" cy="2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SYR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Francisco </a:t>
            </a:r>
            <a:r>
              <a:rPr lang="en-US" sz="1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Rouxinol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(UNICAMP) &amp; Yu Hao (</a:t>
            </a:r>
            <a:r>
              <a:rPr lang="en-US" sz="1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SiTimes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700" i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1027242" y="4230975"/>
            <a:ext cx="620291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Support: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 Brito (Sao Carlos), Amir </a:t>
            </a:r>
            <a:r>
              <a:rPr lang="en-US" sz="1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Caldeira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(UNICAMP)</a:t>
            </a:r>
          </a:p>
          <a:p>
            <a:pPr marL="53975" indent="-53975"/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Elinor Irish (Southampton)</a:t>
            </a:r>
            <a:endParaRPr lang="en-US" sz="1700" i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689717" y="3660108"/>
            <a:ext cx="3186248" cy="33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1900" dirty="0" err="1" smtClean="0">
                <a:solidFill>
                  <a:srgbClr val="870000"/>
                </a:solidFill>
              </a:rPr>
              <a:t>Transmon</a:t>
            </a:r>
            <a:r>
              <a:rPr lang="en-US" sz="1900" dirty="0" smtClean="0">
                <a:solidFill>
                  <a:srgbClr val="870000"/>
                </a:solidFill>
              </a:rPr>
              <a:t>/NR Experiments</a:t>
            </a:r>
            <a:endParaRPr lang="en-US" sz="1900" dirty="0">
              <a:solidFill>
                <a:srgbClr val="87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8647" y="4827203"/>
            <a:ext cx="750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Funding was provided by </a:t>
            </a:r>
            <a:r>
              <a:rPr lang="en-US" sz="1200" b="1" dirty="0">
                <a:solidFill>
                  <a:prstClr val="black"/>
                </a:solidFill>
              </a:rPr>
              <a:t>NSF-DMR Career </a:t>
            </a:r>
            <a:r>
              <a:rPr lang="en-US" sz="1200" b="1" dirty="0" smtClean="0">
                <a:solidFill>
                  <a:prstClr val="black"/>
                </a:solidFill>
              </a:rPr>
              <a:t>Award  </a:t>
            </a:r>
            <a:r>
              <a:rPr lang="en-US" sz="1200" b="1" dirty="0">
                <a:solidFill>
                  <a:prstClr val="black"/>
                </a:solidFill>
              </a:rPr>
              <a:t>#</a:t>
            </a:r>
            <a:r>
              <a:rPr lang="en-US" sz="1200" b="1" dirty="0" smtClean="0">
                <a:solidFill>
                  <a:prstClr val="black"/>
                </a:solidFill>
              </a:rPr>
              <a:t>1056423/</a:t>
            </a:r>
            <a:r>
              <a:rPr lang="en-US" sz="1200" b="1" dirty="0" smtClean="0">
                <a:solidFill>
                  <a:srgbClr val="C00000"/>
                </a:solidFill>
              </a:rPr>
              <a:t>NSF-DMR </a:t>
            </a:r>
            <a:r>
              <a:rPr lang="en-US" sz="1200" b="1" dirty="0">
                <a:solidFill>
                  <a:srgbClr val="C00000"/>
                </a:solidFill>
              </a:rPr>
              <a:t>Materials World Network </a:t>
            </a:r>
            <a:r>
              <a:rPr lang="en-US" sz="1200" b="1" dirty="0" smtClean="0">
                <a:solidFill>
                  <a:srgbClr val="C00000"/>
                </a:solidFill>
              </a:rPr>
              <a:t>Award  </a:t>
            </a:r>
            <a:r>
              <a:rPr lang="en-US" sz="1200" b="1" dirty="0">
                <a:solidFill>
                  <a:srgbClr val="C00000"/>
                </a:solidFill>
              </a:rPr>
              <a:t>#</a:t>
            </a:r>
            <a:r>
              <a:rPr lang="en-US" sz="1200" b="1" dirty="0" smtClean="0">
                <a:solidFill>
                  <a:srgbClr val="C00000"/>
                </a:solidFill>
              </a:rPr>
              <a:t>1312421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0164" y="2615202"/>
            <a:ext cx="5770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C00000"/>
                </a:solidFill>
              </a:rPr>
              <a:t>Optomechanical</a:t>
            </a:r>
            <a:r>
              <a:rPr lang="en-US" sz="2200" b="1" dirty="0" smtClean="0">
                <a:solidFill>
                  <a:srgbClr val="C00000"/>
                </a:solidFill>
              </a:rPr>
              <a:t> quantum transduction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3380" y="3054204"/>
            <a:ext cx="5495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smtClean="0"/>
              <a:t>Quantum electromechanical memory</a:t>
            </a:r>
            <a:endParaRPr lang="en-US" sz="2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51495" y="1825907"/>
            <a:ext cx="5770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smtClean="0">
                <a:solidFill>
                  <a:srgbClr val="C00000"/>
                </a:solidFill>
              </a:rPr>
              <a:t>Generation of complex entangled states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7417" y="2196670"/>
            <a:ext cx="5770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smtClean="0"/>
              <a:t>Quantum Simulation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4966" y="5380672"/>
            <a:ext cx="8147713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Plourde</a:t>
            </a:r>
            <a:r>
              <a:rPr lang="en-US" b="1" dirty="0" smtClean="0"/>
              <a:t> Group Metamaterial Experiments:</a:t>
            </a:r>
          </a:p>
          <a:p>
            <a:r>
              <a:rPr lang="en-US" dirty="0" smtClean="0"/>
              <a:t>  	</a:t>
            </a:r>
            <a:r>
              <a:rPr lang="en-US" sz="1700" dirty="0" smtClean="0"/>
              <a:t>B.L.T. </a:t>
            </a:r>
            <a:r>
              <a:rPr lang="en-US" sz="1700" dirty="0" err="1" smtClean="0"/>
              <a:t>Plourde</a:t>
            </a:r>
            <a:r>
              <a:rPr lang="en-US" sz="1700" dirty="0" smtClean="0"/>
              <a:t>, </a:t>
            </a:r>
            <a:r>
              <a:rPr lang="en-US" sz="1700" dirty="0" err="1" smtClean="0"/>
              <a:t>H.Wang</a:t>
            </a:r>
            <a:r>
              <a:rPr lang="en-US" sz="1700" dirty="0" smtClean="0"/>
              <a:t>, Indrajeet, M. Hutchins </a:t>
            </a:r>
          </a:p>
          <a:p>
            <a:r>
              <a:rPr lang="en-US" b="1" dirty="0" smtClean="0"/>
              <a:t>Metamaterial Collaborators: </a:t>
            </a:r>
          </a:p>
          <a:p>
            <a:r>
              <a:rPr lang="en-US" dirty="0"/>
              <a:t>	</a:t>
            </a:r>
            <a:r>
              <a:rPr lang="en-US" sz="1700" dirty="0" smtClean="0"/>
              <a:t>F. Wilhelm (Saarbrucken), A.V. Ustinov (Karlsruhe), F. </a:t>
            </a:r>
            <a:r>
              <a:rPr lang="en-US" sz="1700" dirty="0" err="1" smtClean="0"/>
              <a:t>Rouxinol</a:t>
            </a:r>
            <a:r>
              <a:rPr lang="en-US" sz="1700" dirty="0" smtClean="0"/>
              <a:t>, Y. Hao, B. 	Taketani (Saarbrucken), A.P. </a:t>
            </a:r>
            <a:r>
              <a:rPr lang="en-US" sz="1700" dirty="0" err="1" smtClean="0"/>
              <a:t>Zhuravel</a:t>
            </a:r>
            <a:r>
              <a:rPr lang="en-US" sz="1700" dirty="0" smtClean="0"/>
              <a:t> (</a:t>
            </a:r>
            <a:r>
              <a:rPr lang="en-US" sz="1700" dirty="0" err="1" smtClean="0"/>
              <a:t>Verkin</a:t>
            </a:r>
            <a:r>
              <a:rPr lang="en-US" sz="1700" dirty="0" smtClean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405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4442"/>
            <a:ext cx="9144000" cy="998996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cQED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/CQED: A Resource for Mechanics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4493521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273225"/>
            <a:ext cx="44931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20000"/>
                </a:solidFill>
              </a:rPr>
              <a:t>Asymmetric </a:t>
            </a:r>
            <a:r>
              <a:rPr lang="en-US" sz="1600" b="1" dirty="0" err="1" smtClean="0">
                <a:solidFill>
                  <a:srgbClr val="820000"/>
                </a:solidFill>
              </a:rPr>
              <a:t>transmon</a:t>
            </a:r>
            <a:r>
              <a:rPr lang="en-US" sz="1600" b="1" dirty="0" smtClean="0">
                <a:solidFill>
                  <a:srgbClr val="820000"/>
                </a:solidFill>
              </a:rPr>
              <a:t> (</a:t>
            </a:r>
            <a:r>
              <a:rPr lang="en-US" sz="1600" b="1" dirty="0" err="1" smtClean="0">
                <a:solidFill>
                  <a:srgbClr val="820000"/>
                </a:solidFill>
              </a:rPr>
              <a:t>Plourde</a:t>
            </a:r>
            <a:r>
              <a:rPr lang="en-US" sz="1600" b="1" dirty="0" smtClean="0">
                <a:solidFill>
                  <a:srgbClr val="820000"/>
                </a:solidFill>
              </a:rPr>
              <a:t> group &amp; IBM) </a:t>
            </a:r>
            <a:r>
              <a:rPr lang="en-US" sz="1600" dirty="0" smtClean="0"/>
              <a:t>From </a:t>
            </a:r>
            <a:r>
              <a:rPr lang="en-US" sz="1600" dirty="0" err="1"/>
              <a:t>M.Hutchings</a:t>
            </a:r>
            <a:r>
              <a:rPr lang="en-US" sz="1600" dirty="0"/>
              <a:t> et al. </a:t>
            </a:r>
            <a:r>
              <a:rPr lang="en-US" sz="1600" dirty="0" err="1"/>
              <a:t>Phy</a:t>
            </a:r>
            <a:r>
              <a:rPr lang="en-US" sz="1600" dirty="0"/>
              <a:t>. Rev. Appl. </a:t>
            </a:r>
            <a:r>
              <a:rPr lang="en-US" sz="1600" b="1" dirty="0"/>
              <a:t>8</a:t>
            </a:r>
            <a:r>
              <a:rPr lang="en-US" sz="1600" dirty="0"/>
              <a:t>, 044033 (2017</a:t>
            </a:r>
            <a:r>
              <a:rPr lang="en-US" sz="1600" dirty="0" smtClean="0"/>
              <a:t>)</a:t>
            </a:r>
            <a:endParaRPr lang="en-US" sz="1600" b="1" dirty="0">
              <a:solidFill>
                <a:srgbClr val="82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56" y="4225157"/>
            <a:ext cx="304323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18838" y="6042392"/>
            <a:ext cx="4035972" cy="815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2060"/>
                </a:solidFill>
              </a:rPr>
              <a:t>Measurement of Microwave cavity number statistics via </a:t>
            </a:r>
            <a:r>
              <a:rPr lang="en-US" sz="1500" b="1" dirty="0" err="1" smtClean="0">
                <a:solidFill>
                  <a:srgbClr val="002060"/>
                </a:solidFill>
              </a:rPr>
              <a:t>transmon</a:t>
            </a:r>
            <a:r>
              <a:rPr lang="en-US" sz="1500" b="1" dirty="0" smtClean="0">
                <a:solidFill>
                  <a:srgbClr val="002060"/>
                </a:solidFill>
              </a:rPr>
              <a:t> (</a:t>
            </a:r>
            <a:r>
              <a:rPr lang="en-US" sz="1500" b="1" dirty="0" err="1" smtClean="0">
                <a:solidFill>
                  <a:srgbClr val="002060"/>
                </a:solidFill>
              </a:rPr>
              <a:t>Schoelkopf</a:t>
            </a:r>
            <a:r>
              <a:rPr lang="en-US" sz="1500" b="1" dirty="0" smtClean="0">
                <a:solidFill>
                  <a:srgbClr val="002060"/>
                </a:solidFill>
              </a:rPr>
              <a:t> Group) </a:t>
            </a:r>
            <a:r>
              <a:rPr lang="en-US" sz="1600" dirty="0"/>
              <a:t>From D. Schuster et al</a:t>
            </a:r>
            <a:r>
              <a:rPr lang="en-US" sz="1600" dirty="0" smtClean="0"/>
              <a:t>.  </a:t>
            </a:r>
            <a:r>
              <a:rPr lang="en-US" sz="1600" i="1" dirty="0"/>
              <a:t>Nature</a:t>
            </a:r>
            <a:r>
              <a:rPr lang="en-US" sz="1600" dirty="0"/>
              <a:t> 445, 515 (2007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35354"/>
          <a:stretch/>
        </p:blipFill>
        <p:spPr>
          <a:xfrm>
            <a:off x="4901939" y="892104"/>
            <a:ext cx="4115937" cy="3200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91193" y="906168"/>
            <a:ext cx="3595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Fluxonium</a:t>
            </a:r>
            <a:r>
              <a:rPr lang="en-US" sz="1600" b="1" dirty="0" smtClean="0"/>
              <a:t> Qubit  (</a:t>
            </a:r>
            <a:r>
              <a:rPr lang="en-US" sz="1600" b="1" dirty="0" err="1" smtClean="0"/>
              <a:t>Devoret</a:t>
            </a:r>
            <a:r>
              <a:rPr lang="en-US" sz="1600" b="1" dirty="0" smtClean="0"/>
              <a:t> Group)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From I. Pop et al. </a:t>
            </a:r>
            <a:r>
              <a:rPr lang="en-US" sz="1600" i="1" dirty="0" smtClean="0"/>
              <a:t>Nature</a:t>
            </a:r>
            <a:r>
              <a:rPr lang="en-US" sz="1600" dirty="0" smtClean="0"/>
              <a:t> </a:t>
            </a:r>
            <a:r>
              <a:rPr lang="en-US" sz="1600" b="1" dirty="0" smtClean="0"/>
              <a:t>508</a:t>
            </a:r>
            <a:r>
              <a:rPr lang="en-US" sz="1600" dirty="0" smtClean="0"/>
              <a:t>, 370 (2014)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99090" y="1040524"/>
            <a:ext cx="351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JJ-based qubits + </a:t>
            </a:r>
            <a:r>
              <a:rPr lang="en-US" b="1" dirty="0" err="1" smtClean="0"/>
              <a:t>cQED</a:t>
            </a:r>
            <a:r>
              <a:rPr lang="en-US" b="1" dirty="0" smtClean="0"/>
              <a:t> Technology offer the following 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61697" y="1702675"/>
            <a:ext cx="26307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820000"/>
                </a:solidFill>
              </a:rPr>
              <a:t>Strong non-</a:t>
            </a:r>
            <a:r>
              <a:rPr lang="en-US" dirty="0" err="1" smtClean="0">
                <a:solidFill>
                  <a:srgbClr val="820000"/>
                </a:solidFill>
              </a:rPr>
              <a:t>linearities</a:t>
            </a:r>
            <a:endParaRPr lang="en-US" dirty="0" smtClean="0">
              <a:solidFill>
                <a:srgbClr val="820000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Exquisite control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High quality coherence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53705" y="3664609"/>
            <a:ext cx="699400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analogy, this technology can be utilized for engineering/measuring quantum mechanical states of motion &amp; QIP with electromechanical elements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2936622"/>
            <a:ext cx="436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used for explorations of quantum behavior in EM oscillators  and QIP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088" y="6112701"/>
            <a:ext cx="3407079" cy="3256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98" y="2913551"/>
            <a:ext cx="8480820" cy="951554"/>
          </a:xfrm>
          <a:ln>
            <a:solidFill>
              <a:srgbClr val="910000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00" dirty="0" smtClean="0">
                <a:solidFill>
                  <a:srgbClr val="9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Abridged History of Quantum </a:t>
            </a:r>
            <a:r>
              <a:rPr lang="en-US" sz="2700" dirty="0" err="1" smtClean="0">
                <a:solidFill>
                  <a:srgbClr val="9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Electromechanics</a:t>
            </a:r>
            <a:r>
              <a:rPr lang="en-US" sz="2700" dirty="0" smtClean="0">
                <a:solidFill>
                  <a:srgbClr val="91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Superconducting Qubits and Mechanical Modes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543" y="4043079"/>
            <a:ext cx="409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002060"/>
                </a:solidFill>
              </a:rPr>
              <a:t>Short List of Qubit-Mechanics References</a:t>
            </a:r>
            <a:endParaRPr lang="en-US" b="1" i="1" u="sng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4191" y="4509370"/>
            <a:ext cx="4076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</a:t>
            </a:r>
            <a:r>
              <a:rPr lang="en-US" sz="1400" dirty="0"/>
              <a:t>A. </a:t>
            </a:r>
            <a:r>
              <a:rPr lang="en-US" sz="1400" dirty="0" err="1"/>
              <a:t>Armour</a:t>
            </a:r>
            <a:r>
              <a:rPr lang="en-US" sz="1400" dirty="0"/>
              <a:t>, M. </a:t>
            </a:r>
            <a:r>
              <a:rPr lang="en-US" sz="1400" dirty="0" err="1"/>
              <a:t>Blencowe</a:t>
            </a:r>
            <a:r>
              <a:rPr lang="en-US" sz="1400" dirty="0"/>
              <a:t>, &amp; K.C. </a:t>
            </a:r>
            <a:r>
              <a:rPr lang="en-US" sz="1400" dirty="0" smtClean="0"/>
              <a:t>Schwab, </a:t>
            </a:r>
            <a:r>
              <a:rPr lang="en-US" sz="1400" i="1" dirty="0"/>
              <a:t>PRL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US" sz="1400" dirty="0"/>
              <a:t>2002)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6279" y="4962394"/>
            <a:ext cx="2706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- M.D. LaHaye et al., </a:t>
            </a:r>
            <a:r>
              <a:rPr lang="en-US" sz="1400" i="1" dirty="0" smtClean="0">
                <a:solidFill>
                  <a:srgbClr val="C00000"/>
                </a:solidFill>
              </a:rPr>
              <a:t>Nature</a:t>
            </a:r>
            <a:r>
              <a:rPr lang="en-US" sz="1400" dirty="0" smtClean="0">
                <a:solidFill>
                  <a:srgbClr val="C00000"/>
                </a:solidFill>
              </a:rPr>
              <a:t> (2009)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3419" y="5365316"/>
            <a:ext cx="2731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A. O’Connell et al.,  </a:t>
            </a:r>
            <a:r>
              <a:rPr lang="en-US" sz="1400" i="1" dirty="0" smtClean="0"/>
              <a:t>Nature</a:t>
            </a:r>
            <a:r>
              <a:rPr lang="en-US" sz="1400" dirty="0" smtClean="0"/>
              <a:t> (2010)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83085" y="5780762"/>
            <a:ext cx="3021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- J. M. </a:t>
            </a:r>
            <a:r>
              <a:rPr lang="en-US" sz="1400" dirty="0" err="1" smtClean="0">
                <a:solidFill>
                  <a:srgbClr val="002060"/>
                </a:solidFill>
              </a:rPr>
              <a:t>Pirkalainen</a:t>
            </a:r>
            <a:r>
              <a:rPr lang="en-US" sz="1400" dirty="0" smtClean="0">
                <a:solidFill>
                  <a:srgbClr val="002060"/>
                </a:solidFill>
              </a:rPr>
              <a:t> et al.,  </a:t>
            </a:r>
            <a:r>
              <a:rPr lang="en-US" sz="1400" i="1" dirty="0" smtClean="0">
                <a:solidFill>
                  <a:srgbClr val="002060"/>
                </a:solidFill>
              </a:rPr>
              <a:t>Nature</a:t>
            </a:r>
            <a:r>
              <a:rPr lang="en-US" sz="1400" dirty="0" smtClean="0">
                <a:solidFill>
                  <a:srgbClr val="002060"/>
                </a:solidFill>
              </a:rPr>
              <a:t> (2013)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1987" y="6522927"/>
            <a:ext cx="346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- Y. Chu, et al.,  Science (2017), </a:t>
            </a:r>
            <a:r>
              <a:rPr lang="en-US" sz="1400" i="1" dirty="0" smtClean="0">
                <a:solidFill>
                  <a:srgbClr val="FF0000"/>
                </a:solidFill>
              </a:rPr>
              <a:t>Nature</a:t>
            </a:r>
            <a:r>
              <a:rPr lang="en-US" sz="1400" dirty="0" smtClean="0">
                <a:solidFill>
                  <a:srgbClr val="FF0000"/>
                </a:solidFill>
              </a:rPr>
              <a:t> (2018)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5173" y="6121052"/>
            <a:ext cx="3301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F. </a:t>
            </a:r>
            <a:r>
              <a:rPr lang="en-US" sz="1400" dirty="0" err="1" smtClean="0"/>
              <a:t>Rouxinol</a:t>
            </a:r>
            <a:r>
              <a:rPr lang="en-US" sz="1400" dirty="0" smtClean="0"/>
              <a:t> et al., </a:t>
            </a:r>
            <a:r>
              <a:rPr lang="en-US" sz="1400" i="1" dirty="0" smtClean="0"/>
              <a:t>Nanotechnology</a:t>
            </a:r>
            <a:r>
              <a:rPr lang="en-US" sz="1400" dirty="0" smtClean="0"/>
              <a:t> (2016)</a:t>
            </a:r>
            <a:endParaRPr lang="en-US" sz="1400" dirty="0"/>
          </a:p>
        </p:txBody>
      </p:sp>
      <p:sp>
        <p:nvSpPr>
          <p:cNvPr id="41" name="Down Arrow 40"/>
          <p:cNvSpPr/>
          <p:nvPr/>
        </p:nvSpPr>
        <p:spPr>
          <a:xfrm>
            <a:off x="6590890" y="5276335"/>
            <a:ext cx="425885" cy="1112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136347" y="5313404"/>
            <a:ext cx="147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820000"/>
                </a:solidFill>
              </a:rPr>
              <a:t>Increasingly sophisticated</a:t>
            </a:r>
          </a:p>
          <a:p>
            <a:pPr algn="ctr"/>
            <a:r>
              <a:rPr lang="en-US" sz="1600" dirty="0" smtClean="0">
                <a:solidFill>
                  <a:srgbClr val="820000"/>
                </a:solidFill>
              </a:rPr>
              <a:t>Experiments</a:t>
            </a:r>
            <a:endParaRPr lang="en-US" sz="1600" dirty="0">
              <a:solidFill>
                <a:srgbClr val="820000"/>
              </a:solidFill>
            </a:endParaRPr>
          </a:p>
        </p:txBody>
      </p:sp>
      <p:cxnSp>
        <p:nvCxnSpPr>
          <p:cNvPr id="45" name="Elbow Connector 44"/>
          <p:cNvCxnSpPr/>
          <p:nvPr/>
        </p:nvCxnSpPr>
        <p:spPr>
          <a:xfrm rot="10800000" flipV="1">
            <a:off x="4734840" y="4345276"/>
            <a:ext cx="469757" cy="339458"/>
          </a:xfrm>
          <a:prstGeom prst="bentConnector3">
            <a:avLst>
              <a:gd name="adj1" fmla="val 4466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79544" y="4183693"/>
            <a:ext cx="3844899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Initial idea published on qubit-</a:t>
            </a:r>
            <a:r>
              <a:rPr lang="en-US" sz="1500" b="1" dirty="0" err="1" smtClean="0"/>
              <a:t>nanoresonator</a:t>
            </a:r>
            <a:endParaRPr lang="en-US" sz="15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331945" y="4787030"/>
            <a:ext cx="2853473" cy="3231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First experimental demonstration</a:t>
            </a:r>
            <a:endParaRPr lang="en-US" sz="1500" b="1" dirty="0"/>
          </a:p>
        </p:txBody>
      </p:sp>
      <p:cxnSp>
        <p:nvCxnSpPr>
          <p:cNvPr id="50" name="Elbow Connector 49"/>
          <p:cNvCxnSpPr/>
          <p:nvPr/>
        </p:nvCxnSpPr>
        <p:spPr>
          <a:xfrm rot="10800000" flipV="1">
            <a:off x="3485404" y="4973665"/>
            <a:ext cx="1771386" cy="15514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12492" y="5377863"/>
            <a:ext cx="147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820000"/>
                </a:solidFill>
              </a:rPr>
              <a:t>Using better circuitry/qubits</a:t>
            </a:r>
          </a:p>
          <a:p>
            <a:pPr algn="ctr"/>
            <a:r>
              <a:rPr lang="en-US" sz="1600" dirty="0">
                <a:solidFill>
                  <a:srgbClr val="820000"/>
                </a:solidFill>
              </a:rPr>
              <a:t>f</a:t>
            </a:r>
            <a:r>
              <a:rPr lang="en-US" sz="1600" dirty="0" smtClean="0">
                <a:solidFill>
                  <a:srgbClr val="820000"/>
                </a:solidFill>
              </a:rPr>
              <a:t>rom </a:t>
            </a:r>
            <a:r>
              <a:rPr lang="en-US" sz="1600" dirty="0" err="1" smtClean="0">
                <a:solidFill>
                  <a:srgbClr val="820000"/>
                </a:solidFill>
              </a:rPr>
              <a:t>cQED</a:t>
            </a:r>
            <a:r>
              <a:rPr lang="en-US" sz="1600" dirty="0" smtClean="0">
                <a:solidFill>
                  <a:srgbClr val="820000"/>
                </a:solidFill>
              </a:rPr>
              <a:t>!</a:t>
            </a:r>
            <a:endParaRPr lang="en-US" sz="1600" dirty="0">
              <a:solidFill>
                <a:srgbClr val="82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30094" y="6471698"/>
            <a:ext cx="4463594" cy="3231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(</a:t>
            </a:r>
            <a:r>
              <a:rPr lang="en-US" sz="1500" b="1" dirty="0" err="1" smtClean="0"/>
              <a:t>Schoelkopf</a:t>
            </a:r>
            <a:r>
              <a:rPr lang="en-US" sz="1500" b="1" dirty="0" smtClean="0"/>
              <a:t> group) Mechanical quantum state control</a:t>
            </a:r>
            <a:endParaRPr lang="en-US" sz="1500" b="1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4247702" y="6676817"/>
            <a:ext cx="274320" cy="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5987441"/>
            <a:ext cx="7445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LaHaye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Group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38" name="Picture 18" descr="Picture1"/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30000"/>
          </a:blip>
          <a:srcRect l="3118" t="12889" r="16760" b="655"/>
          <a:stretch/>
        </p:blipFill>
        <p:spPr bwMode="auto">
          <a:xfrm>
            <a:off x="123567" y="160638"/>
            <a:ext cx="3493486" cy="2377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2402" y="139559"/>
            <a:ext cx="2209302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961" y="135339"/>
            <a:ext cx="2951539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24" y="172993"/>
            <a:ext cx="2855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LaHaye et al. 2009 (Roukes Group)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9384" y="98854"/>
            <a:ext cx="18102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O’Connell et al. 2010</a:t>
            </a:r>
          </a:p>
          <a:p>
            <a:r>
              <a:rPr lang="en-US" sz="1500" dirty="0" smtClean="0"/>
              <a:t>(Cleland Group)</a:t>
            </a:r>
            <a:endParaRPr lang="en-US" sz="1500" dirty="0"/>
          </a:p>
        </p:txBody>
      </p:sp>
      <p:sp>
        <p:nvSpPr>
          <p:cNvPr id="44" name="TextBox 43"/>
          <p:cNvSpPr txBox="1"/>
          <p:nvPr/>
        </p:nvSpPr>
        <p:spPr>
          <a:xfrm>
            <a:off x="5935362" y="2018270"/>
            <a:ext cx="19164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/>
              <a:t>Pirkalainen</a:t>
            </a:r>
            <a:r>
              <a:rPr lang="en-US" sz="1500" dirty="0" smtClean="0"/>
              <a:t> et al. 2013</a:t>
            </a:r>
          </a:p>
          <a:p>
            <a:r>
              <a:rPr lang="en-US" sz="1500" dirty="0" smtClean="0"/>
              <a:t>(Sillanpaa Group)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365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2" grpId="0"/>
      <p:bldP spid="37" grpId="0" animBg="1"/>
      <p:bldP spid="49" grpId="0" animBg="1"/>
      <p:bldP spid="53" grpId="0"/>
      <p:bldP spid="54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0"/>
            <a:ext cx="8572422" cy="86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Quantum Electromechanical Schematic – </a:t>
            </a:r>
            <a:r>
              <a:rPr lang="en-US" sz="3200" dirty="0" err="1" smtClean="0">
                <a:solidFill>
                  <a:schemeClr val="bg1"/>
                </a:solidFill>
              </a:rPr>
              <a:t>Transmon</a:t>
            </a:r>
            <a:r>
              <a:rPr lang="en-US" sz="3200" dirty="0" smtClean="0">
                <a:solidFill>
                  <a:schemeClr val="bg1"/>
                </a:solidFill>
              </a:rPr>
              <a:t> qubit, NR,  CPW Cavity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0376" y="945926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10000"/>
                </a:solidFill>
              </a:rPr>
              <a:t>F. </a:t>
            </a:r>
            <a:r>
              <a:rPr lang="en-US" sz="1400" dirty="0" err="1" smtClean="0">
                <a:solidFill>
                  <a:srgbClr val="910000"/>
                </a:solidFill>
              </a:rPr>
              <a:t>Rouxinol</a:t>
            </a:r>
            <a:r>
              <a:rPr lang="en-US" sz="1400" dirty="0" smtClean="0">
                <a:solidFill>
                  <a:srgbClr val="910000"/>
                </a:solidFill>
              </a:rPr>
              <a:t>, Y. Hao, F. Brito, A. </a:t>
            </a:r>
            <a:r>
              <a:rPr lang="en-US" sz="1400" dirty="0" err="1" smtClean="0">
                <a:solidFill>
                  <a:srgbClr val="910000"/>
                </a:solidFill>
              </a:rPr>
              <a:t>Caldeira</a:t>
            </a:r>
            <a:r>
              <a:rPr lang="en-US" sz="1400" dirty="0" smtClean="0">
                <a:solidFill>
                  <a:srgbClr val="910000"/>
                </a:solidFill>
              </a:rPr>
              <a:t>, E.K. Irish, and M. LaHaye. </a:t>
            </a:r>
            <a:r>
              <a:rPr lang="en-US" sz="1400" i="1" dirty="0" smtClean="0">
                <a:solidFill>
                  <a:srgbClr val="910000"/>
                </a:solidFill>
              </a:rPr>
              <a:t>Nanotechnology </a:t>
            </a:r>
            <a:r>
              <a:rPr lang="en-US" sz="1400" b="1" dirty="0">
                <a:solidFill>
                  <a:srgbClr val="910000"/>
                </a:solidFill>
              </a:rPr>
              <a:t>27</a:t>
            </a:r>
            <a:r>
              <a:rPr lang="en-US" sz="1400" dirty="0">
                <a:solidFill>
                  <a:srgbClr val="910000"/>
                </a:solidFill>
              </a:rPr>
              <a:t>, 364003(2016)</a:t>
            </a:r>
            <a:r>
              <a:rPr lang="en-US" sz="1400" dirty="0" smtClean="0">
                <a:solidFill>
                  <a:srgbClr val="910000"/>
                </a:solidFill>
              </a:rPr>
              <a:t> </a:t>
            </a:r>
            <a:endParaRPr lang="en-US" sz="1400" dirty="0">
              <a:solidFill>
                <a:srgbClr val="91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6" b="43845"/>
          <a:stretch/>
        </p:blipFill>
        <p:spPr>
          <a:xfrm>
            <a:off x="330598" y="1303640"/>
            <a:ext cx="5802665" cy="4389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657" y="1287888"/>
            <a:ext cx="1171978" cy="850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9466" y="5752787"/>
                <a:ext cx="4477385" cy="91929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b="1" dirty="0" smtClean="0">
                    <a:solidFill>
                      <a:srgbClr val="910000"/>
                    </a:solidFill>
                  </a:rPr>
                  <a:t>Transmon-NR coupling described by generalized, multi-level Jaynes-Cumming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𝑵𝑹</m:t>
                        </m:r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sz="1700" b="1" i="1" smtClean="0">
                        <a:solidFill>
                          <a:srgbClr val="91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b>
                        </m:sSub>
                      </m:e>
                    </m:nary>
                    <m:d>
                      <m:dPr>
                        <m:begChr m:val=""/>
                        <m:endChr m:val="⟩"/>
                        <m:ctrl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</m:d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</m:d>
                      </m:e>
                    </m:d>
                    <m:r>
                      <a:rPr lang="en-US" sz="1700" b="1" i="1" smtClean="0">
                        <a:solidFill>
                          <a:srgbClr val="91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d>
                      <m:dPr>
                        <m:ctrlP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1700" b="1" i="1" smtClean="0">
                                <a:solidFill>
                                  <a:srgbClr val="91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700" b="1" i="1" smtClean="0">
                            <a:solidFill>
                              <a:srgbClr val="91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sz="1700" b="1" dirty="0" smtClean="0">
                    <a:solidFill>
                      <a:srgbClr val="910000"/>
                    </a:solidFill>
                  </a:rPr>
                  <a:t>  </a:t>
                </a:r>
                <a:endParaRPr lang="en-US" sz="1700" b="1" dirty="0">
                  <a:solidFill>
                    <a:srgbClr val="91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6" y="5752787"/>
                <a:ext cx="4477385" cy="919291"/>
              </a:xfrm>
              <a:prstGeom prst="rect">
                <a:avLst/>
              </a:prstGeom>
              <a:blipFill rotWithShape="0">
                <a:blip r:embed="rId4"/>
                <a:stretch>
                  <a:fillRect t="-1282" b="-6025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597633" y="1464642"/>
                <a:ext cx="2372946" cy="15118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91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b="1" dirty="0" smtClean="0"/>
                  <a:t>Flexural, </a:t>
                </a:r>
              </a:p>
              <a:p>
                <a:pPr algn="ctr"/>
                <a:r>
                  <a:rPr lang="en-US" sz="1700" b="1" dirty="0" smtClean="0"/>
                  <a:t>UHF-range </a:t>
                </a:r>
                <a:r>
                  <a:rPr lang="en-US" sz="1700" b="1" dirty="0" err="1" smtClean="0"/>
                  <a:t>nanoresonator</a:t>
                </a:r>
                <a:r>
                  <a:rPr lang="en-US" sz="1700" b="1" dirty="0" smtClean="0"/>
                  <a:t> (NR)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1700" b="1" i="1" smtClean="0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𝑵𝑹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91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700" b="1" i="1" smtClean="0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700" b="1" i="1" smtClean="0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𝑵𝑹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1700" b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633" y="1464642"/>
                <a:ext cx="2372946" cy="1511824"/>
              </a:xfrm>
              <a:prstGeom prst="rect">
                <a:avLst/>
              </a:prstGeom>
              <a:blipFill rotWithShape="0">
                <a:blip r:embed="rId5"/>
                <a:stretch>
                  <a:fillRect t="-395"/>
                </a:stretch>
              </a:blipFill>
              <a:ln w="28575">
                <a:solidFill>
                  <a:srgbClr val="91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40523" y="5463087"/>
                <a:ext cx="3011338" cy="127502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82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b="1" dirty="0" smtClean="0"/>
                  <a:t>Artificial Atom: the </a:t>
                </a:r>
                <a:r>
                  <a:rPr lang="en-US" sz="1700" b="1" dirty="0" err="1" smtClean="0"/>
                  <a:t>transmon</a:t>
                </a:r>
                <a:endParaRPr lang="en-US" sz="1700" b="1" dirty="0" smtClean="0"/>
              </a:p>
              <a:p>
                <a:pPr algn="ctr"/>
                <a:r>
                  <a:rPr lang="en-US" sz="1700" b="1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700" b="1" i="1"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  <m:r>
                      <a:rPr lang="en-US" sz="1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  <m:sSub>
                      <m:sSubPr>
                        <m:ctrlP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𝒆𝒍</m:t>
                        </m:r>
                      </m:sub>
                    </m:sSub>
                  </m:oMath>
                </a14:m>
                <a:r>
                  <a:rPr lang="en-US" sz="1700" b="1" dirty="0" smtClean="0"/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1700" b="1" i="1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sz="1700" b="1" i="1">
                          <a:solidFill>
                            <a:srgbClr val="91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700" b="1" i="1" smtClean="0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700" b="1" i="1" smtClean="0">
                              <a:solidFill>
                                <a:srgbClr val="91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700" b="1" i="1" smtClean="0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1" i="1" smtClean="0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1700" b="1" i="1" smtClean="0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700" b="1" i="1" smtClean="0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1700" b="1" i="1">
                                  <a:solidFill>
                                    <a:srgbClr val="9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 i="1">
                                      <a:solidFill>
                                        <a:srgbClr val="91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17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523" y="5463087"/>
                <a:ext cx="3011338" cy="1275029"/>
              </a:xfrm>
              <a:prstGeom prst="rect">
                <a:avLst/>
              </a:prstGeom>
              <a:blipFill rotWithShape="0">
                <a:blip r:embed="rId6"/>
                <a:stretch>
                  <a:fillRect t="-467"/>
                </a:stretch>
              </a:blipFill>
              <a:ln w="28575">
                <a:solidFill>
                  <a:srgbClr val="82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113562" y="3555966"/>
                <a:ext cx="2756079" cy="113877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b="1" dirty="0" smtClean="0">
                    <a:solidFill>
                      <a:schemeClr val="tx1"/>
                    </a:solidFill>
                  </a:rPr>
                  <a:t>Transmon-NR coupling established by applying large (~ Volts) DC potential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1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𝑵𝑹</m:t>
                        </m:r>
                      </m:sub>
                    </m:sSub>
                  </m:oMath>
                </a14:m>
                <a:endParaRPr lang="en-US" sz="1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562" y="3555966"/>
                <a:ext cx="2756079" cy="1138773"/>
              </a:xfrm>
              <a:prstGeom prst="rect">
                <a:avLst/>
              </a:prstGeom>
              <a:blipFill rotWithShape="0">
                <a:blip r:embed="rId7"/>
                <a:stretch>
                  <a:fillRect t="-521" b="-468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5112913" y="2125014"/>
            <a:ext cx="1365160" cy="13136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627418" y="4433455"/>
            <a:ext cx="1011383" cy="13023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7091" y="4100946"/>
            <a:ext cx="17679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Superconducting</a:t>
            </a:r>
          </a:p>
          <a:p>
            <a:r>
              <a:rPr lang="en-US" dirty="0" smtClean="0"/>
              <a:t>CPW Cavity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80655" y="2840182"/>
            <a:ext cx="748145" cy="11499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3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-47908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Design of Qubit-Mechanics Samples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357" y="1465377"/>
            <a:ext cx="4723222" cy="2756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57" y="1434855"/>
            <a:ext cx="3843725" cy="27812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8310" y="1041021"/>
            <a:ext cx="4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 Image of </a:t>
            </a:r>
            <a:r>
              <a:rPr lang="en-US" dirty="0" err="1" smtClean="0"/>
              <a:t>Transmon</a:t>
            </a:r>
            <a:r>
              <a:rPr lang="en-US" dirty="0" smtClean="0"/>
              <a:t> Qubit and Circuitry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89128" y="1053153"/>
            <a:ext cx="340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 Image of </a:t>
            </a:r>
            <a:r>
              <a:rPr lang="en-US" dirty="0" err="1" smtClean="0"/>
              <a:t>Nanoresonator</a:t>
            </a:r>
            <a:r>
              <a:rPr lang="en-US" dirty="0" smtClean="0"/>
              <a:t> (NR)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63603" y="5500048"/>
            <a:ext cx="52397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820000"/>
                </a:solidFill>
              </a:rPr>
              <a:t>- </a:t>
            </a:r>
            <a:r>
              <a:rPr lang="en-US" sz="1700" dirty="0" err="1" smtClean="0">
                <a:solidFill>
                  <a:srgbClr val="820000"/>
                </a:solidFill>
              </a:rPr>
              <a:t>Transmon</a:t>
            </a:r>
            <a:r>
              <a:rPr lang="en-US" sz="1700" dirty="0" smtClean="0">
                <a:solidFill>
                  <a:srgbClr val="820000"/>
                </a:solidFill>
              </a:rPr>
              <a:t> embedded in ground plane of CPW cavity near a voltage anti-node of fundamental mode</a:t>
            </a:r>
            <a:endParaRPr lang="en-US" sz="1700" dirty="0">
              <a:solidFill>
                <a:srgbClr val="82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1195" y="4437799"/>
            <a:ext cx="50201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- Devices engineered at CNF and SU (</a:t>
            </a:r>
            <a:r>
              <a:rPr lang="en-US" sz="1700" dirty="0" err="1" smtClean="0"/>
              <a:t>Plourde</a:t>
            </a:r>
            <a:r>
              <a:rPr lang="en-US" sz="1700" dirty="0" smtClean="0"/>
              <a:t> Lab), using optical/e-beam lithography and RIE </a:t>
            </a:r>
            <a:r>
              <a:rPr lang="en-US" sz="1700" dirty="0" err="1" smtClean="0"/>
              <a:t>etchs</a:t>
            </a:r>
            <a:endParaRPr lang="en-US" sz="1700" dirty="0"/>
          </a:p>
        </p:txBody>
      </p:sp>
      <p:sp>
        <p:nvSpPr>
          <p:cNvPr id="21" name="TextBox 20"/>
          <p:cNvSpPr txBox="1"/>
          <p:nvPr/>
        </p:nvSpPr>
        <p:spPr>
          <a:xfrm>
            <a:off x="5854890" y="296156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 Josephson junctions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632811" y="2825086"/>
            <a:ext cx="163773" cy="2183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785211" y="2841006"/>
            <a:ext cx="163773" cy="2183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441915" y="3657601"/>
            <a:ext cx="157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Nb</a:t>
            </a:r>
            <a:r>
              <a:rPr lang="en-US" sz="1600" dirty="0" smtClean="0">
                <a:solidFill>
                  <a:schemeClr val="bg1"/>
                </a:solidFill>
              </a:rPr>
              <a:t> ground plane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9540" y="3646227"/>
            <a:ext cx="93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Nb</a:t>
            </a:r>
            <a:r>
              <a:rPr lang="en-US" sz="1600" dirty="0" smtClean="0">
                <a:solidFill>
                  <a:schemeClr val="bg1"/>
                </a:solidFill>
              </a:rPr>
              <a:t> Flux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Bias loop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6511" y="6242447"/>
            <a:ext cx="5119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- Flux bias loop on chip for tuning </a:t>
            </a:r>
            <a:r>
              <a:rPr lang="en-US" sz="1700" dirty="0" err="1" smtClean="0"/>
              <a:t>transmon</a:t>
            </a:r>
            <a:r>
              <a:rPr lang="en-US" sz="1700" dirty="0" smtClean="0"/>
              <a:t> transition energy</a:t>
            </a:r>
            <a:endParaRPr lang="en-US" sz="1700" dirty="0"/>
          </a:p>
        </p:txBody>
      </p:sp>
      <p:sp>
        <p:nvSpPr>
          <p:cNvPr id="31" name="TextBox 30"/>
          <p:cNvSpPr txBox="1"/>
          <p:nvPr/>
        </p:nvSpPr>
        <p:spPr>
          <a:xfrm>
            <a:off x="5022379" y="2265528"/>
            <a:ext cx="251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shunt capacitor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492622" y="2483893"/>
            <a:ext cx="354842" cy="4776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519917" y="2347415"/>
            <a:ext cx="532263" cy="1364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441743" y="2006221"/>
            <a:ext cx="395785" cy="2729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998794" y="1733266"/>
            <a:ext cx="2415654" cy="2593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930555" y="2292824"/>
            <a:ext cx="2497543" cy="12282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68490" y="5601459"/>
                <a:ext cx="3425588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/>
                  <a:t>- Third in-plane flexural mode serves as NR,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~3.</m:t>
                        </m:r>
                      </m:den>
                    </m:f>
                  </m:oMath>
                </a14:m>
                <a:r>
                  <a:rPr lang="en-US" sz="1700" dirty="0" smtClean="0"/>
                  <a:t>5 GHz</a:t>
                </a:r>
              </a:p>
              <a:p>
                <a:endParaRPr lang="en-US" sz="17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90" y="5601459"/>
                <a:ext cx="3425588" cy="877163"/>
              </a:xfrm>
              <a:prstGeom prst="rect">
                <a:avLst/>
              </a:prstGeom>
              <a:blipFill rotWithShape="0">
                <a:blip r:embed="rId6"/>
                <a:stretch>
                  <a:fillRect l="-1068" t="-13194" r="-1068" b="-38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411709" y="4429324"/>
            <a:ext cx="34255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- Suspended nanostructure fabricated from Al</a:t>
            </a:r>
            <a:endParaRPr lang="en-US" sz="1700" dirty="0"/>
          </a:p>
        </p:txBody>
      </p:sp>
      <p:sp>
        <p:nvSpPr>
          <p:cNvPr id="49" name="TextBox 48"/>
          <p:cNvSpPr txBox="1"/>
          <p:nvPr/>
        </p:nvSpPr>
        <p:spPr>
          <a:xfrm>
            <a:off x="359392" y="5151631"/>
            <a:ext cx="34255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- Separated from qubit by 35 nm </a:t>
            </a:r>
            <a:endParaRPr lang="en-US" sz="1700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156346" y="2674961"/>
            <a:ext cx="0" cy="17742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56347" y="2579428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35 nm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039737" y="4490114"/>
            <a:ext cx="0" cy="228600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96286" y="559559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Rouxinol</a:t>
            </a:r>
            <a:r>
              <a:rPr lang="en-US" sz="1400" dirty="0" smtClean="0">
                <a:solidFill>
                  <a:schemeClr val="bg1"/>
                </a:solidFill>
              </a:rPr>
              <a:t>, Y. Hao, F. Brito, A. </a:t>
            </a:r>
            <a:r>
              <a:rPr lang="en-US" sz="1400" dirty="0" err="1" smtClean="0">
                <a:solidFill>
                  <a:schemeClr val="bg1"/>
                </a:solidFill>
              </a:rPr>
              <a:t>Caldeira</a:t>
            </a:r>
            <a:r>
              <a:rPr lang="en-US" sz="1400" dirty="0" smtClean="0">
                <a:solidFill>
                  <a:schemeClr val="bg1"/>
                </a:solidFill>
              </a:rPr>
              <a:t>, E.K. Irish, and M. LaHaye. </a:t>
            </a:r>
            <a:r>
              <a:rPr lang="en-US" sz="1400" i="1" dirty="0" smtClean="0">
                <a:solidFill>
                  <a:schemeClr val="bg1"/>
                </a:solidFill>
              </a:rPr>
              <a:t>Nanotechnology </a:t>
            </a:r>
            <a:r>
              <a:rPr lang="en-US" sz="1400" b="1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364003(2016)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38737" y="1540042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Silicon substrate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213558" y="1844842"/>
            <a:ext cx="256674" cy="1925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05853" y="6156834"/>
                <a:ext cx="3357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Can tune qubit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 thru this frequency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53" y="6156834"/>
                <a:ext cx="3357522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108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700595" y="6466892"/>
            <a:ext cx="329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Low thermal occupation at </a:t>
            </a:r>
            <a:r>
              <a:rPr lang="en-US" sz="1600" dirty="0" err="1" smtClean="0">
                <a:solidFill>
                  <a:srgbClr val="FF0000"/>
                </a:solidFill>
              </a:rPr>
              <a:t>mK</a:t>
            </a:r>
            <a:r>
              <a:rPr lang="en-US" sz="1600" dirty="0" smtClean="0">
                <a:solidFill>
                  <a:srgbClr val="FF0000"/>
                </a:solidFill>
              </a:rPr>
              <a:t> temps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4830" y="5036024"/>
            <a:ext cx="350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*Fab performed by F. </a:t>
            </a:r>
            <a:r>
              <a:rPr lang="en-US" sz="1600" b="1" i="1" dirty="0" err="1" smtClean="0"/>
              <a:t>Rouxinol</a:t>
            </a:r>
            <a:r>
              <a:rPr lang="en-US" sz="1600" b="1" i="1" dirty="0" smtClean="0"/>
              <a:t>, Y. Hao*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5951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0" grpId="0"/>
      <p:bldP spid="21" grpId="0"/>
      <p:bldP spid="29" grpId="0"/>
      <p:bldP spid="32" grpId="0"/>
      <p:bldP spid="33" grpId="0"/>
      <p:bldP spid="31" grpId="0"/>
      <p:bldP spid="38" grpId="0" animBg="1"/>
      <p:bldP spid="46" grpId="0"/>
      <p:bldP spid="48" grpId="0"/>
      <p:bldP spid="49" grpId="0"/>
      <p:bldP spid="51" grpId="0"/>
      <p:bldP spid="55" grpId="0"/>
      <p:bldP spid="58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4957" y="1139571"/>
            <a:ext cx="4305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 smtClean="0"/>
              <a:t> Integrate </a:t>
            </a:r>
            <a:r>
              <a:rPr lang="en-US" sz="1700" dirty="0" err="1" smtClean="0"/>
              <a:t>transmon</a:t>
            </a:r>
            <a:r>
              <a:rPr lang="en-US" sz="1700" dirty="0" smtClean="0"/>
              <a:t> &amp; NR into high-Q CPW cavity for dispersive measurement </a:t>
            </a:r>
            <a:endParaRPr lang="en-US" sz="17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81" y="1534974"/>
            <a:ext cx="4513202" cy="320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660" y="4114800"/>
            <a:ext cx="3576638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19023"/>
            <a:ext cx="427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 Drawing of Coplanar Waveguide Cavity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 b="43584"/>
          <a:stretch/>
        </p:blipFill>
        <p:spPr>
          <a:xfrm>
            <a:off x="1428829" y="5048237"/>
            <a:ext cx="2865948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486" y="5047296"/>
            <a:ext cx="107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</a:t>
            </a:r>
          </a:p>
          <a:p>
            <a:r>
              <a:rPr lang="en-US" dirty="0" smtClean="0"/>
              <a:t>Capacitor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22530" y="2850897"/>
            <a:ext cx="237605" cy="19932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29151" y="2850897"/>
            <a:ext cx="237605" cy="19932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67670" y="2354422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Coupling Capacitors</a:t>
            </a:r>
            <a:endParaRPr lang="en-US" sz="1400" dirty="0"/>
          </a:p>
        </p:txBody>
      </p:sp>
      <p:cxnSp>
        <p:nvCxnSpPr>
          <p:cNvPr id="15" name="Straight Connector 14"/>
          <p:cNvCxnSpPr>
            <a:stCxn id="12" idx="2"/>
            <a:endCxn id="18" idx="7"/>
          </p:cNvCxnSpPr>
          <p:nvPr/>
        </p:nvCxnSpPr>
        <p:spPr>
          <a:xfrm flipH="1">
            <a:off x="3531960" y="2662199"/>
            <a:ext cx="351799" cy="217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  <a:endCxn id="10" idx="7"/>
          </p:cNvCxnSpPr>
          <p:nvPr/>
        </p:nvCxnSpPr>
        <p:spPr>
          <a:xfrm flipH="1">
            <a:off x="1825339" y="2662199"/>
            <a:ext cx="2058420" cy="217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278486" y="-47908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 smtClean="0">
                <a:solidFill>
                  <a:schemeClr val="bg1"/>
                </a:solidFill>
              </a:rPr>
              <a:t>CPW Cavity for Read-Out of Qubit-Mechanics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6286" y="559559"/>
            <a:ext cx="748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</a:rPr>
              <a:t>Rouxinol</a:t>
            </a:r>
            <a:r>
              <a:rPr lang="en-US" sz="1400" dirty="0" smtClean="0">
                <a:solidFill>
                  <a:schemeClr val="bg1"/>
                </a:solidFill>
              </a:rPr>
              <a:t>, Y. Hao, F. Brito, A. </a:t>
            </a:r>
            <a:r>
              <a:rPr lang="en-US" sz="1400" dirty="0" err="1" smtClean="0">
                <a:solidFill>
                  <a:schemeClr val="bg1"/>
                </a:solidFill>
              </a:rPr>
              <a:t>Caldeira</a:t>
            </a:r>
            <a:r>
              <a:rPr lang="en-US" sz="1400" dirty="0" smtClean="0">
                <a:solidFill>
                  <a:schemeClr val="bg1"/>
                </a:solidFill>
              </a:rPr>
              <a:t>, E.K. Irish, and M. LaHaye. </a:t>
            </a:r>
            <a:r>
              <a:rPr lang="en-US" sz="1400" i="1" dirty="0" smtClean="0">
                <a:solidFill>
                  <a:schemeClr val="bg1"/>
                </a:solidFill>
              </a:rPr>
              <a:t>Nanotechnology </a:t>
            </a:r>
            <a:r>
              <a:rPr lang="en-US" sz="1400" b="1" dirty="0">
                <a:solidFill>
                  <a:schemeClr val="bg1"/>
                </a:solidFill>
              </a:rPr>
              <a:t>27</a:t>
            </a:r>
            <a:r>
              <a:rPr lang="en-US" sz="1400" dirty="0">
                <a:solidFill>
                  <a:schemeClr val="bg1"/>
                </a:solidFill>
              </a:rPr>
              <a:t>, 364003(2016)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8336" y="5855369"/>
                <a:ext cx="449578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dirty="0" smtClean="0">
                    <a:solidFill>
                      <a:srgbClr val="C00000"/>
                    </a:solidFill>
                  </a:rPr>
                  <a:t>Fundamental mode of cavity has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7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7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17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7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7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~5 </m:t>
                    </m:r>
                    <m:r>
                      <a:rPr lang="en-US" sz="17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endParaRPr lang="en-US" sz="17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6" y="5855369"/>
                <a:ext cx="4495783" cy="353943"/>
              </a:xfrm>
              <a:prstGeom prst="rect">
                <a:avLst/>
              </a:prstGeom>
              <a:blipFill rotWithShape="0">
                <a:blip r:embed="rId6"/>
                <a:stretch>
                  <a:fillRect l="-813" t="-106897" b="-16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28336" y="6242447"/>
            <a:ext cx="43474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Embed </a:t>
            </a:r>
            <a:r>
              <a:rPr lang="en-US" sz="1700" dirty="0" err="1" smtClean="0"/>
              <a:t>qubit+NR</a:t>
            </a:r>
            <a:r>
              <a:rPr lang="en-US" sz="1700" dirty="0" smtClean="0"/>
              <a:t> in ground-plane near voltage anti-node of fundamental mode</a:t>
            </a:r>
            <a:endParaRPr lang="en-US" sz="1700" dirty="0"/>
          </a:p>
        </p:txBody>
      </p:sp>
      <p:sp>
        <p:nvSpPr>
          <p:cNvPr id="29" name="TextBox 28"/>
          <p:cNvSpPr txBox="1"/>
          <p:nvPr/>
        </p:nvSpPr>
        <p:spPr>
          <a:xfrm>
            <a:off x="4712979" y="1787487"/>
            <a:ext cx="43234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700" dirty="0" smtClean="0">
                <a:solidFill>
                  <a:srgbClr val="002060"/>
                </a:solidFill>
              </a:rPr>
              <a:t>Transmission of microwaves through CPW depends on state of the qubit</a:t>
            </a:r>
            <a:endParaRPr lang="en-US" sz="17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1380" y="2526742"/>
            <a:ext cx="432343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700" dirty="0" smtClean="0">
                <a:solidFill>
                  <a:srgbClr val="820000"/>
                </a:solidFill>
              </a:rPr>
              <a:t>T-filter allows application of DC coupling voltage </a:t>
            </a:r>
            <a:r>
              <a:rPr lang="en-US" sz="1700" i="1" dirty="0" smtClean="0">
                <a:solidFill>
                  <a:srgbClr val="820000"/>
                </a:solidFill>
              </a:rPr>
              <a:t>V</a:t>
            </a:r>
            <a:r>
              <a:rPr lang="en-US" sz="1700" i="1" baseline="-25000" dirty="0" smtClean="0">
                <a:solidFill>
                  <a:srgbClr val="820000"/>
                </a:solidFill>
              </a:rPr>
              <a:t>NR</a:t>
            </a:r>
            <a:r>
              <a:rPr lang="en-US" sz="1700" dirty="0" smtClean="0">
                <a:solidFill>
                  <a:srgbClr val="820000"/>
                </a:solidFill>
              </a:rPr>
              <a:t> without degrading Q-factor of the CPW (Q’s as high as 200,000 achieved)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2" y="3474324"/>
            <a:ext cx="41147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See Hao, </a:t>
            </a:r>
            <a:r>
              <a:rPr lang="en-US" sz="1500" b="1" dirty="0" err="1"/>
              <a:t>Rouxinol</a:t>
            </a:r>
            <a:r>
              <a:rPr lang="en-US" sz="1500" b="1" dirty="0"/>
              <a:t>, LaHaye </a:t>
            </a:r>
            <a:r>
              <a:rPr lang="en-US" sz="1500" b="1" i="1" dirty="0"/>
              <a:t>APL </a:t>
            </a:r>
            <a:r>
              <a:rPr lang="en-US" sz="1500" b="1" dirty="0"/>
              <a:t>105, 222603 (2014) for filter details</a:t>
            </a:r>
          </a:p>
        </p:txBody>
      </p:sp>
    </p:spTree>
    <p:extLst>
      <p:ext uri="{BB962C8B-B14F-4D97-AF65-F5344CB8AC3E}">
        <p14:creationId xmlns:p14="http://schemas.microsoft.com/office/powerpoint/2010/main" val="142144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52104" r="51850" b="6388"/>
          <a:stretch/>
        </p:blipFill>
        <p:spPr>
          <a:xfrm>
            <a:off x="246227" y="4433617"/>
            <a:ext cx="4101734" cy="2027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7424" b="47329"/>
          <a:stretch/>
        </p:blipFill>
        <p:spPr>
          <a:xfrm>
            <a:off x="248593" y="1500769"/>
            <a:ext cx="8643880" cy="2572467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585854" y="4183539"/>
            <a:ext cx="4437437" cy="2556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0" y="-14514"/>
            <a:ext cx="9144000" cy="914400"/>
          </a:xfrm>
          <a:prstGeom prst="rect">
            <a:avLst/>
          </a:prstGeom>
          <a:solidFill>
            <a:srgbClr val="91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1" pitchFamily="2" charset="0"/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0" y="4604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78486" y="88572"/>
            <a:ext cx="857242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chemeClr val="bg1"/>
                </a:solidFill>
              </a:rPr>
              <a:t>Measurements of Resonant Interaction with NR (</a:t>
            </a:r>
            <a:r>
              <a:rPr lang="en-US" sz="3000" dirty="0" err="1" smtClean="0">
                <a:solidFill>
                  <a:schemeClr val="bg1"/>
                </a:solidFill>
              </a:rPr>
              <a:t>Perfromed</a:t>
            </a:r>
            <a:r>
              <a:rPr lang="en-US" sz="3000" dirty="0" smtClean="0">
                <a:solidFill>
                  <a:schemeClr val="bg1"/>
                </a:solidFill>
              </a:rPr>
              <a:t> by F. </a:t>
            </a:r>
            <a:r>
              <a:rPr lang="en-US" sz="3000" dirty="0" err="1" smtClean="0">
                <a:solidFill>
                  <a:schemeClr val="bg1"/>
                </a:solidFill>
              </a:rPr>
              <a:t>Rouxinol</a:t>
            </a:r>
            <a:r>
              <a:rPr lang="en-US" sz="3000" dirty="0" smtClean="0">
                <a:solidFill>
                  <a:schemeClr val="bg1"/>
                </a:solidFill>
              </a:rPr>
              <a:t>, Y. Hao)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143" y="1024635"/>
            <a:ext cx="822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Measurements of the Microwave Cavity with Qubit-NR Coupling Applied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482436" y="3703639"/>
                <a:ext cx="14868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Qubit Flux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36" y="3703639"/>
                <a:ext cx="1486817" cy="338554"/>
              </a:xfrm>
              <a:prstGeom prst="rect">
                <a:avLst/>
              </a:prstGeom>
              <a:blipFill rotWithShape="0">
                <a:blip r:embed="rId15"/>
                <a:stretch>
                  <a:fillRect l="-2049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192981" y="3731084"/>
                <a:ext cx="14868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Qubit Flux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981" y="3731084"/>
                <a:ext cx="1486817" cy="338554"/>
              </a:xfrm>
              <a:prstGeom prst="rect">
                <a:avLst/>
              </a:prstGeom>
              <a:blipFill rotWithShape="0">
                <a:blip r:embed="rId16"/>
                <a:stretch>
                  <a:fillRect l="-245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79421" y="6391426"/>
                <a:ext cx="14868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Qubit Flux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421" y="6391426"/>
                <a:ext cx="1486817" cy="338554"/>
              </a:xfrm>
              <a:prstGeom prst="rect">
                <a:avLst/>
              </a:prstGeom>
              <a:blipFill rotWithShape="0">
                <a:blip r:embed="rId26"/>
                <a:stretch>
                  <a:fillRect l="-2049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 rot="16200000">
                <a:off x="-888369" y="2575166"/>
                <a:ext cx="22292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Cavity Probe Tone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88369" y="2575166"/>
                <a:ext cx="2229200" cy="338554"/>
              </a:xfrm>
              <a:prstGeom prst="rect">
                <a:avLst/>
              </a:prstGeom>
              <a:blipFill rotWithShape="0">
                <a:blip r:embed="rId18"/>
                <a:stretch>
                  <a:fillRect l="-5357" r="-21429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rot="16200000">
                <a:off x="-853067" y="5213364"/>
                <a:ext cx="22292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Cavity Probe Tone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53067" y="5213364"/>
                <a:ext cx="2229200" cy="338554"/>
              </a:xfrm>
              <a:prstGeom prst="rect">
                <a:avLst/>
              </a:prstGeom>
              <a:blipFill rotWithShape="0">
                <a:blip r:embed="rId27"/>
                <a:stretch>
                  <a:fillRect l="-5357" r="-21429" b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 rot="16200000">
                <a:off x="3619374" y="2523140"/>
                <a:ext cx="22292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Cavity Probe Tone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19374" y="2523140"/>
                <a:ext cx="2229200" cy="338554"/>
              </a:xfrm>
              <a:prstGeom prst="rect">
                <a:avLst/>
              </a:prstGeom>
              <a:blipFill rotWithShape="0">
                <a:blip r:embed="rId20"/>
                <a:stretch>
                  <a:fillRect l="-5455" r="-23636" b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3138593" y="1519426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(</a:t>
            </a:r>
            <a:r>
              <a:rPr lang="en-US" sz="1400" dirty="0" err="1" smtClean="0"/>
              <a:t>dBm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7576030" y="1562438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(</a:t>
            </a:r>
            <a:r>
              <a:rPr lang="en-US" sz="1400" dirty="0" err="1" smtClean="0"/>
              <a:t>dBm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914555" y="4164496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(</a:t>
            </a:r>
            <a:r>
              <a:rPr lang="en-US" sz="1400" dirty="0" err="1" smtClean="0"/>
              <a:t>dBm</a:t>
            </a:r>
            <a:r>
              <a:rPr lang="en-US" sz="1400" dirty="0" smtClean="0"/>
              <a:t>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05133" y="3169889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33" y="3169889"/>
                <a:ext cx="1262332" cy="338554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266296" y="3149727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296" y="3149727"/>
                <a:ext cx="1262332" cy="338554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05133" y="5816757"/>
                <a:ext cx="12623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𝑁𝑅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=6.5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33" y="5816757"/>
                <a:ext cx="1262332" cy="338554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801302" y="4240331"/>
                <a:ext cx="41584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- At low coupling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&lt;5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1600" dirty="0" smtClean="0"/>
                  <a:t>), cavity response varies with flux as expected due to interaction with qubit</a:t>
                </a:r>
                <a:endParaRPr lang="en-US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302" y="4240331"/>
                <a:ext cx="4158499" cy="830997"/>
              </a:xfrm>
              <a:prstGeom prst="rect">
                <a:avLst/>
              </a:prstGeom>
              <a:blipFill rotWithShape="0">
                <a:blip r:embed="rId24"/>
                <a:stretch>
                  <a:fillRect l="-880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01302" y="5196968"/>
                <a:ext cx="41584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-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𝑁𝑅</m:t>
                        </m:r>
                      </m:sub>
                    </m:sSub>
                  </m:oMath>
                </a14:m>
                <a:r>
                  <a:rPr lang="en-US" sz="1600" dirty="0" smtClean="0"/>
                  <a:t> is increased, a gap opens up in cavity response at value of flux where qubit and NR should be in resonance</a:t>
                </a:r>
                <a:endParaRPr lang="en-US" sz="16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302" y="5196968"/>
                <a:ext cx="4158499" cy="830997"/>
              </a:xfrm>
              <a:prstGeom prst="rect">
                <a:avLst/>
              </a:prstGeom>
              <a:blipFill rotWithShape="0">
                <a:blip r:embed="rId25"/>
                <a:stretch>
                  <a:fillRect l="-880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/>
          <p:cNvCxnSpPr/>
          <p:nvPr/>
        </p:nvCxnSpPr>
        <p:spPr>
          <a:xfrm flipV="1">
            <a:off x="2285885" y="4569672"/>
            <a:ext cx="0" cy="163412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591293" y="4560847"/>
            <a:ext cx="209281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Qubit energy = NR energy</a:t>
            </a:r>
            <a:endParaRPr lang="en-US" sz="14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336684" y="4797798"/>
            <a:ext cx="392662" cy="3456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798984" y="1896795"/>
            <a:ext cx="0" cy="163412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081303" y="1860260"/>
            <a:ext cx="209281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Qubit energy = NR energy</a:t>
            </a:r>
            <a:endParaRPr lang="en-US" sz="1400" b="1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6812839" y="2124921"/>
            <a:ext cx="392662" cy="3456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861485" y="1851436"/>
            <a:ext cx="179491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Usual cavity response</a:t>
            </a:r>
            <a:endParaRPr lang="en-US" sz="1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4772355" y="6155311"/>
            <a:ext cx="433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Resonant interaction between qubit and NR leads to hybridization* and shifts cavity response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81264" y="1347537"/>
            <a:ext cx="23533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C00000"/>
                </a:solidFill>
              </a:rPr>
              <a:t>(Sample on fridge at 30 </a:t>
            </a:r>
            <a:r>
              <a:rPr lang="en-US" sz="1500" dirty="0" err="1" smtClean="0">
                <a:solidFill>
                  <a:srgbClr val="C00000"/>
                </a:solidFill>
              </a:rPr>
              <a:t>mK</a:t>
            </a:r>
            <a:r>
              <a:rPr lang="en-US" sz="1500" dirty="0" smtClean="0">
                <a:solidFill>
                  <a:srgbClr val="C00000"/>
                </a:solidFill>
              </a:rPr>
              <a:t>)</a:t>
            </a:r>
            <a:endParaRPr lang="en-US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1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1" pitchFamily="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173348</TotalTime>
  <Words>2777</Words>
  <Application>Microsoft Office PowerPoint</Application>
  <PresentationFormat>On-screen Show (4:3)</PresentationFormat>
  <Paragraphs>417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1</vt:lpstr>
      <vt:lpstr>Arial</vt:lpstr>
      <vt:lpstr>Calibri</vt:lpstr>
      <vt:lpstr>Calibri Light</vt:lpstr>
      <vt:lpstr>Cambria Math</vt:lpstr>
      <vt:lpstr>Courier New</vt:lpstr>
      <vt:lpstr>Sherman Sans Bold</vt:lpstr>
      <vt:lpstr>Times New Roman</vt:lpstr>
      <vt:lpstr>Wingdings</vt:lpstr>
      <vt:lpstr>Office Theme</vt:lpstr>
      <vt:lpstr>2_Default Design</vt:lpstr>
      <vt:lpstr>PowerPoint Presentation</vt:lpstr>
      <vt:lpstr>Outline</vt:lpstr>
      <vt:lpstr>PowerPoint Presentation</vt:lpstr>
      <vt:lpstr>cQED/CQED: A Resource for Mechanics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Superconducting Metamaterial Transmission Lines - Motivation</vt:lpstr>
      <vt:lpstr>Superconducting Metamaterial Transmission Lines – Periodic Array of Reactances</vt:lpstr>
      <vt:lpstr>Superconducting Metamaterial Transmission Lines –  Periodic Array of Reactances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Application to Optical/Microwave Transduction</vt:lpstr>
      <vt:lpstr>Metamaterial-Enhanced Optical/Microwave Transducer</vt:lpstr>
      <vt:lpstr>Metamaterial-Enhanced Optical/Microwave Transducer</vt:lpstr>
      <vt:lpstr>Quantum Electromechanical Memory/Registry</vt:lpstr>
      <vt:lpstr>Quantum Electromechanical Simulators</vt:lpstr>
      <vt:lpstr>PowerPoint Presentation</vt:lpstr>
    </vt:vector>
  </TitlesOfParts>
  <Company>Syracuse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LaHaye</dc:creator>
  <cp:lastModifiedBy>Robyn Rosechandler</cp:lastModifiedBy>
  <cp:revision>1148</cp:revision>
  <dcterms:created xsi:type="dcterms:W3CDTF">2011-11-08T23:44:34Z</dcterms:created>
  <dcterms:modified xsi:type="dcterms:W3CDTF">2019-01-24T10:34:17Z</dcterms:modified>
</cp:coreProperties>
</file>