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60.jpg" ContentType="image/jpg"/>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86" r:id="rId2"/>
    <p:sldId id="271" r:id="rId3"/>
    <p:sldId id="293" r:id="rId4"/>
    <p:sldId id="290" r:id="rId5"/>
    <p:sldId id="289" r:id="rId6"/>
    <p:sldId id="283" r:id="rId7"/>
    <p:sldId id="261" r:id="rId8"/>
    <p:sldId id="265" r:id="rId9"/>
    <p:sldId id="281" r:id="rId10"/>
    <p:sldId id="282" r:id="rId11"/>
    <p:sldId id="284" r:id="rId12"/>
    <p:sldId id="404" r:id="rId13"/>
    <p:sldId id="258" r:id="rId14"/>
    <p:sldId id="288" r:id="rId15"/>
    <p:sldId id="287" r:id="rId16"/>
    <p:sldId id="269" r:id="rId17"/>
    <p:sldId id="296" r:id="rId18"/>
    <p:sldId id="297" r:id="rId19"/>
    <p:sldId id="299" r:id="rId20"/>
    <p:sldId id="303" r:id="rId21"/>
    <p:sldId id="301" r:id="rId22"/>
    <p:sldId id="368" r:id="rId23"/>
    <p:sldId id="369" r:id="rId24"/>
    <p:sldId id="370" r:id="rId25"/>
    <p:sldId id="371" r:id="rId26"/>
    <p:sldId id="367" r:id="rId27"/>
    <p:sldId id="366" r:id="rId28"/>
    <p:sldId id="372" r:id="rId29"/>
    <p:sldId id="314" r:id="rId30"/>
    <p:sldId id="374" r:id="rId31"/>
    <p:sldId id="405" r:id="rId32"/>
    <p:sldId id="391" r:id="rId33"/>
    <p:sldId id="373" r:id="rId34"/>
    <p:sldId id="375" r:id="rId35"/>
    <p:sldId id="363" r:id="rId36"/>
    <p:sldId id="364" r:id="rId37"/>
    <p:sldId id="365" r:id="rId38"/>
    <p:sldId id="439" r:id="rId39"/>
    <p:sldId id="440" r:id="rId40"/>
    <p:sldId id="441" r:id="rId41"/>
    <p:sldId id="304" r:id="rId42"/>
    <p:sldId id="377" r:id="rId43"/>
    <p:sldId id="378" r:id="rId44"/>
    <p:sldId id="379" r:id="rId45"/>
    <p:sldId id="389" r:id="rId46"/>
    <p:sldId id="393" r:id="rId47"/>
    <p:sldId id="394" r:id="rId48"/>
    <p:sldId id="395" r:id="rId49"/>
    <p:sldId id="396" r:id="rId50"/>
    <p:sldId id="397" r:id="rId51"/>
    <p:sldId id="398" r:id="rId52"/>
    <p:sldId id="399" r:id="rId53"/>
    <p:sldId id="400" r:id="rId54"/>
    <p:sldId id="376"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Lst>
  <p:sldSz cx="9144000" cy="5143500" type="screen16x9"/>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6E21"/>
    <a:srgbClr val="BD0000"/>
    <a:srgbClr val="BD0032"/>
    <a:srgbClr val="BD001E"/>
    <a:srgbClr val="BD0024"/>
    <a:srgbClr val="BD0028"/>
    <a:srgbClr val="BD1428"/>
    <a:srgbClr val="AA1021"/>
    <a:srgbClr val="BD1021"/>
    <a:srgbClr val="BD1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0545" autoAdjust="0"/>
    <p:restoredTop sz="94660"/>
  </p:normalViewPr>
  <p:slideViewPr>
    <p:cSldViewPr>
      <p:cViewPr varScale="1">
        <p:scale>
          <a:sx n="95" d="100"/>
          <a:sy n="95" d="100"/>
        </p:scale>
        <p:origin x="-948" y="-6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1660" y="-7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NPRL </a:t>
            </a:r>
            <a:r>
              <a:rPr lang="en-US" sz="1600" b="1" dirty="0" smtClean="0"/>
              <a:t>Sponsored </a:t>
            </a:r>
            <a:r>
              <a:rPr lang="en-US" sz="1600" b="1" dirty="0"/>
              <a:t>Research</a:t>
            </a:r>
          </a:p>
        </c:rich>
      </c:tx>
      <c:layout>
        <c:manualLayout>
          <c:xMode val="edge"/>
          <c:yMode val="edge"/>
          <c:x val="0.25466531271328924"/>
          <c:y val="6.2033111245709594E-4"/>
        </c:manualLayout>
      </c:layout>
      <c:overlay val="0"/>
      <c:spPr>
        <a:noFill/>
        <a:ln>
          <a:noFill/>
        </a:ln>
        <a:effectLst/>
      </c:spPr>
    </c:title>
    <c:autoTitleDeleted val="0"/>
    <c:plotArea>
      <c:layout/>
      <c:barChart>
        <c:barDir val="col"/>
        <c:grouping val="clustered"/>
        <c:varyColors val="0"/>
        <c:ser>
          <c:idx val="1"/>
          <c:order val="1"/>
          <c:tx>
            <c:strRef>
              <c:f>'2010-2015'!$A$3</c:f>
              <c:strCache>
                <c:ptCount val="1"/>
                <c:pt idx="0">
                  <c:v>$Awards</c:v>
                </c:pt>
              </c:strCache>
            </c:strRef>
          </c:tx>
          <c:spPr>
            <a:solidFill>
              <a:schemeClr val="accent2"/>
            </a:solidFill>
            <a:ln>
              <a:noFill/>
            </a:ln>
            <a:effectLst/>
          </c:spPr>
          <c:invertIfNegative val="0"/>
          <c:cat>
            <c:strRef>
              <c:f>'2010-2015'!$B$1:$H$1</c:f>
              <c:strCache>
                <c:ptCount val="7"/>
                <c:pt idx="0">
                  <c:v>2010</c:v>
                </c:pt>
                <c:pt idx="1">
                  <c:v>2011</c:v>
                </c:pt>
                <c:pt idx="2">
                  <c:v>2012</c:v>
                </c:pt>
                <c:pt idx="3">
                  <c:v>2013</c:v>
                </c:pt>
                <c:pt idx="4">
                  <c:v>2014</c:v>
                </c:pt>
                <c:pt idx="5">
                  <c:v>2015</c:v>
                </c:pt>
                <c:pt idx="6">
                  <c:v>2016 (thru Q3)</c:v>
                </c:pt>
              </c:strCache>
            </c:strRef>
          </c:cat>
          <c:val>
            <c:numRef>
              <c:f>'2010-2015'!$B$3:$H$3</c:f>
              <c:numCache>
                <c:formatCode>_("$"* #,##0.0_);_("$"* \(#,##0.0\);_("$"* "-"??_);_(@_)</c:formatCode>
                <c:ptCount val="7"/>
                <c:pt idx="0">
                  <c:v>1.524311</c:v>
                </c:pt>
                <c:pt idx="1">
                  <c:v>3.4001070000000002</c:v>
                </c:pt>
                <c:pt idx="2">
                  <c:v>2.211042</c:v>
                </c:pt>
                <c:pt idx="3">
                  <c:v>2.592244</c:v>
                </c:pt>
                <c:pt idx="4">
                  <c:v>2.7608980000000001</c:v>
                </c:pt>
                <c:pt idx="5">
                  <c:v>3.8413560000000002</c:v>
                </c:pt>
                <c:pt idx="6">
                  <c:v>1.8</c:v>
                </c:pt>
              </c:numCache>
            </c:numRef>
          </c:val>
        </c:ser>
        <c:dLbls>
          <c:showLegendKey val="0"/>
          <c:showVal val="0"/>
          <c:showCatName val="0"/>
          <c:showSerName val="0"/>
          <c:showPercent val="0"/>
          <c:showBubbleSize val="0"/>
        </c:dLbls>
        <c:gapWidth val="219"/>
        <c:axId val="36928512"/>
        <c:axId val="36930688"/>
      </c:barChart>
      <c:lineChart>
        <c:grouping val="stacked"/>
        <c:varyColors val="0"/>
        <c:ser>
          <c:idx val="0"/>
          <c:order val="0"/>
          <c:tx>
            <c:strRef>
              <c:f>'2010-2015'!$A$2</c:f>
              <c:strCache>
                <c:ptCount val="1"/>
                <c:pt idx="0">
                  <c:v># Awards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solidFill>
                <a:sysClr val="window" lastClr="FFFFFF"/>
              </a:solidFill>
              <a:ln>
                <a:solidFill>
                  <a:srgbClr val="44546A"/>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'2010-2015'!$B$1:$H$1</c:f>
              <c:strCache>
                <c:ptCount val="7"/>
                <c:pt idx="0">
                  <c:v>2010</c:v>
                </c:pt>
                <c:pt idx="1">
                  <c:v>2011</c:v>
                </c:pt>
                <c:pt idx="2">
                  <c:v>2012</c:v>
                </c:pt>
                <c:pt idx="3">
                  <c:v>2013</c:v>
                </c:pt>
                <c:pt idx="4">
                  <c:v>2014</c:v>
                </c:pt>
                <c:pt idx="5">
                  <c:v>2015</c:v>
                </c:pt>
                <c:pt idx="6">
                  <c:v>2016 (thru Q3)</c:v>
                </c:pt>
              </c:strCache>
            </c:strRef>
          </c:cat>
          <c:val>
            <c:numRef>
              <c:f>'2010-2015'!$B$2:$H$2</c:f>
              <c:numCache>
                <c:formatCode>General</c:formatCode>
                <c:ptCount val="7"/>
                <c:pt idx="0">
                  <c:v>9</c:v>
                </c:pt>
                <c:pt idx="1">
                  <c:v>15</c:v>
                </c:pt>
                <c:pt idx="2">
                  <c:v>12</c:v>
                </c:pt>
                <c:pt idx="3">
                  <c:v>8</c:v>
                </c:pt>
                <c:pt idx="4">
                  <c:v>9</c:v>
                </c:pt>
                <c:pt idx="5">
                  <c:v>14</c:v>
                </c:pt>
                <c:pt idx="6">
                  <c:v>7</c:v>
                </c:pt>
              </c:numCache>
            </c:numRef>
          </c:val>
          <c:smooth val="0"/>
        </c:ser>
        <c:dLbls>
          <c:showLegendKey val="0"/>
          <c:showVal val="0"/>
          <c:showCatName val="0"/>
          <c:showSerName val="0"/>
          <c:showPercent val="0"/>
          <c:showBubbleSize val="0"/>
        </c:dLbls>
        <c:marker val="1"/>
        <c:smooth val="0"/>
        <c:axId val="36934400"/>
        <c:axId val="36932608"/>
      </c:lineChart>
      <c:catAx>
        <c:axId val="369285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RIT Fiscal Year</a:t>
                </a:r>
              </a:p>
            </c:rich>
          </c:tx>
          <c:layout>
            <c:manualLayout>
              <c:xMode val="edge"/>
              <c:yMode val="edge"/>
              <c:x val="0.44280000000000003"/>
              <c:y val="0.7833591699475064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30688"/>
        <c:crosses val="autoZero"/>
        <c:auto val="1"/>
        <c:lblAlgn val="ctr"/>
        <c:lblOffset val="100"/>
        <c:noMultiLvlLbl val="0"/>
      </c:catAx>
      <c:valAx>
        <c:axId val="36930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Dollars ($- in Millions)</a:t>
                </a:r>
              </a:p>
            </c:rich>
          </c:tx>
          <c:layout>
            <c:manualLayout>
              <c:xMode val="edge"/>
              <c:yMode val="edge"/>
              <c:x val="3.4341207349081367E-2"/>
              <c:y val="0.17393085629921259"/>
            </c:manualLayout>
          </c:layout>
          <c:overlay val="0"/>
          <c:spPr>
            <a:noFill/>
            <a:ln>
              <a:noFill/>
            </a:ln>
            <a:effectLst/>
          </c:spPr>
        </c:title>
        <c:numFmt formatCode="_(&quot;$&quot;* #,##0.0_);_(&quot;$&quot;* \(#,##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28512"/>
        <c:crosses val="autoZero"/>
        <c:crossBetween val="between"/>
      </c:valAx>
      <c:valAx>
        <c:axId val="3693260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34400"/>
        <c:crosses val="max"/>
        <c:crossBetween val="between"/>
      </c:valAx>
      <c:catAx>
        <c:axId val="36934400"/>
        <c:scaling>
          <c:orientation val="minMax"/>
        </c:scaling>
        <c:delete val="1"/>
        <c:axPos val="t"/>
        <c:numFmt formatCode="General" sourceLinked="1"/>
        <c:majorTickMark val="out"/>
        <c:minorTickMark val="none"/>
        <c:tickLblPos val="nextTo"/>
        <c:crossAx val="36932608"/>
        <c:crosses val="max"/>
        <c:auto val="1"/>
        <c:lblAlgn val="ctr"/>
        <c:lblOffset val="100"/>
        <c:noMultiLvlLbl val="0"/>
      </c:catAx>
      <c:spPr>
        <a:noFill/>
        <a:ln>
          <a:noFill/>
        </a:ln>
        <a:effectLst/>
      </c:spPr>
    </c:plotArea>
    <c:legend>
      <c:legendPos val="t"/>
      <c:layout>
        <c:manualLayout>
          <c:xMode val="edge"/>
          <c:yMode val="edge"/>
          <c:x val="0.31960713156098619"/>
          <c:y val="0.15625984251968505"/>
          <c:w val="0.33607365483247537"/>
          <c:h val="5.944556966659954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r>
              <a:rPr lang="en-US" sz="1600" dirty="0"/>
              <a:t>NPRL Research</a:t>
            </a:r>
            <a:r>
              <a:rPr lang="en-US" sz="1600" baseline="0" dirty="0"/>
              <a:t> funding (2010-2016)</a:t>
            </a:r>
            <a:endParaRPr lang="en-US" sz="1600" dirty="0"/>
          </a:p>
        </c:rich>
      </c:tx>
      <c:layout>
        <c:manualLayout>
          <c:xMode val="edge"/>
          <c:yMode val="edge"/>
          <c:x val="0.10724148547037983"/>
          <c:y val="3.2176968258180901E-2"/>
        </c:manualLayout>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n-US"/>
                </a:p>
              </c:txPr>
              <c:dLblPos val="inEnd"/>
              <c:showLegendKey val="0"/>
              <c:showVal val="0"/>
              <c:showCatName val="0"/>
              <c:showSerName val="0"/>
              <c:showPercent val="1"/>
              <c:showBubbleSize val="0"/>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2"/>
                      </a:solidFill>
                      <a:effectLst/>
                      <a:latin typeface="+mn-lt"/>
                      <a:ea typeface="+mn-ea"/>
                      <a:cs typeface="+mn-cs"/>
                    </a:defRPr>
                  </a:pPr>
                  <a:endParaRPr lang="en-US"/>
                </a:p>
              </c:txPr>
              <c:dLblPos val="inEnd"/>
              <c:showLegendKey val="0"/>
              <c:showVal val="0"/>
              <c:showCatName val="0"/>
              <c:showSerName val="0"/>
              <c:showPercent val="1"/>
              <c:showBubbleSize val="0"/>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3"/>
                      </a:solidFill>
                      <a:effectLst/>
                      <a:latin typeface="+mn-lt"/>
                      <a:ea typeface="+mn-ea"/>
                      <a:cs typeface="+mn-cs"/>
                    </a:defRPr>
                  </a:pPr>
                  <a:endParaRPr lang="en-US"/>
                </a:p>
              </c:txPr>
              <c:dLblPos val="inEnd"/>
              <c:showLegendKey val="0"/>
              <c:showVal val="0"/>
              <c:showCatName val="0"/>
              <c:showSerName val="0"/>
              <c:showPercent val="1"/>
              <c:showBubbleSize val="0"/>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4"/>
                      </a:solidFill>
                      <a:effectLst/>
                      <a:latin typeface="+mn-lt"/>
                      <a:ea typeface="+mn-ea"/>
                      <a:cs typeface="+mn-cs"/>
                    </a:defRPr>
                  </a:pPr>
                  <a:endParaRPr lang="en-US"/>
                </a:p>
              </c:txPr>
              <c:dLblPos val="inEnd"/>
              <c:showLegendKey val="0"/>
              <c:showVal val="0"/>
              <c:showCatName val="0"/>
              <c:showSerName val="0"/>
              <c:showPercent val="1"/>
              <c:showBubbleSize val="0"/>
            </c:dLbl>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'2010-2015'!$A$10:$A$13</c:f>
              <c:strCache>
                <c:ptCount val="4"/>
                <c:pt idx="0">
                  <c:v>Federal</c:v>
                </c:pt>
                <c:pt idx="1">
                  <c:v>Fed PassThru</c:v>
                </c:pt>
                <c:pt idx="2">
                  <c:v>State</c:v>
                </c:pt>
                <c:pt idx="3">
                  <c:v>Corporate</c:v>
                </c:pt>
              </c:strCache>
            </c:strRef>
          </c:cat>
          <c:val>
            <c:numRef>
              <c:f>'2010-2015'!$I$10:$I$13</c:f>
              <c:numCache>
                <c:formatCode>0%</c:formatCode>
                <c:ptCount val="4"/>
                <c:pt idx="0">
                  <c:v>0.43283582089552236</c:v>
                </c:pt>
                <c:pt idx="1">
                  <c:v>0.44776119402985076</c:v>
                </c:pt>
                <c:pt idx="2">
                  <c:v>7.4626865671641784E-2</c:v>
                </c:pt>
                <c:pt idx="3">
                  <c:v>4.4776119402985072E-2</c:v>
                </c:pt>
              </c:numCache>
            </c:numRef>
          </c:val>
        </c:ser>
        <c:dLbls>
          <c:dLblPos val="inEnd"/>
          <c:showLegendKey val="0"/>
          <c:showVal val="0"/>
          <c:showCatName val="1"/>
          <c:showSerName val="0"/>
          <c:showPercent val="0"/>
          <c:showBubbleSize val="0"/>
          <c:showLeaderLines val="1"/>
        </c:dLbls>
      </c:pie3DChart>
      <c:spPr>
        <a:noFill/>
        <a:ln>
          <a:noFill/>
        </a:ln>
        <a:effectLst/>
      </c:spPr>
    </c:plotArea>
    <c:legend>
      <c:legendPos val="r"/>
      <c:layout>
        <c:manualLayout>
          <c:xMode val="edge"/>
          <c:yMode val="edge"/>
          <c:x val="0.717738379476759"/>
          <c:y val="0.28577074923563861"/>
          <c:w val="0.23781819602006363"/>
          <c:h val="0.4162914270548763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1" i="0" u="none" strike="noStrike" kern="1200" cap="all" baseline="0">
                <a:solidFill>
                  <a:schemeClr val="tx1">
                    <a:lumMod val="65000"/>
                    <a:lumOff val="35000"/>
                  </a:schemeClr>
                </a:solidFill>
                <a:latin typeface="+mn-lt"/>
                <a:ea typeface="+mn-ea"/>
                <a:cs typeface="+mn-cs"/>
              </a:defRPr>
            </a:pPr>
            <a:r>
              <a:rPr lang="en-US" sz="1600" dirty="0"/>
              <a:t>Federal Funding </a:t>
            </a:r>
          </a:p>
          <a:p>
            <a:pPr algn="l">
              <a:defRPr sz="1800" b="1" i="0" u="none" strike="noStrike" kern="1200" cap="all" baseline="0">
                <a:solidFill>
                  <a:schemeClr val="tx1">
                    <a:lumMod val="65000"/>
                    <a:lumOff val="35000"/>
                  </a:schemeClr>
                </a:solidFill>
                <a:latin typeface="+mn-lt"/>
                <a:ea typeface="+mn-ea"/>
                <a:cs typeface="+mn-cs"/>
              </a:defRPr>
            </a:pPr>
            <a:r>
              <a:rPr lang="en-US" sz="1600" dirty="0"/>
              <a:t>Sources </a:t>
            </a:r>
          </a:p>
          <a:p>
            <a:pPr algn="l">
              <a:defRPr sz="1800" b="1" i="0" u="none" strike="noStrike" kern="1200" cap="all" baseline="0">
                <a:solidFill>
                  <a:schemeClr val="tx1">
                    <a:lumMod val="65000"/>
                    <a:lumOff val="35000"/>
                  </a:schemeClr>
                </a:solidFill>
                <a:latin typeface="+mn-lt"/>
                <a:ea typeface="+mn-ea"/>
                <a:cs typeface="+mn-cs"/>
              </a:defRPr>
            </a:pPr>
            <a:r>
              <a:rPr lang="en-US" sz="1000" b="0" i="0" baseline="0" dirty="0"/>
              <a:t>(major Grants)</a:t>
            </a:r>
          </a:p>
        </c:rich>
      </c:tx>
      <c:layout>
        <c:manualLayout>
          <c:xMode val="edge"/>
          <c:yMode val="edge"/>
          <c:x val="1.7057878541044437E-2"/>
          <c:y val="9.6046940623334132E-2"/>
        </c:manualLayout>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2941492216854536E-3"/>
          <c:y val="0.20830339321357286"/>
          <c:w val="0.95276435856146002"/>
          <c:h val="0.73980039920159679"/>
        </c:manualLayout>
      </c:layout>
      <c:pie3DChart>
        <c:varyColors val="1"/>
        <c:ser>
          <c:idx val="0"/>
          <c:order val="0"/>
          <c:explosion val="17"/>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1"/>
              <c:showBubbleSize val="0"/>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1"/>
              <c:showBubbleSize val="0"/>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1"/>
              <c:showBubbleSize val="0"/>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4"/>
                      </a:solidFill>
                      <a:effectLst/>
                      <a:latin typeface="+mn-lt"/>
                      <a:ea typeface="+mn-ea"/>
                      <a:cs typeface="+mn-cs"/>
                    </a:defRPr>
                  </a:pPr>
                  <a:endParaRPr lang="en-US"/>
                </a:p>
              </c:txPr>
              <c:dLblPos val="inEnd"/>
              <c:showLegendKey val="0"/>
              <c:showVal val="0"/>
              <c:showCatName val="1"/>
              <c:showSerName val="0"/>
              <c:showPercent val="1"/>
              <c:showBubbleSize val="0"/>
            </c:dLbl>
            <c:dLbl>
              <c:idx val="4"/>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5"/>
                      </a:solidFill>
                      <a:effectLst/>
                      <a:latin typeface="+mn-lt"/>
                      <a:ea typeface="+mn-ea"/>
                      <a:cs typeface="+mn-cs"/>
                    </a:defRPr>
                  </a:pPr>
                  <a:endParaRPr lang="en-US"/>
                </a:p>
              </c:txPr>
              <c:dLblPos val="inEnd"/>
              <c:showLegendKey val="0"/>
              <c:showVal val="0"/>
              <c:showCatName val="1"/>
              <c:showSerName val="0"/>
              <c:showPercent val="1"/>
              <c:showBubbleSize val="0"/>
            </c:dLbl>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'2010-2015'!$A$37:$A$41</c:f>
              <c:strCache>
                <c:ptCount val="5"/>
                <c:pt idx="0">
                  <c:v>CIA</c:v>
                </c:pt>
                <c:pt idx="1">
                  <c:v>DOE</c:v>
                </c:pt>
                <c:pt idx="2">
                  <c:v>NASA</c:v>
                </c:pt>
                <c:pt idx="3">
                  <c:v>NSF</c:v>
                </c:pt>
                <c:pt idx="4">
                  <c:v>DOD</c:v>
                </c:pt>
              </c:strCache>
            </c:strRef>
          </c:cat>
          <c:val>
            <c:numRef>
              <c:f>'2010-2015'!$C$37:$C$41</c:f>
              <c:numCache>
                <c:formatCode>0%</c:formatCode>
                <c:ptCount val="5"/>
                <c:pt idx="0">
                  <c:v>9.375E-2</c:v>
                </c:pt>
                <c:pt idx="1">
                  <c:v>6.25E-2</c:v>
                </c:pt>
                <c:pt idx="2">
                  <c:v>0.203125</c:v>
                </c:pt>
                <c:pt idx="3">
                  <c:v>7.8125E-2</c:v>
                </c:pt>
                <c:pt idx="4">
                  <c:v>0.5625</c:v>
                </c:pt>
              </c:numCache>
            </c:numRef>
          </c:val>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FPI Proposals FY14 - </a:t>
            </a:r>
            <a:r>
              <a:rPr lang="en-US" sz="1200" dirty="0" smtClean="0"/>
              <a:t>FY16</a:t>
            </a:r>
          </a:p>
          <a:p>
            <a:pPr>
              <a:defRPr sz="1400" b="0" i="0" u="none" strike="noStrike" kern="1200" spc="0" baseline="0">
                <a:solidFill>
                  <a:schemeClr val="tx1">
                    <a:lumMod val="65000"/>
                    <a:lumOff val="35000"/>
                  </a:schemeClr>
                </a:solidFill>
                <a:latin typeface="+mn-lt"/>
                <a:ea typeface="+mn-ea"/>
                <a:cs typeface="+mn-cs"/>
              </a:defRPr>
            </a:pPr>
            <a:r>
              <a:rPr lang="en-US" sz="1200" dirty="0" smtClean="0"/>
              <a:t>12 PI’s, 116 proposals</a:t>
            </a:r>
            <a:endParaRPr lang="en-US" sz="1200" dirty="0"/>
          </a:p>
        </c:rich>
      </c:tx>
      <c:layout>
        <c:manualLayout>
          <c:xMode val="edge"/>
          <c:yMode val="edge"/>
          <c:x val="0.25568744531933507"/>
          <c:y val="2.976190476190476E-2"/>
        </c:manualLayout>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charts!$A$5:$A$7</c:f>
              <c:strCache>
                <c:ptCount val="3"/>
                <c:pt idx="0">
                  <c:v>Funded</c:v>
                </c:pt>
                <c:pt idx="1">
                  <c:v>Pending</c:v>
                </c:pt>
                <c:pt idx="2">
                  <c:v>Not Funded</c:v>
                </c:pt>
              </c:strCache>
            </c:strRef>
          </c:cat>
          <c:val>
            <c:numRef>
              <c:f>charts!$B$5:$B$7</c:f>
              <c:numCache>
                <c:formatCode>General</c:formatCode>
                <c:ptCount val="3"/>
                <c:pt idx="0">
                  <c:v>51</c:v>
                </c:pt>
                <c:pt idx="1">
                  <c:v>33</c:v>
                </c:pt>
                <c:pt idx="2">
                  <c:v>32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FPI proposals FY14 - 16</a:t>
            </a:r>
            <a:r>
              <a:rPr lang="en-US" baseline="0"/>
              <a:t> count</a:t>
            </a:r>
            <a:endParaRPr lang="en-US"/>
          </a:p>
        </c:rich>
      </c:tx>
      <c:layout/>
      <c:overlay val="0"/>
      <c:spPr>
        <a:noFill/>
        <a:ln>
          <a:noFill/>
        </a:ln>
        <a:effectLst/>
      </c:spPr>
    </c:title>
    <c:autoTitleDeleted val="0"/>
    <c:plotArea>
      <c:layout/>
      <c:barChart>
        <c:barDir val="col"/>
        <c:grouping val="clustered"/>
        <c:varyColors val="0"/>
        <c:ser>
          <c:idx val="0"/>
          <c:order val="0"/>
          <c:tx>
            <c:strRef>
              <c:f>charts!$B$12</c:f>
              <c:strCache>
                <c:ptCount val="1"/>
                <c:pt idx="0">
                  <c:v>Funded</c:v>
                </c:pt>
              </c:strCache>
            </c:strRef>
          </c:tx>
          <c:spPr>
            <a:solidFill>
              <a:schemeClr val="accent1"/>
            </a:solidFill>
            <a:ln>
              <a:noFill/>
            </a:ln>
            <a:effectLst/>
          </c:spPr>
          <c:invertIfNegative val="0"/>
          <c:cat>
            <c:strRef>
              <c:f>charts!$A$13:$A$15</c:f>
              <c:strCache>
                <c:ptCount val="3"/>
                <c:pt idx="0">
                  <c:v>Federal incl. pass thru</c:v>
                </c:pt>
                <c:pt idx="1">
                  <c:v>NY State incl. pass thru</c:v>
                </c:pt>
                <c:pt idx="2">
                  <c:v>Other</c:v>
                </c:pt>
              </c:strCache>
            </c:strRef>
          </c:cat>
          <c:val>
            <c:numRef>
              <c:f>charts!$B$13:$B$15</c:f>
              <c:numCache>
                <c:formatCode>General</c:formatCode>
                <c:ptCount val="3"/>
                <c:pt idx="0">
                  <c:v>33</c:v>
                </c:pt>
                <c:pt idx="1">
                  <c:v>5</c:v>
                </c:pt>
                <c:pt idx="2">
                  <c:v>13</c:v>
                </c:pt>
              </c:numCache>
            </c:numRef>
          </c:val>
        </c:ser>
        <c:ser>
          <c:idx val="1"/>
          <c:order val="1"/>
          <c:tx>
            <c:strRef>
              <c:f>charts!$C$12</c:f>
              <c:strCache>
                <c:ptCount val="1"/>
                <c:pt idx="0">
                  <c:v>Not Funded</c:v>
                </c:pt>
              </c:strCache>
            </c:strRef>
          </c:tx>
          <c:spPr>
            <a:solidFill>
              <a:schemeClr val="accent2"/>
            </a:solidFill>
            <a:ln>
              <a:noFill/>
            </a:ln>
            <a:effectLst/>
          </c:spPr>
          <c:invertIfNegative val="0"/>
          <c:cat>
            <c:strRef>
              <c:f>charts!$A$13:$A$15</c:f>
              <c:strCache>
                <c:ptCount val="3"/>
                <c:pt idx="0">
                  <c:v>Federal incl. pass thru</c:v>
                </c:pt>
                <c:pt idx="1">
                  <c:v>NY State incl. pass thru</c:v>
                </c:pt>
                <c:pt idx="2">
                  <c:v>Other</c:v>
                </c:pt>
              </c:strCache>
            </c:strRef>
          </c:cat>
          <c:val>
            <c:numRef>
              <c:f>charts!$C$13:$C$15</c:f>
              <c:numCache>
                <c:formatCode>General</c:formatCode>
                <c:ptCount val="3"/>
                <c:pt idx="0">
                  <c:v>31</c:v>
                </c:pt>
              </c:numCache>
            </c:numRef>
          </c:val>
        </c:ser>
        <c:ser>
          <c:idx val="2"/>
          <c:order val="2"/>
          <c:tx>
            <c:strRef>
              <c:f>charts!$D$12</c:f>
              <c:strCache>
                <c:ptCount val="1"/>
                <c:pt idx="0">
                  <c:v>Pending</c:v>
                </c:pt>
              </c:strCache>
            </c:strRef>
          </c:tx>
          <c:spPr>
            <a:solidFill>
              <a:schemeClr val="accent3"/>
            </a:solidFill>
            <a:ln>
              <a:noFill/>
            </a:ln>
            <a:effectLst/>
          </c:spPr>
          <c:invertIfNegative val="0"/>
          <c:cat>
            <c:strRef>
              <c:f>charts!$A$13:$A$15</c:f>
              <c:strCache>
                <c:ptCount val="3"/>
                <c:pt idx="0">
                  <c:v>Federal incl. pass thru</c:v>
                </c:pt>
                <c:pt idx="1">
                  <c:v>NY State incl. pass thru</c:v>
                </c:pt>
                <c:pt idx="2">
                  <c:v>Other</c:v>
                </c:pt>
              </c:strCache>
            </c:strRef>
          </c:cat>
          <c:val>
            <c:numRef>
              <c:f>charts!$D$13:$D$15</c:f>
              <c:numCache>
                <c:formatCode>General</c:formatCode>
                <c:ptCount val="3"/>
                <c:pt idx="0">
                  <c:v>27</c:v>
                </c:pt>
                <c:pt idx="1">
                  <c:v>3</c:v>
                </c:pt>
                <c:pt idx="2">
                  <c:v>3</c:v>
                </c:pt>
              </c:numCache>
            </c:numRef>
          </c:val>
        </c:ser>
        <c:dLbls>
          <c:showLegendKey val="0"/>
          <c:showVal val="0"/>
          <c:showCatName val="0"/>
          <c:showSerName val="0"/>
          <c:showPercent val="0"/>
          <c:showBubbleSize val="0"/>
        </c:dLbls>
        <c:gapWidth val="219"/>
        <c:overlap val="-27"/>
        <c:axId val="126569856"/>
        <c:axId val="126575744"/>
      </c:barChart>
      <c:catAx>
        <c:axId val="12656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75744"/>
        <c:crosses val="autoZero"/>
        <c:auto val="1"/>
        <c:lblAlgn val="ctr"/>
        <c:lblOffset val="100"/>
        <c:noMultiLvlLbl val="0"/>
      </c:catAx>
      <c:valAx>
        <c:axId val="126575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69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FPI Proposals</a:t>
            </a:r>
            <a:r>
              <a:rPr lang="en-US" baseline="0"/>
              <a:t> FY14 - FY16 value</a:t>
            </a:r>
            <a:endParaRPr lang="en-US"/>
          </a:p>
        </c:rich>
      </c:tx>
      <c:layout/>
      <c:overlay val="0"/>
      <c:spPr>
        <a:noFill/>
        <a:ln>
          <a:noFill/>
        </a:ln>
        <a:effectLst/>
      </c:spPr>
    </c:title>
    <c:autoTitleDeleted val="0"/>
    <c:plotArea>
      <c:layout/>
      <c:barChart>
        <c:barDir val="col"/>
        <c:grouping val="clustered"/>
        <c:varyColors val="0"/>
        <c:ser>
          <c:idx val="0"/>
          <c:order val="0"/>
          <c:tx>
            <c:strRef>
              <c:f>charts!$B$21</c:f>
              <c:strCache>
                <c:ptCount val="1"/>
                <c:pt idx="0">
                  <c:v>Funded</c:v>
                </c:pt>
              </c:strCache>
            </c:strRef>
          </c:tx>
          <c:spPr>
            <a:solidFill>
              <a:schemeClr val="accent1"/>
            </a:solidFill>
            <a:ln>
              <a:noFill/>
            </a:ln>
            <a:effectLst/>
          </c:spPr>
          <c:invertIfNegative val="0"/>
          <c:cat>
            <c:strRef>
              <c:f>charts!$A$22:$A$28</c:f>
              <c:strCache>
                <c:ptCount val="7"/>
                <c:pt idx="0">
                  <c:v>Federal</c:v>
                </c:pt>
                <c:pt idx="1">
                  <c:v>Federal pass through</c:v>
                </c:pt>
                <c:pt idx="2">
                  <c:v>NY State</c:v>
                </c:pt>
                <c:pt idx="3">
                  <c:v>NY State pass through</c:v>
                </c:pt>
                <c:pt idx="4">
                  <c:v>Foundation</c:v>
                </c:pt>
                <c:pt idx="5">
                  <c:v>Private Profit</c:v>
                </c:pt>
                <c:pt idx="6">
                  <c:v>Institution of Higher Education</c:v>
                </c:pt>
              </c:strCache>
            </c:strRef>
          </c:cat>
          <c:val>
            <c:numRef>
              <c:f>charts!$B$22:$B$28</c:f>
              <c:numCache>
                <c:formatCode>_("$"* #,##0_);_("$"* \(#,##0\);_("$"* "-"_);_(@_)</c:formatCode>
                <c:ptCount val="7"/>
                <c:pt idx="0">
                  <c:v>7847668</c:v>
                </c:pt>
                <c:pt idx="1">
                  <c:v>1233763</c:v>
                </c:pt>
                <c:pt idx="2">
                  <c:v>463676</c:v>
                </c:pt>
                <c:pt idx="3">
                  <c:v>87000</c:v>
                </c:pt>
                <c:pt idx="4">
                  <c:v>282998</c:v>
                </c:pt>
                <c:pt idx="5">
                  <c:v>378614</c:v>
                </c:pt>
                <c:pt idx="6">
                  <c:v>15464</c:v>
                </c:pt>
              </c:numCache>
            </c:numRef>
          </c:val>
        </c:ser>
        <c:ser>
          <c:idx val="1"/>
          <c:order val="1"/>
          <c:tx>
            <c:strRef>
              <c:f>charts!$C$21</c:f>
              <c:strCache>
                <c:ptCount val="1"/>
                <c:pt idx="0">
                  <c:v>Not Funded</c:v>
                </c:pt>
              </c:strCache>
            </c:strRef>
          </c:tx>
          <c:spPr>
            <a:solidFill>
              <a:schemeClr val="accent2"/>
            </a:solidFill>
            <a:ln>
              <a:noFill/>
            </a:ln>
            <a:effectLst/>
          </c:spPr>
          <c:invertIfNegative val="0"/>
          <c:cat>
            <c:strRef>
              <c:f>charts!$A$22:$A$28</c:f>
              <c:strCache>
                <c:ptCount val="7"/>
                <c:pt idx="0">
                  <c:v>Federal</c:v>
                </c:pt>
                <c:pt idx="1">
                  <c:v>Federal pass through</c:v>
                </c:pt>
                <c:pt idx="2">
                  <c:v>NY State</c:v>
                </c:pt>
                <c:pt idx="3">
                  <c:v>NY State pass through</c:v>
                </c:pt>
                <c:pt idx="4">
                  <c:v>Foundation</c:v>
                </c:pt>
                <c:pt idx="5">
                  <c:v>Private Profit</c:v>
                </c:pt>
                <c:pt idx="6">
                  <c:v>Institution of Higher Education</c:v>
                </c:pt>
              </c:strCache>
            </c:strRef>
          </c:cat>
          <c:val>
            <c:numRef>
              <c:f>charts!$C$22:$C$28</c:f>
              <c:numCache>
                <c:formatCode>_("$"* #,##0_);_("$"* \(#,##0\);_("$"* "-"_);_(@_)</c:formatCode>
                <c:ptCount val="7"/>
                <c:pt idx="0">
                  <c:v>9812389</c:v>
                </c:pt>
                <c:pt idx="1">
                  <c:v>6399393</c:v>
                </c:pt>
              </c:numCache>
            </c:numRef>
          </c:val>
        </c:ser>
        <c:ser>
          <c:idx val="2"/>
          <c:order val="2"/>
          <c:tx>
            <c:strRef>
              <c:f>charts!$D$21</c:f>
              <c:strCache>
                <c:ptCount val="1"/>
                <c:pt idx="0">
                  <c:v>Pending</c:v>
                </c:pt>
              </c:strCache>
            </c:strRef>
          </c:tx>
          <c:spPr>
            <a:solidFill>
              <a:schemeClr val="accent3"/>
            </a:solidFill>
            <a:ln>
              <a:noFill/>
            </a:ln>
            <a:effectLst/>
          </c:spPr>
          <c:invertIfNegative val="0"/>
          <c:cat>
            <c:strRef>
              <c:f>charts!$A$22:$A$28</c:f>
              <c:strCache>
                <c:ptCount val="7"/>
                <c:pt idx="0">
                  <c:v>Federal</c:v>
                </c:pt>
                <c:pt idx="1">
                  <c:v>Federal pass through</c:v>
                </c:pt>
                <c:pt idx="2">
                  <c:v>NY State</c:v>
                </c:pt>
                <c:pt idx="3">
                  <c:v>NY State pass through</c:v>
                </c:pt>
                <c:pt idx="4">
                  <c:v>Foundation</c:v>
                </c:pt>
                <c:pt idx="5">
                  <c:v>Private Profit</c:v>
                </c:pt>
                <c:pt idx="6">
                  <c:v>Institution of Higher Education</c:v>
                </c:pt>
              </c:strCache>
            </c:strRef>
          </c:cat>
          <c:val>
            <c:numRef>
              <c:f>charts!$D$22:$D$28</c:f>
              <c:numCache>
                <c:formatCode>_("$"* #,##0_);_("$"* \(#,##0\);_("$"* "-"_);_(@_)</c:formatCode>
                <c:ptCount val="7"/>
                <c:pt idx="0">
                  <c:v>9749286</c:v>
                </c:pt>
                <c:pt idx="1">
                  <c:v>1717241</c:v>
                </c:pt>
                <c:pt idx="2">
                  <c:v>99999</c:v>
                </c:pt>
                <c:pt idx="3">
                  <c:v>39000</c:v>
                </c:pt>
                <c:pt idx="5">
                  <c:v>78000</c:v>
                </c:pt>
                <c:pt idx="6">
                  <c:v>3500</c:v>
                </c:pt>
              </c:numCache>
            </c:numRef>
          </c:val>
        </c:ser>
        <c:dLbls>
          <c:showLegendKey val="0"/>
          <c:showVal val="0"/>
          <c:showCatName val="0"/>
          <c:showSerName val="0"/>
          <c:showPercent val="0"/>
          <c:showBubbleSize val="0"/>
        </c:dLbls>
        <c:gapWidth val="219"/>
        <c:overlap val="-27"/>
        <c:axId val="127089280"/>
        <c:axId val="127091072"/>
      </c:barChart>
      <c:catAx>
        <c:axId val="12708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091072"/>
        <c:crosses val="autoZero"/>
        <c:auto val="1"/>
        <c:lblAlgn val="ctr"/>
        <c:lblOffset val="100"/>
        <c:noMultiLvlLbl val="0"/>
      </c:catAx>
      <c:valAx>
        <c:axId val="12709107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089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Federal Funding FY14-16, $9M</a:t>
            </a:r>
          </a:p>
        </c:rich>
      </c:tx>
      <c:layout/>
      <c:overlay val="0"/>
      <c:spPr>
        <a:noFill/>
        <a:ln>
          <a:noFill/>
        </a:ln>
        <a:effectLst/>
      </c:spPr>
    </c:title>
    <c:autoTitleDeleted val="0"/>
    <c:plotArea>
      <c:layout/>
      <c:pieChart>
        <c:varyColors val="1"/>
        <c:ser>
          <c:idx val="0"/>
          <c:order val="0"/>
          <c:dPt>
            <c:idx val="0"/>
            <c:bubble3D val="0"/>
            <c:spPr>
              <a:solidFill>
                <a:schemeClr val="accent6">
                  <a:lumMod val="60000"/>
                  <a:lumOff val="40000"/>
                </a:schemeClr>
              </a:solidFill>
              <a:ln w="19050">
                <a:solidFill>
                  <a:schemeClr val="lt1"/>
                </a:solidFill>
              </a:ln>
              <a:effectLst/>
            </c:spPr>
          </c:dPt>
          <c:dPt>
            <c:idx val="1"/>
            <c:bubble3D val="0"/>
            <c:spPr>
              <a:solidFill>
                <a:schemeClr val="accent6">
                  <a:lumMod val="75000"/>
                </a:schemeClr>
              </a:solidFill>
              <a:ln w="19050">
                <a:solidFill>
                  <a:schemeClr val="lt1"/>
                </a:solidFill>
              </a:ln>
              <a:effectLst/>
            </c:spPr>
          </c:dPt>
          <c:dPt>
            <c:idx val="2"/>
            <c:bubble3D val="0"/>
            <c:spPr>
              <a:solidFill>
                <a:schemeClr val="accent6">
                  <a:lumMod val="50000"/>
                </a:schemeClr>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9050">
                <a:solidFill>
                  <a:schemeClr val="lt1"/>
                </a:solidFill>
              </a:ln>
              <a:effectLst/>
            </c:spPr>
          </c:dPt>
          <c:dPt>
            <c:idx val="5"/>
            <c:bubble3D val="0"/>
            <c:spPr>
              <a:solidFill>
                <a:srgbClr val="00B0F0"/>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charts!$A$36:$A$42</c:f>
              <c:strCache>
                <c:ptCount val="7"/>
                <c:pt idx="0">
                  <c:v>DOD. Army</c:v>
                </c:pt>
                <c:pt idx="1">
                  <c:v>DOD. Air Force</c:v>
                </c:pt>
                <c:pt idx="2">
                  <c:v>DOD. Navy </c:v>
                </c:pt>
                <c:pt idx="3">
                  <c:v>Energy</c:v>
                </c:pt>
                <c:pt idx="4">
                  <c:v>NASA</c:v>
                </c:pt>
                <c:pt idx="5">
                  <c:v>NSF</c:v>
                </c:pt>
                <c:pt idx="6">
                  <c:v>US Govt</c:v>
                </c:pt>
              </c:strCache>
            </c:strRef>
          </c:cat>
          <c:val>
            <c:numRef>
              <c:f>charts!$B$36:$B$42</c:f>
              <c:numCache>
                <c:formatCode>_("$"* #,##0_);_("$"* \(#,##0\);_("$"* "-"_);_(@_)</c:formatCode>
                <c:ptCount val="7"/>
                <c:pt idx="0">
                  <c:v>347278</c:v>
                </c:pt>
                <c:pt idx="1">
                  <c:v>1247784</c:v>
                </c:pt>
                <c:pt idx="2">
                  <c:v>1798798</c:v>
                </c:pt>
                <c:pt idx="3">
                  <c:v>124529</c:v>
                </c:pt>
                <c:pt idx="4">
                  <c:v>1052524</c:v>
                </c:pt>
                <c:pt idx="5">
                  <c:v>4493518</c:v>
                </c:pt>
                <c:pt idx="6">
                  <c:v>17000</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 Id="rId5" Type="http://schemas.openxmlformats.org/officeDocument/2006/relationships/image" Target="../media/image16.png"/><Relationship Id="rId4"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0.68794</cdr:x>
      <cdr:y>0.7782</cdr:y>
    </cdr:from>
    <cdr:to>
      <cdr:x>0.791</cdr:x>
      <cdr:y>0.97078</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246079" y="2661040"/>
          <a:ext cx="636105" cy="658505"/>
        </a:xfrm>
        <a:prstGeom xmlns:a="http://schemas.openxmlformats.org/drawingml/2006/main" prst="rect">
          <a:avLst/>
        </a:prstGeom>
      </cdr:spPr>
    </cdr:pic>
  </cdr:relSizeAnchor>
  <cdr:relSizeAnchor xmlns:cdr="http://schemas.openxmlformats.org/drawingml/2006/chartDrawing">
    <cdr:from>
      <cdr:x>0.73463</cdr:x>
      <cdr:y>0.4421</cdr:y>
    </cdr:from>
    <cdr:to>
      <cdr:x>0.84165</cdr:x>
      <cdr:y>0.60678</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534314" y="1511766"/>
          <a:ext cx="660539" cy="563087"/>
        </a:xfrm>
        <a:prstGeom xmlns:a="http://schemas.openxmlformats.org/drawingml/2006/main" prst="rect">
          <a:avLst/>
        </a:prstGeom>
      </cdr:spPr>
    </cdr:pic>
  </cdr:relSizeAnchor>
  <cdr:relSizeAnchor xmlns:cdr="http://schemas.openxmlformats.org/drawingml/2006/chartDrawing">
    <cdr:from>
      <cdr:x>0.64714</cdr:x>
      <cdr:y>0.13119</cdr:y>
    </cdr:from>
    <cdr:to>
      <cdr:x>0.74859</cdr:x>
      <cdr:y>0.31982</cdr:y>
    </cdr:to>
    <cdr:pic>
      <cdr:nvPicPr>
        <cdr:cNvPr id="4" name="Picture 3"/>
        <cdr:cNvPicPr>
          <a:picLocks xmlns:a="http://schemas.openxmlformats.org/drawingml/2006/main" noChangeAspect="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994287" y="448615"/>
          <a:ext cx="626165" cy="644991"/>
        </a:xfrm>
        <a:prstGeom xmlns:a="http://schemas.openxmlformats.org/drawingml/2006/main" prst="rect">
          <a:avLst/>
        </a:prstGeom>
      </cdr:spPr>
    </cdr:pic>
  </cdr:relSizeAnchor>
  <cdr:relSizeAnchor xmlns:cdr="http://schemas.openxmlformats.org/drawingml/2006/chartDrawing">
    <cdr:from>
      <cdr:x>0.08621</cdr:x>
      <cdr:y>0.5</cdr:y>
    </cdr:from>
    <cdr:to>
      <cdr:x>0.20813</cdr:x>
      <cdr:y>0.72667</cdr:y>
    </cdr:to>
    <cdr:pic>
      <cdr:nvPicPr>
        <cdr:cNvPr id="5" name="Picture 4"/>
        <cdr:cNvPicPr>
          <a:picLocks xmlns:a="http://schemas.openxmlformats.org/drawingml/2006/main" noChangeAspect="1"/>
        </cdr:cNvPicPr>
      </cdr:nvPicPr>
      <cdr:blipFill>
        <a:blip xmlns:a="http://schemas.openxmlformats.org/drawingml/2006/main" xmlns:r="http://schemas.openxmlformats.org/officeDocument/2006/relationships" r:embed="rId4">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81000" y="1197768"/>
          <a:ext cx="538837" cy="542997"/>
        </a:xfrm>
        <a:prstGeom xmlns:a="http://schemas.openxmlformats.org/drawingml/2006/main" prst="rect">
          <a:avLst/>
        </a:prstGeom>
      </cdr:spPr>
    </cdr:pic>
  </cdr:relSizeAnchor>
  <cdr:relSizeAnchor xmlns:cdr="http://schemas.openxmlformats.org/drawingml/2006/chartDrawing">
    <cdr:from>
      <cdr:x>0.51335</cdr:x>
      <cdr:y>0.02399</cdr:y>
    </cdr:from>
    <cdr:to>
      <cdr:x>0.62285</cdr:x>
      <cdr:y>0.21717</cdr:y>
    </cdr:to>
    <cdr:pic>
      <cdr:nvPicPr>
        <cdr:cNvPr id="7" name="Picture 6"/>
        <cdr:cNvPicPr>
          <a:picLocks xmlns:a="http://schemas.openxmlformats.org/drawingml/2006/main" noChangeAspect="1"/>
        </cdr:cNvPicPr>
      </cdr:nvPicPr>
      <cdr:blipFill>
        <a:blip xmlns:a="http://schemas.openxmlformats.org/drawingml/2006/main" xmlns:r="http://schemas.openxmlformats.org/officeDocument/2006/relationships" r:embed="rId5">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168513" y="82018"/>
          <a:ext cx="675860" cy="66057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52CFCBAD-5749-4858-B5F2-6505AA3450DC}" type="datetimeFigureOut">
              <a:rPr lang="en-US" smtClean="0"/>
              <a:t>1/18/2017</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2512258E-D687-4182-809F-970479CB0768}" type="slidenum">
              <a:rPr lang="en-US" smtClean="0"/>
              <a:t>‹#›</a:t>
            </a:fld>
            <a:endParaRPr lang="en-US"/>
          </a:p>
        </p:txBody>
      </p:sp>
    </p:spTree>
    <p:extLst>
      <p:ext uri="{BB962C8B-B14F-4D97-AF65-F5344CB8AC3E}">
        <p14:creationId xmlns:p14="http://schemas.microsoft.com/office/powerpoint/2010/main" val="166250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35723486-EEDC-439C-B999-332F171B7DA4}" type="datetimeFigureOut">
              <a:rPr lang="en-US" smtClean="0"/>
              <a:t>1/18/2017</a:t>
            </a:fld>
            <a:endParaRPr lang="en-US"/>
          </a:p>
        </p:txBody>
      </p:sp>
      <p:sp>
        <p:nvSpPr>
          <p:cNvPr id="4" name="Slide Image Placeholder 3"/>
          <p:cNvSpPr>
            <a:spLocks noGrp="1" noRot="1" noChangeAspect="1"/>
          </p:cNvSpPr>
          <p:nvPr>
            <p:ph type="sldImg" idx="2"/>
          </p:nvPr>
        </p:nvSpPr>
        <p:spPr>
          <a:xfrm>
            <a:off x="3429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5EC4FBA4-7C2D-4910-899B-6A5043C626C5}" type="slidenum">
              <a:rPr lang="en-US" smtClean="0"/>
              <a:t>‹#›</a:t>
            </a:fld>
            <a:endParaRPr lang="en-US"/>
          </a:p>
        </p:txBody>
      </p:sp>
    </p:spTree>
    <p:extLst>
      <p:ext uri="{BB962C8B-B14F-4D97-AF65-F5344CB8AC3E}">
        <p14:creationId xmlns:p14="http://schemas.microsoft.com/office/powerpoint/2010/main" val="1033031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0925" cy="3449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F55D71-3EBF-4884-928B-F9A96AA89C06}" type="slidenum">
              <a:rPr lang="en-US" smtClean="0"/>
              <a:t>22</a:t>
            </a:fld>
            <a:endParaRPr lang="en-US"/>
          </a:p>
        </p:txBody>
      </p:sp>
    </p:spTree>
    <p:extLst>
      <p:ext uri="{BB962C8B-B14F-4D97-AF65-F5344CB8AC3E}">
        <p14:creationId xmlns:p14="http://schemas.microsoft.com/office/powerpoint/2010/main" val="3983647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737988"/>
            <a:ext cx="2971800" cy="459978"/>
          </a:xfrm>
          <a:prstGeom prst="rect">
            <a:avLst/>
          </a:prstGeom>
          <a:noFill/>
          <a:ln w="9525">
            <a:noFill/>
            <a:miter lim="800000"/>
            <a:headEnd/>
            <a:tailEnd/>
          </a:ln>
        </p:spPr>
        <p:txBody>
          <a:bodyPr anchor="b">
            <a:prstTxWarp prst="textNoShape">
              <a:avLst/>
            </a:prstTxWarp>
          </a:bodyPr>
          <a:lstStyle/>
          <a:p>
            <a:pPr algn="r"/>
            <a:fld id="{540D2D3B-3B89-483F-8846-37735C34D9E4}" type="slidenum">
              <a:rPr lang="en-US" sz="1200">
                <a:latin typeface="Calibri" pitchFamily="84" charset="0"/>
              </a:rPr>
              <a:pPr algn="r"/>
              <a:t>64</a:t>
            </a:fld>
            <a:endParaRPr lang="en-US" sz="1200">
              <a:latin typeface="Calibri" pitchFamily="84" charset="0"/>
            </a:endParaRPr>
          </a:p>
        </p:txBody>
      </p:sp>
      <p:sp>
        <p:nvSpPr>
          <p:cNvPr id="37891" name="Rectangle 2"/>
          <p:cNvSpPr>
            <a:spLocks noGrp="1" noRot="1" noChangeAspect="1" noChangeArrowheads="1" noTextEdit="1"/>
          </p:cNvSpPr>
          <p:nvPr>
            <p:ph type="sldImg"/>
          </p:nvPr>
        </p:nvSpPr>
        <p:spPr bwMode="auto">
          <a:xfrm>
            <a:off x="368300" y="692150"/>
            <a:ext cx="6124575" cy="3446463"/>
          </a:xfrm>
          <a:prstGeom prst="rect">
            <a:avLst/>
          </a:prstGeom>
          <a:solidFill>
            <a:srgbClr val="FFFFFF"/>
          </a:solidFill>
          <a:ln>
            <a:solidFill>
              <a:srgbClr val="000000"/>
            </a:solidFill>
            <a:miter lim="800000"/>
            <a:headEnd/>
            <a:tailEnd/>
          </a:ln>
        </p:spPr>
      </p:sp>
      <p:sp>
        <p:nvSpPr>
          <p:cNvPr id="37892" name="Rectangle 3"/>
          <p:cNvSpPr>
            <a:spLocks noGrp="1" noChangeArrowheads="1"/>
          </p:cNvSpPr>
          <p:nvPr>
            <p:ph type="body" idx="1"/>
          </p:nvPr>
        </p:nvSpPr>
        <p:spPr bwMode="auto">
          <a:xfrm>
            <a:off x="914400" y="4369793"/>
            <a:ext cx="5029200" cy="4138207"/>
          </a:xfrm>
          <a:prstGeom prst="rect">
            <a:avLst/>
          </a:prstGeom>
          <a:noFill/>
          <a:ln>
            <a:solidFill>
              <a:srgbClr val="000000"/>
            </a:solidFill>
            <a:miter lim="800000"/>
            <a:headEnd/>
            <a:tailEnd/>
          </a:ln>
        </p:spPr>
        <p:txBody>
          <a:bodyPr>
            <a:prstTxWarp prst="textNoShape">
              <a:avLst/>
            </a:prstTxWarp>
          </a:bodyPr>
          <a:lstStyle/>
          <a:p>
            <a:pPr>
              <a:spcBef>
                <a:spcPct val="0"/>
              </a:spcBef>
            </a:pPr>
            <a:r>
              <a:rPr lang="en-US" dirty="0" smtClean="0"/>
              <a:t>See “What is an Innovation Ecosystem?” by Deborah Jackson, ERC Program Director</a:t>
            </a:r>
          </a:p>
          <a:p>
            <a:pPr>
              <a:spcBef>
                <a:spcPct val="0"/>
              </a:spcBef>
            </a:pPr>
            <a:r>
              <a:rPr lang="en-US" dirty="0" err="1" smtClean="0"/>
              <a:t>http://www.erc-assoc.org/docs/innovation_ecosystem.pdf</a:t>
            </a:r>
            <a:endParaRPr lang="en-US" dirty="0" smtClean="0"/>
          </a:p>
        </p:txBody>
      </p:sp>
    </p:spTree>
    <p:extLst>
      <p:ext uri="{BB962C8B-B14F-4D97-AF65-F5344CB8AC3E}">
        <p14:creationId xmlns:p14="http://schemas.microsoft.com/office/powerpoint/2010/main" val="1929586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737988"/>
            <a:ext cx="2971800" cy="459978"/>
          </a:xfrm>
          <a:prstGeom prst="rect">
            <a:avLst/>
          </a:prstGeom>
        </p:spPr>
        <p:txBody>
          <a:bodyPr/>
          <a:lstStyle/>
          <a:p>
            <a:fld id="{A5BC94EB-4069-2649-AA21-E70FF3EE644C}" type="slidenum">
              <a:rPr lang="en-US" smtClean="0"/>
              <a:t>65</a:t>
            </a:fld>
            <a:endParaRPr lang="en-US"/>
          </a:p>
        </p:txBody>
      </p:sp>
    </p:spTree>
    <p:extLst>
      <p:ext uri="{BB962C8B-B14F-4D97-AF65-F5344CB8AC3E}">
        <p14:creationId xmlns:p14="http://schemas.microsoft.com/office/powerpoint/2010/main" val="3478267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737988"/>
            <a:ext cx="2971800" cy="459978"/>
          </a:xfrm>
          <a:prstGeom prst="rect">
            <a:avLst/>
          </a:prstGeom>
        </p:spPr>
        <p:txBody>
          <a:bodyPr/>
          <a:lstStyle/>
          <a:p>
            <a:fld id="{A5BC94EB-4069-2649-AA21-E70FF3EE644C}" type="slidenum">
              <a:rPr lang="en-US" smtClean="0"/>
              <a:t>66</a:t>
            </a:fld>
            <a:endParaRPr lang="en-US"/>
          </a:p>
        </p:txBody>
      </p:sp>
    </p:spTree>
    <p:extLst>
      <p:ext uri="{BB962C8B-B14F-4D97-AF65-F5344CB8AC3E}">
        <p14:creationId xmlns:p14="http://schemas.microsoft.com/office/powerpoint/2010/main" val="1480754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737988"/>
            <a:ext cx="2971800" cy="459978"/>
          </a:xfrm>
          <a:prstGeom prst="rect">
            <a:avLst/>
          </a:prstGeom>
        </p:spPr>
        <p:txBody>
          <a:bodyPr/>
          <a:lstStyle/>
          <a:p>
            <a:fld id="{A5BC94EB-4069-2649-AA21-E70FF3EE644C}" type="slidenum">
              <a:rPr lang="en-US" smtClean="0"/>
              <a:t>67</a:t>
            </a:fld>
            <a:endParaRPr lang="en-US"/>
          </a:p>
        </p:txBody>
      </p:sp>
    </p:spTree>
    <p:extLst>
      <p:ext uri="{BB962C8B-B14F-4D97-AF65-F5344CB8AC3E}">
        <p14:creationId xmlns:p14="http://schemas.microsoft.com/office/powerpoint/2010/main" val="348688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737988"/>
            <a:ext cx="2971800" cy="459978"/>
          </a:xfrm>
          <a:prstGeom prst="rect">
            <a:avLst/>
          </a:prstGeom>
        </p:spPr>
        <p:txBody>
          <a:bodyPr/>
          <a:lstStyle/>
          <a:p>
            <a:fld id="{A5BC94EB-4069-2649-AA21-E70FF3EE644C}" type="slidenum">
              <a:rPr lang="en-US" smtClean="0"/>
              <a:t>68</a:t>
            </a:fld>
            <a:endParaRPr lang="en-US"/>
          </a:p>
        </p:txBody>
      </p:sp>
    </p:spTree>
    <p:extLst>
      <p:ext uri="{BB962C8B-B14F-4D97-AF65-F5344CB8AC3E}">
        <p14:creationId xmlns:p14="http://schemas.microsoft.com/office/powerpoint/2010/main" val="3507247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08499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55369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86840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737988"/>
            <a:ext cx="2971800" cy="459978"/>
          </a:xfrm>
          <a:prstGeom prst="rect">
            <a:avLst/>
          </a:prstGeom>
        </p:spPr>
        <p:txBody>
          <a:bodyPr/>
          <a:lstStyle/>
          <a:p>
            <a:fld id="{A5BC94EB-4069-2649-AA21-E70FF3EE644C}" type="slidenum">
              <a:rPr lang="en-US" smtClean="0"/>
              <a:t>74</a:t>
            </a:fld>
            <a:endParaRPr lang="en-US"/>
          </a:p>
        </p:txBody>
      </p:sp>
    </p:spTree>
    <p:extLst>
      <p:ext uri="{BB962C8B-B14F-4D97-AF65-F5344CB8AC3E}">
        <p14:creationId xmlns:p14="http://schemas.microsoft.com/office/powerpoint/2010/main" val="1806669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737988"/>
            <a:ext cx="2971800" cy="459978"/>
          </a:xfrm>
          <a:prstGeom prst="rect">
            <a:avLst/>
          </a:prstGeom>
        </p:spPr>
        <p:txBody>
          <a:bodyPr/>
          <a:lstStyle/>
          <a:p>
            <a:fld id="{A5BC94EB-4069-2649-AA21-E70FF3EE644C}" type="slidenum">
              <a:rPr lang="en-US" smtClean="0"/>
              <a:t>75</a:t>
            </a:fld>
            <a:endParaRPr lang="en-US"/>
          </a:p>
        </p:txBody>
      </p:sp>
    </p:spTree>
    <p:extLst>
      <p:ext uri="{BB962C8B-B14F-4D97-AF65-F5344CB8AC3E}">
        <p14:creationId xmlns:p14="http://schemas.microsoft.com/office/powerpoint/2010/main" val="257570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63538" y="690563"/>
            <a:ext cx="6130925" cy="3449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EDCDACA-8ED0-49C4-B256-015F822566C2}" type="slidenum">
              <a:rPr lang="en-US" altLang="en-US" sz="1100" smtClean="0">
                <a:solidFill>
                  <a:srgbClr val="000000"/>
                </a:solidFill>
              </a:rPr>
              <a:pPr/>
              <a:t>23</a:t>
            </a:fld>
            <a:endParaRPr lang="en-US" altLang="en-US" sz="1100" smtClean="0">
              <a:solidFill>
                <a:srgbClr val="000000"/>
              </a:solidFill>
            </a:endParaRPr>
          </a:p>
        </p:txBody>
      </p:sp>
    </p:spTree>
    <p:extLst>
      <p:ext uri="{BB962C8B-B14F-4D97-AF65-F5344CB8AC3E}">
        <p14:creationId xmlns:p14="http://schemas.microsoft.com/office/powerpoint/2010/main" val="3443038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0563"/>
            <a:ext cx="6130925" cy="3449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F55D71-3EBF-4884-928B-F9A96AA89C06}" type="slidenum">
              <a:rPr lang="en-US" smtClean="0"/>
              <a:t>24</a:t>
            </a:fld>
            <a:endParaRPr lang="en-US"/>
          </a:p>
        </p:txBody>
      </p:sp>
    </p:spTree>
    <p:extLst>
      <p:ext uri="{BB962C8B-B14F-4D97-AF65-F5344CB8AC3E}">
        <p14:creationId xmlns:p14="http://schemas.microsoft.com/office/powerpoint/2010/main" val="734544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63538" y="690563"/>
            <a:ext cx="6130925" cy="3449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EDCDACA-8ED0-49C4-B256-015F822566C2}" type="slidenum">
              <a:rPr lang="en-US" altLang="en-US" sz="1100" smtClean="0">
                <a:solidFill>
                  <a:srgbClr val="000000"/>
                </a:solidFill>
              </a:rPr>
              <a:pPr/>
              <a:t>25</a:t>
            </a:fld>
            <a:endParaRPr lang="en-US" altLang="en-US" sz="1100" smtClean="0">
              <a:solidFill>
                <a:srgbClr val="000000"/>
              </a:solidFill>
            </a:endParaRPr>
          </a:p>
        </p:txBody>
      </p:sp>
    </p:spTree>
    <p:extLst>
      <p:ext uri="{BB962C8B-B14F-4D97-AF65-F5344CB8AC3E}">
        <p14:creationId xmlns:p14="http://schemas.microsoft.com/office/powerpoint/2010/main" val="1928521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3792124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cap="flat"/>
        </p:spPr>
      </p:sp>
      <p:sp>
        <p:nvSpPr>
          <p:cNvPr id="48131" name="Rectangle 3"/>
          <p:cNvSpPr>
            <a:spLocks noGrp="1" noChangeArrowheads="1"/>
          </p:cNvSpPr>
          <p:nvPr>
            <p:ph type="body" idx="1"/>
          </p:nvPr>
        </p:nvSpPr>
        <p:spPr>
          <a:noFill/>
          <a:ln w="9525"/>
        </p:spPr>
        <p:txBody>
          <a:bodyPr lIns="90331" tIns="44373" rIns="90331" bIns="44373"/>
          <a:lstStyle/>
          <a:p>
            <a:endParaRPr lang="en-US" smtClean="0">
              <a:ea typeface="ＭＳ Ｐゴシック" pitchFamily="34" charset="-128"/>
            </a:endParaRPr>
          </a:p>
        </p:txBody>
      </p:sp>
    </p:spTree>
    <p:extLst>
      <p:ext uri="{BB962C8B-B14F-4D97-AF65-F5344CB8AC3E}">
        <p14:creationId xmlns:p14="http://schemas.microsoft.com/office/powerpoint/2010/main" val="3261015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cap="flat"/>
        </p:spPr>
      </p:sp>
      <p:sp>
        <p:nvSpPr>
          <p:cNvPr id="49155" name="Rectangle 3"/>
          <p:cNvSpPr>
            <a:spLocks noGrp="1" noChangeArrowheads="1"/>
          </p:cNvSpPr>
          <p:nvPr>
            <p:ph type="body" idx="1"/>
          </p:nvPr>
        </p:nvSpPr>
        <p:spPr>
          <a:xfrm>
            <a:off x="912813" y="4370388"/>
            <a:ext cx="5032375" cy="4140200"/>
          </a:xfrm>
          <a:noFill/>
          <a:ln w="9525"/>
        </p:spPr>
        <p:txBody>
          <a:bodyPr lIns="90760" tIns="44582" rIns="90760" bIns="44582"/>
          <a:lstStyle/>
          <a:p>
            <a:endParaRPr lang="en-US" smtClean="0">
              <a:ea typeface="ＭＳ Ｐゴシック" pitchFamily="34" charset="-128"/>
            </a:endParaRPr>
          </a:p>
        </p:txBody>
      </p:sp>
    </p:spTree>
    <p:extLst>
      <p:ext uri="{BB962C8B-B14F-4D97-AF65-F5344CB8AC3E}">
        <p14:creationId xmlns:p14="http://schemas.microsoft.com/office/powerpoint/2010/main" val="2445568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Rot="1" noChangeAspect="1" noChangeArrowheads="1"/>
          </p:cNvSpPr>
          <p:nvPr>
            <p:ph type="sldImg"/>
          </p:nvPr>
        </p:nvSpPr>
        <p:spPr bwMode="auto">
          <a:xfrm>
            <a:off x="374650" y="696913"/>
            <a:ext cx="6108700" cy="3436937"/>
          </a:xfrm>
          <a:prstGeom prst="rect">
            <a:avLst/>
          </a:prstGeom>
          <a:solidFill>
            <a:srgbClr val="FFFFFF"/>
          </a:solidFill>
          <a:ln>
            <a:solidFill>
              <a:srgbClr val="000000"/>
            </a:solidFill>
            <a:miter lim="800000"/>
            <a:headEnd/>
            <a:tailEnd/>
          </a:ln>
        </p:spPr>
      </p:sp>
      <p:sp>
        <p:nvSpPr>
          <p:cNvPr id="621571" name="Rectangle 3"/>
          <p:cNvSpPr>
            <a:spLocks noGrp="1" noChangeArrowheads="1"/>
          </p:cNvSpPr>
          <p:nvPr>
            <p:ph type="body" idx="1"/>
          </p:nvPr>
        </p:nvSpPr>
        <p:spPr bwMode="auto">
          <a:xfrm>
            <a:off x="914711" y="4368850"/>
            <a:ext cx="5028579" cy="414106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893143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w="9525"/>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2306353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921669"/>
            <a:ext cx="5486400" cy="726281"/>
          </a:xfrm>
          <a:prstGeom prst="rect">
            <a:avLst/>
          </a:prstGeom>
        </p:spPr>
        <p:txBody>
          <a:bodyPr/>
          <a:lstStyle>
            <a:lvl1pPr algn="l">
              <a:defRPr>
                <a:latin typeface="Helvetica LT Std Black"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3200" y="2647950"/>
            <a:ext cx="5486400" cy="1314450"/>
          </a:xfrm>
          <a:prstGeom prst="rect">
            <a:avLst/>
          </a:prstGeom>
        </p:spPr>
        <p:txBody>
          <a:bodyPr/>
          <a:lstStyle>
            <a:lvl1pPr marL="0" indent="0" algn="l">
              <a:buNone/>
              <a:defRPr>
                <a:solidFill>
                  <a:schemeClr val="bg1"/>
                </a:solidFill>
                <a:latin typeface="Helvetica LT St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7703" y="285750"/>
            <a:ext cx="6197600" cy="1473200"/>
          </a:xfrm>
          <a:prstGeom prst="rect">
            <a:avLst/>
          </a:prstGeom>
        </p:spPr>
      </p:pic>
    </p:spTree>
    <p:extLst>
      <p:ext uri="{BB962C8B-B14F-4D97-AF65-F5344CB8AC3E}">
        <p14:creationId xmlns:p14="http://schemas.microsoft.com/office/powerpoint/2010/main" val="8377585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d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3478" y="2187702"/>
            <a:ext cx="3231300" cy="768096"/>
          </a:xfrm>
          <a:prstGeom prst="rect">
            <a:avLst/>
          </a:prstGeom>
        </p:spPr>
      </p:pic>
    </p:spTree>
    <p:extLst>
      <p:ext uri="{BB962C8B-B14F-4D97-AF65-F5344CB8AC3E}">
        <p14:creationId xmlns:p14="http://schemas.microsoft.com/office/powerpoint/2010/main" val="41948569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3478" y="2187702"/>
            <a:ext cx="3231300" cy="768096"/>
          </a:xfrm>
          <a:prstGeom prst="rect">
            <a:avLst/>
          </a:prstGeom>
        </p:spPr>
      </p:pic>
      <p:sp>
        <p:nvSpPr>
          <p:cNvPr id="5" name="Content Placeholder 2"/>
          <p:cNvSpPr>
            <a:spLocks noGrp="1"/>
          </p:cNvSpPr>
          <p:nvPr>
            <p:ph idx="1"/>
          </p:nvPr>
        </p:nvSpPr>
        <p:spPr>
          <a:xfrm>
            <a:off x="2716696" y="3028950"/>
            <a:ext cx="5893904" cy="914400"/>
          </a:xfrm>
          <a:prstGeom prst="rect">
            <a:avLst/>
          </a:prstGeom>
        </p:spPr>
        <p:txBody>
          <a:bodyPr/>
          <a:lstStyle>
            <a:lvl1pPr marL="0" indent="0">
              <a:buNone/>
              <a:defRPr sz="3600">
                <a:solidFill>
                  <a:schemeClr val="bg1"/>
                </a:solidFill>
                <a:latin typeface="Helvetica LT Std Black" pitchFamily="34" charset="0"/>
              </a:defRPr>
            </a:lvl1pPr>
            <a:lvl2pPr marL="457200" indent="0">
              <a:buNone/>
              <a:defRPr sz="3600">
                <a:solidFill>
                  <a:schemeClr val="bg1"/>
                </a:solidFill>
                <a:latin typeface="Helvetica LT Std Black" pitchFamily="34" charset="0"/>
              </a:defRPr>
            </a:lvl2pPr>
            <a:lvl3pPr marL="914400" indent="0">
              <a:buNone/>
              <a:defRPr sz="3600">
                <a:solidFill>
                  <a:schemeClr val="bg1"/>
                </a:solidFill>
                <a:latin typeface="Helvetica LT Std Black" pitchFamily="34" charset="0"/>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162837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cxnSp>
        <p:nvCxnSpPr>
          <p:cNvPr id="4" name="Straight Connector 3"/>
          <p:cNvCxnSpPr/>
          <p:nvPr userDrawn="1"/>
        </p:nvCxnSpPr>
        <p:spPr>
          <a:xfrm>
            <a:off x="-24064" y="1076826"/>
            <a:ext cx="923544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200150"/>
            <a:ext cx="9144000" cy="0"/>
          </a:xfrm>
          <a:prstGeom prst="line">
            <a:avLst/>
          </a:prstGeom>
          <a:ln>
            <a:solidFill>
              <a:srgbClr val="54301A"/>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0"/>
          </p:nvPr>
        </p:nvSpPr>
        <p:spPr>
          <a:xfrm>
            <a:off x="914400" y="1371600"/>
            <a:ext cx="7848600" cy="33147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4"/>
          <p:cNvSpPr>
            <a:spLocks noGrp="1"/>
          </p:cNvSpPr>
          <p:nvPr>
            <p:ph type="title"/>
          </p:nvPr>
        </p:nvSpPr>
        <p:spPr>
          <a:xfrm>
            <a:off x="914400" y="205979"/>
            <a:ext cx="70104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4979405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ual Content Layou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57200" y="1314450"/>
            <a:ext cx="4038600" cy="32575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userDrawn="1"/>
        </p:nvCxnSpPr>
        <p:spPr>
          <a:xfrm>
            <a:off x="-24064" y="1076826"/>
            <a:ext cx="923544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1191126"/>
            <a:ext cx="9144000" cy="0"/>
          </a:xfrm>
          <a:prstGeom prst="line">
            <a:avLst/>
          </a:prstGeom>
          <a:ln>
            <a:solidFill>
              <a:srgbClr val="54301A"/>
            </a:solidFill>
          </a:ln>
        </p:spPr>
        <p:style>
          <a:lnRef idx="1">
            <a:schemeClr val="accent1"/>
          </a:lnRef>
          <a:fillRef idx="0">
            <a:schemeClr val="accent1"/>
          </a:fillRef>
          <a:effectRef idx="0">
            <a:schemeClr val="accent1"/>
          </a:effectRef>
          <a:fontRef idx="minor">
            <a:schemeClr val="tx1"/>
          </a:fontRef>
        </p:style>
      </p:cxnSp>
      <p:sp>
        <p:nvSpPr>
          <p:cNvPr id="19" name="Text Placeholder 7"/>
          <p:cNvSpPr>
            <a:spLocks noGrp="1"/>
          </p:cNvSpPr>
          <p:nvPr>
            <p:ph type="body" sz="quarter" idx="13" hasCustomPrompt="1"/>
          </p:nvPr>
        </p:nvSpPr>
        <p:spPr>
          <a:xfrm>
            <a:off x="4648200" y="1314450"/>
            <a:ext cx="4038600" cy="3257550"/>
          </a:xfrm>
          <a:prstGeom prst="rect">
            <a:avLst/>
          </a:prstGeom>
        </p:spPr>
        <p:txBody>
          <a:bodyPr/>
          <a:lstStyle>
            <a:lvl1pPr>
              <a:defRPr baseline="0"/>
            </a:lvl1pPr>
          </a:lstStyle>
          <a:p>
            <a:pPr lvl="0"/>
            <a:r>
              <a:rPr lang="en-US" dirty="0" smtClean="0"/>
              <a:t>Click to add text or delete text box to insert picture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4"/>
          <p:cNvSpPr>
            <a:spLocks noGrp="1"/>
          </p:cNvSpPr>
          <p:nvPr>
            <p:ph type="title"/>
          </p:nvPr>
        </p:nvSpPr>
        <p:spPr>
          <a:xfrm>
            <a:off x="914400" y="205979"/>
            <a:ext cx="70104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7160490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818388"/>
            <a:ext cx="9144000" cy="4325112"/>
          </a:xfrm>
          <a:prstGeom prst="rect">
            <a:avLst/>
          </a:prstGeom>
          <a:gradFill flip="none" rotWithShape="1">
            <a:gsLst>
              <a:gs pos="50000">
                <a:srgbClr val="D6D6D6"/>
              </a:gs>
              <a:gs pos="0">
                <a:schemeClr val="bg1"/>
              </a:gs>
              <a:gs pos="100000">
                <a:schemeClr val="bg1">
                  <a:lumMod val="60000"/>
                </a:schemeClr>
              </a:gs>
            </a:gsLst>
            <a:lin ang="63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LT Std" pitchFamily="34" charset="0"/>
            </a:endParaRPr>
          </a:p>
        </p:txBody>
      </p:sp>
      <p:sp>
        <p:nvSpPr>
          <p:cNvPr id="3" name="Content Placeholder 2"/>
          <p:cNvSpPr>
            <a:spLocks noGrp="1"/>
          </p:cNvSpPr>
          <p:nvPr>
            <p:ph idx="1"/>
          </p:nvPr>
        </p:nvSpPr>
        <p:spPr>
          <a:xfrm>
            <a:off x="2514600" y="1047750"/>
            <a:ext cx="5715000" cy="3546873"/>
          </a:xfrm>
          <a:prstGeom prst="rect">
            <a:avLst/>
          </a:prstGeom>
        </p:spPr>
        <p:txBody>
          <a:bodyPr>
            <a:normAutofit/>
          </a:bodyPr>
          <a:lstStyle>
            <a:lvl1pPr marL="230188" indent="-230188">
              <a:spcBef>
                <a:spcPts val="1000"/>
              </a:spcBef>
              <a:buSzPct val="75000"/>
              <a:defRPr sz="1800">
                <a:solidFill>
                  <a:schemeClr val="tx1"/>
                </a:solidFill>
                <a:latin typeface="Helvetica LT Std" pitchFamily="34" charset="0"/>
              </a:defRPr>
            </a:lvl1pPr>
            <a:lvl2pPr marL="457200" indent="-227013">
              <a:spcBef>
                <a:spcPts val="0"/>
              </a:spcBef>
              <a:buFont typeface="Helvetica LT Std" pitchFamily="34" charset="0"/>
              <a:buChar char="–"/>
              <a:defRPr sz="1200">
                <a:solidFill>
                  <a:schemeClr val="tx1"/>
                </a:solidFill>
                <a:latin typeface="Helvetica LT Std" pitchFamily="34" charset="0"/>
              </a:defRPr>
            </a:lvl2pPr>
            <a:lvl3pPr marL="687388" indent="-230188">
              <a:buFont typeface="Wingdings" panose="05000000000000000000" pitchFamily="2" charset="2"/>
              <a:buChar char="§"/>
              <a:defRPr sz="1000">
                <a:solidFill>
                  <a:schemeClr val="tx1"/>
                </a:solidFill>
                <a:latin typeface="Helvetica LT Std" pitchFamily="34" charset="0"/>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1"/>
          <p:cNvSpPr>
            <a:spLocks noGrp="1"/>
          </p:cNvSpPr>
          <p:nvPr>
            <p:ph type="title"/>
          </p:nvPr>
        </p:nvSpPr>
        <p:spPr>
          <a:xfrm>
            <a:off x="2743200" y="0"/>
            <a:ext cx="5486400" cy="822960"/>
          </a:xfrm>
          <a:prstGeom prst="rect">
            <a:avLst/>
          </a:prstGeom>
        </p:spPr>
        <p:txBody>
          <a:bodyPr anchor="ctr" anchorCtr="0">
            <a:noAutofit/>
          </a:bodyPr>
          <a:lstStyle>
            <a:lvl1pPr algn="l">
              <a:defRPr sz="2400">
                <a:latin typeface="Helvetica LT Std Black"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95098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Blank">
    <p:spTree>
      <p:nvGrpSpPr>
        <p:cNvPr id="1" name=""/>
        <p:cNvGrpSpPr/>
        <p:nvPr/>
      </p:nvGrpSpPr>
      <p:grpSpPr>
        <a:xfrm>
          <a:off x="0" y="0"/>
          <a:ext cx="0" cy="0"/>
          <a:chOff x="0" y="0"/>
          <a:chExt cx="0" cy="0"/>
        </a:xfrm>
      </p:grpSpPr>
      <p:sp>
        <p:nvSpPr>
          <p:cNvPr id="5" name="Rectangle 4"/>
          <p:cNvSpPr/>
          <p:nvPr userDrawn="1"/>
        </p:nvSpPr>
        <p:spPr>
          <a:xfrm>
            <a:off x="0" y="818388"/>
            <a:ext cx="9144000" cy="4325112"/>
          </a:xfrm>
          <a:prstGeom prst="rect">
            <a:avLst/>
          </a:prstGeom>
          <a:gradFill flip="none" rotWithShape="1">
            <a:gsLst>
              <a:gs pos="50000">
                <a:srgbClr val="D6D6D6"/>
              </a:gs>
              <a:gs pos="0">
                <a:schemeClr val="bg1"/>
              </a:gs>
              <a:gs pos="100000">
                <a:schemeClr val="bg1">
                  <a:lumMod val="60000"/>
                </a:schemeClr>
              </a:gs>
            </a:gsLst>
            <a:lin ang="63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LT Std" pitchFamily="34" charset="0"/>
            </a:endParaRPr>
          </a:p>
        </p:txBody>
      </p:sp>
      <p:sp>
        <p:nvSpPr>
          <p:cNvPr id="7" name="Title 1"/>
          <p:cNvSpPr>
            <a:spLocks noGrp="1"/>
          </p:cNvSpPr>
          <p:nvPr>
            <p:ph type="title"/>
          </p:nvPr>
        </p:nvSpPr>
        <p:spPr>
          <a:xfrm>
            <a:off x="2743200" y="0"/>
            <a:ext cx="5486400" cy="822960"/>
          </a:xfrm>
          <a:prstGeom prst="rect">
            <a:avLst/>
          </a:prstGeom>
        </p:spPr>
        <p:txBody>
          <a:bodyPr anchor="ctr" anchorCtr="0">
            <a:noAutofit/>
          </a:bodyPr>
          <a:lstStyle>
            <a:lvl1pPr algn="l">
              <a:defRPr sz="2400">
                <a:latin typeface="Helvetica LT Std Black"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424864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Large Centered Figure">
    <p:spTree>
      <p:nvGrpSpPr>
        <p:cNvPr id="1" name=""/>
        <p:cNvGrpSpPr/>
        <p:nvPr/>
      </p:nvGrpSpPr>
      <p:grpSpPr>
        <a:xfrm>
          <a:off x="0" y="0"/>
          <a:ext cx="0" cy="0"/>
          <a:chOff x="0" y="0"/>
          <a:chExt cx="0" cy="0"/>
        </a:xfrm>
      </p:grpSpPr>
      <p:sp>
        <p:nvSpPr>
          <p:cNvPr id="5" name="Rectangle 4"/>
          <p:cNvSpPr/>
          <p:nvPr userDrawn="1"/>
        </p:nvSpPr>
        <p:spPr>
          <a:xfrm>
            <a:off x="0" y="818388"/>
            <a:ext cx="9144000" cy="4325112"/>
          </a:xfrm>
          <a:prstGeom prst="rect">
            <a:avLst/>
          </a:prstGeom>
          <a:gradFill flip="none" rotWithShape="1">
            <a:gsLst>
              <a:gs pos="50000">
                <a:srgbClr val="D6D6D6"/>
              </a:gs>
              <a:gs pos="0">
                <a:schemeClr val="bg1"/>
              </a:gs>
              <a:gs pos="100000">
                <a:schemeClr val="bg1">
                  <a:lumMod val="60000"/>
                </a:schemeClr>
              </a:gs>
            </a:gsLst>
            <a:lin ang="63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LT Std" pitchFamily="34" charset="0"/>
            </a:endParaRPr>
          </a:p>
        </p:txBody>
      </p:sp>
      <p:sp>
        <p:nvSpPr>
          <p:cNvPr id="3" name="Content Placeholder 2"/>
          <p:cNvSpPr>
            <a:spLocks noGrp="1"/>
          </p:cNvSpPr>
          <p:nvPr>
            <p:ph idx="1"/>
          </p:nvPr>
        </p:nvSpPr>
        <p:spPr>
          <a:xfrm>
            <a:off x="161925" y="819150"/>
            <a:ext cx="8820150" cy="4343400"/>
          </a:xfrm>
          <a:prstGeom prst="rect">
            <a:avLst/>
          </a:prstGeom>
        </p:spPr>
        <p:txBody>
          <a:bodyPr>
            <a:normAutofit/>
          </a:bodyPr>
          <a:lstStyle>
            <a:lvl1pPr marL="230188" indent="-230188">
              <a:spcBef>
                <a:spcPts val="1000"/>
              </a:spcBef>
              <a:buSzPct val="75000"/>
              <a:defRPr sz="1800">
                <a:solidFill>
                  <a:schemeClr val="tx1"/>
                </a:solidFill>
                <a:latin typeface="Helvetica LT Std" pitchFamily="34" charset="0"/>
              </a:defRPr>
            </a:lvl1pPr>
            <a:lvl2pPr marL="457200" indent="-227013">
              <a:spcBef>
                <a:spcPts val="0"/>
              </a:spcBef>
              <a:buFont typeface="Helvetica LT Std" pitchFamily="34" charset="0"/>
              <a:buChar char="–"/>
              <a:defRPr sz="1200">
                <a:solidFill>
                  <a:schemeClr val="tx1"/>
                </a:solidFill>
                <a:latin typeface="Helvetica LT Std" pitchFamily="34" charset="0"/>
              </a:defRPr>
            </a:lvl2pPr>
            <a:lvl3pPr marL="687388" indent="-230188">
              <a:buFont typeface="Wingdings" panose="05000000000000000000" pitchFamily="2" charset="2"/>
              <a:buChar char="§"/>
              <a:defRPr sz="1000">
                <a:solidFill>
                  <a:schemeClr val="tx1"/>
                </a:solidFill>
                <a:latin typeface="Helvetica LT Std" pitchFamily="34" charset="0"/>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1"/>
          <p:cNvSpPr>
            <a:spLocks noGrp="1"/>
          </p:cNvSpPr>
          <p:nvPr>
            <p:ph type="title"/>
          </p:nvPr>
        </p:nvSpPr>
        <p:spPr>
          <a:xfrm>
            <a:off x="2743200" y="0"/>
            <a:ext cx="5486400" cy="822960"/>
          </a:xfrm>
          <a:prstGeom prst="rect">
            <a:avLst/>
          </a:prstGeom>
        </p:spPr>
        <p:txBody>
          <a:bodyPr anchor="ctr" anchorCtr="0">
            <a:noAutofit/>
          </a:bodyPr>
          <a:lstStyle>
            <a:lvl1pPr algn="l">
              <a:defRPr sz="2400">
                <a:latin typeface="Helvetica LT Std Black"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708954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Figure">
    <p:spTree>
      <p:nvGrpSpPr>
        <p:cNvPr id="1" name=""/>
        <p:cNvGrpSpPr/>
        <p:nvPr/>
      </p:nvGrpSpPr>
      <p:grpSpPr>
        <a:xfrm>
          <a:off x="0" y="0"/>
          <a:ext cx="0" cy="0"/>
          <a:chOff x="0" y="0"/>
          <a:chExt cx="0" cy="0"/>
        </a:xfrm>
      </p:grpSpPr>
      <p:sp>
        <p:nvSpPr>
          <p:cNvPr id="5" name="Rectangle 4"/>
          <p:cNvSpPr/>
          <p:nvPr userDrawn="1"/>
        </p:nvSpPr>
        <p:spPr>
          <a:xfrm>
            <a:off x="0" y="818388"/>
            <a:ext cx="9144000" cy="4325112"/>
          </a:xfrm>
          <a:prstGeom prst="rect">
            <a:avLst/>
          </a:prstGeom>
          <a:gradFill flip="none" rotWithShape="1">
            <a:gsLst>
              <a:gs pos="50000">
                <a:srgbClr val="D6D6D6"/>
              </a:gs>
              <a:gs pos="0">
                <a:schemeClr val="bg1"/>
              </a:gs>
              <a:gs pos="100000">
                <a:schemeClr val="bg1">
                  <a:lumMod val="60000"/>
                </a:schemeClr>
              </a:gs>
            </a:gsLst>
            <a:lin ang="63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LT Std" pitchFamily="34" charset="0"/>
            </a:endParaRPr>
          </a:p>
        </p:txBody>
      </p:sp>
      <p:sp>
        <p:nvSpPr>
          <p:cNvPr id="3" name="Content Placeholder 2"/>
          <p:cNvSpPr>
            <a:spLocks noGrp="1"/>
          </p:cNvSpPr>
          <p:nvPr>
            <p:ph idx="1"/>
          </p:nvPr>
        </p:nvSpPr>
        <p:spPr>
          <a:xfrm>
            <a:off x="2514600" y="1047750"/>
            <a:ext cx="5715000" cy="3546873"/>
          </a:xfrm>
          <a:prstGeom prst="rect">
            <a:avLst/>
          </a:prstGeom>
        </p:spPr>
        <p:txBody>
          <a:bodyPr>
            <a:normAutofit/>
          </a:bodyPr>
          <a:lstStyle>
            <a:lvl1pPr marL="230188" indent="-230188">
              <a:spcBef>
                <a:spcPts val="1000"/>
              </a:spcBef>
              <a:buSzPct val="75000"/>
              <a:defRPr sz="1800">
                <a:solidFill>
                  <a:schemeClr val="tx1"/>
                </a:solidFill>
                <a:latin typeface="Helvetica LT Std" pitchFamily="34" charset="0"/>
              </a:defRPr>
            </a:lvl1pPr>
            <a:lvl2pPr marL="457200" indent="-227013">
              <a:spcBef>
                <a:spcPts val="0"/>
              </a:spcBef>
              <a:buFont typeface="Helvetica LT Std" pitchFamily="34" charset="0"/>
              <a:buChar char="–"/>
              <a:defRPr sz="1200">
                <a:solidFill>
                  <a:schemeClr val="tx1"/>
                </a:solidFill>
                <a:latin typeface="Helvetica LT Std" pitchFamily="34" charset="0"/>
              </a:defRPr>
            </a:lvl2pPr>
            <a:lvl3pPr marL="687388" indent="-230188">
              <a:buFont typeface="Wingdings" panose="05000000000000000000" pitchFamily="2" charset="2"/>
              <a:buChar char="§"/>
              <a:defRPr sz="1000">
                <a:solidFill>
                  <a:schemeClr val="tx1"/>
                </a:solidFill>
                <a:latin typeface="Helvetica LT Std" pitchFamily="34" charset="0"/>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1"/>
          <p:cNvSpPr>
            <a:spLocks noGrp="1"/>
          </p:cNvSpPr>
          <p:nvPr>
            <p:ph type="title"/>
          </p:nvPr>
        </p:nvSpPr>
        <p:spPr>
          <a:xfrm>
            <a:off x="2743200" y="0"/>
            <a:ext cx="5486400" cy="822960"/>
          </a:xfrm>
          <a:prstGeom prst="rect">
            <a:avLst/>
          </a:prstGeom>
        </p:spPr>
        <p:txBody>
          <a:bodyPr anchor="ctr" anchorCtr="0">
            <a:noAutofit/>
          </a:bodyPr>
          <a:lstStyle>
            <a:lvl1pPr algn="l">
              <a:defRPr sz="2400">
                <a:latin typeface="Helvetica LT Std Black" pitchFamily="34" charset="0"/>
              </a:defRPr>
            </a:lvl1pPr>
          </a:lstStyle>
          <a:p>
            <a:r>
              <a:rPr lang="en-US" dirty="0" smtClean="0"/>
              <a:t>Click to edit Master title style</a:t>
            </a:r>
            <a:endParaRPr lang="en-US" dirty="0"/>
          </a:p>
        </p:txBody>
      </p:sp>
      <p:sp>
        <p:nvSpPr>
          <p:cNvPr id="6" name="Content Placeholder 2"/>
          <p:cNvSpPr>
            <a:spLocks noGrp="1"/>
          </p:cNvSpPr>
          <p:nvPr>
            <p:ph idx="10"/>
          </p:nvPr>
        </p:nvSpPr>
        <p:spPr>
          <a:xfrm>
            <a:off x="76200" y="1047750"/>
            <a:ext cx="2362200" cy="3546873"/>
          </a:xfrm>
          <a:prstGeom prst="rect">
            <a:avLst/>
          </a:prstGeom>
        </p:spPr>
        <p:txBody>
          <a:bodyPr>
            <a:normAutofit/>
          </a:bodyPr>
          <a:lstStyle>
            <a:lvl1pPr marL="0" indent="0">
              <a:spcBef>
                <a:spcPts val="1000"/>
              </a:spcBef>
              <a:buSzPct val="75000"/>
              <a:buNone/>
              <a:defRPr sz="1800">
                <a:solidFill>
                  <a:schemeClr val="tx1"/>
                </a:solidFill>
                <a:latin typeface="Helvetica LT Std" pitchFamily="34" charset="0"/>
              </a:defRPr>
            </a:lvl1pPr>
            <a:lvl2pPr marL="230187" indent="0">
              <a:spcBef>
                <a:spcPts val="0"/>
              </a:spcBef>
              <a:buFont typeface="Helvetica LT Std" pitchFamily="34" charset="0"/>
              <a:buNone/>
              <a:defRPr sz="1200">
                <a:solidFill>
                  <a:schemeClr val="tx1"/>
                </a:solidFill>
                <a:latin typeface="Helvetica LT Std" pitchFamily="34" charset="0"/>
              </a:defRPr>
            </a:lvl2pPr>
            <a:lvl3pPr marL="457200" indent="0">
              <a:buFont typeface="Wingdings" panose="05000000000000000000" pitchFamily="2" charset="2"/>
              <a:buNone/>
              <a:defRPr sz="1000">
                <a:solidFill>
                  <a:schemeClr val="tx1"/>
                </a:solidFill>
                <a:latin typeface="Helvetica LT Std" pitchFamily="34" charset="0"/>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687780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without bullets">
    <p:spTree>
      <p:nvGrpSpPr>
        <p:cNvPr id="1" name=""/>
        <p:cNvGrpSpPr/>
        <p:nvPr/>
      </p:nvGrpSpPr>
      <p:grpSpPr>
        <a:xfrm>
          <a:off x="0" y="0"/>
          <a:ext cx="0" cy="0"/>
          <a:chOff x="0" y="0"/>
          <a:chExt cx="0" cy="0"/>
        </a:xfrm>
      </p:grpSpPr>
      <p:sp>
        <p:nvSpPr>
          <p:cNvPr id="5" name="Rectangle 4"/>
          <p:cNvSpPr/>
          <p:nvPr userDrawn="1"/>
        </p:nvSpPr>
        <p:spPr>
          <a:xfrm>
            <a:off x="0" y="818388"/>
            <a:ext cx="9144000" cy="4325112"/>
          </a:xfrm>
          <a:prstGeom prst="rect">
            <a:avLst/>
          </a:prstGeom>
          <a:gradFill flip="none" rotWithShape="1">
            <a:gsLst>
              <a:gs pos="0">
                <a:schemeClr val="bg1">
                  <a:lumMod val="65000"/>
                </a:schemeClr>
              </a:gs>
              <a:gs pos="100000">
                <a:schemeClr val="bg1">
                  <a:lumMod val="0"/>
                  <a:lumOff val="10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743200" y="1051560"/>
            <a:ext cx="5486400" cy="3547872"/>
          </a:xfrm>
          <a:prstGeom prst="rect">
            <a:avLst/>
          </a:prstGeom>
        </p:spPr>
        <p:txBody>
          <a:bodyPr/>
          <a:lstStyle>
            <a:lvl1pPr marL="0" indent="0">
              <a:buNone/>
              <a:defRPr sz="1800">
                <a:solidFill>
                  <a:schemeClr val="tx1"/>
                </a:solidFill>
                <a:latin typeface="Helvetica LT Std" pitchFamily="34" charset="0"/>
              </a:defRPr>
            </a:lvl1pPr>
            <a:lvl2pPr marL="457200" indent="0">
              <a:buNone/>
              <a:defRPr sz="1200">
                <a:solidFill>
                  <a:schemeClr val="tx1"/>
                </a:solidFill>
                <a:latin typeface="Helvetica LT Std" pitchFamily="34" charset="0"/>
              </a:defRPr>
            </a:lvl2pPr>
            <a:lvl3pPr marL="914400" indent="0">
              <a:buNone/>
              <a:defRPr sz="1000">
                <a:solidFill>
                  <a:schemeClr val="tx1"/>
                </a:solidFill>
                <a:latin typeface="Helvetica LT Std" pitchFamily="34" charset="0"/>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1"/>
          <p:cNvSpPr>
            <a:spLocks noGrp="1"/>
          </p:cNvSpPr>
          <p:nvPr>
            <p:ph type="title"/>
          </p:nvPr>
        </p:nvSpPr>
        <p:spPr>
          <a:xfrm>
            <a:off x="2743200" y="0"/>
            <a:ext cx="5486400" cy="822960"/>
          </a:xfrm>
          <a:prstGeom prst="rect">
            <a:avLst/>
          </a:prstGeom>
        </p:spPr>
        <p:txBody>
          <a:bodyPr anchor="ctr" anchorCtr="0">
            <a:noAutofit/>
          </a:bodyPr>
          <a:lstStyle>
            <a:lvl1pPr algn="l">
              <a:defRPr sz="2400">
                <a:latin typeface="Helvetica LT Std Black"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4259722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without bullets">
    <p:spTree>
      <p:nvGrpSpPr>
        <p:cNvPr id="1" name=""/>
        <p:cNvGrpSpPr/>
        <p:nvPr/>
      </p:nvGrpSpPr>
      <p:grpSpPr>
        <a:xfrm>
          <a:off x="0" y="0"/>
          <a:ext cx="0" cy="0"/>
          <a:chOff x="0" y="0"/>
          <a:chExt cx="0" cy="0"/>
        </a:xfrm>
      </p:grpSpPr>
      <p:sp>
        <p:nvSpPr>
          <p:cNvPr id="5" name="Rectangle 4"/>
          <p:cNvSpPr/>
          <p:nvPr userDrawn="1"/>
        </p:nvSpPr>
        <p:spPr>
          <a:xfrm>
            <a:off x="0" y="818388"/>
            <a:ext cx="9144000" cy="4325112"/>
          </a:xfrm>
          <a:prstGeom prst="rect">
            <a:avLst/>
          </a:prstGeom>
          <a:gradFill flip="none" rotWithShape="1">
            <a:gsLst>
              <a:gs pos="0">
                <a:schemeClr val="bg1">
                  <a:lumMod val="65000"/>
                </a:schemeClr>
              </a:gs>
              <a:gs pos="100000">
                <a:schemeClr val="bg1">
                  <a:lumMod val="0"/>
                  <a:lumOff val="10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743200" y="1051560"/>
            <a:ext cx="2651760" cy="3547872"/>
          </a:xfrm>
          <a:prstGeom prst="rect">
            <a:avLst/>
          </a:prstGeom>
        </p:spPr>
        <p:txBody>
          <a:bodyPr/>
          <a:lstStyle>
            <a:lvl1pPr marL="0" indent="0">
              <a:buNone/>
              <a:defRPr sz="1800">
                <a:solidFill>
                  <a:schemeClr val="tx1"/>
                </a:solidFill>
                <a:latin typeface="Helvetica LT Std" pitchFamily="34" charset="0"/>
              </a:defRPr>
            </a:lvl1pPr>
            <a:lvl2pPr marL="457200" indent="0">
              <a:buNone/>
              <a:defRPr sz="1200">
                <a:solidFill>
                  <a:schemeClr val="tx1"/>
                </a:solidFill>
                <a:latin typeface="Helvetica LT Std" pitchFamily="34" charset="0"/>
              </a:defRPr>
            </a:lvl2pPr>
            <a:lvl3pPr marL="914400" indent="0">
              <a:buNone/>
              <a:defRPr sz="1000">
                <a:solidFill>
                  <a:schemeClr val="tx1"/>
                </a:solidFill>
                <a:latin typeface="Helvetica LT Std" pitchFamily="34" charset="0"/>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1"/>
          <p:cNvSpPr>
            <a:spLocks noGrp="1"/>
          </p:cNvSpPr>
          <p:nvPr>
            <p:ph type="title"/>
          </p:nvPr>
        </p:nvSpPr>
        <p:spPr>
          <a:xfrm>
            <a:off x="2743200" y="0"/>
            <a:ext cx="5486400" cy="822960"/>
          </a:xfrm>
          <a:prstGeom prst="rect">
            <a:avLst/>
          </a:prstGeom>
        </p:spPr>
        <p:txBody>
          <a:bodyPr anchor="ctr" anchorCtr="0">
            <a:noAutofit/>
          </a:bodyPr>
          <a:lstStyle>
            <a:lvl1pPr algn="l">
              <a:defRPr sz="2400">
                <a:latin typeface="Helvetica LT Std Black" pitchFamily="34" charset="0"/>
              </a:defRPr>
            </a:lvl1pPr>
          </a:lstStyle>
          <a:p>
            <a:r>
              <a:rPr lang="en-US" smtClean="0"/>
              <a:t>Click to edit Master title style</a:t>
            </a:r>
            <a:endParaRPr lang="en-US"/>
          </a:p>
        </p:txBody>
      </p:sp>
      <p:sp>
        <p:nvSpPr>
          <p:cNvPr id="7" name="Content Placeholder 2"/>
          <p:cNvSpPr>
            <a:spLocks noGrp="1"/>
          </p:cNvSpPr>
          <p:nvPr>
            <p:ph idx="10"/>
          </p:nvPr>
        </p:nvSpPr>
        <p:spPr>
          <a:xfrm>
            <a:off x="5574072" y="1051560"/>
            <a:ext cx="2651760" cy="3547872"/>
          </a:xfrm>
          <a:prstGeom prst="rect">
            <a:avLst/>
          </a:prstGeom>
        </p:spPr>
        <p:txBody>
          <a:bodyPr/>
          <a:lstStyle>
            <a:lvl1pPr marL="0" indent="0">
              <a:buNone/>
              <a:defRPr sz="1800">
                <a:solidFill>
                  <a:schemeClr val="tx1"/>
                </a:solidFill>
                <a:latin typeface="Helvetica LT Std" pitchFamily="34" charset="0"/>
              </a:defRPr>
            </a:lvl1pPr>
            <a:lvl2pPr marL="457200" indent="0">
              <a:buNone/>
              <a:defRPr sz="1200">
                <a:solidFill>
                  <a:schemeClr val="tx1"/>
                </a:solidFill>
                <a:latin typeface="Helvetica LT Std" pitchFamily="34" charset="0"/>
              </a:defRPr>
            </a:lvl2pPr>
            <a:lvl3pPr marL="914400" indent="0">
              <a:buNone/>
              <a:defRPr sz="1000">
                <a:solidFill>
                  <a:schemeClr val="tx1"/>
                </a:solidFill>
                <a:latin typeface="Helvetica LT Std" pitchFamily="34" charset="0"/>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909606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able">
    <p:spTree>
      <p:nvGrpSpPr>
        <p:cNvPr id="1" name=""/>
        <p:cNvGrpSpPr/>
        <p:nvPr/>
      </p:nvGrpSpPr>
      <p:grpSpPr>
        <a:xfrm>
          <a:off x="0" y="0"/>
          <a:ext cx="0" cy="0"/>
          <a:chOff x="0" y="0"/>
          <a:chExt cx="0" cy="0"/>
        </a:xfrm>
      </p:grpSpPr>
      <p:sp>
        <p:nvSpPr>
          <p:cNvPr id="5" name="Rectangle 4"/>
          <p:cNvSpPr/>
          <p:nvPr userDrawn="1"/>
        </p:nvSpPr>
        <p:spPr>
          <a:xfrm>
            <a:off x="0" y="818388"/>
            <a:ext cx="9144000" cy="4325112"/>
          </a:xfrm>
          <a:prstGeom prst="rect">
            <a:avLst/>
          </a:prstGeom>
          <a:gradFill flip="none" rotWithShape="1">
            <a:gsLst>
              <a:gs pos="0">
                <a:schemeClr val="bg1">
                  <a:lumMod val="65000"/>
                </a:schemeClr>
              </a:gs>
              <a:gs pos="100000">
                <a:schemeClr val="bg1">
                  <a:lumMod val="0"/>
                  <a:lumOff val="10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2743200" y="0"/>
            <a:ext cx="5486400" cy="822960"/>
          </a:xfrm>
          <a:prstGeom prst="rect">
            <a:avLst/>
          </a:prstGeom>
        </p:spPr>
        <p:txBody>
          <a:bodyPr anchor="ctr" anchorCtr="0">
            <a:noAutofit/>
          </a:bodyPr>
          <a:lstStyle>
            <a:lvl1pPr algn="l">
              <a:defRPr sz="2400">
                <a:latin typeface="Helvetica LT Std Black"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35790392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9231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6E2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496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6" r:id="rId4"/>
    <p:sldLayoutId id="2147483665" r:id="rId5"/>
    <p:sldLayoutId id="2147483661" r:id="rId6"/>
    <p:sldLayoutId id="2147483663" r:id="rId7"/>
    <p:sldLayoutId id="2147483660" r:id="rId8"/>
    <p:sldLayoutId id="2147483655" r:id="rId9"/>
    <p:sldLayoutId id="2147483662" r:id="rId10"/>
    <p:sldLayoutId id="2147483664" r:id="rId11"/>
    <p:sldLayoutId id="2147483668" r:id="rId12"/>
    <p:sldLayoutId id="2147483669"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jobs.brassring.com/tgwebhost/jobdetails.aspx?jobId=1181800&amp;PartnerId=25483&amp;SiteId=5289&amp;type=mail&amp;JobReqLang=1&amp;recordstart=1&amp;JobSiteId=5289&amp;JobSiteInfo=1181800_5289&amp;gqid=655" TargetMode="External"/><Relationship Id="rId2" Type="http://schemas.openxmlformats.org/officeDocument/2006/relationships/hyperlink" Target="https://jobs.brassring.com/tgwebhost/jobdetails.aspx?jobId=1181662&amp;PartnerId=25483&amp;SiteId=5289&amp;type=mail&amp;JobReqLang=1&amp;recordstart=1&amp;JobSiteId=5289&amp;JobSiteInfo=1181662_5289&amp;gqid=65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hyperlink" Target="http://images.google.com/imgres?imgurl=http://ciara.fiu.edu/images/logos/NSF.jpg&amp;imgrefurl=http://ciara.fiu.edu/logos.htm&amp;h=775&amp;w=774&amp;sz=74&amp;hl=en&amp;start=2&amp;tbnid=bqJS_L-7lq8WSM:&amp;tbnh=142&amp;tbnw=142&amp;prev=/images?q=nsf&amp;svnum=10&amp;hl=en&amp;lr=&amp;rls=GGLC,GGLC:1969-53,GGLC:en&amp;sa=N"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0.emf"/><Relationship Id="rId5" Type="http://schemas.openxmlformats.org/officeDocument/2006/relationships/image" Target="../media/image19.wmf"/><Relationship Id="rId4" Type="http://schemas.openxmlformats.org/officeDocument/2006/relationships/image" Target="../media/image18.png"/><Relationship Id="rId9" Type="http://schemas.openxmlformats.org/officeDocument/2006/relationships/image" Target="../media/image22.jpeg"/></Relationships>
</file>

<file path=ppt/slides/_rels/slide2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8" Type="http://schemas.openxmlformats.org/officeDocument/2006/relationships/image" Target="../media/image44.jpg"/><Relationship Id="rId13" Type="http://schemas.openxmlformats.org/officeDocument/2006/relationships/image" Target="../media/image49.jpg"/><Relationship Id="rId3" Type="http://schemas.openxmlformats.org/officeDocument/2006/relationships/image" Target="../media/image40.png"/><Relationship Id="rId7" Type="http://schemas.openxmlformats.org/officeDocument/2006/relationships/image" Target="../media/image43.png"/><Relationship Id="rId12" Type="http://schemas.openxmlformats.org/officeDocument/2006/relationships/image" Target="../media/image48.jpeg"/><Relationship Id="rId2" Type="http://schemas.openxmlformats.org/officeDocument/2006/relationships/image" Target="../media/image39.jpeg"/><Relationship Id="rId1" Type="http://schemas.openxmlformats.org/officeDocument/2006/relationships/slideLayout" Target="../slideLayouts/slideLayout9.xml"/><Relationship Id="rId6" Type="http://schemas.openxmlformats.org/officeDocument/2006/relationships/image" Target="../media/image50.png"/><Relationship Id="rId11" Type="http://schemas.openxmlformats.org/officeDocument/2006/relationships/image" Target="../media/image47.jpeg"/><Relationship Id="rId5" Type="http://schemas.openxmlformats.org/officeDocument/2006/relationships/image" Target="../media/image42.png"/><Relationship Id="rId10" Type="http://schemas.openxmlformats.org/officeDocument/2006/relationships/image" Target="../media/image46.jpeg"/><Relationship Id="rId4" Type="http://schemas.openxmlformats.org/officeDocument/2006/relationships/image" Target="../media/image41.png"/><Relationship Id="rId9" Type="http://schemas.openxmlformats.org/officeDocument/2006/relationships/image" Target="../media/image45.jpeg"/><Relationship Id="rId1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file:///\\Hawk\ridl\products\talks\Frank%20Razavi\Razavi%20Presentation.MOV" TargetMode="External"/><Relationship Id="rId2" Type="http://schemas.openxmlformats.org/officeDocument/2006/relationships/hyperlink" Target="file:///\\Hawk\ridl\products\talks\Phil%20Schofield\Schofield%20Presentation.MOV"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 Id="rId5" Type="http://schemas.openxmlformats.org/officeDocument/2006/relationships/chart" Target="../charts/chart7.xml"/><Relationship Id="rId4" Type="http://schemas.openxmlformats.org/officeDocument/2006/relationships/chart" Target="../charts/char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bccresearch.com/" TargetMode="External"/><Relationship Id="rId2" Type="http://schemas.openxmlformats.org/officeDocument/2006/relationships/hyperlink" Target="http://www.frost.com/" TargetMode="External"/><Relationship Id="rId1" Type="http://schemas.openxmlformats.org/officeDocument/2006/relationships/slideLayout" Target="../slideLayouts/slideLayout2.xml"/><Relationship Id="rId4" Type="http://schemas.openxmlformats.org/officeDocument/2006/relationships/hyperlink" Target="https://www.sbir.gov/sbirsearch/award/all"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hyperlink" Target="http://erc-assoc.org/content/welcome-erc-progr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6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erc-assoc.org/content/welcome-erc-progra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004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normAutofit/>
          </a:bodyPr>
          <a:lstStyle/>
          <a:p>
            <a:r>
              <a:rPr lang="en-US" dirty="0" smtClean="0"/>
              <a:t>FPI Sub-Units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27587654"/>
              </p:ext>
            </p:extLst>
          </p:nvPr>
        </p:nvGraphicFramePr>
        <p:xfrm>
          <a:off x="2828454" y="1108710"/>
          <a:ext cx="5477346" cy="3840480"/>
        </p:xfrm>
        <a:graphic>
          <a:graphicData uri="http://schemas.openxmlformats.org/drawingml/2006/table">
            <a:tbl>
              <a:tblPr firstRow="1" bandRow="1">
                <a:tableStyleId>{2D5ABB26-0587-4C30-8999-92F81FD0307C}</a:tableStyleId>
              </a:tblPr>
              <a:tblGrid>
                <a:gridCol w="5477346"/>
              </a:tblGrid>
              <a:tr h="320040">
                <a:tc>
                  <a:txBody>
                    <a:bodyPr/>
                    <a:lstStyle/>
                    <a:p>
                      <a:r>
                        <a:rPr lang="en-US" sz="1100" b="1" dirty="0" smtClean="0">
                          <a:latin typeface="Helvetica LT Std" pitchFamily="34" charset="0"/>
                        </a:rPr>
                        <a:t>Center for Detectors </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r>
                        <a:rPr lang="en-US" sz="1100" b="1" dirty="0" smtClean="0">
                          <a:latin typeface="Helvetica LT Std" pitchFamily="34" charset="0"/>
                        </a:rPr>
                        <a:t>Integrated Photonics Group </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r>
                        <a:rPr lang="en-US" sz="1100" b="1" dirty="0" err="1" smtClean="0">
                          <a:latin typeface="Helvetica LT Std" pitchFamily="34" charset="0"/>
                        </a:rPr>
                        <a:t>NanoPower</a:t>
                      </a:r>
                      <a:r>
                        <a:rPr lang="en-US" sz="1100" b="1" dirty="0" smtClean="0">
                          <a:latin typeface="Helvetica LT Std" pitchFamily="34" charset="0"/>
                        </a:rPr>
                        <a:t> Research Labs </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r>
                        <a:rPr lang="en-US" sz="1100" b="1" dirty="0" smtClean="0">
                          <a:latin typeface="Helvetica LT Std" pitchFamily="34" charset="0"/>
                        </a:rPr>
                        <a:t>Nanolithography Research Lab </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r>
                        <a:rPr lang="en-US" sz="1100" b="1" dirty="0" smtClean="0">
                          <a:latin typeface="Helvetica LT Std" pitchFamily="34" charset="0"/>
                        </a:rPr>
                        <a:t>Semiconductor &amp; Microsystems Fabrication Laboratory </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r>
                        <a:rPr lang="en-US" sz="1100" b="1" dirty="0" smtClean="0">
                          <a:latin typeface="Helvetica LT Std" pitchFamily="34" charset="0"/>
                        </a:rPr>
                        <a:t>Novel Material Photonics Group </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r>
                        <a:rPr lang="en-US" sz="1100" b="1" dirty="0" smtClean="0">
                          <a:latin typeface="Helvetica LT Std" pitchFamily="34" charset="0"/>
                        </a:rPr>
                        <a:t>Photonic Systems Laboratory </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r>
                        <a:rPr lang="en-US" sz="1100" b="1" dirty="0" smtClean="0">
                          <a:latin typeface="Helvetica LT Std" pitchFamily="34" charset="0"/>
                        </a:rPr>
                        <a:t>Laboratory for Advanced Instrumentation Research </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r>
                        <a:rPr lang="en-US" sz="1100" b="1" dirty="0" smtClean="0">
                          <a:latin typeface="Helvetica LT Std" pitchFamily="34" charset="0"/>
                        </a:rPr>
                        <a:t>Semiconductor Photonics and Electronics Group </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r>
                        <a:rPr lang="en-US" sz="1100" b="1" dirty="0" smtClean="0">
                          <a:latin typeface="Helvetica LT Std" pitchFamily="34" charset="0"/>
                        </a:rPr>
                        <a:t>Photonics and Optics Workforce Education Research Project </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r>
                        <a:rPr lang="en-US" sz="1100" b="1" dirty="0" smtClean="0">
                          <a:latin typeface="Helvetica LT Std" pitchFamily="34" charset="0"/>
                        </a:rPr>
                        <a:t>Simone Center for Innovation and Entrepreneurship</a:t>
                      </a:r>
                      <a:endParaRPr lang="en-US" sz="1100" b="1" dirty="0">
                        <a:latin typeface="Helvetica LT Std" pitchFamily="34" charset="0"/>
                      </a:endParaRP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r>
                        <a:rPr lang="en-US" sz="1100" b="1" dirty="0" err="1" smtClean="0">
                          <a:latin typeface="Helvetica LT Std" pitchFamily="34" charset="0"/>
                        </a:rPr>
                        <a:t>Vignelli</a:t>
                      </a:r>
                      <a:r>
                        <a:rPr lang="en-US" sz="1100" b="1" dirty="0" smtClean="0">
                          <a:latin typeface="Helvetica LT Std" pitchFamily="34" charset="0"/>
                        </a:rPr>
                        <a:t> Center for Design Studies</a:t>
                      </a:r>
                      <a:endParaRPr lang="en-US" sz="1100" b="1" dirty="0">
                        <a:latin typeface="Helvetica LT Std" pitchFamily="34" charset="0"/>
                      </a:endParaRP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486886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0" y="971550"/>
            <a:ext cx="5715000" cy="3546873"/>
          </a:xfrm>
        </p:spPr>
        <p:txBody>
          <a:bodyPr lIns="91440" numCol="2" spcCol="457200">
            <a:normAutofit/>
          </a:bodyPr>
          <a:lstStyle/>
          <a:p>
            <a:endParaRPr lang="en-US" dirty="0" smtClean="0"/>
          </a:p>
          <a:p>
            <a:endParaRPr lang="en-US" dirty="0"/>
          </a:p>
        </p:txBody>
      </p:sp>
      <p:sp>
        <p:nvSpPr>
          <p:cNvPr id="4" name="Title 3"/>
          <p:cNvSpPr>
            <a:spLocks noGrp="1"/>
          </p:cNvSpPr>
          <p:nvPr>
            <p:ph type="title"/>
          </p:nvPr>
        </p:nvSpPr>
        <p:spPr>
          <a:prstGeom prst="rect">
            <a:avLst/>
          </a:prstGeom>
        </p:spPr>
        <p:txBody>
          <a:bodyPr/>
          <a:lstStyle/>
          <a:p>
            <a:r>
              <a:rPr lang="en-US" dirty="0" smtClean="0"/>
              <a:t>FPI Endorsements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59657036"/>
              </p:ext>
            </p:extLst>
          </p:nvPr>
        </p:nvGraphicFramePr>
        <p:xfrm>
          <a:off x="2828454" y="1108710"/>
          <a:ext cx="5477346" cy="2880360"/>
        </p:xfrm>
        <a:graphic>
          <a:graphicData uri="http://schemas.openxmlformats.org/drawingml/2006/table">
            <a:tbl>
              <a:tblPr firstRow="1" bandRow="1">
                <a:tableStyleId>{2D5ABB26-0587-4C30-8999-92F81FD0307C}</a:tableStyleId>
              </a:tblPr>
              <a:tblGrid>
                <a:gridCol w="2738673"/>
                <a:gridCol w="2738673"/>
              </a:tblGrid>
              <a:tr h="320040">
                <a:tc>
                  <a:txBody>
                    <a:bodyPr/>
                    <a:lstStyle/>
                    <a:p>
                      <a:r>
                        <a:rPr lang="en-US" sz="1100" b="1" dirty="0" smtClean="0">
                          <a:latin typeface="Helvetica LT Std" pitchFamily="34" charset="0"/>
                        </a:rPr>
                        <a:t>NASA, Advanced Concepts, JWST, WFIRST</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dirty="0" smtClean="0">
                          <a:latin typeface="Helvetica LT Std" pitchFamily="34" charset="0"/>
                        </a:rPr>
                        <a:t>Intel</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r>
                        <a:rPr lang="en-US" sz="1100" b="1" dirty="0" smtClean="0">
                          <a:latin typeface="Helvetica LT Std" pitchFamily="34" charset="0"/>
                        </a:rPr>
                        <a:t>NASA, Lead for AIM Photonics</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Helvetica LT Std" pitchFamily="34" charset="0"/>
                        </a:rPr>
                        <a:t>Nikon Research of America, President</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r>
                        <a:rPr lang="en-US" sz="1100" b="1" dirty="0" smtClean="0">
                          <a:latin typeface="Helvetica LT Std" pitchFamily="34" charset="0"/>
                        </a:rPr>
                        <a:t>Air Force Research Laboratory, Kirtland</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dirty="0" smtClean="0">
                          <a:latin typeface="Helvetica LT Std" pitchFamily="34" charset="0"/>
                        </a:rPr>
                        <a:t>Harris, Chief Technologist</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r>
                        <a:rPr lang="en-US" sz="1100" b="1" dirty="0" smtClean="0">
                          <a:latin typeface="Helvetica LT Std" pitchFamily="34" charset="0"/>
                        </a:rPr>
                        <a:t>Air Force Research Lab, Rome</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dirty="0" err="1" smtClean="0">
                          <a:latin typeface="Helvetica LT Std" pitchFamily="34" charset="0"/>
                        </a:rPr>
                        <a:t>Optimax</a:t>
                      </a:r>
                      <a:r>
                        <a:rPr lang="en-US" sz="1100" b="1" dirty="0" smtClean="0">
                          <a:latin typeface="Helvetica LT Std" pitchFamily="34" charset="0"/>
                        </a:rPr>
                        <a:t>, CEO</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r>
                        <a:rPr lang="en-US" sz="1100" b="1" dirty="0" smtClean="0">
                          <a:latin typeface="Helvetica LT Std" pitchFamily="34" charset="0"/>
                        </a:rPr>
                        <a:t>Army Research Lab, Lead for AIM Photonics</a:t>
                      </a:r>
                      <a:endParaRPr lang="en-US" sz="1100" b="1" dirty="0">
                        <a:latin typeface="Helvetica LT Std" pitchFamily="34" charset="0"/>
                      </a:endParaRP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dirty="0" smtClean="0">
                          <a:latin typeface="Helvetica LT Std" pitchFamily="34" charset="0"/>
                        </a:rPr>
                        <a:t>Raytheon Vision Systems</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r>
                        <a:rPr lang="en-US" sz="1100" b="1" dirty="0" smtClean="0">
                          <a:latin typeface="Helvetica LT Std" pitchFamily="34" charset="0"/>
                        </a:rPr>
                        <a:t>IMEC, President and CEO</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err="1" smtClean="0">
                          <a:latin typeface="Helvetica LT Std" pitchFamily="34" charset="0"/>
                        </a:rPr>
                        <a:t>Veeco</a:t>
                      </a:r>
                      <a:endParaRPr lang="en-US" sz="1100" b="1" dirty="0" smtClean="0">
                        <a:latin typeface="Helvetica LT Std" pitchFamily="34" charset="0"/>
                      </a:endParaRP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r>
                        <a:rPr lang="en-US" sz="1100" b="1" dirty="0" smtClean="0">
                          <a:latin typeface="Helvetica LT Std" pitchFamily="34" charset="0"/>
                        </a:rPr>
                        <a:t>SPIE</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dirty="0" err="1" smtClean="0">
                          <a:latin typeface="Helvetica LT Std" pitchFamily="34" charset="0"/>
                        </a:rPr>
                        <a:t>MicroLink</a:t>
                      </a:r>
                      <a:r>
                        <a:rPr lang="en-US" sz="1100" b="1" dirty="0" smtClean="0">
                          <a:latin typeface="Helvetica LT Std" pitchFamily="34" charset="0"/>
                        </a:rPr>
                        <a:t> Devices</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r>
                        <a:rPr lang="en-US" sz="1100" b="1" dirty="0" smtClean="0">
                          <a:latin typeface="Helvetica LT Std" pitchFamily="34" charset="0"/>
                        </a:rPr>
                        <a:t>University College London</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latin typeface="Helvetica LT Std" pitchFamily="34" charset="0"/>
                      </a:endParaRP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904322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College of Science</a:t>
            </a:r>
          </a:p>
          <a:p>
            <a:pPr lvl="1"/>
            <a:r>
              <a:rPr lang="en-US" dirty="0" smtClean="0"/>
              <a:t>A </a:t>
            </a:r>
            <a:r>
              <a:rPr lang="en-US" dirty="0"/>
              <a:t>faculty line in support of Future Photon Initiative (year 2)</a:t>
            </a:r>
          </a:p>
          <a:p>
            <a:pPr lvl="1"/>
            <a:r>
              <a:rPr lang="en-US" dirty="0" smtClean="0"/>
              <a:t>$</a:t>
            </a:r>
            <a:r>
              <a:rPr lang="en-US" dirty="0"/>
              <a:t>10,000 in travel support</a:t>
            </a:r>
          </a:p>
          <a:p>
            <a:pPr lvl="1"/>
            <a:r>
              <a:rPr lang="en-US" dirty="0" smtClean="0"/>
              <a:t>Three </a:t>
            </a:r>
            <a:r>
              <a:rPr lang="en-US" dirty="0"/>
              <a:t>course releases in support of Future Photon Initiative</a:t>
            </a:r>
          </a:p>
          <a:p>
            <a:r>
              <a:rPr lang="en-US" dirty="0" smtClean="0"/>
              <a:t>Kate </a:t>
            </a:r>
            <a:r>
              <a:rPr lang="en-US" dirty="0"/>
              <a:t>Gleason College of Engineering</a:t>
            </a:r>
          </a:p>
          <a:p>
            <a:pPr lvl="1"/>
            <a:r>
              <a:rPr lang="en-US" dirty="0" smtClean="0"/>
              <a:t>$</a:t>
            </a:r>
            <a:r>
              <a:rPr lang="en-US" dirty="0"/>
              <a:t>150,000 for cost share match for Jing Zhang equipment proposal</a:t>
            </a:r>
          </a:p>
          <a:p>
            <a:pPr lvl="1"/>
            <a:r>
              <a:rPr lang="en-US" dirty="0" smtClean="0"/>
              <a:t>A </a:t>
            </a:r>
            <a:r>
              <a:rPr lang="en-US" dirty="0"/>
              <a:t>faculty line in support of Future Photon </a:t>
            </a:r>
            <a:r>
              <a:rPr lang="en-US" dirty="0" smtClean="0"/>
              <a:t>Initiative (Parsian Mohseni)</a:t>
            </a:r>
            <a:endParaRPr lang="en-US" dirty="0"/>
          </a:p>
          <a:p>
            <a:pPr lvl="1"/>
            <a:r>
              <a:rPr lang="en-US" dirty="0" smtClean="0"/>
              <a:t>Three </a:t>
            </a:r>
            <a:r>
              <a:rPr lang="en-US" dirty="0"/>
              <a:t>course releases in support of Future Photon Initiative</a:t>
            </a:r>
          </a:p>
          <a:p>
            <a:r>
              <a:rPr lang="en-US" dirty="0" smtClean="0"/>
              <a:t>College </a:t>
            </a:r>
            <a:r>
              <a:rPr lang="en-US" dirty="0"/>
              <a:t>of Applied Science and Technology</a:t>
            </a:r>
          </a:p>
          <a:p>
            <a:pPr lvl="1"/>
            <a:r>
              <a:rPr lang="en-US" dirty="0" smtClean="0"/>
              <a:t>One </a:t>
            </a:r>
            <a:r>
              <a:rPr lang="en-US" dirty="0"/>
              <a:t>course release (years 1 and 2 only)</a:t>
            </a:r>
          </a:p>
          <a:p>
            <a:pPr lvl="1"/>
            <a:r>
              <a:rPr lang="en-US" dirty="0" smtClean="0"/>
              <a:t>$</a:t>
            </a:r>
            <a:r>
              <a:rPr lang="en-US" dirty="0"/>
              <a:t>2,000 cash (years 1 and 2 only)</a:t>
            </a:r>
          </a:p>
        </p:txBody>
      </p:sp>
      <p:sp>
        <p:nvSpPr>
          <p:cNvPr id="4" name="Title 3"/>
          <p:cNvSpPr>
            <a:spLocks noGrp="1"/>
          </p:cNvSpPr>
          <p:nvPr>
            <p:ph type="title"/>
          </p:nvPr>
        </p:nvSpPr>
        <p:spPr>
          <a:prstGeom prst="rect">
            <a:avLst/>
          </a:prstGeom>
        </p:spPr>
        <p:txBody>
          <a:bodyPr/>
          <a:lstStyle/>
          <a:p>
            <a:r>
              <a:rPr lang="en-US" dirty="0" smtClean="0"/>
              <a:t>Cost Share Commitments</a:t>
            </a:r>
            <a:endParaRPr lang="en-US" dirty="0"/>
          </a:p>
        </p:txBody>
      </p:sp>
    </p:spTree>
    <p:extLst>
      <p:ext uri="{BB962C8B-B14F-4D97-AF65-F5344CB8AC3E}">
        <p14:creationId xmlns:p14="http://schemas.microsoft.com/office/powerpoint/2010/main" val="2370483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0" y="1050925"/>
            <a:ext cx="3407388" cy="3548063"/>
          </a:xfrm>
          <a:prstGeom prst="rect">
            <a:avLst/>
          </a:prstGeom>
        </p:spPr>
      </p:pic>
      <p:sp>
        <p:nvSpPr>
          <p:cNvPr id="4" name="Title 3"/>
          <p:cNvSpPr>
            <a:spLocks noGrp="1"/>
          </p:cNvSpPr>
          <p:nvPr>
            <p:ph type="title"/>
          </p:nvPr>
        </p:nvSpPr>
        <p:spPr>
          <a:prstGeom prst="rect">
            <a:avLst/>
          </a:prstGeom>
        </p:spPr>
        <p:txBody>
          <a:bodyPr/>
          <a:lstStyle/>
          <a:p>
            <a:r>
              <a:rPr lang="en-US" smtClean="0"/>
              <a:t>FPI World Maps</a:t>
            </a:r>
            <a:endParaRPr lang="en-US" dirty="0"/>
          </a:p>
        </p:txBody>
      </p:sp>
    </p:spTree>
    <p:extLst>
      <p:ext uri="{BB962C8B-B14F-4D97-AF65-F5344CB8AC3E}">
        <p14:creationId xmlns:p14="http://schemas.microsoft.com/office/powerpoint/2010/main" val="2737444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FPI World Maps: Research Expertise</a:t>
            </a:r>
            <a:endParaRPr lang="en-US" dirty="0"/>
          </a:p>
        </p:txBody>
      </p:sp>
      <p:pic>
        <p:nvPicPr>
          <p:cNvPr id="1025"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749919"/>
            <a:ext cx="5486400" cy="21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43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smtClean="0"/>
              <a:t>FPI World Maps: Customers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111691"/>
            <a:ext cx="5486400" cy="342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43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Assistant Director: </a:t>
            </a:r>
            <a:r>
              <a:rPr lang="en-US" u="sng" dirty="0" smtClean="0">
                <a:hlinkClick r:id="rId2"/>
              </a:rPr>
              <a:t>2380BR</a:t>
            </a:r>
            <a:endParaRPr lang="en-US" dirty="0" smtClean="0"/>
          </a:p>
          <a:p>
            <a:r>
              <a:rPr lang="en-US" dirty="0" smtClean="0"/>
              <a:t>Executive Assistant: </a:t>
            </a:r>
            <a:r>
              <a:rPr lang="en-US" dirty="0" smtClean="0">
                <a:hlinkClick r:id="rId3"/>
              </a:rPr>
              <a:t>2381BR</a:t>
            </a:r>
            <a:endParaRPr lang="en-US" dirty="0"/>
          </a:p>
        </p:txBody>
      </p:sp>
      <p:sp>
        <p:nvSpPr>
          <p:cNvPr id="4" name="Title 3"/>
          <p:cNvSpPr>
            <a:spLocks noGrp="1"/>
          </p:cNvSpPr>
          <p:nvPr>
            <p:ph type="title"/>
          </p:nvPr>
        </p:nvSpPr>
        <p:spPr>
          <a:prstGeom prst="rect">
            <a:avLst/>
          </a:prstGeom>
        </p:spPr>
        <p:txBody>
          <a:bodyPr/>
          <a:lstStyle/>
          <a:p>
            <a:r>
              <a:rPr lang="en-US" dirty="0" smtClean="0"/>
              <a:t>New Personnel</a:t>
            </a:r>
            <a:endParaRPr lang="en-US" dirty="0"/>
          </a:p>
        </p:txBody>
      </p:sp>
    </p:spTree>
    <p:extLst>
      <p:ext uri="{BB962C8B-B14F-4D97-AF65-F5344CB8AC3E}">
        <p14:creationId xmlns:p14="http://schemas.microsoft.com/office/powerpoint/2010/main" val="116426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FPI will have an industrial affiliate program.</a:t>
            </a:r>
          </a:p>
          <a:p>
            <a:r>
              <a:rPr lang="en-US" dirty="0" smtClean="0"/>
              <a:t>The program benefits companies by giving them access to AIM, research, students.</a:t>
            </a:r>
            <a:endParaRPr lang="en-US" dirty="0"/>
          </a:p>
        </p:txBody>
      </p:sp>
      <p:sp>
        <p:nvSpPr>
          <p:cNvPr id="4" name="Title 3"/>
          <p:cNvSpPr>
            <a:spLocks noGrp="1"/>
          </p:cNvSpPr>
          <p:nvPr>
            <p:ph type="title"/>
          </p:nvPr>
        </p:nvSpPr>
        <p:spPr>
          <a:prstGeom prst="rect">
            <a:avLst/>
          </a:prstGeom>
        </p:spPr>
        <p:txBody>
          <a:bodyPr>
            <a:normAutofit/>
          </a:bodyPr>
          <a:lstStyle/>
          <a:p>
            <a:r>
              <a:rPr lang="en-US" dirty="0" smtClean="0"/>
              <a:t>Industrial Affiliate Program</a:t>
            </a:r>
            <a:endParaRPr lang="en-US" dirty="0"/>
          </a:p>
        </p:txBody>
      </p:sp>
    </p:spTree>
    <p:extLst>
      <p:ext uri="{BB962C8B-B14F-4D97-AF65-F5344CB8AC3E}">
        <p14:creationId xmlns:p14="http://schemas.microsoft.com/office/powerpoint/2010/main" val="1688024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FPI will have a board of advisors. </a:t>
            </a:r>
          </a:p>
          <a:p>
            <a:r>
              <a:rPr lang="en-US" dirty="0" smtClean="0"/>
              <a:t>The people on the board could represent a mixture of technical expertise, prior accomplishment, business savvy, depth of political connections, international networks, and/or funding conduits. Please recommend who you would nominate for the board. </a:t>
            </a:r>
          </a:p>
          <a:p>
            <a:endParaRPr lang="en-US" dirty="0" smtClean="0"/>
          </a:p>
          <a:p>
            <a:endParaRPr lang="en-US" dirty="0"/>
          </a:p>
        </p:txBody>
      </p:sp>
      <p:sp>
        <p:nvSpPr>
          <p:cNvPr id="4" name="Title 3"/>
          <p:cNvSpPr>
            <a:spLocks noGrp="1"/>
          </p:cNvSpPr>
          <p:nvPr>
            <p:ph type="title"/>
          </p:nvPr>
        </p:nvSpPr>
        <p:spPr>
          <a:prstGeom prst="rect">
            <a:avLst/>
          </a:prstGeom>
        </p:spPr>
        <p:txBody>
          <a:bodyPr>
            <a:normAutofit/>
          </a:bodyPr>
          <a:lstStyle/>
          <a:p>
            <a:r>
              <a:rPr lang="en-US" smtClean="0"/>
              <a:t>External Board of Advisors</a:t>
            </a:r>
            <a:endParaRPr lang="en-US" dirty="0"/>
          </a:p>
        </p:txBody>
      </p:sp>
    </p:spTree>
    <p:extLst>
      <p:ext uri="{BB962C8B-B14F-4D97-AF65-F5344CB8AC3E}">
        <p14:creationId xmlns:p14="http://schemas.microsoft.com/office/powerpoint/2010/main" val="1626210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FPI will have a conference booth. </a:t>
            </a:r>
          </a:p>
          <a:p>
            <a:r>
              <a:rPr lang="en-US" dirty="0" smtClean="0"/>
              <a:t>The booth will be at Photonics West every year.</a:t>
            </a:r>
          </a:p>
          <a:p>
            <a:r>
              <a:rPr lang="en-US" dirty="0" smtClean="0"/>
              <a:t>We should have a booth at Frontiers in Optics (at least in 2016).</a:t>
            </a:r>
            <a:endParaRPr lang="en-US" dirty="0"/>
          </a:p>
        </p:txBody>
      </p:sp>
      <p:sp>
        <p:nvSpPr>
          <p:cNvPr id="4" name="Title 3"/>
          <p:cNvSpPr>
            <a:spLocks noGrp="1"/>
          </p:cNvSpPr>
          <p:nvPr>
            <p:ph type="title"/>
          </p:nvPr>
        </p:nvSpPr>
        <p:spPr>
          <a:prstGeom prst="rect">
            <a:avLst/>
          </a:prstGeom>
        </p:spPr>
        <p:txBody>
          <a:bodyPr/>
          <a:lstStyle/>
          <a:p>
            <a:r>
              <a:rPr lang="en-US" dirty="0" smtClean="0"/>
              <a:t>Conferences</a:t>
            </a:r>
            <a:endParaRPr lang="en-US" dirty="0"/>
          </a:p>
        </p:txBody>
      </p:sp>
    </p:spTree>
    <p:extLst>
      <p:ext uri="{BB962C8B-B14F-4D97-AF65-F5344CB8AC3E}">
        <p14:creationId xmlns:p14="http://schemas.microsoft.com/office/powerpoint/2010/main" val="2616394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70000" lnSpcReduction="20000"/>
          </a:bodyPr>
          <a:lstStyle/>
          <a:p>
            <a:pPr marL="342900" indent="-342900">
              <a:lnSpc>
                <a:spcPct val="120000"/>
              </a:lnSpc>
              <a:spcBef>
                <a:spcPts val="0"/>
              </a:spcBef>
              <a:buFont typeface="+mj-lt"/>
              <a:buAutoNum type="arabicPeriod"/>
              <a:tabLst>
                <a:tab pos="3200400" algn="l"/>
                <a:tab pos="5486400" algn="r"/>
              </a:tabLst>
            </a:pPr>
            <a:r>
              <a:rPr lang="en-US" dirty="0" smtClean="0"/>
              <a:t>Introduction	Figer	12:00-12:15</a:t>
            </a:r>
          </a:p>
          <a:p>
            <a:pPr marL="342900" indent="-342900">
              <a:lnSpc>
                <a:spcPct val="120000"/>
              </a:lnSpc>
              <a:spcBef>
                <a:spcPts val="0"/>
              </a:spcBef>
              <a:buFont typeface="+mj-lt"/>
              <a:buAutoNum type="arabicPeriod"/>
              <a:tabLst>
                <a:tab pos="3200400" algn="l"/>
                <a:tab pos="5486400" algn="r"/>
              </a:tabLst>
            </a:pPr>
            <a:r>
              <a:rPr lang="en-US" dirty="0" smtClean="0"/>
              <a:t>One-slide Summaries	All	12:15-1:00</a:t>
            </a:r>
          </a:p>
          <a:p>
            <a:pPr marL="342900" indent="-342900">
              <a:lnSpc>
                <a:spcPct val="120000"/>
              </a:lnSpc>
              <a:spcBef>
                <a:spcPts val="0"/>
              </a:spcBef>
              <a:buFont typeface="+mj-lt"/>
              <a:buAutoNum type="arabicPeriod"/>
              <a:tabLst>
                <a:tab pos="3200400" algn="l"/>
                <a:tab pos="5486400" algn="r"/>
              </a:tabLst>
            </a:pPr>
            <a:r>
              <a:rPr lang="en-US" dirty="0" smtClean="0"/>
              <a:t>New Hires and New Headquarters	Figer</a:t>
            </a:r>
          </a:p>
          <a:p>
            <a:pPr marL="342900" indent="-342900">
              <a:lnSpc>
                <a:spcPct val="120000"/>
              </a:lnSpc>
              <a:spcBef>
                <a:spcPts val="0"/>
              </a:spcBef>
              <a:buFont typeface="+mj-lt"/>
              <a:buAutoNum type="arabicPeriod"/>
              <a:tabLst>
                <a:tab pos="3200400" algn="l"/>
                <a:tab pos="5486400" algn="r"/>
              </a:tabLst>
            </a:pPr>
            <a:r>
              <a:rPr lang="en-US" dirty="0" smtClean="0"/>
              <a:t>FPI Funding Profile	Bond</a:t>
            </a:r>
          </a:p>
          <a:p>
            <a:pPr marL="342900" indent="-342900">
              <a:lnSpc>
                <a:spcPct val="120000"/>
              </a:lnSpc>
              <a:spcBef>
                <a:spcPts val="0"/>
              </a:spcBef>
              <a:buFont typeface="+mj-lt"/>
              <a:buAutoNum type="arabicPeriod"/>
              <a:tabLst>
                <a:tab pos="3200400" algn="l"/>
                <a:tab pos="5486400" algn="r"/>
              </a:tabLst>
            </a:pPr>
            <a:r>
              <a:rPr lang="en-US" dirty="0" smtClean="0"/>
              <a:t>ERC	Hubbard</a:t>
            </a:r>
          </a:p>
          <a:p>
            <a:pPr marL="342900" indent="-342900">
              <a:lnSpc>
                <a:spcPct val="120000"/>
              </a:lnSpc>
              <a:spcBef>
                <a:spcPts val="0"/>
              </a:spcBef>
              <a:buFont typeface="+mj-lt"/>
              <a:buAutoNum type="arabicPeriod"/>
              <a:tabLst>
                <a:tab pos="3200400" algn="l"/>
                <a:tab pos="5486400" algn="r"/>
              </a:tabLst>
            </a:pPr>
            <a:r>
              <a:rPr lang="en-US" dirty="0" smtClean="0"/>
              <a:t>REU	Rommel</a:t>
            </a:r>
          </a:p>
          <a:p>
            <a:pPr marL="342900" indent="-342900">
              <a:lnSpc>
                <a:spcPct val="120000"/>
              </a:lnSpc>
              <a:spcBef>
                <a:spcPts val="0"/>
              </a:spcBef>
              <a:buFont typeface="+mj-lt"/>
              <a:buAutoNum type="arabicPeriod"/>
              <a:tabLst>
                <a:tab pos="3200400" algn="l"/>
                <a:tab pos="5486400" algn="r"/>
              </a:tabLst>
            </a:pPr>
            <a:r>
              <a:rPr lang="en-US" dirty="0" smtClean="0"/>
              <a:t>Quantum Computing Opportunity	Preble	</a:t>
            </a:r>
          </a:p>
          <a:p>
            <a:pPr marL="342900" indent="-342900">
              <a:lnSpc>
                <a:spcPct val="120000"/>
              </a:lnSpc>
              <a:spcBef>
                <a:spcPts val="0"/>
              </a:spcBef>
              <a:buFont typeface="+mj-lt"/>
              <a:buAutoNum type="arabicPeriod"/>
              <a:tabLst>
                <a:tab pos="3200400" algn="l"/>
                <a:tab pos="5486400" algn="r"/>
              </a:tabLst>
            </a:pPr>
            <a:r>
              <a:rPr lang="en-US" dirty="0" err="1" smtClean="0"/>
              <a:t>Starshot</a:t>
            </a:r>
            <a:r>
              <a:rPr lang="en-US" dirty="0" smtClean="0"/>
              <a:t>	Figer</a:t>
            </a:r>
          </a:p>
          <a:p>
            <a:pPr marL="342900" indent="-342900">
              <a:lnSpc>
                <a:spcPct val="120000"/>
              </a:lnSpc>
              <a:spcBef>
                <a:spcPts val="0"/>
              </a:spcBef>
              <a:buFont typeface="+mj-lt"/>
              <a:buAutoNum type="arabicPeriod"/>
              <a:tabLst>
                <a:tab pos="3200400" algn="l"/>
                <a:tab pos="5486400" algn="r"/>
              </a:tabLst>
            </a:pPr>
            <a:r>
              <a:rPr lang="en-US" dirty="0"/>
              <a:t>Realization and </a:t>
            </a:r>
            <a:r>
              <a:rPr lang="en-US" dirty="0" smtClean="0"/>
              <a:t>Commercialization	Murthy/DeMartino	</a:t>
            </a:r>
          </a:p>
          <a:p>
            <a:pPr marL="342900" indent="-342900">
              <a:lnSpc>
                <a:spcPct val="120000"/>
              </a:lnSpc>
              <a:spcBef>
                <a:spcPts val="0"/>
              </a:spcBef>
              <a:buFont typeface="+mj-lt"/>
              <a:buAutoNum type="arabicPeriod"/>
              <a:tabLst>
                <a:tab pos="3200400" algn="l"/>
                <a:tab pos="5486400" algn="r"/>
              </a:tabLst>
            </a:pPr>
            <a:r>
              <a:rPr lang="en-US" dirty="0" smtClean="0"/>
              <a:t>FPI Branding	Meader</a:t>
            </a:r>
          </a:p>
          <a:p>
            <a:pPr marL="342900" indent="-342900">
              <a:lnSpc>
                <a:spcPct val="120000"/>
              </a:lnSpc>
              <a:spcBef>
                <a:spcPts val="0"/>
              </a:spcBef>
              <a:buFont typeface="+mj-lt"/>
              <a:buAutoNum type="arabicPeriod"/>
              <a:tabLst>
                <a:tab pos="3200400" algn="l"/>
                <a:tab pos="5486400" algn="r"/>
              </a:tabLst>
            </a:pPr>
            <a:r>
              <a:rPr lang="en-US" dirty="0"/>
              <a:t>FPI Web Site	Figer</a:t>
            </a:r>
          </a:p>
          <a:p>
            <a:pPr marL="342900" indent="-342900">
              <a:lnSpc>
                <a:spcPct val="120000"/>
              </a:lnSpc>
              <a:spcBef>
                <a:spcPts val="0"/>
              </a:spcBef>
              <a:buFont typeface="+mj-lt"/>
              <a:buAutoNum type="arabicPeriod"/>
              <a:tabLst>
                <a:tab pos="3200400" algn="l"/>
                <a:tab pos="5486400" algn="r"/>
              </a:tabLst>
            </a:pPr>
            <a:r>
              <a:rPr lang="en-US" dirty="0" smtClean="0"/>
              <a:t>Communications	Finnerty</a:t>
            </a:r>
          </a:p>
          <a:p>
            <a:pPr marL="342900" indent="-342900">
              <a:lnSpc>
                <a:spcPct val="120000"/>
              </a:lnSpc>
              <a:spcBef>
                <a:spcPts val="0"/>
              </a:spcBef>
              <a:buFont typeface="+mj-lt"/>
              <a:buAutoNum type="arabicPeriod"/>
              <a:tabLst>
                <a:tab pos="3200400" algn="l"/>
                <a:tab pos="5486400" algn="r"/>
              </a:tabLst>
            </a:pPr>
            <a:r>
              <a:rPr lang="en-US" dirty="0" smtClean="0"/>
              <a:t>Government Relations	Smith</a:t>
            </a:r>
          </a:p>
          <a:p>
            <a:pPr marL="342900" indent="-342900">
              <a:lnSpc>
                <a:spcPct val="120000"/>
              </a:lnSpc>
              <a:spcBef>
                <a:spcPts val="0"/>
              </a:spcBef>
              <a:buFont typeface="+mj-lt"/>
              <a:buAutoNum type="arabicPeriod"/>
              <a:tabLst>
                <a:tab pos="3200400" algn="l"/>
                <a:tab pos="5486400" algn="r"/>
              </a:tabLst>
            </a:pPr>
            <a:r>
              <a:rPr lang="en-US" dirty="0" smtClean="0"/>
              <a:t>Development	Butkas</a:t>
            </a:r>
          </a:p>
          <a:p>
            <a:pPr marL="342900" indent="-342900">
              <a:lnSpc>
                <a:spcPct val="120000"/>
              </a:lnSpc>
              <a:spcBef>
                <a:spcPts val="0"/>
              </a:spcBef>
              <a:buFont typeface="+mj-lt"/>
              <a:buAutoNum type="arabicPeriod"/>
              <a:tabLst>
                <a:tab pos="3200400" algn="l"/>
                <a:tab pos="5486400" algn="r"/>
              </a:tabLst>
            </a:pPr>
            <a:r>
              <a:rPr lang="en-US" dirty="0" smtClean="0"/>
              <a:t>Breakouts	All	2:00-3:00</a:t>
            </a:r>
          </a:p>
          <a:p>
            <a:pPr marL="342900" indent="-342900">
              <a:lnSpc>
                <a:spcPct val="120000"/>
              </a:lnSpc>
              <a:spcBef>
                <a:spcPts val="0"/>
              </a:spcBef>
              <a:buFont typeface="+mj-lt"/>
              <a:buAutoNum type="arabicPeriod"/>
              <a:tabLst>
                <a:tab pos="3200400" algn="l"/>
                <a:tab pos="5486400" algn="r"/>
              </a:tabLst>
            </a:pPr>
            <a:r>
              <a:rPr lang="en-US" dirty="0" smtClean="0"/>
              <a:t>Breakout Presentations	All	3:00-3:30</a:t>
            </a:r>
          </a:p>
          <a:p>
            <a:pPr marL="342900" indent="-342900">
              <a:lnSpc>
                <a:spcPct val="120000"/>
              </a:lnSpc>
              <a:spcBef>
                <a:spcPts val="0"/>
              </a:spcBef>
              <a:buFont typeface="+mj-lt"/>
              <a:buAutoNum type="arabicPeriod"/>
              <a:tabLst>
                <a:tab pos="3200400" algn="l"/>
                <a:tab pos="5486400" algn="r"/>
              </a:tabLst>
            </a:pPr>
            <a:r>
              <a:rPr lang="en-US" dirty="0" smtClean="0"/>
              <a:t>Synthesis	All	3:30-4:00</a:t>
            </a:r>
            <a:endParaRPr lang="en-US" dirty="0"/>
          </a:p>
          <a:p>
            <a:pPr marL="342900" indent="-342900">
              <a:lnSpc>
                <a:spcPct val="120000"/>
              </a:lnSpc>
              <a:buFont typeface="+mj-lt"/>
              <a:buAutoNum type="arabicPeriod"/>
              <a:tabLst>
                <a:tab pos="3200400" algn="l"/>
                <a:tab pos="5486400" algn="r"/>
              </a:tabLst>
            </a:pPr>
            <a:endParaRPr lang="en-US" dirty="0"/>
          </a:p>
        </p:txBody>
      </p:sp>
      <p:sp>
        <p:nvSpPr>
          <p:cNvPr id="4" name="Title 3"/>
          <p:cNvSpPr>
            <a:spLocks noGrp="1"/>
          </p:cNvSpPr>
          <p:nvPr>
            <p:ph type="title"/>
          </p:nvPr>
        </p:nvSpPr>
        <p:spPr>
          <a:prstGeom prst="rect">
            <a:avLst/>
          </a:prstGeom>
        </p:spPr>
        <p:txBody>
          <a:bodyPr/>
          <a:lstStyle/>
          <a:p>
            <a:r>
              <a:rPr lang="en-US" dirty="0" smtClean="0"/>
              <a:t>Agenda</a:t>
            </a:r>
            <a:endParaRPr lang="en-US" dirty="0"/>
          </a:p>
        </p:txBody>
      </p:sp>
    </p:spTree>
    <p:extLst>
      <p:ext uri="{BB962C8B-B14F-4D97-AF65-F5344CB8AC3E}">
        <p14:creationId xmlns:p14="http://schemas.microsoft.com/office/powerpoint/2010/main" val="2158994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One-slide Summaries</a:t>
            </a:r>
            <a:endParaRPr lang="en-US" dirty="0"/>
          </a:p>
        </p:txBody>
      </p:sp>
    </p:spTree>
    <p:extLst>
      <p:ext uri="{BB962C8B-B14F-4D97-AF65-F5344CB8AC3E}">
        <p14:creationId xmlns:p14="http://schemas.microsoft.com/office/powerpoint/2010/main" val="2978238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342900" indent="-342900">
              <a:buFont typeface="+mj-lt"/>
              <a:buAutoNum type="arabicPeriod"/>
            </a:pPr>
            <a:r>
              <a:rPr lang="en-US" dirty="0" smtClean="0"/>
              <a:t>Status: What is the state of your research program (# people, students, funding)?</a:t>
            </a:r>
          </a:p>
          <a:p>
            <a:pPr marL="342900" indent="-342900">
              <a:buFont typeface="+mj-lt"/>
              <a:buAutoNum type="arabicPeriod"/>
            </a:pPr>
            <a:r>
              <a:rPr lang="en-US" dirty="0" smtClean="0"/>
              <a:t>Directions: In what directions will your research go in 5 years?</a:t>
            </a:r>
          </a:p>
          <a:p>
            <a:pPr marL="342900" indent="-342900">
              <a:buFont typeface="+mj-lt"/>
              <a:buAutoNum type="arabicPeriod"/>
            </a:pPr>
            <a:r>
              <a:rPr lang="en-US" dirty="0" smtClean="0"/>
              <a:t>Desired RIT Collaborators: With whom at RIT will you collaborate?</a:t>
            </a:r>
          </a:p>
          <a:p>
            <a:pPr marL="342900" indent="-342900">
              <a:buFont typeface="+mj-lt"/>
              <a:buAutoNum type="arabicPeriod"/>
            </a:pPr>
            <a:r>
              <a:rPr lang="en-US" dirty="0" smtClean="0"/>
              <a:t>Needs: What do you need?</a:t>
            </a:r>
          </a:p>
          <a:p>
            <a:pPr marL="342900" indent="-342900">
              <a:buFont typeface="+mj-lt"/>
              <a:buAutoNum type="arabicPeriod"/>
            </a:pPr>
            <a:r>
              <a:rPr lang="en-US" dirty="0" smtClean="0"/>
              <a:t>Desired Industry Collaborators: With what companies do you want to collaborate?</a:t>
            </a:r>
          </a:p>
        </p:txBody>
      </p:sp>
      <p:sp>
        <p:nvSpPr>
          <p:cNvPr id="4" name="Title 3"/>
          <p:cNvSpPr>
            <a:spLocks noGrp="1"/>
          </p:cNvSpPr>
          <p:nvPr>
            <p:ph type="title"/>
          </p:nvPr>
        </p:nvSpPr>
        <p:spPr>
          <a:prstGeom prst="rect">
            <a:avLst/>
          </a:prstGeom>
        </p:spPr>
        <p:txBody>
          <a:bodyPr/>
          <a:lstStyle/>
          <a:p>
            <a:r>
              <a:rPr lang="en-US" dirty="0" smtClean="0"/>
              <a:t>One-Slide Summary</a:t>
            </a:r>
            <a:endParaRPr lang="en-US" dirty="0"/>
          </a:p>
        </p:txBody>
      </p:sp>
    </p:spTree>
    <p:extLst>
      <p:ext uri="{BB962C8B-B14F-4D97-AF65-F5344CB8AC3E}">
        <p14:creationId xmlns:p14="http://schemas.microsoft.com/office/powerpoint/2010/main" val="2315222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itle 1"/>
          <p:cNvSpPr txBox="1">
            <a:spLocks/>
          </p:cNvSpPr>
          <p:nvPr/>
        </p:nvSpPr>
        <p:spPr bwMode="auto">
          <a:xfrm>
            <a:off x="77734" y="75577"/>
            <a:ext cx="8685266" cy="481085"/>
          </a:xfrm>
          <a:prstGeom prst="rect">
            <a:avLst/>
          </a:prstGeom>
          <a:noFill/>
          <a:ln w="9525">
            <a:noFill/>
            <a:miter lim="800000"/>
            <a:headEnd/>
            <a:tailEnd/>
          </a:ln>
        </p:spPr>
        <p:txBody>
          <a:bodyPr/>
          <a:lstStyle/>
          <a:p>
            <a:pPr algn="ctr"/>
            <a:endParaRPr lang="en-US" sz="3600" b="1" dirty="0">
              <a:solidFill>
                <a:schemeClr val="accent2">
                  <a:lumMod val="75000"/>
                </a:schemeClr>
              </a:solidFill>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424" y="4062704"/>
            <a:ext cx="4115824" cy="929670"/>
          </a:xfrm>
          <a:prstGeom prst="rect">
            <a:avLst/>
          </a:prstGeom>
        </p:spPr>
      </p:pic>
      <p:sp>
        <p:nvSpPr>
          <p:cNvPr id="5" name="Content Placeholder 4"/>
          <p:cNvSpPr>
            <a:spLocks noGrp="1"/>
          </p:cNvSpPr>
          <p:nvPr>
            <p:ph idx="1"/>
          </p:nvPr>
        </p:nvSpPr>
        <p:spPr/>
        <p:txBody>
          <a:bodyPr/>
          <a:lstStyle/>
          <a:p>
            <a:r>
              <a:rPr lang="en-US" smtClean="0"/>
              <a:t>Founded in 2001 by current VPR, Dr. Ryne Raffaelle</a:t>
            </a:r>
          </a:p>
          <a:p>
            <a:pPr lvl="1"/>
            <a:r>
              <a:rPr lang="en-US" smtClean="0"/>
              <a:t>Dr. Hubbard appointed Director in Oct. 2015</a:t>
            </a:r>
          </a:p>
          <a:p>
            <a:r>
              <a:rPr lang="en-US" smtClean="0"/>
              <a:t>Multidisciplinary consortium of 4 RIT faculty </a:t>
            </a:r>
          </a:p>
          <a:p>
            <a:pPr lvl="1"/>
            <a:r>
              <a:rPr lang="en-US" smtClean="0"/>
              <a:t>10 staff and ~30 Grads &amp; Undergrads </a:t>
            </a:r>
          </a:p>
          <a:p>
            <a:r>
              <a:rPr lang="en-US" smtClean="0"/>
              <a:t>Research space spans 6 labs with over 10,000 sq. feet</a:t>
            </a:r>
          </a:p>
          <a:p>
            <a:pPr lvl="1"/>
            <a:r>
              <a:rPr lang="en-US" smtClean="0"/>
              <a:t>Photovoltaic fabrication and characterization</a:t>
            </a:r>
          </a:p>
          <a:p>
            <a:pPr lvl="1"/>
            <a:r>
              <a:rPr lang="en-US" smtClean="0"/>
              <a:t>III-V Materials Synthesis</a:t>
            </a:r>
          </a:p>
          <a:p>
            <a:pPr lvl="1"/>
            <a:r>
              <a:rPr lang="en-US" smtClean="0"/>
              <a:t>Materials and Device characterization</a:t>
            </a:r>
          </a:p>
          <a:p>
            <a:pPr lvl="1"/>
            <a:r>
              <a:rPr lang="en-US" smtClean="0"/>
              <a:t>Battery testing</a:t>
            </a:r>
          </a:p>
          <a:p>
            <a:pPr lvl="1"/>
            <a:r>
              <a:rPr lang="en-US" smtClean="0"/>
              <a:t>CNT production</a:t>
            </a:r>
            <a:endParaRPr lang="en-US" dirty="0"/>
          </a:p>
        </p:txBody>
      </p:sp>
      <p:sp>
        <p:nvSpPr>
          <p:cNvPr id="26" name="Title 25"/>
          <p:cNvSpPr>
            <a:spLocks noGrp="1"/>
          </p:cNvSpPr>
          <p:nvPr>
            <p:ph type="title"/>
          </p:nvPr>
        </p:nvSpPr>
        <p:spPr/>
        <p:txBody>
          <a:bodyPr/>
          <a:lstStyle/>
          <a:p>
            <a:r>
              <a:rPr lang="en-US" sz="2000" dirty="0"/>
              <a:t>One-Slide Summary: </a:t>
            </a:r>
            <a:r>
              <a:rPr lang="en-US" sz="2000" dirty="0" err="1" smtClean="0"/>
              <a:t>NanoPower</a:t>
            </a:r>
            <a:r>
              <a:rPr lang="en-US" sz="2000" dirty="0" smtClean="0"/>
              <a:t> Research Laboratories (NPPRL)</a:t>
            </a:r>
            <a:endParaRPr lang="en-US" sz="2000" dirty="0"/>
          </a:p>
        </p:txBody>
      </p:sp>
      <p:pic>
        <p:nvPicPr>
          <p:cNvPr id="4098" name="Picture 2"/>
          <p:cNvPicPr>
            <a:picLocks noGrp="1" noChangeAspect="1" noChangeArrowheads="1"/>
          </p:cNvPicPr>
          <p:nvPr>
            <p:ph idx="10"/>
          </p:nvPr>
        </p:nvPicPr>
        <p:blipFill>
          <a:blip r:embed="rId4" cstate="print">
            <a:extLst>
              <a:ext uri="{28A0092B-C50C-407E-A947-70E740481C1C}">
                <a14:useLocalDpi xmlns:a14="http://schemas.microsoft.com/office/drawing/2010/main" val="0"/>
              </a:ext>
            </a:extLst>
          </a:blip>
          <a:srcRect/>
          <a:stretch>
            <a:fillRect/>
          </a:stretch>
        </p:blipFill>
        <p:spPr>
          <a:xfrm>
            <a:off x="76200" y="1643488"/>
            <a:ext cx="2362200" cy="2354998"/>
          </a:xfrm>
        </p:spPr>
      </p:pic>
    </p:spTree>
    <p:extLst>
      <p:ext uri="{BB962C8B-B14F-4D97-AF65-F5344CB8AC3E}">
        <p14:creationId xmlns:p14="http://schemas.microsoft.com/office/powerpoint/2010/main" val="407524851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nvPr>
        </p:nvGraphicFramePr>
        <p:xfrm>
          <a:off x="5029200" y="774159"/>
          <a:ext cx="3810000"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nvPr>
        </p:nvGraphicFramePr>
        <p:xfrm>
          <a:off x="76200" y="666750"/>
          <a:ext cx="3505200" cy="26532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nvPr>
        </p:nvGraphicFramePr>
        <p:xfrm>
          <a:off x="2362200" y="2647950"/>
          <a:ext cx="4419600" cy="2395537"/>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dirty="0"/>
              <a:t>One-Slide Summary: NPRL Today</a:t>
            </a:r>
          </a:p>
        </p:txBody>
      </p:sp>
    </p:spTree>
    <p:extLst>
      <p:ext uri="{BB962C8B-B14F-4D97-AF65-F5344CB8AC3E}">
        <p14:creationId xmlns:p14="http://schemas.microsoft.com/office/powerpoint/2010/main" val="25725085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3263513" y="803665"/>
            <a:ext cx="31242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ts val="600"/>
              </a:spcAft>
            </a:pPr>
            <a:r>
              <a:rPr lang="en-US" altLang="en-US" sz="1600" u="sng" dirty="0">
                <a:solidFill>
                  <a:prstClr val="black"/>
                </a:solidFill>
                <a:latin typeface="Times New Roman" charset="0"/>
              </a:rPr>
              <a:t>Collaborators</a:t>
            </a:r>
          </a:p>
          <a:p>
            <a:pPr fontAlgn="base">
              <a:spcBef>
                <a:spcPct val="0"/>
              </a:spcBef>
              <a:spcAft>
                <a:spcPts val="600"/>
              </a:spcAft>
            </a:pPr>
            <a:r>
              <a:rPr lang="en-US" altLang="en-US" sz="1200" dirty="0">
                <a:solidFill>
                  <a:prstClr val="black"/>
                </a:solidFill>
                <a:latin typeface="Times New Roman" charset="0"/>
              </a:rPr>
              <a:t>Lockheed Martin</a:t>
            </a:r>
          </a:p>
          <a:p>
            <a:pPr fontAlgn="base">
              <a:spcBef>
                <a:spcPct val="0"/>
              </a:spcBef>
              <a:spcAft>
                <a:spcPts val="600"/>
              </a:spcAft>
            </a:pPr>
            <a:r>
              <a:rPr lang="en-US" altLang="en-US" sz="1200" dirty="0" err="1">
                <a:solidFill>
                  <a:prstClr val="black"/>
                </a:solidFill>
                <a:latin typeface="Times New Roman" charset="0"/>
              </a:rPr>
              <a:t>Spectrolab</a:t>
            </a:r>
            <a:endParaRPr lang="en-US" altLang="en-US" sz="1200" dirty="0">
              <a:solidFill>
                <a:prstClr val="black"/>
              </a:solidFill>
              <a:latin typeface="Times New Roman" charset="0"/>
            </a:endParaRPr>
          </a:p>
          <a:p>
            <a:pPr fontAlgn="base">
              <a:spcBef>
                <a:spcPct val="0"/>
              </a:spcBef>
              <a:spcAft>
                <a:spcPts val="600"/>
              </a:spcAft>
            </a:pPr>
            <a:r>
              <a:rPr lang="en-US" altLang="en-US" sz="1200" dirty="0">
                <a:solidFill>
                  <a:prstClr val="black"/>
                </a:solidFill>
                <a:latin typeface="Times New Roman" charset="0"/>
              </a:rPr>
              <a:t>CFD Research </a:t>
            </a:r>
            <a:r>
              <a:rPr lang="en-US" altLang="en-US" sz="1200" dirty="0" smtClean="0">
                <a:solidFill>
                  <a:prstClr val="black"/>
                </a:solidFill>
                <a:latin typeface="Times New Roman" charset="0"/>
              </a:rPr>
              <a:t>Corporation</a:t>
            </a:r>
          </a:p>
          <a:p>
            <a:pPr fontAlgn="base">
              <a:spcBef>
                <a:spcPct val="0"/>
              </a:spcBef>
              <a:spcAft>
                <a:spcPts val="600"/>
              </a:spcAft>
            </a:pPr>
            <a:r>
              <a:rPr lang="en-US" altLang="en-US" sz="1200" dirty="0" err="1" smtClean="0">
                <a:solidFill>
                  <a:prstClr val="black"/>
                </a:solidFill>
                <a:latin typeface="Times New Roman" charset="0"/>
              </a:rPr>
              <a:t>FireFly</a:t>
            </a:r>
            <a:r>
              <a:rPr lang="en-US" altLang="en-US" sz="1200" dirty="0" smtClean="0">
                <a:solidFill>
                  <a:prstClr val="black"/>
                </a:solidFill>
                <a:latin typeface="Times New Roman" charset="0"/>
              </a:rPr>
              <a:t> Technologies, </a:t>
            </a:r>
            <a:r>
              <a:rPr lang="en-US" altLang="en-US" sz="1200" dirty="0" err="1" smtClean="0">
                <a:solidFill>
                  <a:prstClr val="black"/>
                </a:solidFill>
                <a:latin typeface="Times New Roman" charset="0"/>
              </a:rPr>
              <a:t>Inc</a:t>
            </a:r>
            <a:endParaRPr lang="en-US" altLang="en-US" sz="1200" dirty="0">
              <a:solidFill>
                <a:prstClr val="black"/>
              </a:solidFill>
              <a:latin typeface="Times New Roman" charset="0"/>
            </a:endParaRPr>
          </a:p>
          <a:p>
            <a:pPr fontAlgn="base">
              <a:spcBef>
                <a:spcPct val="0"/>
              </a:spcBef>
              <a:spcAft>
                <a:spcPts val="600"/>
              </a:spcAft>
            </a:pPr>
            <a:r>
              <a:rPr lang="en-US" altLang="en-US" sz="1200" dirty="0" err="1">
                <a:solidFill>
                  <a:prstClr val="black"/>
                </a:solidFill>
                <a:latin typeface="Times New Roman" charset="0"/>
              </a:rPr>
              <a:t>Microlink</a:t>
            </a:r>
            <a:r>
              <a:rPr lang="en-US" altLang="en-US" sz="1200" dirty="0">
                <a:solidFill>
                  <a:prstClr val="black"/>
                </a:solidFill>
                <a:latin typeface="Times New Roman" charset="0"/>
              </a:rPr>
              <a:t> Devices</a:t>
            </a:r>
          </a:p>
          <a:p>
            <a:pPr fontAlgn="base">
              <a:spcBef>
                <a:spcPct val="0"/>
              </a:spcBef>
              <a:spcAft>
                <a:spcPts val="600"/>
              </a:spcAft>
            </a:pPr>
            <a:r>
              <a:rPr lang="en-US" altLang="en-US" sz="1200" dirty="0" err="1">
                <a:solidFill>
                  <a:prstClr val="black"/>
                </a:solidFill>
                <a:latin typeface="Times New Roman" charset="0"/>
              </a:rPr>
              <a:t>Nanocomp</a:t>
            </a:r>
            <a:r>
              <a:rPr lang="en-US" altLang="en-US" sz="1200" dirty="0">
                <a:solidFill>
                  <a:prstClr val="black"/>
                </a:solidFill>
                <a:latin typeface="Times New Roman" charset="0"/>
              </a:rPr>
              <a:t> </a:t>
            </a:r>
            <a:r>
              <a:rPr lang="en-US" altLang="en-US" sz="1200" dirty="0" smtClean="0">
                <a:solidFill>
                  <a:prstClr val="black"/>
                </a:solidFill>
                <a:latin typeface="Times New Roman" charset="0"/>
              </a:rPr>
              <a:t>Technologies</a:t>
            </a:r>
          </a:p>
          <a:p>
            <a:pPr fontAlgn="base">
              <a:spcBef>
                <a:spcPct val="0"/>
              </a:spcBef>
              <a:spcAft>
                <a:spcPts val="600"/>
              </a:spcAft>
            </a:pPr>
            <a:r>
              <a:rPr lang="en-US" altLang="en-US" sz="1200" dirty="0" smtClean="0">
                <a:solidFill>
                  <a:prstClr val="black"/>
                </a:solidFill>
                <a:latin typeface="Times New Roman" charset="0"/>
              </a:rPr>
              <a:t>Tyco Electronics</a:t>
            </a:r>
            <a:endParaRPr lang="en-US" altLang="en-US" sz="1200" dirty="0">
              <a:solidFill>
                <a:prstClr val="black"/>
              </a:solidFill>
              <a:latin typeface="Times New Roman" charset="0"/>
            </a:endParaRPr>
          </a:p>
        </p:txBody>
      </p:sp>
      <p:sp>
        <p:nvSpPr>
          <p:cNvPr id="22533" name="Text Box 5"/>
          <p:cNvSpPr txBox="1">
            <a:spLocks noChangeArrowheads="1"/>
          </p:cNvSpPr>
          <p:nvPr/>
        </p:nvSpPr>
        <p:spPr bwMode="auto">
          <a:xfrm>
            <a:off x="184696" y="803665"/>
            <a:ext cx="2544286"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800" u="sng" dirty="0">
                <a:solidFill>
                  <a:prstClr val="black"/>
                </a:solidFill>
                <a:latin typeface="Times New Roman" charset="0"/>
              </a:rPr>
              <a:t>Current Federal Sponsors</a:t>
            </a:r>
          </a:p>
          <a:p>
            <a:pPr fontAlgn="base">
              <a:spcBef>
                <a:spcPct val="0"/>
              </a:spcBef>
              <a:spcAft>
                <a:spcPts val="600"/>
              </a:spcAft>
            </a:pPr>
            <a:r>
              <a:rPr lang="en-US" altLang="en-US" sz="1400" dirty="0">
                <a:solidFill>
                  <a:prstClr val="black"/>
                </a:solidFill>
                <a:latin typeface="Times New Roman" charset="0"/>
              </a:rPr>
              <a:t>Dept. of Energy</a:t>
            </a:r>
          </a:p>
          <a:p>
            <a:pPr fontAlgn="base">
              <a:spcBef>
                <a:spcPct val="0"/>
              </a:spcBef>
              <a:spcAft>
                <a:spcPts val="600"/>
              </a:spcAft>
            </a:pPr>
            <a:r>
              <a:rPr lang="en-US" altLang="en-US" sz="1400" dirty="0">
                <a:solidFill>
                  <a:prstClr val="black"/>
                </a:solidFill>
                <a:latin typeface="Times New Roman" charset="0"/>
              </a:rPr>
              <a:t>National Reconnaissance Office</a:t>
            </a:r>
          </a:p>
          <a:p>
            <a:pPr fontAlgn="base">
              <a:spcBef>
                <a:spcPct val="0"/>
              </a:spcBef>
              <a:spcAft>
                <a:spcPts val="600"/>
              </a:spcAft>
            </a:pPr>
            <a:r>
              <a:rPr lang="en-US" altLang="en-US" sz="1400" dirty="0" smtClean="0">
                <a:solidFill>
                  <a:prstClr val="black"/>
                </a:solidFill>
                <a:latin typeface="Times New Roman" charset="0"/>
              </a:rPr>
              <a:t>Air </a:t>
            </a:r>
            <a:r>
              <a:rPr lang="en-US" altLang="en-US" sz="1400" dirty="0">
                <a:solidFill>
                  <a:prstClr val="black"/>
                </a:solidFill>
                <a:latin typeface="Times New Roman" charset="0"/>
              </a:rPr>
              <a:t>Force Research Lab</a:t>
            </a:r>
          </a:p>
          <a:p>
            <a:pPr fontAlgn="base">
              <a:spcBef>
                <a:spcPct val="0"/>
              </a:spcBef>
              <a:spcAft>
                <a:spcPts val="600"/>
              </a:spcAft>
            </a:pPr>
            <a:r>
              <a:rPr lang="en-US" altLang="en-US" sz="1400" dirty="0">
                <a:solidFill>
                  <a:prstClr val="black"/>
                </a:solidFill>
                <a:latin typeface="Times New Roman" charset="0"/>
              </a:rPr>
              <a:t>National Science Foundation</a:t>
            </a:r>
          </a:p>
          <a:p>
            <a:pPr fontAlgn="base">
              <a:spcBef>
                <a:spcPct val="0"/>
              </a:spcBef>
              <a:spcAft>
                <a:spcPts val="600"/>
              </a:spcAft>
            </a:pPr>
            <a:r>
              <a:rPr lang="en-US" altLang="en-US" sz="1400" dirty="0">
                <a:solidFill>
                  <a:prstClr val="black"/>
                </a:solidFill>
                <a:latin typeface="Times New Roman" charset="0"/>
              </a:rPr>
              <a:t>US Army Research Laboratory</a:t>
            </a:r>
          </a:p>
          <a:p>
            <a:pPr fontAlgn="base">
              <a:spcBef>
                <a:spcPct val="0"/>
              </a:spcBef>
              <a:spcAft>
                <a:spcPts val="600"/>
              </a:spcAft>
            </a:pPr>
            <a:r>
              <a:rPr lang="en-US" altLang="en-US" sz="1400" dirty="0">
                <a:solidFill>
                  <a:prstClr val="black"/>
                </a:solidFill>
                <a:latin typeface="Times New Roman" charset="0"/>
              </a:rPr>
              <a:t>Naval Research Labs</a:t>
            </a:r>
          </a:p>
          <a:p>
            <a:pPr fontAlgn="base">
              <a:spcBef>
                <a:spcPct val="0"/>
              </a:spcBef>
              <a:spcAft>
                <a:spcPts val="600"/>
              </a:spcAft>
            </a:pPr>
            <a:r>
              <a:rPr lang="en-US" altLang="en-US" sz="1400" dirty="0">
                <a:solidFill>
                  <a:prstClr val="black"/>
                </a:solidFill>
                <a:latin typeface="Times New Roman" charset="0"/>
              </a:rPr>
              <a:t>Office of Naval Research</a:t>
            </a:r>
          </a:p>
          <a:p>
            <a:pPr fontAlgn="base">
              <a:spcBef>
                <a:spcPct val="0"/>
              </a:spcBef>
              <a:spcAft>
                <a:spcPts val="600"/>
              </a:spcAft>
            </a:pPr>
            <a:r>
              <a:rPr lang="en-US" altLang="en-US" sz="1400" dirty="0">
                <a:solidFill>
                  <a:prstClr val="black"/>
                </a:solidFill>
                <a:latin typeface="Times New Roman" charset="0"/>
              </a:rPr>
              <a:t>NASA</a:t>
            </a:r>
          </a:p>
        </p:txBody>
      </p:sp>
      <p:grpSp>
        <p:nvGrpSpPr>
          <p:cNvPr id="2" name="Group 1"/>
          <p:cNvGrpSpPr>
            <a:grpSpLocks noChangeAspect="1"/>
          </p:cNvGrpSpPr>
          <p:nvPr/>
        </p:nvGrpSpPr>
        <p:grpSpPr>
          <a:xfrm>
            <a:off x="2728982" y="3333750"/>
            <a:ext cx="3911929" cy="1672839"/>
            <a:chOff x="506083" y="4426632"/>
            <a:chExt cx="3911929" cy="2230452"/>
          </a:xfrm>
        </p:grpSpPr>
        <p:sp>
          <p:nvSpPr>
            <p:cNvPr id="37" name="TextBox 36"/>
            <p:cNvSpPr txBox="1"/>
            <p:nvPr/>
          </p:nvSpPr>
          <p:spPr>
            <a:xfrm>
              <a:off x="2844713" y="5473005"/>
              <a:ext cx="184731" cy="533480"/>
            </a:xfrm>
            <a:prstGeom prst="rect">
              <a:avLst/>
            </a:prstGeom>
            <a:noFill/>
          </p:spPr>
          <p:txBody>
            <a:bodyPr wrap="none" rtlCol="0">
              <a:spAutoFit/>
            </a:bodyPr>
            <a:lstStyle/>
            <a:p>
              <a:pPr fontAlgn="base">
                <a:spcBef>
                  <a:spcPct val="0"/>
                </a:spcBef>
                <a:spcAft>
                  <a:spcPct val="0"/>
                </a:spcAft>
              </a:pPr>
              <a:endParaRPr lang="en-US" sz="2000" dirty="0">
                <a:solidFill>
                  <a:prstClr val="black"/>
                </a:solidFill>
                <a:latin typeface="Times New Roman" charset="0"/>
              </a:endParaRPr>
            </a:p>
          </p:txBody>
        </p:sp>
        <p:sp>
          <p:nvSpPr>
            <p:cNvPr id="38" name="AutoShape 2"/>
            <p:cNvSpPr>
              <a:spLocks noChangeArrowheads="1"/>
            </p:cNvSpPr>
            <p:nvPr/>
          </p:nvSpPr>
          <p:spPr bwMode="auto">
            <a:xfrm>
              <a:off x="506083" y="4426632"/>
              <a:ext cx="3911929" cy="2230452"/>
            </a:xfrm>
            <a:prstGeom prst="roundRect">
              <a:avLst>
                <a:gd name="adj" fmla="val 16667"/>
              </a:avLst>
            </a:prstGeom>
            <a:noFill/>
            <a:ln w="9525">
              <a:solidFill>
                <a:srgbClr val="FF3300"/>
              </a:solidFill>
              <a:round/>
              <a:headEnd/>
              <a:tailEnd/>
            </a:ln>
          </p:spPr>
          <p:txBody>
            <a:bodyPr wrap="none" anchor="ctr"/>
            <a:lstStyle/>
            <a:p>
              <a:pPr algn="ctr" fontAlgn="base">
                <a:spcBef>
                  <a:spcPct val="0"/>
                </a:spcBef>
                <a:spcAft>
                  <a:spcPct val="0"/>
                </a:spcAft>
              </a:pPr>
              <a:endParaRPr lang="en-US" sz="2000">
                <a:solidFill>
                  <a:prstClr val="black"/>
                </a:solidFill>
                <a:latin typeface="Times New Roman" charset="0"/>
              </a:endParaRPr>
            </a:p>
          </p:txBody>
        </p:sp>
        <p:pic>
          <p:nvPicPr>
            <p:cNvPr id="39" name="Picture 20" descr="afr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5472" y="5708948"/>
              <a:ext cx="731520" cy="743318"/>
            </a:xfrm>
            <a:prstGeom prst="rect">
              <a:avLst/>
            </a:prstGeom>
            <a:noFill/>
            <a:ln>
              <a:noFill/>
            </a:ln>
          </p:spPr>
        </p:pic>
        <p:pic>
          <p:nvPicPr>
            <p:cNvPr id="40" name="Picture 56" descr="logo_nrl"/>
            <p:cNvPicPr>
              <a:picLocks noChangeAspect="1" noChangeArrowheads="1"/>
            </p:cNvPicPr>
            <p:nvPr/>
          </p:nvPicPr>
          <p:blipFill>
            <a:blip r:embed="rId4" cstate="screen">
              <a:extLst>
                <a:ext uri="{28A0092B-C50C-407E-A947-70E740481C1C}">
                  <a14:useLocalDpi xmlns:a14="http://schemas.microsoft.com/office/drawing/2010/main"/>
                </a:ext>
              </a:extLst>
            </a:blip>
            <a:srcRect b="5647"/>
            <a:stretch>
              <a:fillRect/>
            </a:stretch>
          </p:blipFill>
          <p:spPr bwMode="auto">
            <a:xfrm>
              <a:off x="3300372" y="5708947"/>
              <a:ext cx="731520" cy="690224"/>
            </a:xfrm>
            <a:prstGeom prst="rect">
              <a:avLst/>
            </a:prstGeom>
            <a:noFill/>
            <a:ln>
              <a:noFill/>
            </a:ln>
          </p:spPr>
        </p:pic>
        <p:pic>
          <p:nvPicPr>
            <p:cNvPr id="41" name="Picture 5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37406" y="4701389"/>
              <a:ext cx="731520" cy="589280"/>
            </a:xfrm>
            <a:prstGeom prst="rect">
              <a:avLst/>
            </a:prstGeom>
            <a:noFill/>
            <a:ln>
              <a:noFill/>
            </a:ln>
          </p:spPr>
        </p:pic>
        <p:pic>
          <p:nvPicPr>
            <p:cNvPr id="42" name="Picture 3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21890" y="4582567"/>
              <a:ext cx="731520" cy="721360"/>
            </a:xfrm>
            <a:prstGeom prst="rect">
              <a:avLst/>
            </a:prstGeom>
            <a:noFill/>
            <a:ln>
              <a:noFill/>
            </a:ln>
          </p:spPr>
        </p:pic>
        <p:pic>
          <p:nvPicPr>
            <p:cNvPr id="43" name="Picture 42" descr="NSF">
              <a:hlinkClick r:id="rId7"/>
            </p:cNvPr>
            <p:cNvPicPr>
              <a:picLocks noChangeAspect="1" noChangeArrowheads="1"/>
            </p:cNvPicPr>
            <p:nvPr/>
          </p:nvPicPr>
          <p:blipFill>
            <a:blip r:embed="rId8" cstate="screen"/>
            <a:srcRect/>
            <a:stretch>
              <a:fillRect/>
            </a:stretch>
          </p:blipFill>
          <p:spPr bwMode="auto">
            <a:xfrm>
              <a:off x="2046941" y="5716957"/>
              <a:ext cx="735310" cy="735311"/>
            </a:xfrm>
            <a:prstGeom prst="rect">
              <a:avLst/>
            </a:prstGeom>
            <a:noFill/>
            <a:ln>
              <a:noFill/>
            </a:ln>
          </p:spPr>
        </p:pic>
        <p:pic>
          <p:nvPicPr>
            <p:cNvPr id="45" name="Picture 31" descr="red_blue_150dpi"/>
            <p:cNvPicPr>
              <a:picLocks noChangeAspect="1" noChangeArrowheads="1"/>
            </p:cNvPicPr>
            <p:nvPr/>
          </p:nvPicPr>
          <p:blipFill>
            <a:blip r:embed="rId9" cstate="screen"/>
            <a:srcRect/>
            <a:stretch>
              <a:fillRect/>
            </a:stretch>
          </p:blipFill>
          <p:spPr bwMode="auto">
            <a:xfrm>
              <a:off x="1854538" y="4667878"/>
              <a:ext cx="1174906" cy="550738"/>
            </a:xfrm>
            <a:prstGeom prst="rect">
              <a:avLst/>
            </a:prstGeom>
            <a:noFill/>
            <a:ln>
              <a:noFill/>
            </a:ln>
          </p:spPr>
        </p:pic>
      </p:grpSp>
      <p:sp>
        <p:nvSpPr>
          <p:cNvPr id="3" name="Title 2"/>
          <p:cNvSpPr>
            <a:spLocks noGrp="1"/>
          </p:cNvSpPr>
          <p:nvPr>
            <p:ph type="title"/>
          </p:nvPr>
        </p:nvSpPr>
        <p:spPr/>
        <p:txBody>
          <a:bodyPr/>
          <a:lstStyle/>
          <a:p>
            <a:r>
              <a:rPr lang="en-US" dirty="0"/>
              <a:t>One-Slide Summary: </a:t>
            </a:r>
            <a:r>
              <a:rPr lang="en-US" altLang="en-US" dirty="0" smtClean="0"/>
              <a:t>NPRL Strategic Alliances</a:t>
            </a:r>
            <a:endParaRPr lang="en-US" dirty="0"/>
          </a:p>
        </p:txBody>
      </p:sp>
      <p:sp>
        <p:nvSpPr>
          <p:cNvPr id="4" name="Rectangle 3"/>
          <p:cNvSpPr/>
          <p:nvPr/>
        </p:nvSpPr>
        <p:spPr>
          <a:xfrm>
            <a:off x="5322044" y="822960"/>
            <a:ext cx="3200400" cy="2369880"/>
          </a:xfrm>
          <a:prstGeom prst="rect">
            <a:avLst/>
          </a:prstGeom>
        </p:spPr>
        <p:txBody>
          <a:bodyPr wrap="square">
            <a:spAutoFit/>
          </a:bodyPr>
          <a:lstStyle/>
          <a:p>
            <a:pPr fontAlgn="base">
              <a:spcBef>
                <a:spcPct val="0"/>
              </a:spcBef>
              <a:spcAft>
                <a:spcPts val="600"/>
              </a:spcAft>
            </a:pPr>
            <a:r>
              <a:rPr lang="en-US" altLang="en-US" sz="1200" dirty="0">
                <a:solidFill>
                  <a:prstClr val="black"/>
                </a:solidFill>
                <a:latin typeface="Times New Roman" charset="0"/>
              </a:rPr>
              <a:t>BAE </a:t>
            </a:r>
          </a:p>
          <a:p>
            <a:pPr fontAlgn="base">
              <a:spcBef>
                <a:spcPct val="0"/>
              </a:spcBef>
              <a:spcAft>
                <a:spcPts val="600"/>
              </a:spcAft>
            </a:pPr>
            <a:r>
              <a:rPr lang="en-US" altLang="en-US" sz="1200" dirty="0">
                <a:solidFill>
                  <a:prstClr val="black"/>
                </a:solidFill>
                <a:latin typeface="Times New Roman" charset="0"/>
              </a:rPr>
              <a:t>A123</a:t>
            </a:r>
          </a:p>
          <a:p>
            <a:pPr fontAlgn="base">
              <a:spcBef>
                <a:spcPct val="0"/>
              </a:spcBef>
              <a:spcAft>
                <a:spcPts val="600"/>
              </a:spcAft>
            </a:pPr>
            <a:r>
              <a:rPr lang="en-US" altLang="en-US" sz="1200" dirty="0">
                <a:solidFill>
                  <a:prstClr val="black"/>
                </a:solidFill>
                <a:latin typeface="Times New Roman" charset="0"/>
              </a:rPr>
              <a:t>Emcore</a:t>
            </a:r>
          </a:p>
          <a:p>
            <a:pPr fontAlgn="base">
              <a:spcBef>
                <a:spcPct val="0"/>
              </a:spcBef>
              <a:spcAft>
                <a:spcPts val="600"/>
              </a:spcAft>
            </a:pPr>
            <a:r>
              <a:rPr lang="en-US" altLang="en-US" sz="1200" dirty="0">
                <a:solidFill>
                  <a:prstClr val="black"/>
                </a:solidFill>
                <a:latin typeface="Times New Roman" charset="0"/>
              </a:rPr>
              <a:t>Univ. of Toledo</a:t>
            </a:r>
          </a:p>
          <a:p>
            <a:pPr fontAlgn="base">
              <a:spcBef>
                <a:spcPct val="0"/>
              </a:spcBef>
              <a:spcAft>
                <a:spcPts val="600"/>
              </a:spcAft>
            </a:pPr>
            <a:r>
              <a:rPr lang="en-US" altLang="en-US" sz="1200" dirty="0">
                <a:solidFill>
                  <a:prstClr val="black"/>
                </a:solidFill>
                <a:latin typeface="Times New Roman" charset="0"/>
              </a:rPr>
              <a:t>Rensselaer Polytechnic Institute</a:t>
            </a:r>
          </a:p>
          <a:p>
            <a:pPr fontAlgn="base">
              <a:spcBef>
                <a:spcPct val="0"/>
              </a:spcBef>
              <a:spcAft>
                <a:spcPts val="600"/>
              </a:spcAft>
            </a:pPr>
            <a:r>
              <a:rPr lang="en-US" altLang="en-US" sz="1200" dirty="0">
                <a:solidFill>
                  <a:prstClr val="black"/>
                </a:solidFill>
                <a:latin typeface="Times New Roman" charset="0"/>
              </a:rPr>
              <a:t>SUNY Polytechnic</a:t>
            </a:r>
          </a:p>
          <a:p>
            <a:pPr fontAlgn="base">
              <a:spcBef>
                <a:spcPct val="0"/>
              </a:spcBef>
              <a:spcAft>
                <a:spcPts val="600"/>
              </a:spcAft>
            </a:pPr>
            <a:r>
              <a:rPr lang="en-US" altLang="en-US" sz="1200" dirty="0">
                <a:solidFill>
                  <a:prstClr val="black"/>
                </a:solidFill>
                <a:latin typeface="Times New Roman" charset="0"/>
              </a:rPr>
              <a:t>University of California/ UCLA</a:t>
            </a:r>
          </a:p>
          <a:p>
            <a:pPr fontAlgn="base">
              <a:spcBef>
                <a:spcPct val="0"/>
              </a:spcBef>
              <a:spcAft>
                <a:spcPts val="600"/>
              </a:spcAft>
            </a:pPr>
            <a:r>
              <a:rPr lang="en-US" altLang="en-US" sz="1200" dirty="0">
                <a:solidFill>
                  <a:prstClr val="black"/>
                </a:solidFill>
                <a:latin typeface="Times New Roman" charset="0"/>
              </a:rPr>
              <a:t>Stanford University</a:t>
            </a:r>
          </a:p>
          <a:p>
            <a:pPr fontAlgn="base">
              <a:spcBef>
                <a:spcPct val="0"/>
              </a:spcBef>
              <a:spcAft>
                <a:spcPts val="600"/>
              </a:spcAft>
            </a:pPr>
            <a:r>
              <a:rPr lang="en-US" altLang="en-US" sz="1200" dirty="0" err="1">
                <a:solidFill>
                  <a:prstClr val="black"/>
                </a:solidFill>
                <a:latin typeface="Times New Roman" charset="0"/>
              </a:rPr>
              <a:t>Quallion</a:t>
            </a:r>
            <a:endParaRPr lang="en-US" altLang="en-US" sz="1200" dirty="0">
              <a:solidFill>
                <a:prstClr val="black"/>
              </a:solidFill>
              <a:latin typeface="Times New Roman" charset="0"/>
            </a:endParaRPr>
          </a:p>
        </p:txBody>
      </p:sp>
    </p:spTree>
    <p:extLst>
      <p:ext uri="{BB962C8B-B14F-4D97-AF65-F5344CB8AC3E}">
        <p14:creationId xmlns:p14="http://schemas.microsoft.com/office/powerpoint/2010/main" val="1602193800"/>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mhsps\Pictures\NPRL Lab Pictures\Hubbard PV Lab\5113_Zimmerman_1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5091" y="934039"/>
            <a:ext cx="2418487" cy="12068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smhsps\Pictures\NPRL Lab Pictures\Hubbard PV Lab\5113_Zimmerman_0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24591" y="904856"/>
            <a:ext cx="2449128" cy="123444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smhsps\Pictures\NPRL Lab Pictures\MOCVD install\6262_Sorenson_Semiconductor_10_9_1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88352" y="904856"/>
            <a:ext cx="2472799" cy="12344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43642" y="3181350"/>
            <a:ext cx="2438400" cy="1371600"/>
          </a:xfrm>
          <a:prstGeom prst="rect">
            <a:avLst/>
          </a:prstGeom>
        </p:spPr>
      </p:pic>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0332" y="3181350"/>
            <a:ext cx="2438400" cy="1371600"/>
          </a:xfrm>
          <a:prstGeom prst="rect">
            <a:avLst/>
          </a:prstGeom>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24600" y="3181350"/>
            <a:ext cx="2438400" cy="1371600"/>
          </a:xfrm>
          <a:prstGeom prst="rect">
            <a:avLst/>
          </a:prstGeom>
        </p:spPr>
      </p:pic>
      <p:sp>
        <p:nvSpPr>
          <p:cNvPr id="6" name="TextBox 5"/>
          <p:cNvSpPr txBox="1"/>
          <p:nvPr/>
        </p:nvSpPr>
        <p:spPr>
          <a:xfrm>
            <a:off x="614965" y="881501"/>
            <a:ext cx="1937390" cy="369332"/>
          </a:xfrm>
          <a:prstGeom prst="rect">
            <a:avLst/>
          </a:prstGeom>
          <a:noFill/>
        </p:spPr>
        <p:txBody>
          <a:bodyPr wrap="none" rtlCol="0">
            <a:spAutoFit/>
          </a:bodyPr>
          <a:lstStyle/>
          <a:p>
            <a:r>
              <a:rPr lang="en-US" sz="1800" b="1" dirty="0">
                <a:solidFill>
                  <a:srgbClr val="0000FF"/>
                </a:solidFill>
              </a:rPr>
              <a:t>Solar and Devices</a:t>
            </a:r>
          </a:p>
        </p:txBody>
      </p:sp>
      <p:sp>
        <p:nvSpPr>
          <p:cNvPr id="19" name="TextBox 18"/>
          <p:cNvSpPr txBox="1"/>
          <p:nvPr/>
        </p:nvSpPr>
        <p:spPr>
          <a:xfrm>
            <a:off x="3582480" y="1795188"/>
            <a:ext cx="1488549" cy="369332"/>
          </a:xfrm>
          <a:prstGeom prst="rect">
            <a:avLst/>
          </a:prstGeom>
          <a:noFill/>
        </p:spPr>
        <p:txBody>
          <a:bodyPr wrap="none" rtlCol="0">
            <a:spAutoFit/>
          </a:bodyPr>
          <a:lstStyle/>
          <a:p>
            <a:r>
              <a:rPr lang="en-US" sz="1800" b="1" dirty="0">
                <a:solidFill>
                  <a:schemeClr val="bg1"/>
                </a:solidFill>
              </a:rPr>
              <a:t>Spectroscopy</a:t>
            </a:r>
          </a:p>
        </p:txBody>
      </p:sp>
      <p:sp>
        <p:nvSpPr>
          <p:cNvPr id="20" name="TextBox 19"/>
          <p:cNvSpPr txBox="1"/>
          <p:nvPr/>
        </p:nvSpPr>
        <p:spPr>
          <a:xfrm>
            <a:off x="6670857" y="888533"/>
            <a:ext cx="1757854" cy="369332"/>
          </a:xfrm>
          <a:prstGeom prst="rect">
            <a:avLst/>
          </a:prstGeom>
          <a:noFill/>
        </p:spPr>
        <p:txBody>
          <a:bodyPr wrap="none" rtlCol="0">
            <a:spAutoFit/>
          </a:bodyPr>
          <a:lstStyle/>
          <a:p>
            <a:r>
              <a:rPr lang="en-US" sz="1800" b="1" dirty="0">
                <a:solidFill>
                  <a:srgbClr val="FFFF00"/>
                </a:solidFill>
              </a:rPr>
              <a:t>III-V  Materials</a:t>
            </a:r>
          </a:p>
        </p:txBody>
      </p:sp>
      <p:sp>
        <p:nvSpPr>
          <p:cNvPr id="21" name="TextBox 20"/>
          <p:cNvSpPr txBox="1"/>
          <p:nvPr/>
        </p:nvSpPr>
        <p:spPr>
          <a:xfrm>
            <a:off x="272464" y="3108142"/>
            <a:ext cx="2134239" cy="369332"/>
          </a:xfrm>
          <a:prstGeom prst="rect">
            <a:avLst/>
          </a:prstGeom>
          <a:noFill/>
        </p:spPr>
        <p:txBody>
          <a:bodyPr wrap="none" rtlCol="0">
            <a:spAutoFit/>
          </a:bodyPr>
          <a:lstStyle/>
          <a:p>
            <a:r>
              <a:rPr lang="en-US" sz="1800" b="1" dirty="0">
                <a:solidFill>
                  <a:srgbClr val="120A74"/>
                </a:solidFill>
              </a:rPr>
              <a:t>Batteries and Wires</a:t>
            </a:r>
          </a:p>
        </p:txBody>
      </p:sp>
      <p:sp>
        <p:nvSpPr>
          <p:cNvPr id="22" name="TextBox 21"/>
          <p:cNvSpPr txBox="1"/>
          <p:nvPr/>
        </p:nvSpPr>
        <p:spPr>
          <a:xfrm>
            <a:off x="3899084" y="4252868"/>
            <a:ext cx="1364476" cy="369332"/>
          </a:xfrm>
          <a:prstGeom prst="rect">
            <a:avLst/>
          </a:prstGeom>
          <a:noFill/>
        </p:spPr>
        <p:txBody>
          <a:bodyPr wrap="none" rtlCol="0">
            <a:spAutoFit/>
          </a:bodyPr>
          <a:lstStyle/>
          <a:p>
            <a:r>
              <a:rPr lang="en-US" sz="1800" b="1" dirty="0">
                <a:solidFill>
                  <a:srgbClr val="00CC00"/>
                </a:solidFill>
              </a:rPr>
              <a:t>Purification</a:t>
            </a:r>
          </a:p>
        </p:txBody>
      </p:sp>
      <p:sp>
        <p:nvSpPr>
          <p:cNvPr id="23" name="TextBox 22"/>
          <p:cNvSpPr txBox="1"/>
          <p:nvPr/>
        </p:nvSpPr>
        <p:spPr>
          <a:xfrm>
            <a:off x="6637848" y="3119211"/>
            <a:ext cx="1648849" cy="369332"/>
          </a:xfrm>
          <a:prstGeom prst="rect">
            <a:avLst/>
          </a:prstGeom>
          <a:noFill/>
        </p:spPr>
        <p:txBody>
          <a:bodyPr wrap="none" rtlCol="0">
            <a:spAutoFit/>
          </a:bodyPr>
          <a:lstStyle/>
          <a:p>
            <a:r>
              <a:rPr lang="en-US" sz="1800" b="1" dirty="0">
                <a:solidFill>
                  <a:srgbClr val="BFBFBF"/>
                </a:solidFill>
              </a:rPr>
              <a:t>CNT Synthesis</a:t>
            </a:r>
          </a:p>
        </p:txBody>
      </p:sp>
      <p:sp>
        <p:nvSpPr>
          <p:cNvPr id="7" name="TextBox 6"/>
          <p:cNvSpPr txBox="1"/>
          <p:nvPr/>
        </p:nvSpPr>
        <p:spPr>
          <a:xfrm>
            <a:off x="51135" y="2136296"/>
            <a:ext cx="3034621" cy="646331"/>
          </a:xfrm>
          <a:prstGeom prst="rect">
            <a:avLst/>
          </a:prstGeom>
          <a:noFill/>
        </p:spPr>
        <p:txBody>
          <a:bodyPr wrap="square" rtlCol="0">
            <a:spAutoFit/>
          </a:bodyPr>
          <a:lstStyle/>
          <a:p>
            <a:pPr marL="91440" indent="-91440">
              <a:buFont typeface="Arial" panose="020B0604020202020204" pitchFamily="34" charset="0"/>
              <a:buChar char="•"/>
            </a:pPr>
            <a:r>
              <a:rPr lang="en-US" sz="1200" dirty="0"/>
              <a:t>300mm Class A 2-Zone Solar Simulator</a:t>
            </a:r>
          </a:p>
          <a:p>
            <a:pPr marL="91440" indent="-91440">
              <a:buFont typeface="Arial" panose="020B0604020202020204" pitchFamily="34" charset="0"/>
              <a:buChar char="•"/>
            </a:pPr>
            <a:r>
              <a:rPr lang="en-US" sz="1200" dirty="0"/>
              <a:t>High sensitivity EQE</a:t>
            </a:r>
          </a:p>
          <a:p>
            <a:pPr marL="91440" indent="-91440">
              <a:buFont typeface="Arial" panose="020B0604020202020204" pitchFamily="34" charset="0"/>
              <a:buChar char="•"/>
            </a:pPr>
            <a:r>
              <a:rPr lang="en-US" sz="1200" dirty="0"/>
              <a:t>Synopsis modeling for solar devices</a:t>
            </a:r>
          </a:p>
        </p:txBody>
      </p:sp>
      <p:sp>
        <p:nvSpPr>
          <p:cNvPr id="16" name="TextBox 15"/>
          <p:cNvSpPr txBox="1"/>
          <p:nvPr/>
        </p:nvSpPr>
        <p:spPr>
          <a:xfrm>
            <a:off x="3186198" y="2165104"/>
            <a:ext cx="2595844" cy="830997"/>
          </a:xfrm>
          <a:prstGeom prst="rect">
            <a:avLst/>
          </a:prstGeom>
          <a:noFill/>
        </p:spPr>
        <p:txBody>
          <a:bodyPr wrap="square" rtlCol="0">
            <a:spAutoFit/>
          </a:bodyPr>
          <a:lstStyle/>
          <a:p>
            <a:pPr marL="228594" indent="-228594">
              <a:buFont typeface="Arial" panose="020B0604020202020204" pitchFamily="34" charset="0"/>
              <a:buChar char="•"/>
            </a:pPr>
            <a:r>
              <a:rPr lang="en-US" sz="1200" dirty="0"/>
              <a:t>Horiba </a:t>
            </a:r>
            <a:r>
              <a:rPr lang="en-US" sz="1200" dirty="0" err="1"/>
              <a:t>MicOS</a:t>
            </a:r>
            <a:r>
              <a:rPr lang="en-US" sz="1200" dirty="0"/>
              <a:t> PL mapping </a:t>
            </a:r>
          </a:p>
          <a:p>
            <a:pPr marL="228594" indent="-228594">
              <a:buFont typeface="Arial" panose="020B0604020202020204" pitchFamily="34" charset="0"/>
              <a:buChar char="•"/>
            </a:pPr>
            <a:r>
              <a:rPr lang="en-US" sz="1200" dirty="0"/>
              <a:t>Deep Level Spectroscopy</a:t>
            </a:r>
          </a:p>
          <a:p>
            <a:pPr marL="228594" indent="-228594">
              <a:buFont typeface="Arial" panose="020B0604020202020204" pitchFamily="34" charset="0"/>
              <a:buChar char="•"/>
            </a:pPr>
            <a:r>
              <a:rPr lang="en-US" sz="1200" dirty="0"/>
              <a:t>EL imaging</a:t>
            </a:r>
          </a:p>
          <a:p>
            <a:pPr marL="228594" indent="-228594">
              <a:buFont typeface="Arial" panose="020B0604020202020204" pitchFamily="34" charset="0"/>
              <a:buChar char="•"/>
            </a:pPr>
            <a:r>
              <a:rPr lang="en-US" sz="1200" dirty="0" err="1"/>
              <a:t>Photoreflectance</a:t>
            </a:r>
            <a:endParaRPr lang="en-US" sz="1200" dirty="0"/>
          </a:p>
        </p:txBody>
      </p:sp>
      <p:sp>
        <p:nvSpPr>
          <p:cNvPr id="17" name="TextBox 16"/>
          <p:cNvSpPr txBox="1"/>
          <p:nvPr/>
        </p:nvSpPr>
        <p:spPr>
          <a:xfrm>
            <a:off x="6226829" y="2165103"/>
            <a:ext cx="2614894" cy="646331"/>
          </a:xfrm>
          <a:prstGeom prst="rect">
            <a:avLst/>
          </a:prstGeom>
          <a:noFill/>
        </p:spPr>
        <p:txBody>
          <a:bodyPr wrap="square" rtlCol="0">
            <a:spAutoFit/>
          </a:bodyPr>
          <a:lstStyle/>
          <a:p>
            <a:pPr marL="228594" indent="-228594">
              <a:buFont typeface="Arial" panose="020B0604020202020204" pitchFamily="34" charset="0"/>
              <a:buChar char="•"/>
            </a:pPr>
            <a:r>
              <a:rPr lang="en-US" sz="1200" dirty="0" err="1"/>
              <a:t>Aixtron</a:t>
            </a:r>
            <a:r>
              <a:rPr lang="en-US" sz="1200" dirty="0"/>
              <a:t> 3x2” CCS MOVPE</a:t>
            </a:r>
          </a:p>
          <a:p>
            <a:pPr marL="228594" indent="-228594">
              <a:buFont typeface="Arial" panose="020B0604020202020204" pitchFamily="34" charset="0"/>
              <a:buChar char="•"/>
            </a:pPr>
            <a:r>
              <a:rPr lang="en-US" sz="1200" dirty="0" err="1"/>
              <a:t>LayTec</a:t>
            </a:r>
            <a:r>
              <a:rPr lang="en-US" sz="1200" dirty="0"/>
              <a:t> </a:t>
            </a:r>
            <a:r>
              <a:rPr lang="en-US" sz="1200" dirty="0" err="1" smtClean="0"/>
              <a:t>EpiCurveTT</a:t>
            </a:r>
            <a:endParaRPr lang="en-US" sz="1200" dirty="0" smtClean="0"/>
          </a:p>
          <a:p>
            <a:pPr marL="228594" indent="-228594">
              <a:buFont typeface="Arial" panose="020B0604020202020204" pitchFamily="34" charset="0"/>
              <a:buChar char="•"/>
            </a:pPr>
            <a:r>
              <a:rPr lang="en-US" sz="1200" dirty="0" smtClean="0"/>
              <a:t>SMFL Solar Cell Fabrication line</a:t>
            </a:r>
            <a:endParaRPr lang="en-US" sz="1200" dirty="0"/>
          </a:p>
        </p:txBody>
      </p:sp>
      <p:sp>
        <p:nvSpPr>
          <p:cNvPr id="18" name="TextBox 17"/>
          <p:cNvSpPr txBox="1"/>
          <p:nvPr/>
        </p:nvSpPr>
        <p:spPr>
          <a:xfrm>
            <a:off x="210333" y="4570689"/>
            <a:ext cx="2595844" cy="461665"/>
          </a:xfrm>
          <a:prstGeom prst="rect">
            <a:avLst/>
          </a:prstGeom>
          <a:noFill/>
        </p:spPr>
        <p:txBody>
          <a:bodyPr wrap="square" rtlCol="0">
            <a:spAutoFit/>
          </a:bodyPr>
          <a:lstStyle/>
          <a:p>
            <a:pPr marL="228594" indent="-228594">
              <a:buFont typeface="Arial" panose="020B0604020202020204" pitchFamily="34" charset="0"/>
              <a:buChar char="•"/>
            </a:pPr>
            <a:r>
              <a:rPr lang="en-US" sz="1200" dirty="0"/>
              <a:t>Inert Atmosphere Glove Boxes</a:t>
            </a:r>
          </a:p>
          <a:p>
            <a:pPr marL="228594" indent="-228594">
              <a:buFont typeface="Arial" panose="020B0604020202020204" pitchFamily="34" charset="0"/>
              <a:buChar char="•"/>
            </a:pPr>
            <a:r>
              <a:rPr lang="en-US" sz="1200" dirty="0" err="1"/>
              <a:t>Arbin</a:t>
            </a:r>
            <a:r>
              <a:rPr lang="en-US" sz="1200" dirty="0"/>
              <a:t> BT2000</a:t>
            </a:r>
          </a:p>
        </p:txBody>
      </p:sp>
      <p:sp>
        <p:nvSpPr>
          <p:cNvPr id="24" name="TextBox 23"/>
          <p:cNvSpPr txBox="1"/>
          <p:nvPr/>
        </p:nvSpPr>
        <p:spPr>
          <a:xfrm>
            <a:off x="3198776" y="4570689"/>
            <a:ext cx="2595844" cy="461665"/>
          </a:xfrm>
          <a:prstGeom prst="rect">
            <a:avLst/>
          </a:prstGeom>
          <a:noFill/>
        </p:spPr>
        <p:txBody>
          <a:bodyPr wrap="square" rtlCol="0">
            <a:spAutoFit/>
          </a:bodyPr>
          <a:lstStyle/>
          <a:p>
            <a:pPr marL="228594" indent="-228594">
              <a:buFont typeface="Arial" panose="020B0604020202020204" pitchFamily="34" charset="0"/>
              <a:buChar char="•"/>
            </a:pPr>
            <a:r>
              <a:rPr lang="en-US" sz="1200" dirty="0"/>
              <a:t>Conventional wet chemistry for organic and inorganic processes</a:t>
            </a:r>
          </a:p>
        </p:txBody>
      </p:sp>
      <p:sp>
        <p:nvSpPr>
          <p:cNvPr id="25" name="TextBox 24"/>
          <p:cNvSpPr txBox="1"/>
          <p:nvPr/>
        </p:nvSpPr>
        <p:spPr>
          <a:xfrm>
            <a:off x="6245879" y="4570689"/>
            <a:ext cx="2595844" cy="461665"/>
          </a:xfrm>
          <a:prstGeom prst="rect">
            <a:avLst/>
          </a:prstGeom>
          <a:noFill/>
        </p:spPr>
        <p:txBody>
          <a:bodyPr wrap="square" rtlCol="0">
            <a:spAutoFit/>
          </a:bodyPr>
          <a:lstStyle/>
          <a:p>
            <a:pPr marL="228594" indent="-228594">
              <a:buFont typeface="Arial" panose="020B0604020202020204" pitchFamily="34" charset="0"/>
              <a:buChar char="•"/>
            </a:pPr>
            <a:r>
              <a:rPr lang="en-US" sz="1200" dirty="0"/>
              <a:t>Alexandrite Laser Reactor</a:t>
            </a:r>
          </a:p>
          <a:p>
            <a:pPr marL="228594" indent="-228594">
              <a:buFont typeface="Arial" panose="020B0604020202020204" pitchFamily="34" charset="0"/>
              <a:buChar char="•"/>
            </a:pPr>
            <a:r>
              <a:rPr lang="en-US" sz="1200" dirty="0" err="1"/>
              <a:t>Nd</a:t>
            </a:r>
            <a:r>
              <a:rPr lang="en-US" sz="1200" dirty="0"/>
              <a:t>-YAG Laser Reactors</a:t>
            </a:r>
          </a:p>
        </p:txBody>
      </p:sp>
      <p:sp>
        <p:nvSpPr>
          <p:cNvPr id="8" name="Title 7"/>
          <p:cNvSpPr>
            <a:spLocks noGrp="1"/>
          </p:cNvSpPr>
          <p:nvPr>
            <p:ph type="title"/>
          </p:nvPr>
        </p:nvSpPr>
        <p:spPr/>
        <p:txBody>
          <a:bodyPr/>
          <a:lstStyle/>
          <a:p>
            <a:r>
              <a:rPr lang="en-US" dirty="0"/>
              <a:t>One-Slide Summary: NPRL Capabilities</a:t>
            </a:r>
          </a:p>
        </p:txBody>
      </p:sp>
    </p:spTree>
    <p:extLst>
      <p:ext uri="{BB962C8B-B14F-4D97-AF65-F5344CB8AC3E}">
        <p14:creationId xmlns:p14="http://schemas.microsoft.com/office/powerpoint/2010/main" val="22919913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195"/>
                                        </p:tgtEl>
                                        <p:attrNameLst>
                                          <p:attrName>style.visibility</p:attrName>
                                        </p:attrNameLst>
                                      </p:cBhvr>
                                      <p:to>
                                        <p:strVal val="visible"/>
                                      </p:to>
                                    </p:set>
                                    <p:animEffect transition="in" filter="barn(inVertical)">
                                      <p:cBhvr>
                                        <p:cTn id="24" dur="750"/>
                                        <p:tgtEl>
                                          <p:spTgt spid="819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750"/>
                                        <p:tgtEl>
                                          <p:spTgt spid="19"/>
                                        </p:tgtEl>
                                      </p:cBhvr>
                                    </p:animEffect>
                                  </p:childTnLst>
                                </p:cTn>
                              </p:par>
                              <p:par>
                                <p:cTn id="28" presetID="16" presetClass="entr" presetSubtype="21" fill="hold" grpId="0" nodeType="withEffect">
                                  <p:stCondLst>
                                    <p:cond delay="50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75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196"/>
                                        </p:tgtEl>
                                        <p:attrNameLst>
                                          <p:attrName>style.visibility</p:attrName>
                                        </p:attrNameLst>
                                      </p:cBhvr>
                                      <p:to>
                                        <p:strVal val="visible"/>
                                      </p:to>
                                    </p:set>
                                    <p:animEffect transition="in" filter="fade">
                                      <p:cBhvr>
                                        <p:cTn id="35" dur="1000"/>
                                        <p:tgtEl>
                                          <p:spTgt spid="8196"/>
                                        </p:tgtEl>
                                      </p:cBhvr>
                                    </p:animEffect>
                                    <p:anim calcmode="lin" valueType="num">
                                      <p:cBhvr>
                                        <p:cTn id="36" dur="1000" fill="hold"/>
                                        <p:tgtEl>
                                          <p:spTgt spid="8196"/>
                                        </p:tgtEl>
                                        <p:attrNameLst>
                                          <p:attrName>ppt_x</p:attrName>
                                        </p:attrNameLst>
                                      </p:cBhvr>
                                      <p:tavLst>
                                        <p:tav tm="0">
                                          <p:val>
                                            <p:strVal val="#ppt_x"/>
                                          </p:val>
                                        </p:tav>
                                        <p:tav tm="100000">
                                          <p:val>
                                            <p:strVal val="#ppt_x"/>
                                          </p:val>
                                        </p:tav>
                                      </p:tavLst>
                                    </p:anim>
                                    <p:anim calcmode="lin" valueType="num">
                                      <p:cBhvr>
                                        <p:cTn id="37" dur="1000" fill="hold"/>
                                        <p:tgtEl>
                                          <p:spTgt spid="819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randombar(horizontal)">
                                      <p:cBhvr>
                                        <p:cTn id="52" dur="750"/>
                                        <p:tgtEl>
                                          <p:spTgt spid="4"/>
                                        </p:tgtEl>
                                      </p:cBhvr>
                                    </p:animEffect>
                                  </p:childTnLst>
                                </p:cTn>
                              </p:par>
                              <p:par>
                                <p:cTn id="53" presetID="14" presetClass="entr" presetSubtype="10" fill="hold" grpId="0" nodeType="withEffect">
                                  <p:stCondLst>
                                    <p:cond delay="500"/>
                                  </p:stCondLst>
                                  <p:childTnLst>
                                    <p:set>
                                      <p:cBhvr>
                                        <p:cTn id="54" dur="1" fill="hold">
                                          <p:stCondLst>
                                            <p:cond delay="0"/>
                                          </p:stCondLst>
                                        </p:cTn>
                                        <p:tgtEl>
                                          <p:spTgt spid="21"/>
                                        </p:tgtEl>
                                        <p:attrNameLst>
                                          <p:attrName>style.visibility</p:attrName>
                                        </p:attrNameLst>
                                      </p:cBhvr>
                                      <p:to>
                                        <p:strVal val="visible"/>
                                      </p:to>
                                    </p:set>
                                    <p:animEffect transition="in" filter="randombar(horizontal)">
                                      <p:cBhvr>
                                        <p:cTn id="55" dur="750"/>
                                        <p:tgtEl>
                                          <p:spTgt spid="21"/>
                                        </p:tgtEl>
                                      </p:cBhvr>
                                    </p:animEffect>
                                  </p:childTnLst>
                                </p:cTn>
                              </p:par>
                              <p:par>
                                <p:cTn id="56" presetID="14" presetClass="entr" presetSubtype="10" fill="hold" grpId="0" nodeType="withEffect">
                                  <p:stCondLst>
                                    <p:cond delay="500"/>
                                  </p:stCondLst>
                                  <p:childTnLst>
                                    <p:set>
                                      <p:cBhvr>
                                        <p:cTn id="57" dur="1" fill="hold">
                                          <p:stCondLst>
                                            <p:cond delay="0"/>
                                          </p:stCondLst>
                                        </p:cTn>
                                        <p:tgtEl>
                                          <p:spTgt spid="18"/>
                                        </p:tgtEl>
                                        <p:attrNameLst>
                                          <p:attrName>style.visibility</p:attrName>
                                        </p:attrNameLst>
                                      </p:cBhvr>
                                      <p:to>
                                        <p:strVal val="visible"/>
                                      </p:to>
                                    </p:set>
                                    <p:animEffect transition="in" filter="randombar(horizontal)">
                                      <p:cBhvr>
                                        <p:cTn id="58" dur="75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1000"/>
                                        <p:tgtEl>
                                          <p:spTgt spid="2"/>
                                        </p:tgtEl>
                                      </p:cBhvr>
                                    </p:animEffect>
                                    <p:anim calcmode="lin" valueType="num">
                                      <p:cBhvr>
                                        <p:cTn id="64" dur="1000" fill="hold"/>
                                        <p:tgtEl>
                                          <p:spTgt spid="2"/>
                                        </p:tgtEl>
                                        <p:attrNameLst>
                                          <p:attrName>ppt_x</p:attrName>
                                        </p:attrNameLst>
                                      </p:cBhvr>
                                      <p:tavLst>
                                        <p:tav tm="0">
                                          <p:val>
                                            <p:strVal val="#ppt_x"/>
                                          </p:val>
                                        </p:tav>
                                        <p:tav tm="100000">
                                          <p:val>
                                            <p:strVal val="#ppt_x"/>
                                          </p:val>
                                        </p:tav>
                                      </p:tavLst>
                                    </p:anim>
                                    <p:anim calcmode="lin" valueType="num">
                                      <p:cBhvr>
                                        <p:cTn id="65" dur="1000" fill="hold"/>
                                        <p:tgtEl>
                                          <p:spTgt spid="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anim calcmode="lin" valueType="num">
                                      <p:cBhvr>
                                        <p:cTn id="69" dur="1000" fill="hold"/>
                                        <p:tgtEl>
                                          <p:spTgt spid="22"/>
                                        </p:tgtEl>
                                        <p:attrNameLst>
                                          <p:attrName>ppt_x</p:attrName>
                                        </p:attrNameLst>
                                      </p:cBhvr>
                                      <p:tavLst>
                                        <p:tav tm="0">
                                          <p:val>
                                            <p:strVal val="#ppt_x"/>
                                          </p:val>
                                        </p:tav>
                                        <p:tav tm="100000">
                                          <p:val>
                                            <p:strVal val="#ppt_x"/>
                                          </p:val>
                                        </p:tav>
                                      </p:tavLst>
                                    </p:anim>
                                    <p:anim calcmode="lin" valueType="num">
                                      <p:cBhvr>
                                        <p:cTn id="70" dur="1000" fill="hold"/>
                                        <p:tgtEl>
                                          <p:spTgt spid="2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50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randombar(horizontal)">
                                      <p:cBhvr>
                                        <p:cTn id="80" dur="1000"/>
                                        <p:tgtEl>
                                          <p:spTgt spid="5"/>
                                        </p:tgtEl>
                                      </p:cBhvr>
                                    </p:animEffect>
                                  </p:childTnLst>
                                </p:cTn>
                              </p:par>
                              <p:par>
                                <p:cTn id="81" presetID="14" presetClass="entr" presetSubtype="10" fill="hold" grpId="0" nodeType="withEffect">
                                  <p:stCondLst>
                                    <p:cond delay="500"/>
                                  </p:stCondLst>
                                  <p:childTnLst>
                                    <p:set>
                                      <p:cBhvr>
                                        <p:cTn id="82" dur="1" fill="hold">
                                          <p:stCondLst>
                                            <p:cond delay="0"/>
                                          </p:stCondLst>
                                        </p:cTn>
                                        <p:tgtEl>
                                          <p:spTgt spid="23"/>
                                        </p:tgtEl>
                                        <p:attrNameLst>
                                          <p:attrName>style.visibility</p:attrName>
                                        </p:attrNameLst>
                                      </p:cBhvr>
                                      <p:to>
                                        <p:strVal val="visible"/>
                                      </p:to>
                                    </p:set>
                                    <p:animEffect transition="in" filter="randombar(horizontal)">
                                      <p:cBhvr>
                                        <p:cTn id="83" dur="1000"/>
                                        <p:tgtEl>
                                          <p:spTgt spid="23"/>
                                        </p:tgtEl>
                                      </p:cBhvr>
                                    </p:animEffect>
                                  </p:childTnLst>
                                </p:cTn>
                              </p:par>
                              <p:par>
                                <p:cTn id="84" presetID="14" presetClass="entr" presetSubtype="10" fill="hold" grpId="0" nodeType="withEffect">
                                  <p:stCondLst>
                                    <p:cond delay="500"/>
                                  </p:stCondLst>
                                  <p:childTnLst>
                                    <p:set>
                                      <p:cBhvr>
                                        <p:cTn id="85" dur="1" fill="hold">
                                          <p:stCondLst>
                                            <p:cond delay="0"/>
                                          </p:stCondLst>
                                        </p:cTn>
                                        <p:tgtEl>
                                          <p:spTgt spid="25"/>
                                        </p:tgtEl>
                                        <p:attrNameLst>
                                          <p:attrName>style.visibility</p:attrName>
                                        </p:attrNameLst>
                                      </p:cBhvr>
                                      <p:to>
                                        <p:strVal val="visible"/>
                                      </p:to>
                                    </p:set>
                                    <p:animEffect transition="in" filter="randombar(horizontal)">
                                      <p:cBhvr>
                                        <p:cTn id="8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P spid="21" grpId="0"/>
      <p:bldP spid="22" grpId="0"/>
      <p:bldP spid="23" grpId="0"/>
      <p:bldP spid="7" grpId="0"/>
      <p:bldP spid="16" grpId="0"/>
      <p:bldP spid="17" grpId="0"/>
      <p:bldP spid="18"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77500" lnSpcReduction="20000"/>
          </a:bodyPr>
          <a:lstStyle/>
          <a:p>
            <a:r>
              <a:rPr lang="en-US" dirty="0" smtClean="0"/>
              <a:t>Status, Personnel, Funding</a:t>
            </a:r>
          </a:p>
          <a:p>
            <a:pPr lvl="1"/>
            <a:r>
              <a:rPr lang="en-US" dirty="0" smtClean="0"/>
              <a:t>New materials </a:t>
            </a:r>
            <a:r>
              <a:rPr lang="en-US" dirty="0"/>
              <a:t>and structures </a:t>
            </a:r>
            <a:r>
              <a:rPr lang="en-US" dirty="0" smtClean="0"/>
              <a:t>for conversion </a:t>
            </a:r>
            <a:r>
              <a:rPr lang="en-US" dirty="0"/>
              <a:t>of light to </a:t>
            </a:r>
            <a:r>
              <a:rPr lang="en-US" dirty="0" smtClean="0"/>
              <a:t>electricity</a:t>
            </a:r>
          </a:p>
          <a:p>
            <a:pPr lvl="1"/>
            <a:r>
              <a:rPr lang="en-US" dirty="0" smtClean="0"/>
              <a:t>Expertise in III-V materials, photovoltaic devices and </a:t>
            </a:r>
            <a:r>
              <a:rPr lang="en-US" dirty="0"/>
              <a:t>vapor phase epitaxy</a:t>
            </a:r>
            <a:endParaRPr lang="en-US" dirty="0" smtClean="0"/>
          </a:p>
          <a:p>
            <a:pPr lvl="1"/>
            <a:r>
              <a:rPr lang="en-US" dirty="0" smtClean="0"/>
              <a:t>5 PhD student, 2-3 postdocs, ~$0.5-1 M/</a:t>
            </a:r>
            <a:r>
              <a:rPr lang="en-US" dirty="0" err="1" smtClean="0"/>
              <a:t>yr</a:t>
            </a:r>
            <a:r>
              <a:rPr lang="en-US" dirty="0" smtClean="0"/>
              <a:t> (NSF/NASA/DoE/DoD)</a:t>
            </a:r>
          </a:p>
          <a:p>
            <a:r>
              <a:rPr lang="en-US" dirty="0" smtClean="0"/>
              <a:t>Directions </a:t>
            </a:r>
          </a:p>
          <a:p>
            <a:pPr lvl="1"/>
            <a:r>
              <a:rPr lang="en-US" dirty="0" smtClean="0"/>
              <a:t>Epitaxial </a:t>
            </a:r>
            <a:r>
              <a:rPr lang="en-US" dirty="0"/>
              <a:t>Crystal Growth by Metalorganic Vapor Phase Epitaxy (MOVPE)</a:t>
            </a:r>
          </a:p>
          <a:p>
            <a:pPr lvl="1"/>
            <a:r>
              <a:rPr lang="en-US" dirty="0" smtClean="0"/>
              <a:t>Low </a:t>
            </a:r>
            <a:r>
              <a:rPr lang="en-US" dirty="0"/>
              <a:t>cost approaches to high efficiency III-V epitaxy</a:t>
            </a:r>
          </a:p>
          <a:p>
            <a:pPr lvl="1"/>
            <a:r>
              <a:rPr lang="en-US" dirty="0" smtClean="0"/>
              <a:t>Sb-based </a:t>
            </a:r>
            <a:r>
              <a:rPr lang="en-US" dirty="0"/>
              <a:t>materials for </a:t>
            </a:r>
            <a:r>
              <a:rPr lang="en-US" dirty="0" smtClean="0"/>
              <a:t>multijunction </a:t>
            </a:r>
            <a:r>
              <a:rPr lang="en-US" dirty="0"/>
              <a:t>solar </a:t>
            </a:r>
            <a:r>
              <a:rPr lang="en-US" dirty="0" smtClean="0"/>
              <a:t>cells</a:t>
            </a:r>
          </a:p>
          <a:p>
            <a:pPr lvl="1"/>
            <a:r>
              <a:rPr lang="en-US" dirty="0" smtClean="0"/>
              <a:t>Space PV and Radiation Hardening using QD and QW</a:t>
            </a:r>
            <a:endParaRPr lang="en-US" dirty="0"/>
          </a:p>
          <a:p>
            <a:pPr lvl="1"/>
            <a:r>
              <a:rPr lang="en-US" dirty="0" smtClean="0"/>
              <a:t>Intermediate </a:t>
            </a:r>
            <a:r>
              <a:rPr lang="en-US" dirty="0"/>
              <a:t>band effects in As, P and Sb based QD solar cells</a:t>
            </a:r>
          </a:p>
          <a:p>
            <a:pPr lvl="1"/>
            <a:r>
              <a:rPr lang="en-US" dirty="0" smtClean="0"/>
              <a:t>Light </a:t>
            </a:r>
            <a:r>
              <a:rPr lang="en-US" dirty="0"/>
              <a:t>management and photonic light trapping applied to nanostructures solar </a:t>
            </a:r>
            <a:r>
              <a:rPr lang="en-US" dirty="0" smtClean="0"/>
              <a:t>cells</a:t>
            </a:r>
          </a:p>
          <a:p>
            <a:r>
              <a:rPr lang="en-US" dirty="0" smtClean="0"/>
              <a:t>Desired RIT Collaborators</a:t>
            </a:r>
          </a:p>
          <a:p>
            <a:pPr lvl="1"/>
            <a:r>
              <a:rPr lang="en-US" dirty="0" smtClean="0"/>
              <a:t>Preble, Figer: III/V on Si materials for integrated silicon photonics</a:t>
            </a:r>
          </a:p>
          <a:p>
            <a:pPr lvl="1"/>
            <a:r>
              <a:rPr lang="en-US" dirty="0" smtClean="0"/>
              <a:t>Mohseni:  Nanowire for solar</a:t>
            </a:r>
          </a:p>
          <a:p>
            <a:pPr lvl="1"/>
            <a:r>
              <a:rPr lang="en-US" dirty="0" smtClean="0"/>
              <a:t>Zemcov</a:t>
            </a:r>
            <a:r>
              <a:rPr lang="en-US" dirty="0"/>
              <a:t>: long life power for deep space </a:t>
            </a:r>
            <a:r>
              <a:rPr lang="en-US" dirty="0" smtClean="0"/>
              <a:t>missions</a:t>
            </a:r>
          </a:p>
          <a:p>
            <a:pPr lvl="1"/>
            <a:r>
              <a:rPr lang="en-US" dirty="0" smtClean="0"/>
              <a:t>Other collaborations:  III-V materials for </a:t>
            </a:r>
            <a:r>
              <a:rPr lang="en-US" dirty="0" err="1" smtClean="0"/>
              <a:t>opto</a:t>
            </a:r>
            <a:r>
              <a:rPr lang="en-US" dirty="0" smtClean="0"/>
              <a:t> or electronic devices</a:t>
            </a:r>
            <a:endParaRPr lang="en-US" dirty="0"/>
          </a:p>
          <a:p>
            <a:r>
              <a:rPr lang="en-US" dirty="0" smtClean="0"/>
              <a:t>Needs</a:t>
            </a:r>
          </a:p>
          <a:p>
            <a:pPr lvl="1"/>
            <a:r>
              <a:rPr lang="en-US" dirty="0" smtClean="0"/>
              <a:t>~$1M/</a:t>
            </a:r>
            <a:r>
              <a:rPr lang="en-US" dirty="0" err="1" smtClean="0"/>
              <a:t>yr</a:t>
            </a:r>
            <a:endParaRPr lang="en-US" dirty="0" smtClean="0"/>
          </a:p>
          <a:p>
            <a:r>
              <a:rPr lang="en-US" dirty="0" smtClean="0"/>
              <a:t>Desired Industry Collaborators</a:t>
            </a:r>
          </a:p>
          <a:p>
            <a:pPr lvl="1"/>
            <a:r>
              <a:rPr lang="en-US" dirty="0" err="1" smtClean="0"/>
              <a:t>SolAero</a:t>
            </a:r>
            <a:r>
              <a:rPr lang="en-US" dirty="0" smtClean="0"/>
              <a:t>, Boeing </a:t>
            </a:r>
            <a:r>
              <a:rPr lang="en-US" dirty="0" err="1" smtClean="0"/>
              <a:t>Spectalab</a:t>
            </a:r>
            <a:r>
              <a:rPr lang="en-US" dirty="0" smtClean="0"/>
              <a:t>, </a:t>
            </a:r>
            <a:r>
              <a:rPr lang="en-US" dirty="0" err="1" smtClean="0"/>
              <a:t>Microlink</a:t>
            </a:r>
            <a:r>
              <a:rPr lang="en-US" dirty="0" smtClean="0"/>
              <a:t> Devices </a:t>
            </a:r>
          </a:p>
          <a:p>
            <a:pPr lvl="1"/>
            <a:r>
              <a:rPr lang="en-US" dirty="0" smtClean="0"/>
              <a:t>Small business working on novel concepts for space or terrestrial III-V PV</a:t>
            </a:r>
          </a:p>
          <a:p>
            <a:pPr lvl="1"/>
            <a:r>
              <a:rPr lang="en-US" dirty="0" smtClean="0"/>
              <a:t>Larger aerospace companies (Lockheed) for space based power systems</a:t>
            </a:r>
          </a:p>
        </p:txBody>
      </p:sp>
      <p:sp>
        <p:nvSpPr>
          <p:cNvPr id="4" name="Title 3"/>
          <p:cNvSpPr>
            <a:spLocks noGrp="1"/>
          </p:cNvSpPr>
          <p:nvPr>
            <p:ph type="title"/>
          </p:nvPr>
        </p:nvSpPr>
        <p:spPr/>
        <p:txBody>
          <a:bodyPr/>
          <a:lstStyle/>
          <a:p>
            <a:r>
              <a:rPr lang="en-US" dirty="0" smtClean="0"/>
              <a:t>One-Slide Summary: Seth Hubbard</a:t>
            </a:r>
            <a:endParaRPr lang="en-US" dirty="0"/>
          </a:p>
        </p:txBody>
      </p:sp>
      <p:pic>
        <p:nvPicPr>
          <p:cNvPr id="3074"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76200" y="1326769"/>
            <a:ext cx="2362200" cy="298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370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smtClean="0"/>
              <a:t>Status</a:t>
            </a:r>
          </a:p>
          <a:p>
            <a:pPr lvl="1"/>
            <a:r>
              <a:rPr lang="en-US" dirty="0" smtClean="0"/>
              <a:t>Starting Phase: Lab setup, student training, proof-of-concept</a:t>
            </a:r>
          </a:p>
          <a:p>
            <a:pPr lvl="1"/>
            <a:r>
              <a:rPr lang="en-US" dirty="0" smtClean="0"/>
              <a:t>Personnel: 2 Ph.D., 1 M.Sc., 1 B.S.</a:t>
            </a:r>
          </a:p>
          <a:p>
            <a:pPr lvl="1"/>
            <a:r>
              <a:rPr lang="en-US" dirty="0" smtClean="0"/>
              <a:t>Funding: Startup funds and internal grants</a:t>
            </a:r>
          </a:p>
          <a:p>
            <a:r>
              <a:rPr lang="en-US" dirty="0" smtClean="0"/>
              <a:t>Directions</a:t>
            </a:r>
          </a:p>
          <a:p>
            <a:pPr lvl="1"/>
            <a:r>
              <a:rPr lang="en-US" dirty="0" smtClean="0"/>
              <a:t>Flexible PV/OE via III-V on 2-D nano-hybrid systems</a:t>
            </a:r>
          </a:p>
          <a:p>
            <a:pPr lvl="1"/>
            <a:r>
              <a:rPr lang="en-US" dirty="0" smtClean="0"/>
              <a:t>Coaxial </a:t>
            </a:r>
            <a:r>
              <a:rPr lang="en-US" dirty="0" err="1" smtClean="0"/>
              <a:t>GaAsP</a:t>
            </a:r>
            <a:r>
              <a:rPr lang="en-US" dirty="0" smtClean="0"/>
              <a:t>/GaP/GaN Nanowire LEDs</a:t>
            </a:r>
          </a:p>
          <a:p>
            <a:pPr lvl="1"/>
            <a:r>
              <a:rPr lang="en-US" dirty="0" smtClean="0"/>
              <a:t>Epitaxially Integrated GaSb/InAs NWs on Si for PV and IR detection</a:t>
            </a:r>
          </a:p>
          <a:p>
            <a:pPr lvl="1"/>
            <a:r>
              <a:rPr lang="en-US" dirty="0" smtClean="0"/>
              <a:t>Si and III-V MacEtch nanofabrication </a:t>
            </a:r>
          </a:p>
          <a:p>
            <a:r>
              <a:rPr lang="en-US" dirty="0" smtClean="0"/>
              <a:t>Desired RIT Collaborators</a:t>
            </a:r>
          </a:p>
          <a:p>
            <a:pPr lvl="1"/>
            <a:r>
              <a:rPr lang="en-US" dirty="0" smtClean="0"/>
              <a:t>Hubbard on crystal growth, PV, characterization</a:t>
            </a:r>
          </a:p>
          <a:p>
            <a:pPr lvl="1"/>
            <a:r>
              <a:rPr lang="en-US" dirty="0" smtClean="0"/>
              <a:t>Zhang on multispectral LEDs</a:t>
            </a:r>
          </a:p>
          <a:p>
            <a:pPr lvl="1"/>
            <a:r>
              <a:rPr lang="en-US" dirty="0" smtClean="0"/>
              <a:t>Rommel on integrated GaSb/InAs systems</a:t>
            </a:r>
          </a:p>
          <a:p>
            <a:r>
              <a:rPr lang="en-US" dirty="0" smtClean="0"/>
              <a:t>Needs</a:t>
            </a:r>
          </a:p>
          <a:p>
            <a:pPr lvl="1"/>
            <a:r>
              <a:rPr lang="en-US" dirty="0" smtClean="0"/>
              <a:t>~$250k/</a:t>
            </a:r>
            <a:r>
              <a:rPr lang="en-US" dirty="0" err="1" smtClean="0"/>
              <a:t>yr</a:t>
            </a:r>
            <a:endParaRPr lang="en-US" dirty="0" smtClean="0"/>
          </a:p>
          <a:p>
            <a:r>
              <a:rPr lang="en-US" dirty="0" smtClean="0"/>
              <a:t>Desired Industry Collaborators</a:t>
            </a:r>
          </a:p>
          <a:p>
            <a:pPr lvl="1"/>
            <a:r>
              <a:rPr lang="en-US" dirty="0" smtClean="0"/>
              <a:t>IMEC, Raytheon, SanDisk, First Solar, </a:t>
            </a:r>
            <a:r>
              <a:rPr lang="en-US" dirty="0" err="1" smtClean="0"/>
              <a:t>SunPower</a:t>
            </a:r>
            <a:endParaRPr lang="en-US" dirty="0" smtClean="0"/>
          </a:p>
        </p:txBody>
      </p:sp>
      <p:sp>
        <p:nvSpPr>
          <p:cNvPr id="4" name="Title 3"/>
          <p:cNvSpPr>
            <a:spLocks noGrp="1"/>
          </p:cNvSpPr>
          <p:nvPr>
            <p:ph type="title"/>
          </p:nvPr>
        </p:nvSpPr>
        <p:spPr/>
        <p:txBody>
          <a:bodyPr/>
          <a:lstStyle/>
          <a:p>
            <a:r>
              <a:rPr lang="en-US" dirty="0" smtClean="0"/>
              <a:t>One-Slide Summary: Mohseni</a:t>
            </a:r>
            <a:endParaRPr lang="en-US" dirty="0"/>
          </a:p>
        </p:txBody>
      </p:sp>
      <p:pic>
        <p:nvPicPr>
          <p:cNvPr id="2050"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747846" y="1047750"/>
            <a:ext cx="1018908" cy="354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322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smtClean="0"/>
              <a:t>Status, Personnel, Funding</a:t>
            </a:r>
          </a:p>
          <a:p>
            <a:pPr lvl="1"/>
            <a:r>
              <a:rPr lang="en-US" dirty="0" smtClean="0"/>
              <a:t>Figer, Ninkov, Zemcov, Preble, Mohseni, Zhang</a:t>
            </a:r>
          </a:p>
          <a:p>
            <a:r>
              <a:rPr lang="en-US" dirty="0" smtClean="0"/>
              <a:t>Directions </a:t>
            </a:r>
          </a:p>
          <a:p>
            <a:pPr lvl="1"/>
            <a:r>
              <a:rPr lang="en-US" dirty="0" smtClean="0"/>
              <a:t>design/develop 4Kx4K MCT/Si detectors</a:t>
            </a:r>
          </a:p>
          <a:p>
            <a:pPr lvl="1"/>
            <a:r>
              <a:rPr lang="en-US" dirty="0" smtClean="0"/>
              <a:t>develop single-photon optical detectors</a:t>
            </a:r>
          </a:p>
          <a:p>
            <a:pPr lvl="1"/>
            <a:r>
              <a:rPr lang="en-US" dirty="0" smtClean="0"/>
              <a:t>develop integrated sensor systems on a wafer (</a:t>
            </a:r>
            <a:r>
              <a:rPr lang="en-US" dirty="0" err="1" smtClean="0"/>
              <a:t>Starshot</a:t>
            </a:r>
            <a:r>
              <a:rPr lang="en-US" dirty="0" smtClean="0"/>
              <a:t>?)</a:t>
            </a:r>
          </a:p>
          <a:p>
            <a:pPr lvl="1"/>
            <a:r>
              <a:rPr lang="en-US" dirty="0" smtClean="0"/>
              <a:t>determine massive star content in the Local Group of galaxies</a:t>
            </a:r>
          </a:p>
          <a:p>
            <a:pPr lvl="1"/>
            <a:r>
              <a:rPr lang="en-US" dirty="0" smtClean="0"/>
              <a:t>develop integrated silicon photonics</a:t>
            </a:r>
          </a:p>
          <a:p>
            <a:pPr lvl="1"/>
            <a:r>
              <a:rPr lang="en-US" dirty="0" smtClean="0"/>
              <a:t>develop outer-solar system sensing platforms</a:t>
            </a:r>
          </a:p>
          <a:p>
            <a:pPr lvl="1"/>
            <a:r>
              <a:rPr lang="en-US" dirty="0" smtClean="0"/>
              <a:t>develop nanowire sensors</a:t>
            </a:r>
          </a:p>
          <a:p>
            <a:pPr lvl="1"/>
            <a:r>
              <a:rPr lang="en-US" dirty="0" smtClean="0"/>
              <a:t>develop wide-band gap materials/devices</a:t>
            </a:r>
          </a:p>
          <a:p>
            <a:pPr lvl="1"/>
            <a:r>
              <a:rPr lang="en-US" dirty="0" smtClean="0"/>
              <a:t>develop THz and polarization sensing detectors</a:t>
            </a:r>
          </a:p>
          <a:p>
            <a:r>
              <a:rPr lang="en-US" dirty="0" smtClean="0"/>
              <a:t>Desired RIT Collaborators</a:t>
            </a:r>
          </a:p>
          <a:p>
            <a:pPr lvl="1"/>
            <a:r>
              <a:rPr lang="en-US" dirty="0" smtClean="0"/>
              <a:t>see individual slides</a:t>
            </a:r>
          </a:p>
          <a:p>
            <a:r>
              <a:rPr lang="en-US" dirty="0" smtClean="0"/>
              <a:t>Needs</a:t>
            </a:r>
          </a:p>
          <a:p>
            <a:pPr lvl="1"/>
            <a:r>
              <a:rPr lang="en-US" dirty="0" smtClean="0"/>
              <a:t>~$3M/</a:t>
            </a:r>
            <a:r>
              <a:rPr lang="en-US" dirty="0" err="1" smtClean="0"/>
              <a:t>yr</a:t>
            </a:r>
            <a:endParaRPr lang="en-US" dirty="0" smtClean="0"/>
          </a:p>
          <a:p>
            <a:r>
              <a:rPr lang="en-US" dirty="0" smtClean="0"/>
              <a:t>Desired Industry Collaborators</a:t>
            </a:r>
          </a:p>
          <a:p>
            <a:pPr lvl="1"/>
            <a:r>
              <a:rPr lang="en-US" dirty="0" smtClean="0"/>
              <a:t>see individual slides</a:t>
            </a:r>
          </a:p>
        </p:txBody>
      </p:sp>
      <p:sp>
        <p:nvSpPr>
          <p:cNvPr id="4" name="Title 3"/>
          <p:cNvSpPr>
            <a:spLocks noGrp="1"/>
          </p:cNvSpPr>
          <p:nvPr>
            <p:ph type="title"/>
          </p:nvPr>
        </p:nvSpPr>
        <p:spPr/>
        <p:txBody>
          <a:bodyPr/>
          <a:lstStyle/>
          <a:p>
            <a:r>
              <a:rPr lang="en-US" dirty="0" smtClean="0"/>
              <a:t>One-Slide Summary: Center for Detectors (</a:t>
            </a:r>
            <a:r>
              <a:rPr lang="en-US" dirty="0" err="1" smtClean="0"/>
              <a:t>CfD</a:t>
            </a:r>
            <a:r>
              <a:rPr lang="en-US" dirty="0" smtClean="0"/>
              <a:t>)</a:t>
            </a:r>
            <a:endParaRPr lang="en-US" dirty="0"/>
          </a:p>
        </p:txBody>
      </p:sp>
    </p:spTree>
    <p:extLst>
      <p:ext uri="{BB962C8B-B14F-4D97-AF65-F5344CB8AC3E}">
        <p14:creationId xmlns:p14="http://schemas.microsoft.com/office/powerpoint/2010/main" val="395180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r>
              <a:rPr lang="en-US" dirty="0" smtClean="0"/>
              <a:t>Status, Personnel, Funding</a:t>
            </a:r>
          </a:p>
          <a:p>
            <a:pPr lvl="1"/>
            <a:r>
              <a:rPr lang="en-US" dirty="0" smtClean="0"/>
              <a:t>advancing MCT/SI, single-photon counting detectors</a:t>
            </a:r>
          </a:p>
          <a:p>
            <a:pPr lvl="1"/>
            <a:r>
              <a:rPr lang="en-US" dirty="0" smtClean="0"/>
              <a:t>half dozen staff/students, ~$1-1.5M/</a:t>
            </a:r>
            <a:r>
              <a:rPr lang="en-US" dirty="0" err="1" smtClean="0"/>
              <a:t>yr</a:t>
            </a:r>
            <a:r>
              <a:rPr lang="en-US" dirty="0" smtClean="0"/>
              <a:t> (NSF/NASA)</a:t>
            </a:r>
          </a:p>
          <a:p>
            <a:r>
              <a:rPr lang="en-US" dirty="0" smtClean="0"/>
              <a:t>Directions </a:t>
            </a:r>
          </a:p>
          <a:p>
            <a:pPr lvl="1"/>
            <a:r>
              <a:rPr lang="en-US" dirty="0" smtClean="0"/>
              <a:t>design/develop 4Kx4K MCT/Si detectors</a:t>
            </a:r>
          </a:p>
          <a:p>
            <a:pPr lvl="1"/>
            <a:r>
              <a:rPr lang="en-US" dirty="0" smtClean="0"/>
              <a:t>develop single-photon optical detectors</a:t>
            </a:r>
          </a:p>
          <a:p>
            <a:pPr lvl="1"/>
            <a:r>
              <a:rPr lang="en-US" dirty="0" smtClean="0"/>
              <a:t>develop integrated sensor systems on a wafer (</a:t>
            </a:r>
            <a:r>
              <a:rPr lang="en-US" dirty="0" err="1" smtClean="0"/>
              <a:t>Starshot</a:t>
            </a:r>
            <a:r>
              <a:rPr lang="en-US" dirty="0" smtClean="0"/>
              <a:t>?)</a:t>
            </a:r>
          </a:p>
          <a:p>
            <a:pPr lvl="1"/>
            <a:r>
              <a:rPr lang="en-US" dirty="0" smtClean="0"/>
              <a:t>determine massive star content in the Local Group of galaxies</a:t>
            </a:r>
          </a:p>
          <a:p>
            <a:r>
              <a:rPr lang="en-US" dirty="0" smtClean="0"/>
              <a:t>Desired RIT Collaborators</a:t>
            </a:r>
          </a:p>
          <a:p>
            <a:pPr lvl="1"/>
            <a:r>
              <a:rPr lang="en-US" dirty="0" smtClean="0"/>
              <a:t>Preble, Hubbard on single photon integrated silicon photonics</a:t>
            </a:r>
          </a:p>
          <a:p>
            <a:pPr lvl="1"/>
            <a:r>
              <a:rPr lang="en-US" dirty="0" smtClean="0"/>
              <a:t>Zemcov on detectors and instruments for astronomy</a:t>
            </a:r>
          </a:p>
          <a:p>
            <a:r>
              <a:rPr lang="en-US" dirty="0" smtClean="0"/>
              <a:t>Needs</a:t>
            </a:r>
          </a:p>
          <a:p>
            <a:pPr lvl="1"/>
            <a:r>
              <a:rPr lang="en-US" dirty="0" smtClean="0"/>
              <a:t>~$2M/</a:t>
            </a:r>
            <a:r>
              <a:rPr lang="en-US" dirty="0" err="1" smtClean="0"/>
              <a:t>yr</a:t>
            </a:r>
            <a:endParaRPr lang="en-US" dirty="0" smtClean="0"/>
          </a:p>
          <a:p>
            <a:r>
              <a:rPr lang="en-US" dirty="0" smtClean="0"/>
              <a:t>Desired Industry Collaborators</a:t>
            </a:r>
          </a:p>
          <a:p>
            <a:pPr lvl="1"/>
            <a:r>
              <a:rPr lang="en-US" dirty="0" smtClean="0"/>
              <a:t>Raytheon</a:t>
            </a:r>
          </a:p>
          <a:p>
            <a:pPr lvl="1"/>
            <a:r>
              <a:rPr lang="en-US" dirty="0" smtClean="0"/>
              <a:t>new company to commercialize single-photon optical detectors</a:t>
            </a:r>
          </a:p>
        </p:txBody>
      </p:sp>
      <p:sp>
        <p:nvSpPr>
          <p:cNvPr id="4" name="Title 3"/>
          <p:cNvSpPr>
            <a:spLocks noGrp="1"/>
          </p:cNvSpPr>
          <p:nvPr>
            <p:ph type="title"/>
          </p:nvPr>
        </p:nvSpPr>
        <p:spPr/>
        <p:txBody>
          <a:bodyPr/>
          <a:lstStyle/>
          <a:p>
            <a:r>
              <a:rPr lang="en-US" smtClean="0"/>
              <a:t>One-Slide Summary: Figer</a:t>
            </a:r>
            <a:endParaRPr lang="en-US" dirty="0"/>
          </a:p>
        </p:txBody>
      </p:sp>
      <p:pic>
        <p:nvPicPr>
          <p:cNvPr id="5122"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571440" y="1415737"/>
            <a:ext cx="1371719" cy="281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516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Introduction</a:t>
            </a:r>
            <a:endParaRPr lang="en-US" dirty="0"/>
          </a:p>
        </p:txBody>
      </p:sp>
    </p:spTree>
    <p:extLst>
      <p:ext uri="{BB962C8B-B14F-4D97-AF65-F5344CB8AC3E}">
        <p14:creationId xmlns:p14="http://schemas.microsoft.com/office/powerpoint/2010/main" val="1883138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prstGeom prst="rect">
            <a:avLst/>
          </a:prstGeom>
        </p:spPr>
        <p:txBody>
          <a:bodyPr>
            <a:normAutofit fontScale="77500" lnSpcReduction="20000"/>
          </a:bodyPr>
          <a:lstStyle/>
          <a:p>
            <a:pPr marL="342900" indent="-342900">
              <a:buFont typeface="+mj-lt"/>
              <a:buAutoNum type="arabicPeriod"/>
            </a:pPr>
            <a:r>
              <a:rPr lang="en-US" dirty="0" smtClean="0"/>
              <a:t>Status: </a:t>
            </a:r>
          </a:p>
          <a:p>
            <a:pPr lvl="1"/>
            <a:r>
              <a:rPr lang="en-US" dirty="0" smtClean="0"/>
              <a:t>Started at RIT in Aug 2015.</a:t>
            </a:r>
          </a:p>
          <a:p>
            <a:pPr lvl="1"/>
            <a:r>
              <a:rPr lang="en-US" dirty="0" smtClean="0"/>
              <a:t>Involved in a variety of NASA and NSF projects to study large scale structure and history of the universe.</a:t>
            </a:r>
          </a:p>
          <a:p>
            <a:pPr lvl="1"/>
            <a:r>
              <a:rPr lang="en-US" dirty="0" smtClean="0"/>
              <a:t>Currently employing ~6 undergrads and ~2 graduate students; hope to hire postdocs in the near future.</a:t>
            </a:r>
          </a:p>
          <a:p>
            <a:pPr marL="342900" indent="-342900">
              <a:buFont typeface="+mj-lt"/>
              <a:buAutoNum type="arabicPeriod"/>
            </a:pPr>
            <a:r>
              <a:rPr lang="en-US" dirty="0" smtClean="0"/>
              <a:t>Directions: </a:t>
            </a:r>
          </a:p>
          <a:p>
            <a:pPr marL="569912" lvl="1" indent="-342900"/>
            <a:r>
              <a:rPr lang="en-US" dirty="0" smtClean="0"/>
              <a:t>Working on a variety of ground-based, sub-orbital and orbital experiments.</a:t>
            </a:r>
          </a:p>
          <a:p>
            <a:pPr marL="569912" lvl="1" indent="-342900"/>
            <a:r>
              <a:rPr lang="en-US" dirty="0" smtClean="0"/>
              <a:t>Interested in deploying CMOS devices for astronomy; astrophysics from the outer solar system; niche cosmological and physics experiments requiring bespoke instrumentation.</a:t>
            </a:r>
            <a:endParaRPr lang="en-US" dirty="0"/>
          </a:p>
          <a:p>
            <a:pPr marL="342900" indent="-342900">
              <a:buFont typeface="+mj-lt"/>
              <a:buAutoNum type="arabicPeriod"/>
            </a:pPr>
            <a:r>
              <a:rPr lang="en-US" dirty="0" smtClean="0"/>
              <a:t>Desired RIT Collaborators:</a:t>
            </a:r>
            <a:endParaRPr lang="en-US" dirty="0"/>
          </a:p>
          <a:p>
            <a:pPr marL="569912" lvl="1" indent="-342900"/>
            <a:r>
              <a:rPr lang="en-US" dirty="0" smtClean="0"/>
              <a:t>Working with Hubbard and </a:t>
            </a:r>
            <a:r>
              <a:rPr lang="en-US" dirty="0" err="1" smtClean="0"/>
              <a:t>Puchades</a:t>
            </a:r>
            <a:r>
              <a:rPr lang="en-US" dirty="0" smtClean="0"/>
              <a:t> on power systems for outer solar system </a:t>
            </a:r>
            <a:r>
              <a:rPr lang="en-US" dirty="0" err="1" smtClean="0"/>
              <a:t>SmallSats</a:t>
            </a:r>
            <a:r>
              <a:rPr lang="en-US" dirty="0" smtClean="0"/>
              <a:t>.</a:t>
            </a:r>
          </a:p>
          <a:p>
            <a:pPr marL="569912" lvl="1" indent="-342900"/>
            <a:r>
              <a:rPr lang="en-US" dirty="0" smtClean="0"/>
              <a:t>Collaborating with </a:t>
            </a:r>
            <a:r>
              <a:rPr lang="en-US" dirty="0" err="1" smtClean="0"/>
              <a:t>Figer</a:t>
            </a:r>
            <a:r>
              <a:rPr lang="en-US" dirty="0" smtClean="0"/>
              <a:t> on single-photon CMOS devices.</a:t>
            </a:r>
          </a:p>
          <a:p>
            <a:pPr marL="569912" lvl="1" indent="-342900"/>
            <a:r>
              <a:rPr lang="en-US" dirty="0" smtClean="0"/>
              <a:t>Possible collaboration with Bhattacharya (Preble?) on ”Quantum Telescopes”.</a:t>
            </a:r>
          </a:p>
          <a:p>
            <a:pPr marL="342900" indent="-342900">
              <a:buFont typeface="+mj-lt"/>
              <a:buAutoNum type="arabicPeriod"/>
            </a:pPr>
            <a:r>
              <a:rPr lang="en-US" dirty="0" smtClean="0"/>
              <a:t>Needs:</a:t>
            </a:r>
          </a:p>
          <a:p>
            <a:pPr marL="569912" lvl="1" indent="-342900"/>
            <a:r>
              <a:rPr lang="en-US" dirty="0" smtClean="0"/>
              <a:t>A postdoc or two.</a:t>
            </a:r>
          </a:p>
          <a:p>
            <a:pPr marL="569912" lvl="1" indent="-342900"/>
            <a:r>
              <a:rPr lang="en-US" dirty="0" smtClean="0"/>
              <a:t>Additional laboratory space.</a:t>
            </a:r>
          </a:p>
          <a:p>
            <a:pPr marL="569912" lvl="1" indent="-342900"/>
            <a:r>
              <a:rPr lang="en-US" dirty="0" smtClean="0"/>
              <a:t>More proactive assistance from RIT in proposal preparation.</a:t>
            </a:r>
          </a:p>
          <a:p>
            <a:pPr marL="342900" indent="-342900">
              <a:buFont typeface="+mj-lt"/>
              <a:buAutoNum type="arabicPeriod"/>
            </a:pPr>
            <a:r>
              <a:rPr lang="en-US" dirty="0" smtClean="0"/>
              <a:t>Desired Industry Collaborators: With what companies do you want to collaborate?</a:t>
            </a:r>
          </a:p>
          <a:p>
            <a:pPr marL="569912" lvl="1" indent="-342900"/>
            <a:r>
              <a:rPr lang="en-US" dirty="0" smtClean="0"/>
              <a:t>Would like to submit an SBIR for advanced space-borne cryogenic optics for the near-IR.  Talking with Peregrine Corporation, but progress is slow.</a:t>
            </a:r>
          </a:p>
        </p:txBody>
      </p:sp>
      <p:sp>
        <p:nvSpPr>
          <p:cNvPr id="4" name="Title 3"/>
          <p:cNvSpPr>
            <a:spLocks noGrp="1"/>
          </p:cNvSpPr>
          <p:nvPr>
            <p:ph type="title"/>
          </p:nvPr>
        </p:nvSpPr>
        <p:spPr>
          <a:prstGeom prst="rect">
            <a:avLst/>
          </a:prstGeom>
        </p:spPr>
        <p:txBody>
          <a:bodyPr/>
          <a:lstStyle/>
          <a:p>
            <a:r>
              <a:rPr lang="en-US" dirty="0" smtClean="0"/>
              <a:t>One-Slide Summary: Zemcov</a:t>
            </a:r>
            <a:endParaRPr lang="en-US" dirty="0"/>
          </a:p>
        </p:txBody>
      </p:sp>
      <p:pic>
        <p:nvPicPr>
          <p:cNvPr id="6146"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100294" y="1047750"/>
            <a:ext cx="2314011" cy="354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1113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2"/>
          <p:cNvSpPr>
            <a:spLocks noGrp="1" noChangeArrowheads="1"/>
          </p:cNvSpPr>
          <p:nvPr>
            <p:ph type="title"/>
          </p:nvPr>
        </p:nvSpPr>
        <p:spPr/>
        <p:txBody>
          <a:bodyPr/>
          <a:lstStyle/>
          <a:p>
            <a:r>
              <a:rPr lang="en-US" dirty="0"/>
              <a:t>One-Slide Summary: </a:t>
            </a:r>
            <a:r>
              <a:rPr lang="en-US" dirty="0" smtClean="0"/>
              <a:t>Ninkov</a:t>
            </a:r>
          </a:p>
        </p:txBody>
      </p:sp>
      <p:sp>
        <p:nvSpPr>
          <p:cNvPr id="44" name="Rectangle 8"/>
          <p:cNvSpPr>
            <a:spLocks noChangeArrowheads="1"/>
          </p:cNvSpPr>
          <p:nvPr/>
        </p:nvSpPr>
        <p:spPr bwMode="auto">
          <a:xfrm>
            <a:off x="39190" y="1010966"/>
            <a:ext cx="4450515" cy="895491"/>
          </a:xfrm>
          <a:prstGeom prst="rect">
            <a:avLst/>
          </a:prstGeom>
          <a:noFill/>
          <a:ln w="9525">
            <a:noFill/>
            <a:miter lim="800000"/>
            <a:headEnd/>
            <a:tailEnd/>
          </a:ln>
        </p:spPr>
        <p:txBody>
          <a:bodyPr/>
          <a:lstStyle/>
          <a:p>
            <a:pPr marL="169863" indent="-169863" defTabSz="457200" fontAlgn="auto">
              <a:lnSpc>
                <a:spcPct val="90000"/>
              </a:lnSpc>
              <a:spcBef>
                <a:spcPct val="20000"/>
              </a:spcBef>
              <a:spcAft>
                <a:spcPts val="0"/>
              </a:spcAft>
              <a:buSzPct val="100000"/>
            </a:pPr>
            <a:endParaRPr lang="en-US" sz="1200" dirty="0">
              <a:solidFill>
                <a:srgbClr val="000000"/>
              </a:solidFill>
              <a:latin typeface="Calibri"/>
            </a:endParaRPr>
          </a:p>
        </p:txBody>
      </p:sp>
      <p:sp>
        <p:nvSpPr>
          <p:cNvPr id="18" name="TextBox 17"/>
          <p:cNvSpPr txBox="1"/>
          <p:nvPr/>
        </p:nvSpPr>
        <p:spPr>
          <a:xfrm>
            <a:off x="8091574" y="1269551"/>
            <a:ext cx="1052427" cy="261610"/>
          </a:xfrm>
          <a:prstGeom prst="rect">
            <a:avLst/>
          </a:prstGeom>
          <a:noFill/>
        </p:spPr>
        <p:txBody>
          <a:bodyPr wrap="square" rtlCol="0">
            <a:spAutoFit/>
          </a:bodyPr>
          <a:lstStyle/>
          <a:p>
            <a:endParaRPr lang="en-US" sz="1100" dirty="0">
              <a:solidFill>
                <a:prstClr val="black"/>
              </a:solidFill>
              <a:latin typeface="Calibri"/>
            </a:endParaRPr>
          </a:p>
        </p:txBody>
      </p:sp>
      <p:sp>
        <p:nvSpPr>
          <p:cNvPr id="3" name="TextBox 2"/>
          <p:cNvSpPr txBox="1"/>
          <p:nvPr/>
        </p:nvSpPr>
        <p:spPr>
          <a:xfrm>
            <a:off x="8222080" y="267358"/>
            <a:ext cx="184731" cy="369332"/>
          </a:xfrm>
          <a:prstGeom prst="rect">
            <a:avLst/>
          </a:prstGeom>
          <a:noFill/>
        </p:spPr>
        <p:txBody>
          <a:bodyPr wrap="none" rtlCol="0">
            <a:spAutoFit/>
          </a:bodyPr>
          <a:lstStyle/>
          <a:p>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368" y="764826"/>
            <a:ext cx="8381264"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498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66800" y="971550"/>
            <a:ext cx="5715000" cy="3733800"/>
          </a:xfrm>
        </p:spPr>
        <p:txBody>
          <a:bodyPr>
            <a:noAutofit/>
          </a:bodyPr>
          <a:lstStyle/>
          <a:p>
            <a:pPr marL="342900" indent="-342900">
              <a:buFont typeface="+mj-lt"/>
              <a:buAutoNum type="arabicPeriod"/>
            </a:pPr>
            <a:r>
              <a:rPr lang="en-US" sz="1100" dirty="0" smtClean="0"/>
              <a:t>Status:</a:t>
            </a:r>
          </a:p>
          <a:p>
            <a:pPr marL="398462" lvl="1" indent="-171450"/>
            <a:r>
              <a:rPr lang="en-US" sz="1000" dirty="0" smtClean="0"/>
              <a:t>Postdoc (Dr. Paul Thomas), 3 Ph.D. Students (Mike Fanto, Jeff Steidle, Zihao Wang)</a:t>
            </a:r>
          </a:p>
          <a:p>
            <a:pPr marL="398462" lvl="1" indent="-171450"/>
            <a:r>
              <a:rPr lang="en-US" sz="1000" dirty="0" smtClean="0"/>
              <a:t>Funding :</a:t>
            </a:r>
          </a:p>
          <a:p>
            <a:pPr marL="628650" lvl="2" indent="-171450"/>
            <a:r>
              <a:rPr lang="en-US" sz="900" dirty="0" smtClean="0"/>
              <a:t>NSF (Integrated Quantum Photonics &amp; III-V Quantum Dot Lasers) </a:t>
            </a:r>
          </a:p>
          <a:p>
            <a:pPr marL="628650" lvl="2" indent="-171450"/>
            <a:r>
              <a:rPr lang="en-US" sz="900" dirty="0" smtClean="0"/>
              <a:t>AFRL (UV Integrated Quantum Photonics)</a:t>
            </a:r>
          </a:p>
          <a:p>
            <a:pPr marL="628650" lvl="2" indent="-171450"/>
            <a:r>
              <a:rPr lang="en-US" sz="900" dirty="0" smtClean="0"/>
              <a:t>AIM Photonics (Packaging – fiber attachment,  Education, Laser integration)</a:t>
            </a:r>
          </a:p>
          <a:p>
            <a:pPr marL="628650" lvl="2" indent="-171450"/>
            <a:r>
              <a:rPr lang="en-US" sz="900" dirty="0" smtClean="0"/>
              <a:t>Gordon and Betty Moore Foundation (Protein sensing) – Co-PI Jiandi Wan</a:t>
            </a:r>
          </a:p>
          <a:p>
            <a:pPr marL="398462" lvl="1" indent="-171450"/>
            <a:endParaRPr lang="en-US" sz="800" dirty="0" smtClean="0"/>
          </a:p>
          <a:p>
            <a:pPr marL="342900" indent="-342900">
              <a:buFont typeface="+mj-lt"/>
              <a:buAutoNum type="arabicPeriod"/>
            </a:pPr>
            <a:r>
              <a:rPr lang="en-US" sz="1100" dirty="0" smtClean="0"/>
              <a:t>Directions:</a:t>
            </a:r>
          </a:p>
          <a:p>
            <a:pPr marL="401638" lvl="2" indent="-171450">
              <a:spcBef>
                <a:spcPts val="0"/>
              </a:spcBef>
              <a:buSzPct val="75000"/>
              <a:buFontTx/>
              <a:buChar char="-"/>
            </a:pPr>
            <a:r>
              <a:rPr lang="en-US" dirty="0"/>
              <a:t>Quantum Computing, Communication and Sensing</a:t>
            </a:r>
          </a:p>
          <a:p>
            <a:pPr marL="401638" lvl="2" indent="-171450">
              <a:spcBef>
                <a:spcPts val="0"/>
              </a:spcBef>
              <a:buSzPct val="75000"/>
              <a:buFontTx/>
              <a:buChar char="-"/>
            </a:pPr>
            <a:r>
              <a:rPr lang="en-US" dirty="0"/>
              <a:t>Photonics </a:t>
            </a:r>
            <a:r>
              <a:rPr lang="en-US" dirty="0" smtClean="0"/>
              <a:t>Packaging</a:t>
            </a:r>
          </a:p>
          <a:p>
            <a:pPr marL="401638" lvl="2" indent="-171450">
              <a:spcBef>
                <a:spcPts val="0"/>
              </a:spcBef>
              <a:buSzPct val="75000"/>
              <a:buFontTx/>
              <a:buChar char="-"/>
            </a:pPr>
            <a:r>
              <a:rPr lang="en-US" dirty="0" smtClean="0"/>
              <a:t>Integrated photonics education</a:t>
            </a:r>
            <a:endParaRPr lang="en-US" dirty="0"/>
          </a:p>
          <a:p>
            <a:pPr marL="227012" lvl="1" indent="0">
              <a:buNone/>
            </a:pPr>
            <a:endParaRPr lang="en-US" sz="800" dirty="0" smtClean="0"/>
          </a:p>
          <a:p>
            <a:pPr marL="342900" indent="-342900">
              <a:buFont typeface="+mj-lt"/>
              <a:buAutoNum type="arabicPeriod"/>
            </a:pPr>
            <a:r>
              <a:rPr lang="en-US" sz="1100" dirty="0" smtClean="0"/>
              <a:t>Desired RIT Collaborators: With whom at RIT will you collaborate?</a:t>
            </a:r>
          </a:p>
          <a:p>
            <a:pPr marL="401638" lvl="2" indent="-171450">
              <a:spcBef>
                <a:spcPts val="0"/>
              </a:spcBef>
              <a:buSzPct val="75000"/>
              <a:buFontTx/>
              <a:buChar char="-"/>
            </a:pPr>
            <a:r>
              <a:rPr lang="en-US" dirty="0" smtClean="0"/>
              <a:t>Quantum: Figer, Hubbard, Maywar, Hach, Bhattacharya</a:t>
            </a:r>
          </a:p>
          <a:p>
            <a:pPr marL="401638" lvl="2" indent="-171450">
              <a:spcBef>
                <a:spcPts val="0"/>
              </a:spcBef>
              <a:buSzPct val="75000"/>
              <a:buFontTx/>
              <a:buChar char="-"/>
            </a:pPr>
            <a:r>
              <a:rPr lang="en-US" dirty="0" smtClean="0"/>
              <a:t>III-V’s, III-N’s - Hubbard, Mohseni, Zhang </a:t>
            </a:r>
          </a:p>
          <a:p>
            <a:pPr marL="401638" lvl="2" indent="-171450">
              <a:spcBef>
                <a:spcPts val="0"/>
              </a:spcBef>
              <a:buSzPct val="75000"/>
              <a:buFontTx/>
              <a:buChar char="-"/>
            </a:pPr>
            <a:r>
              <a:rPr lang="en-US" dirty="0" smtClean="0"/>
              <a:t>Packaging: Maywar, Ramkumar, Anselm, Lu</a:t>
            </a:r>
          </a:p>
          <a:p>
            <a:pPr marL="401638" lvl="2" indent="-171450">
              <a:spcBef>
                <a:spcPts val="0"/>
              </a:spcBef>
              <a:buSzPct val="75000"/>
              <a:buFontTx/>
              <a:buChar char="-"/>
            </a:pPr>
            <a:r>
              <a:rPr lang="en-US" dirty="0" smtClean="0"/>
              <a:t>Education: Pearson, Ewbank, Maywar, Ramkumar, Anselm, Zwickl, Hach, Bhattacharya</a:t>
            </a:r>
            <a:endParaRPr lang="en-US" sz="700" dirty="0" smtClean="0"/>
          </a:p>
          <a:p>
            <a:pPr marL="342900" indent="-342900">
              <a:buFont typeface="+mj-lt"/>
              <a:buAutoNum type="arabicPeriod"/>
            </a:pPr>
            <a:r>
              <a:rPr lang="en-US" sz="1100" dirty="0" smtClean="0"/>
              <a:t>Needs: What do you need?</a:t>
            </a:r>
          </a:p>
          <a:p>
            <a:pPr lvl="1">
              <a:buFontTx/>
              <a:buChar char="-"/>
            </a:pPr>
            <a:r>
              <a:rPr lang="en-US" sz="900" dirty="0" smtClean="0"/>
              <a:t>SMFL upgrades (equipment – AIM, MRI’s, DURIP’s, NYS)	</a:t>
            </a:r>
          </a:p>
          <a:p>
            <a:pPr marL="342900" indent="-342900">
              <a:buFont typeface="+mj-lt"/>
              <a:buAutoNum type="arabicPeriod"/>
            </a:pPr>
            <a:r>
              <a:rPr lang="en-US" sz="1100" dirty="0" smtClean="0"/>
              <a:t>Desired Industry Collaborators: With what companies do you want to collaborate?</a:t>
            </a:r>
          </a:p>
          <a:p>
            <a:pPr lvl="1">
              <a:buFontTx/>
              <a:buChar char="-"/>
            </a:pPr>
            <a:r>
              <a:rPr lang="en-US" sz="900" dirty="0" smtClean="0"/>
              <a:t>IBM, </a:t>
            </a:r>
            <a:r>
              <a:rPr lang="en-US" sz="900" dirty="0"/>
              <a:t>Intel, Cisco, </a:t>
            </a:r>
            <a:r>
              <a:rPr lang="en-US" sz="900" dirty="0" err="1" smtClean="0"/>
              <a:t>HPe</a:t>
            </a:r>
            <a:r>
              <a:rPr lang="en-US" sz="900" dirty="0"/>
              <a:t>, Corning</a:t>
            </a:r>
            <a:r>
              <a:rPr lang="en-US" sz="900" dirty="0" smtClean="0"/>
              <a:t>, </a:t>
            </a:r>
            <a:r>
              <a:rPr lang="en-US" sz="900" dirty="0"/>
              <a:t>Lockheed Martin, Mentor Graphics, </a:t>
            </a:r>
            <a:r>
              <a:rPr lang="en-US" sz="900" dirty="0" err="1"/>
              <a:t>FiconTEC</a:t>
            </a:r>
            <a:r>
              <a:rPr lang="en-US" sz="900" dirty="0"/>
              <a:t>, etc</a:t>
            </a:r>
            <a:r>
              <a:rPr lang="en-US" sz="900" dirty="0" smtClean="0"/>
              <a:t>.</a:t>
            </a:r>
          </a:p>
          <a:p>
            <a:pPr>
              <a:buFontTx/>
              <a:buChar char="-"/>
            </a:pPr>
            <a:endParaRPr lang="en-US" sz="800" dirty="0"/>
          </a:p>
        </p:txBody>
      </p:sp>
      <p:sp>
        <p:nvSpPr>
          <p:cNvPr id="4" name="Title 3"/>
          <p:cNvSpPr>
            <a:spLocks noGrp="1"/>
          </p:cNvSpPr>
          <p:nvPr>
            <p:ph type="title"/>
          </p:nvPr>
        </p:nvSpPr>
        <p:spPr>
          <a:prstGeom prst="rect">
            <a:avLst/>
          </a:prstGeom>
        </p:spPr>
        <p:txBody>
          <a:bodyPr/>
          <a:lstStyle/>
          <a:p>
            <a:r>
              <a:rPr lang="en-US" dirty="0" smtClean="0"/>
              <a:t>One-Slide Summary: Preble</a:t>
            </a:r>
            <a:endParaRPr lang="en-US" dirty="0"/>
          </a:p>
        </p:txBody>
      </p:sp>
      <p:pic>
        <p:nvPicPr>
          <p:cNvPr id="2" name="Picture 1"/>
          <p:cNvPicPr>
            <a:picLocks noChangeAspect="1"/>
          </p:cNvPicPr>
          <p:nvPr/>
        </p:nvPicPr>
        <p:blipFill>
          <a:blip r:embed="rId2"/>
          <a:stretch>
            <a:fillRect/>
          </a:stretch>
        </p:blipFill>
        <p:spPr>
          <a:xfrm>
            <a:off x="6730326" y="1047750"/>
            <a:ext cx="2270489" cy="1600200"/>
          </a:xfrm>
          <a:prstGeom prst="rect">
            <a:avLst/>
          </a:prstGeom>
        </p:spPr>
      </p:pic>
    </p:spTree>
    <p:extLst>
      <p:ext uri="{BB962C8B-B14F-4D97-AF65-F5344CB8AC3E}">
        <p14:creationId xmlns:p14="http://schemas.microsoft.com/office/powerpoint/2010/main" val="3369779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7974" y="2571751"/>
            <a:ext cx="8683626" cy="2571750"/>
          </a:xfrm>
        </p:spPr>
        <p:txBody>
          <a:bodyPr>
            <a:normAutofit/>
          </a:bodyPr>
          <a:lstStyle/>
          <a:p>
            <a:pPr marL="342900" indent="-342900">
              <a:buFont typeface="+mj-lt"/>
              <a:buAutoNum type="arabicPeriod" startAt="2"/>
            </a:pPr>
            <a:r>
              <a:rPr lang="en-US" sz="1600" b="1" dirty="0" smtClean="0"/>
              <a:t>Directions: </a:t>
            </a:r>
            <a:r>
              <a:rPr lang="en-US" sz="1600" dirty="0"/>
              <a:t>S</a:t>
            </a:r>
            <a:r>
              <a:rPr lang="en-US" sz="1600" dirty="0" smtClean="0"/>
              <a:t>tudy career </a:t>
            </a:r>
            <a:r>
              <a:rPr lang="en-US" sz="1600" dirty="0"/>
              <a:t>pathways in photonics, and other STEM </a:t>
            </a:r>
            <a:r>
              <a:rPr lang="en-US" sz="1600" dirty="0" smtClean="0"/>
              <a:t>fields. Bridging workforce development (including AIM) with education research on undergrad learning. </a:t>
            </a:r>
          </a:p>
          <a:p>
            <a:pPr marL="342900" indent="-342900">
              <a:buFont typeface="+mj-lt"/>
              <a:buAutoNum type="arabicPeriod" startAt="2"/>
            </a:pPr>
            <a:r>
              <a:rPr lang="en-US" sz="1600" b="1" dirty="0" smtClean="0"/>
              <a:t>Desired RIT Collaborators: </a:t>
            </a:r>
            <a:r>
              <a:rPr lang="en-US" sz="1600" dirty="0" smtClean="0"/>
              <a:t>Faculty interested in program or curriculum development in photonics/optics. Faculty who advise grad students in photonics.</a:t>
            </a:r>
          </a:p>
          <a:p>
            <a:pPr marL="342900" indent="-342900">
              <a:buFont typeface="+mj-lt"/>
              <a:buAutoNum type="arabicPeriod" startAt="2"/>
            </a:pPr>
            <a:r>
              <a:rPr lang="en-US" sz="1600" b="1" dirty="0" smtClean="0"/>
              <a:t>Needs: </a:t>
            </a:r>
            <a:r>
              <a:rPr lang="en-US" sz="1600" dirty="0" smtClean="0"/>
              <a:t>Visibility for research group. Support for possible photonics outreach efforts (e.g., RIT K12 summer class)</a:t>
            </a:r>
          </a:p>
          <a:p>
            <a:pPr marL="342900" indent="-342900">
              <a:buFont typeface="+mj-lt"/>
              <a:buAutoNum type="arabicPeriod" startAt="2"/>
            </a:pPr>
            <a:r>
              <a:rPr lang="en-US" sz="1600" b="1" dirty="0" smtClean="0"/>
              <a:t>Desired Industry Collaborators: </a:t>
            </a:r>
            <a:r>
              <a:rPr lang="en-US" sz="1600" dirty="0" smtClean="0"/>
              <a:t>Broad (but shallow) connections across Rochester region and in integrated photonics. We collect data about workplace skills and knowledge.</a:t>
            </a:r>
          </a:p>
        </p:txBody>
      </p:sp>
      <p:sp>
        <p:nvSpPr>
          <p:cNvPr id="4" name="Title 3"/>
          <p:cNvSpPr>
            <a:spLocks noGrp="1"/>
          </p:cNvSpPr>
          <p:nvPr>
            <p:ph type="title"/>
          </p:nvPr>
        </p:nvSpPr>
        <p:spPr>
          <a:prstGeom prst="rect">
            <a:avLst/>
          </a:prstGeom>
        </p:spPr>
        <p:txBody>
          <a:bodyPr/>
          <a:lstStyle/>
          <a:p>
            <a:r>
              <a:rPr lang="en-US" dirty="0" smtClean="0"/>
              <a:t>One-Slide Summary: Zwickl</a:t>
            </a:r>
            <a:endParaRPr lang="en-US" dirty="0"/>
          </a:p>
        </p:txBody>
      </p:sp>
      <p:sp>
        <p:nvSpPr>
          <p:cNvPr id="2" name="TextBox 1"/>
          <p:cNvSpPr txBox="1"/>
          <p:nvPr/>
        </p:nvSpPr>
        <p:spPr>
          <a:xfrm>
            <a:off x="384153" y="1053937"/>
            <a:ext cx="1226618" cy="338554"/>
          </a:xfrm>
          <a:prstGeom prst="rect">
            <a:avLst/>
          </a:prstGeom>
          <a:noFill/>
        </p:spPr>
        <p:txBody>
          <a:bodyPr wrap="none" rtlCol="0">
            <a:spAutoFit/>
          </a:bodyPr>
          <a:lstStyle/>
          <a:p>
            <a:pPr marL="342900" indent="-342900">
              <a:buFont typeface="+mj-lt"/>
              <a:buAutoNum type="arabicPeriod"/>
            </a:pPr>
            <a:r>
              <a:rPr lang="en-US" sz="1600" b="1" dirty="0" smtClean="0">
                <a:latin typeface="Helvetica LT Std"/>
              </a:rPr>
              <a:t>Status:</a:t>
            </a:r>
            <a:endParaRPr lang="en-US" sz="1600" b="1" dirty="0">
              <a:latin typeface="Helvetica LT Std"/>
            </a:endParaRPr>
          </a:p>
        </p:txBody>
      </p:sp>
      <p:sp>
        <p:nvSpPr>
          <p:cNvPr id="3" name="AutoShape 2" descr="POWER_FINAL_Purple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POWER_FINAL_Purple3.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76350"/>
            <a:ext cx="3230072" cy="1080694"/>
          </a:xfrm>
          <a:prstGeom prst="rect">
            <a:avLst/>
          </a:prstGeom>
        </p:spPr>
      </p:pic>
      <p:sp>
        <p:nvSpPr>
          <p:cNvPr id="8" name="TextBox 7"/>
          <p:cNvSpPr txBox="1"/>
          <p:nvPr/>
        </p:nvSpPr>
        <p:spPr>
          <a:xfrm>
            <a:off x="4420651" y="1123950"/>
            <a:ext cx="4503156" cy="1323439"/>
          </a:xfrm>
          <a:prstGeom prst="rect">
            <a:avLst/>
          </a:prstGeom>
          <a:noFill/>
        </p:spPr>
        <p:txBody>
          <a:bodyPr wrap="none" rtlCol="0">
            <a:spAutoFit/>
          </a:bodyPr>
          <a:lstStyle/>
          <a:p>
            <a:r>
              <a:rPr lang="en-US" sz="1600" dirty="0" smtClean="0">
                <a:latin typeface="Helvetica LT Std"/>
              </a:rPr>
              <a:t>Collab with Prof. Kelly Martin in Communication</a:t>
            </a:r>
          </a:p>
          <a:p>
            <a:r>
              <a:rPr lang="en-US" sz="1600" dirty="0" smtClean="0">
                <a:latin typeface="Helvetica LT Std"/>
              </a:rPr>
              <a:t>2 postdocs in physics (education research)</a:t>
            </a:r>
          </a:p>
          <a:p>
            <a:r>
              <a:rPr lang="en-US" sz="1600" dirty="0" smtClean="0">
                <a:latin typeface="Helvetica LT Std"/>
              </a:rPr>
              <a:t>2 MS students in communication</a:t>
            </a:r>
          </a:p>
          <a:p>
            <a:r>
              <a:rPr lang="en-US" sz="1600" dirty="0" smtClean="0">
                <a:latin typeface="Helvetica LT Std"/>
              </a:rPr>
              <a:t>4 undergrads in physics </a:t>
            </a:r>
          </a:p>
          <a:p>
            <a:r>
              <a:rPr lang="en-US" sz="1600" dirty="0" smtClean="0">
                <a:latin typeface="Helvetica LT Std"/>
              </a:rPr>
              <a:t>$1,050,000 over 2015-2020.</a:t>
            </a:r>
            <a:endParaRPr lang="en-US" sz="1600" dirty="0">
              <a:latin typeface="Helvetica LT Std"/>
            </a:endParaRPr>
          </a:p>
        </p:txBody>
      </p:sp>
    </p:spTree>
    <p:extLst>
      <p:ext uri="{BB962C8B-B14F-4D97-AF65-F5344CB8AC3E}">
        <p14:creationId xmlns:p14="http://schemas.microsoft.com/office/powerpoint/2010/main" val="1813515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smtClean="0"/>
              <a:t>Status, Personnel, Funding</a:t>
            </a:r>
          </a:p>
          <a:p>
            <a:pPr lvl="1"/>
            <a:r>
              <a:rPr lang="en-US" dirty="0" smtClean="0"/>
              <a:t>Field-Effect </a:t>
            </a:r>
            <a:r>
              <a:rPr lang="en-US" dirty="0"/>
              <a:t>Optical Modulators, Wafer-Level Electronic-Photonic Co-Packaging</a:t>
            </a:r>
            <a:endParaRPr lang="en-US" dirty="0" smtClean="0"/>
          </a:p>
          <a:p>
            <a:pPr lvl="1"/>
            <a:r>
              <a:rPr lang="en-US" dirty="0" smtClean="0"/>
              <a:t>Six students (two PhD students), one visiting scholar, ~$200k/</a:t>
            </a:r>
            <a:r>
              <a:rPr lang="en-US" dirty="0" err="1" smtClean="0"/>
              <a:t>yr</a:t>
            </a:r>
            <a:r>
              <a:rPr lang="en-US" dirty="0" smtClean="0"/>
              <a:t> (NSF/Army/Air Force)</a:t>
            </a:r>
          </a:p>
          <a:p>
            <a:r>
              <a:rPr lang="en-US" dirty="0" smtClean="0"/>
              <a:t>Directions </a:t>
            </a:r>
          </a:p>
          <a:p>
            <a:pPr lvl="1"/>
            <a:r>
              <a:rPr lang="en-US" dirty="0"/>
              <a:t>Nanoscale electro-absorption modulators</a:t>
            </a:r>
          </a:p>
          <a:p>
            <a:pPr lvl="1"/>
            <a:r>
              <a:rPr lang="en-US" dirty="0"/>
              <a:t>Nanoscale plasmonic waveguides</a:t>
            </a:r>
          </a:p>
          <a:p>
            <a:pPr lvl="1"/>
            <a:r>
              <a:rPr lang="en-US" dirty="0" smtClean="0"/>
              <a:t>Efficient </a:t>
            </a:r>
            <a:r>
              <a:rPr lang="en-US" dirty="0"/>
              <a:t>fiber-to-waveguide coupling</a:t>
            </a:r>
          </a:p>
          <a:p>
            <a:pPr lvl="1"/>
            <a:r>
              <a:rPr lang="en-US" dirty="0"/>
              <a:t>Novel 3D chip-to-chip coupling</a:t>
            </a:r>
          </a:p>
          <a:p>
            <a:pPr lvl="1"/>
            <a:r>
              <a:rPr lang="en-US" dirty="0" smtClean="0"/>
              <a:t>Novel </a:t>
            </a:r>
            <a:r>
              <a:rPr lang="en-US" dirty="0"/>
              <a:t>2D semiconductor photonic devices</a:t>
            </a:r>
          </a:p>
          <a:p>
            <a:r>
              <a:rPr lang="en-US" dirty="0" smtClean="0"/>
              <a:t>Desired RIT Collaborators</a:t>
            </a:r>
          </a:p>
          <a:p>
            <a:pPr lvl="1"/>
            <a:r>
              <a:rPr lang="en-US" dirty="0" smtClean="0"/>
              <a:t>Preble, Zhang on integrated photonics</a:t>
            </a:r>
          </a:p>
          <a:p>
            <a:pPr lvl="1"/>
            <a:r>
              <a:rPr lang="en-US" dirty="0" smtClean="0"/>
              <a:t>Zemcov on detectors and instruments for astronomy</a:t>
            </a:r>
          </a:p>
          <a:p>
            <a:r>
              <a:rPr lang="en-US" dirty="0" smtClean="0"/>
              <a:t>Needs</a:t>
            </a:r>
          </a:p>
          <a:p>
            <a:pPr lvl="1"/>
            <a:r>
              <a:rPr lang="en-US" dirty="0" smtClean="0"/>
              <a:t>~$500k/</a:t>
            </a:r>
            <a:r>
              <a:rPr lang="en-US" dirty="0" err="1" smtClean="0"/>
              <a:t>yr</a:t>
            </a:r>
            <a:endParaRPr lang="en-US" dirty="0" smtClean="0"/>
          </a:p>
          <a:p>
            <a:r>
              <a:rPr lang="en-US" dirty="0" smtClean="0"/>
              <a:t>Desired Industry Collaborators</a:t>
            </a:r>
          </a:p>
          <a:p>
            <a:pPr lvl="1"/>
            <a:r>
              <a:rPr lang="en-US" dirty="0" smtClean="0"/>
              <a:t>Intel, IBM, PSI (STTR project)</a:t>
            </a:r>
          </a:p>
          <a:p>
            <a:pPr lvl="1"/>
            <a:r>
              <a:rPr lang="en-US" dirty="0" smtClean="0"/>
              <a:t>new company to commercialize fiber-to-waveguide links</a:t>
            </a:r>
          </a:p>
        </p:txBody>
      </p:sp>
      <p:sp>
        <p:nvSpPr>
          <p:cNvPr id="4" name="Title 3"/>
          <p:cNvSpPr>
            <a:spLocks noGrp="1"/>
          </p:cNvSpPr>
          <p:nvPr>
            <p:ph type="title"/>
          </p:nvPr>
        </p:nvSpPr>
        <p:spPr/>
        <p:txBody>
          <a:bodyPr/>
          <a:lstStyle/>
          <a:p>
            <a:r>
              <a:rPr lang="en-US" dirty="0" smtClean="0"/>
              <a:t>One-Slide Summary: Zhaolin Lu</a:t>
            </a:r>
            <a:endParaRPr lang="en-US" dirty="0"/>
          </a:p>
        </p:txBody>
      </p:sp>
      <p:pic>
        <p:nvPicPr>
          <p:cNvPr id="7170"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397689" y="1488896"/>
            <a:ext cx="1719221" cy="266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572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smtClean="0"/>
              <a:t>Status, Personnel, Funding</a:t>
            </a:r>
          </a:p>
          <a:p>
            <a:pPr lvl="1"/>
            <a:r>
              <a:rPr lang="en-US" dirty="0" smtClean="0"/>
              <a:t>Photovoltaics: Development of passivated contacts</a:t>
            </a:r>
          </a:p>
          <a:p>
            <a:pPr lvl="1"/>
            <a:r>
              <a:rPr lang="en-US" dirty="0" smtClean="0"/>
              <a:t>Two Masters Students</a:t>
            </a:r>
          </a:p>
          <a:p>
            <a:pPr lvl="1"/>
            <a:r>
              <a:rPr lang="en-US" dirty="0" smtClean="0"/>
              <a:t>DOE Funding: $97K, Just ended.</a:t>
            </a:r>
          </a:p>
          <a:p>
            <a:pPr lvl="1"/>
            <a:r>
              <a:rPr lang="en-US" dirty="0" smtClean="0"/>
              <a:t>$1M/3 years sought- Made it to the final round but declined, encouraged to apply again.</a:t>
            </a:r>
          </a:p>
          <a:p>
            <a:pPr lvl="1"/>
            <a:r>
              <a:rPr lang="en-US" dirty="0" smtClean="0"/>
              <a:t>NSF EAGER on Ferroelectric </a:t>
            </a:r>
            <a:r>
              <a:rPr lang="en-US" dirty="0" err="1" smtClean="0"/>
              <a:t>memristors</a:t>
            </a:r>
            <a:r>
              <a:rPr lang="en-US" dirty="0" smtClean="0"/>
              <a:t>, $180K, 2 years.</a:t>
            </a:r>
          </a:p>
          <a:p>
            <a:r>
              <a:rPr lang="en-US" dirty="0" smtClean="0"/>
              <a:t>Directions </a:t>
            </a:r>
          </a:p>
          <a:p>
            <a:pPr lvl="1"/>
            <a:r>
              <a:rPr lang="en-US" dirty="0" smtClean="0"/>
              <a:t>Develop novel doping for interdigitated back contact high efficiency cells</a:t>
            </a:r>
          </a:p>
          <a:p>
            <a:pPr lvl="1"/>
            <a:r>
              <a:rPr lang="en-US" dirty="0" smtClean="0"/>
              <a:t>Investigate </a:t>
            </a:r>
            <a:r>
              <a:rPr lang="en-US" dirty="0" err="1" smtClean="0"/>
              <a:t>ohmic</a:t>
            </a:r>
            <a:r>
              <a:rPr lang="en-US" dirty="0" smtClean="0"/>
              <a:t> contacts to wide bandgap semiconductors</a:t>
            </a:r>
          </a:p>
          <a:p>
            <a:pPr lvl="1"/>
            <a:r>
              <a:rPr lang="en-US" dirty="0" smtClean="0"/>
              <a:t>Investigate ferroelectric thin films for photonic applications</a:t>
            </a:r>
          </a:p>
          <a:p>
            <a:r>
              <a:rPr lang="en-US" dirty="0" smtClean="0"/>
              <a:t>Desired RIT Collaborators</a:t>
            </a:r>
          </a:p>
          <a:p>
            <a:pPr lvl="1"/>
            <a:r>
              <a:rPr lang="en-US" dirty="0" smtClean="0"/>
              <a:t>NPRL, Stefan Preble</a:t>
            </a:r>
          </a:p>
          <a:p>
            <a:pPr lvl="1"/>
            <a:r>
              <a:rPr lang="en-US" dirty="0" smtClean="0"/>
              <a:t>Scott Williams, Chemistry, Jing Zhang, EME</a:t>
            </a:r>
          </a:p>
          <a:p>
            <a:r>
              <a:rPr lang="en-US" dirty="0" smtClean="0"/>
              <a:t>Needs</a:t>
            </a:r>
          </a:p>
          <a:p>
            <a:pPr lvl="1"/>
            <a:r>
              <a:rPr lang="en-US" dirty="0" smtClean="0"/>
              <a:t>~$1M/ 3 </a:t>
            </a:r>
            <a:r>
              <a:rPr lang="en-US" dirty="0" err="1" smtClean="0"/>
              <a:t>yr</a:t>
            </a:r>
            <a:endParaRPr lang="en-US" dirty="0" smtClean="0"/>
          </a:p>
          <a:p>
            <a:r>
              <a:rPr lang="en-US" dirty="0" smtClean="0"/>
              <a:t>Desired Industry Collaborators</a:t>
            </a:r>
          </a:p>
          <a:p>
            <a:pPr lvl="1"/>
            <a:r>
              <a:rPr lang="en-US" dirty="0" err="1" smtClean="0"/>
              <a:t>Intrinsiq</a:t>
            </a:r>
            <a:r>
              <a:rPr lang="en-US" dirty="0" smtClean="0"/>
              <a:t>, Solar City, 1366 Technologies</a:t>
            </a:r>
          </a:p>
          <a:p>
            <a:pPr lvl="1"/>
            <a:r>
              <a:rPr lang="en-US" dirty="0" smtClean="0"/>
              <a:t>NREL</a:t>
            </a:r>
          </a:p>
        </p:txBody>
      </p:sp>
      <p:sp>
        <p:nvSpPr>
          <p:cNvPr id="4" name="Title 3"/>
          <p:cNvSpPr>
            <a:spLocks noGrp="1"/>
          </p:cNvSpPr>
          <p:nvPr>
            <p:ph type="title"/>
          </p:nvPr>
        </p:nvSpPr>
        <p:spPr/>
        <p:txBody>
          <a:bodyPr/>
          <a:lstStyle/>
          <a:p>
            <a:r>
              <a:rPr lang="en-US" dirty="0" smtClean="0"/>
              <a:t>One-Slide Summary: Kurinec</a:t>
            </a:r>
            <a:endParaRPr lang="en-US" dirty="0"/>
          </a:p>
        </p:txBody>
      </p:sp>
      <p:pic>
        <p:nvPicPr>
          <p:cNvPr id="6" name="Picture 8"/>
          <p:cNvPicPr>
            <a:picLocks noGrp="1" noChangeAspect="1" noChangeArrowheads="1"/>
          </p:cNvPicPr>
          <p:nvPr>
            <p:ph idx="10"/>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976838"/>
            <a:ext cx="2362200" cy="168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6472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4"/>
          <p:cNvSpPr>
            <a:spLocks noGrp="1"/>
          </p:cNvSpPr>
          <p:nvPr>
            <p:ph idx="1"/>
          </p:nvPr>
        </p:nvSpPr>
        <p:spPr/>
        <p:txBody>
          <a:bodyPr>
            <a:normAutofit fontScale="70000" lnSpcReduction="20000"/>
          </a:bodyPr>
          <a:lstStyle/>
          <a:p>
            <a:r>
              <a:rPr lang="en-US" dirty="0" smtClean="0"/>
              <a:t>Late Eighties: Strategic Defense Initiative (SDI) funded research on light emission from silicon at FSU.  Developed luminescent diodes with VBR &lt; 10V</a:t>
            </a:r>
          </a:p>
          <a:p>
            <a:r>
              <a:rPr lang="en-US" dirty="0" smtClean="0"/>
              <a:t>Later light emission from porous Si was discovered.  Led to collaboration with Prof. </a:t>
            </a:r>
            <a:r>
              <a:rPr lang="en-US" dirty="0" err="1" smtClean="0"/>
              <a:t>Fauchet</a:t>
            </a:r>
            <a:r>
              <a:rPr lang="en-US" dirty="0" smtClean="0"/>
              <a:t> at UR and Dr. Hirschman conducted his PhD.</a:t>
            </a:r>
          </a:p>
          <a:p>
            <a:r>
              <a:rPr lang="en-US" dirty="0" smtClean="0"/>
              <a:t>Made 3 color phosphor display using lithography and electrophoretic deposition (Hughes Aircraft)</a:t>
            </a:r>
          </a:p>
          <a:p>
            <a:r>
              <a:rPr lang="en-US" dirty="0" smtClean="0"/>
              <a:t>Discovered blue emission from Tantalum Zinc Oxide phosphor</a:t>
            </a:r>
          </a:p>
          <a:p>
            <a:r>
              <a:rPr lang="en-US" dirty="0" smtClean="0"/>
              <a:t>Reflective properties of Al alloys for micro mirrors (Texas Instruments)</a:t>
            </a:r>
          </a:p>
          <a:p>
            <a:r>
              <a:rPr lang="en-US" dirty="0" smtClean="0"/>
              <a:t>Development of models for charge injection devices operated in time domain integration mode for CIDTEC company in Liverpool, NY.</a:t>
            </a:r>
          </a:p>
          <a:p>
            <a:r>
              <a:rPr lang="en-US" dirty="0" smtClean="0"/>
              <a:t>Modeled quantum efficiency of </a:t>
            </a:r>
            <a:r>
              <a:rPr lang="en-US" dirty="0" err="1" smtClean="0"/>
              <a:t>SiC</a:t>
            </a:r>
            <a:r>
              <a:rPr lang="en-US" dirty="0" smtClean="0"/>
              <a:t> UV photodetectors</a:t>
            </a:r>
          </a:p>
          <a:p>
            <a:r>
              <a:rPr lang="en-US" dirty="0" smtClean="0"/>
              <a:t>Copper/</a:t>
            </a:r>
            <a:r>
              <a:rPr lang="en-US" dirty="0" err="1" smtClean="0"/>
              <a:t>NiSi</a:t>
            </a:r>
            <a:r>
              <a:rPr lang="en-US" dirty="0" smtClean="0"/>
              <a:t> metallization for Si PV</a:t>
            </a:r>
          </a:p>
          <a:p>
            <a:endParaRPr lang="en-US" dirty="0"/>
          </a:p>
        </p:txBody>
      </p:sp>
      <p:sp>
        <p:nvSpPr>
          <p:cNvPr id="4" name="Title 3"/>
          <p:cNvSpPr>
            <a:spLocks noGrp="1"/>
          </p:cNvSpPr>
          <p:nvPr>
            <p:ph type="title"/>
          </p:nvPr>
        </p:nvSpPr>
        <p:spPr/>
        <p:txBody>
          <a:bodyPr/>
          <a:lstStyle/>
          <a:p>
            <a:r>
              <a:rPr lang="en-US" sz="2000" dirty="0"/>
              <a:t>One-Slide Summary: Where </a:t>
            </a:r>
            <a:r>
              <a:rPr lang="en-US" sz="2000" dirty="0" smtClean="0"/>
              <a:t>photons meet electronic materials, a brief history- Kurinec</a:t>
            </a:r>
            <a:endParaRPr lang="en-US" sz="2000" dirty="0"/>
          </a:p>
        </p:txBody>
      </p:sp>
      <p:pic>
        <p:nvPicPr>
          <p:cNvPr id="1026"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a:xfrm>
            <a:off x="76200" y="1421271"/>
            <a:ext cx="2362200" cy="2799433"/>
          </a:xfrm>
        </p:spPr>
      </p:pic>
    </p:spTree>
    <p:extLst>
      <p:ext uri="{BB962C8B-B14F-4D97-AF65-F5344CB8AC3E}">
        <p14:creationId xmlns:p14="http://schemas.microsoft.com/office/powerpoint/2010/main" val="33533346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One-Slide Summary: Related </a:t>
            </a:r>
            <a:r>
              <a:rPr lang="en-US" sz="2000" dirty="0" smtClean="0"/>
              <a:t>Publications in Photo Electronic Materials/Devices</a:t>
            </a:r>
            <a:endParaRPr lang="en-US" sz="2000" dirty="0"/>
          </a:p>
        </p:txBody>
      </p:sp>
      <p:sp>
        <p:nvSpPr>
          <p:cNvPr id="3" name="Rectangle 2"/>
          <p:cNvSpPr/>
          <p:nvPr/>
        </p:nvSpPr>
        <p:spPr>
          <a:xfrm>
            <a:off x="76200" y="819150"/>
            <a:ext cx="8686800" cy="4939814"/>
          </a:xfrm>
          <a:prstGeom prst="rect">
            <a:avLst/>
          </a:prstGeom>
        </p:spPr>
        <p:txBody>
          <a:bodyPr wrap="square">
            <a:spAutoFit/>
          </a:bodyPr>
          <a:lstStyle/>
          <a:p>
            <a:pPr marL="171450" lvl="0" indent="-171450">
              <a:buFont typeface="Arial" panose="020B0604020202020204" pitchFamily="34" charset="0"/>
              <a:buChar char="•"/>
            </a:pPr>
            <a:r>
              <a:rPr lang="en-US" sz="900" u="sng" dirty="0"/>
              <a:t>Performance Analysis of a “Green” Building Photovoltaic System  </a:t>
            </a:r>
            <a:r>
              <a:rPr lang="en-US" sz="900" dirty="0"/>
              <a:t> </a:t>
            </a:r>
            <a:r>
              <a:rPr lang="en-US" sz="900" i="1" dirty="0"/>
              <a:t>Felipe Freire, Ricardo Dias, Thomas </a:t>
            </a:r>
            <a:r>
              <a:rPr lang="en-US" sz="900" i="1" dirty="0" smtClean="0"/>
              <a:t>Trabold, Santosh Kurinec, 43</a:t>
            </a:r>
            <a:r>
              <a:rPr lang="en-US" sz="900" i="1" baseline="30000" dirty="0" smtClean="0"/>
              <a:t>rd</a:t>
            </a:r>
            <a:r>
              <a:rPr lang="en-US" sz="900" i="1" dirty="0" smtClean="0"/>
              <a:t> PVSC, Portland, 2016</a:t>
            </a:r>
          </a:p>
          <a:p>
            <a:pPr marL="171450" lvl="0" indent="-171450">
              <a:buFont typeface="Arial" panose="020B0604020202020204" pitchFamily="34" charset="0"/>
              <a:buChar char="•"/>
            </a:pPr>
            <a:r>
              <a:rPr lang="en-US" sz="900" u="sng" dirty="0" smtClean="0"/>
              <a:t>Nickel </a:t>
            </a:r>
            <a:r>
              <a:rPr lang="en-US" sz="900" u="sng" dirty="0"/>
              <a:t>Silicide Metallization for Passivated Tunneling Contacts for Silicon Solar Cells  </a:t>
            </a:r>
            <a:r>
              <a:rPr lang="en-US" sz="900" u="sng" dirty="0" smtClean="0"/>
              <a:t>, </a:t>
            </a:r>
            <a:r>
              <a:rPr lang="en-US" sz="900" i="1" dirty="0"/>
              <a:t>Alexander Marshall, </a:t>
            </a:r>
            <a:r>
              <a:rPr lang="en-US" sz="900" i="1" dirty="0" err="1"/>
              <a:t>Karine</a:t>
            </a:r>
            <a:r>
              <a:rPr lang="en-US" sz="900" i="1" dirty="0"/>
              <a:t> </a:t>
            </a:r>
            <a:r>
              <a:rPr lang="en-US" sz="900" i="1" dirty="0" err="1"/>
              <a:t>Florent</a:t>
            </a:r>
            <a:r>
              <a:rPr lang="en-US" sz="900" i="1" dirty="0"/>
              <a:t>, Astha Tapriya, Benjamin Lee, Santosh K Kurinec, David L </a:t>
            </a:r>
            <a:r>
              <a:rPr lang="en-US" sz="900" i="1" dirty="0" smtClean="0"/>
              <a:t>Young, </a:t>
            </a:r>
            <a:r>
              <a:rPr lang="en-US" sz="900" i="1" dirty="0"/>
              <a:t>43</a:t>
            </a:r>
            <a:r>
              <a:rPr lang="en-US" sz="900" i="1" baseline="30000" dirty="0"/>
              <a:t>rd</a:t>
            </a:r>
            <a:r>
              <a:rPr lang="en-US" sz="900" i="1" dirty="0"/>
              <a:t> PVSC, Portland, </a:t>
            </a:r>
            <a:r>
              <a:rPr lang="en-US" sz="900" i="1" dirty="0" smtClean="0"/>
              <a:t>2016</a:t>
            </a:r>
            <a:endParaRPr lang="en-US" sz="900" dirty="0"/>
          </a:p>
          <a:p>
            <a:pPr marL="171450" lvl="0" indent="-171450">
              <a:buFont typeface="Arial" panose="020B0604020202020204" pitchFamily="34" charset="0"/>
              <a:buChar char="•"/>
            </a:pPr>
            <a:r>
              <a:rPr lang="en-US" sz="900" dirty="0" smtClean="0"/>
              <a:t>Modeling </a:t>
            </a:r>
            <a:r>
              <a:rPr lang="en-US" sz="900" dirty="0"/>
              <a:t>Quantum Efficiency of Ultraviolet 6H-SiC Photodiodes, Alexander </a:t>
            </a:r>
            <a:r>
              <a:rPr lang="en-US" sz="900" dirty="0" err="1"/>
              <a:t>Panferov</a:t>
            </a:r>
            <a:r>
              <a:rPr lang="en-US" sz="900" dirty="0"/>
              <a:t> and Santosh Kurinec, IEEE Trans.  Electron Devices, vol. 58, no. 11, 2011,  pp. 3976-3982, Article  DOI: </a:t>
            </a:r>
            <a:r>
              <a:rPr lang="en-US" sz="900" dirty="0" smtClean="0"/>
              <a:t>10.1109/TED.2011.2165720.</a:t>
            </a:r>
          </a:p>
          <a:p>
            <a:pPr marL="171450" lvl="0" indent="-171450">
              <a:buFont typeface="Arial" panose="020B0604020202020204" pitchFamily="34" charset="0"/>
              <a:buChar char="•"/>
            </a:pPr>
            <a:r>
              <a:rPr lang="en-US" sz="900" dirty="0" smtClean="0"/>
              <a:t>Optical</a:t>
            </a:r>
            <a:r>
              <a:rPr lang="en-US" sz="900" dirty="0"/>
              <a:t>, Electrical, and Structural Properties of Sputtered Aluminum Alloy Thin Films with Copper, Titanium and Chromium Additions, Lance Barron, Jason </a:t>
            </a:r>
            <a:r>
              <a:rPr lang="en-US" sz="900" dirty="0" err="1"/>
              <a:t>Neidrich</a:t>
            </a:r>
            <a:r>
              <a:rPr lang="en-US" sz="900" dirty="0"/>
              <a:t> and Santosh Kurinec, Thin Solid Films, 2006,  515, Issues 7-8, 26 February 2007, Pages </a:t>
            </a:r>
            <a:r>
              <a:rPr lang="en-US" sz="900" dirty="0" smtClean="0"/>
              <a:t>3363-3372</a:t>
            </a:r>
          </a:p>
          <a:p>
            <a:pPr marL="171450" lvl="0" indent="-171450">
              <a:buFont typeface="Arial" panose="020B0604020202020204" pitchFamily="34" charset="0"/>
              <a:buChar char="•"/>
            </a:pPr>
            <a:r>
              <a:rPr lang="en-US" sz="900" dirty="0" smtClean="0"/>
              <a:t>Electrophoretic </a:t>
            </a:r>
            <a:r>
              <a:rPr lang="en-US" sz="900" dirty="0"/>
              <a:t>Deposition of Monochrome and Color Phosphor Screens for Information Displays J. Talbot, Esther </a:t>
            </a:r>
            <a:r>
              <a:rPr lang="en-US" sz="900" dirty="0" err="1"/>
              <a:t>Sluzky</a:t>
            </a:r>
            <a:r>
              <a:rPr lang="en-US" sz="900" dirty="0"/>
              <a:t> and Santosh K.  Kurinec, , </a:t>
            </a:r>
            <a:r>
              <a:rPr lang="en-US" sz="900" i="1" dirty="0"/>
              <a:t>Journal of  Materials Science</a:t>
            </a:r>
            <a:r>
              <a:rPr lang="en-US" sz="900" dirty="0"/>
              <a:t>, 39(3), pp 771-778, February </a:t>
            </a:r>
            <a:r>
              <a:rPr lang="en-US" sz="900" dirty="0" smtClean="0"/>
              <a:t>2004</a:t>
            </a:r>
          </a:p>
          <a:p>
            <a:pPr marL="171450" lvl="0" indent="-171450">
              <a:buFont typeface="Arial" panose="020B0604020202020204" pitchFamily="34" charset="0"/>
              <a:buChar char="•"/>
            </a:pPr>
            <a:r>
              <a:rPr lang="en-US" sz="900" dirty="0" smtClean="0"/>
              <a:t>Unit </a:t>
            </a:r>
            <a:r>
              <a:rPr lang="en-US" sz="900" dirty="0"/>
              <a:t>Cell Indexing of Luminescent Type I Tantalum Zinc Oxide,  Santosh K. Kurinec, Philip Rack, Michael Potter and Tom Blanton, Journal of Materials Research, </a:t>
            </a:r>
            <a:r>
              <a:rPr lang="en-US" sz="900" dirty="0" err="1"/>
              <a:t>Vol</a:t>
            </a:r>
            <a:r>
              <a:rPr lang="en-US" sz="900" dirty="0"/>
              <a:t> 15, No. 6, June 2000, </a:t>
            </a:r>
            <a:r>
              <a:rPr lang="en-US" sz="900" dirty="0" smtClean="0"/>
              <a:t>p.1320</a:t>
            </a:r>
          </a:p>
          <a:p>
            <a:pPr marL="171450" lvl="0" indent="-171450">
              <a:buFont typeface="Arial" panose="020B0604020202020204" pitchFamily="34" charset="0"/>
              <a:buChar char="•"/>
            </a:pPr>
            <a:r>
              <a:rPr lang="en-US" sz="900" dirty="0" smtClean="0"/>
              <a:t>Negative </a:t>
            </a:r>
            <a:r>
              <a:rPr lang="en-US" sz="900" dirty="0"/>
              <a:t>Ion Re-sputtering in Ta</a:t>
            </a:r>
            <a:r>
              <a:rPr lang="en-US" sz="900" baseline="-25000" dirty="0"/>
              <a:t>2</a:t>
            </a:r>
            <a:r>
              <a:rPr lang="en-US" sz="900" dirty="0"/>
              <a:t>Zn</a:t>
            </a:r>
            <a:r>
              <a:rPr lang="en-US" sz="900" baseline="-25000" dirty="0"/>
              <a:t>3</a:t>
            </a:r>
            <a:r>
              <a:rPr lang="en-US" sz="900" dirty="0"/>
              <a:t>O</a:t>
            </a:r>
            <a:r>
              <a:rPr lang="en-US" sz="900" baseline="-25000" dirty="0"/>
              <a:t>8</a:t>
            </a:r>
            <a:r>
              <a:rPr lang="en-US" sz="900" dirty="0"/>
              <a:t> Thin Films, Philip D. Rack, Michael D. Potter, Andrew Woodard and Santosh Kurinec, Journal of Vacuum Science and Technology, Vol. 17, No. 5, p. 2805-10, </a:t>
            </a:r>
            <a:r>
              <a:rPr lang="en-US" sz="900" dirty="0" smtClean="0"/>
              <a:t>1999.</a:t>
            </a:r>
          </a:p>
          <a:p>
            <a:pPr marL="171450" lvl="0" indent="-171450">
              <a:buFont typeface="Arial" panose="020B0604020202020204" pitchFamily="34" charset="0"/>
              <a:buChar char="•"/>
            </a:pPr>
            <a:r>
              <a:rPr lang="en-US" sz="900" dirty="0" smtClean="0"/>
              <a:t>A </a:t>
            </a:r>
            <a:r>
              <a:rPr lang="en-US" sz="900" dirty="0"/>
              <a:t>New Material for Thin Film Low Voltage Blue Phosphors, R.J. Langley, G.F. Pettis, S.K. Kurinec and M.D. Potter, Journal of the Society of Information Display, Vol. 6, No. 3, p. 181-4, </a:t>
            </a:r>
            <a:r>
              <a:rPr lang="en-US" sz="900" dirty="0" smtClean="0"/>
              <a:t>1998.</a:t>
            </a:r>
          </a:p>
          <a:p>
            <a:pPr marL="171450" lvl="0" indent="-171450">
              <a:buFont typeface="Arial" panose="020B0604020202020204" pitchFamily="34" charset="0"/>
              <a:buChar char="•"/>
            </a:pPr>
            <a:r>
              <a:rPr lang="en-US" sz="900" dirty="0" smtClean="0"/>
              <a:t>Luminescence </a:t>
            </a:r>
            <a:r>
              <a:rPr lang="en-US" sz="900" dirty="0"/>
              <a:t>Properties of Thin Film Ta</a:t>
            </a:r>
            <a:r>
              <a:rPr lang="en-US" sz="900" baseline="-25000" dirty="0"/>
              <a:t>2</a:t>
            </a:r>
            <a:r>
              <a:rPr lang="en-US" sz="900" dirty="0"/>
              <a:t>Zn</a:t>
            </a:r>
            <a:r>
              <a:rPr lang="en-US" sz="900" baseline="-25000" dirty="0"/>
              <a:t>3</a:t>
            </a:r>
            <a:r>
              <a:rPr lang="en-US" sz="900" dirty="0"/>
              <a:t>O</a:t>
            </a:r>
            <a:r>
              <a:rPr lang="en-US" sz="900" baseline="-25000" dirty="0"/>
              <a:t>8</a:t>
            </a:r>
            <a:r>
              <a:rPr lang="en-US" sz="900" dirty="0"/>
              <a:t> and </a:t>
            </a:r>
            <a:r>
              <a:rPr lang="en-US" sz="900" dirty="0" err="1"/>
              <a:t>Mn</a:t>
            </a:r>
            <a:r>
              <a:rPr lang="en-US" sz="900" dirty="0"/>
              <a:t> Doped Ta</a:t>
            </a:r>
            <a:r>
              <a:rPr lang="en-US" sz="900" baseline="-25000" dirty="0"/>
              <a:t>2</a:t>
            </a:r>
            <a:r>
              <a:rPr lang="en-US" sz="900" dirty="0"/>
              <a:t>Zn</a:t>
            </a:r>
            <a:r>
              <a:rPr lang="en-US" sz="900" baseline="-25000" dirty="0"/>
              <a:t>3</a:t>
            </a:r>
            <a:r>
              <a:rPr lang="en-US" sz="900" dirty="0"/>
              <a:t>O</a:t>
            </a:r>
            <a:r>
              <a:rPr lang="en-US" sz="900" baseline="-25000" dirty="0"/>
              <a:t>8</a:t>
            </a:r>
            <a:r>
              <a:rPr lang="en-US" sz="900" dirty="0"/>
              <a:t>, Philip D. Rack, Michael D. Potter, Santosh Kurinec, </a:t>
            </a:r>
            <a:r>
              <a:rPr lang="en-US" sz="900" dirty="0" err="1"/>
              <a:t>Wounjhang</a:t>
            </a:r>
            <a:r>
              <a:rPr lang="en-US" sz="900" dirty="0"/>
              <a:t> Park, John </a:t>
            </a:r>
            <a:r>
              <a:rPr lang="en-US" sz="900" dirty="0" err="1"/>
              <a:t>Penczek</a:t>
            </a:r>
            <a:r>
              <a:rPr lang="en-US" sz="900" dirty="0"/>
              <a:t>, Brent K Wagner and Christopher J. Summers, Journal of Applied Physics, Vol. 84, No. 8, p. 4466-70, </a:t>
            </a:r>
            <a:r>
              <a:rPr lang="en-US" sz="900" dirty="0" smtClean="0"/>
              <a:t>1998.</a:t>
            </a:r>
          </a:p>
          <a:p>
            <a:pPr marL="171450" lvl="0" indent="-171450">
              <a:buFont typeface="Arial" panose="020B0604020202020204" pitchFamily="34" charset="0"/>
              <a:buChar char="•"/>
            </a:pPr>
            <a:r>
              <a:rPr lang="en-US" sz="900" dirty="0" smtClean="0"/>
              <a:t>Fabrication </a:t>
            </a:r>
            <a:r>
              <a:rPr lang="en-US" sz="900" dirty="0"/>
              <a:t>of Ultra High Resolution Three Color Phosphor Screens, S.K. Kurinec, E. </a:t>
            </a:r>
            <a:r>
              <a:rPr lang="en-US" sz="900" dirty="0" err="1"/>
              <a:t>Sluzky</a:t>
            </a:r>
            <a:r>
              <a:rPr lang="en-US" sz="900" dirty="0"/>
              <a:t>, Journal of the SID, 4/4, p. 1996, </a:t>
            </a:r>
            <a:r>
              <a:rPr lang="en-US" sz="900" dirty="0" smtClean="0"/>
              <a:t>1997.</a:t>
            </a:r>
          </a:p>
          <a:p>
            <a:pPr marL="171450" lvl="0" indent="-171450">
              <a:buFont typeface="Arial" panose="020B0604020202020204" pitchFamily="34" charset="0"/>
              <a:buChar char="•"/>
            </a:pPr>
            <a:r>
              <a:rPr lang="en-US" sz="900" dirty="0" smtClean="0"/>
              <a:t>Porous </a:t>
            </a:r>
            <a:r>
              <a:rPr lang="en-US" sz="900" dirty="0"/>
              <a:t>Microcrystalline Silicon Solar Cells, S.P. </a:t>
            </a:r>
            <a:r>
              <a:rPr lang="en-US" sz="900" dirty="0" err="1"/>
              <a:t>Duttagupta</a:t>
            </a:r>
            <a:r>
              <a:rPr lang="en-US" sz="900" dirty="0"/>
              <a:t>, S.K. Kurinec, and P.M. </a:t>
            </a:r>
            <a:r>
              <a:rPr lang="en-US" sz="900" dirty="0" err="1"/>
              <a:t>Fauchet</a:t>
            </a:r>
            <a:r>
              <a:rPr lang="en-US" sz="900" dirty="0"/>
              <a:t>, Proc. Mat. Res. Soc. </a:t>
            </a:r>
            <a:r>
              <a:rPr lang="en-US" sz="900" dirty="0" err="1"/>
              <a:t>Symp</a:t>
            </a:r>
            <a:r>
              <a:rPr lang="en-US" sz="900" dirty="0"/>
              <a:t>. Advances in Microcrystalline and </a:t>
            </a:r>
            <a:r>
              <a:rPr lang="en-US" sz="900" dirty="0" err="1"/>
              <a:t>Nanocrystalline</a:t>
            </a:r>
            <a:r>
              <a:rPr lang="en-US" sz="900" dirty="0"/>
              <a:t> Semiconductors, Vol. 452, p. 625, </a:t>
            </a:r>
            <a:r>
              <a:rPr lang="en-US" sz="900" dirty="0" smtClean="0"/>
              <a:t>1997.</a:t>
            </a:r>
          </a:p>
          <a:p>
            <a:pPr marL="171450" lvl="0" indent="-171450">
              <a:buFont typeface="Arial" panose="020B0604020202020204" pitchFamily="34" charset="0"/>
              <a:buChar char="•"/>
            </a:pPr>
            <a:r>
              <a:rPr lang="en-US" sz="900" dirty="0" smtClean="0"/>
              <a:t>Attenuated </a:t>
            </a:r>
            <a:r>
              <a:rPr lang="en-US" sz="900" dirty="0"/>
              <a:t>Phase Shift Mask Materials for 248 and 193 nm Lithography, B.W. Smith, S. Butt, Z. </a:t>
            </a:r>
            <a:r>
              <a:rPr lang="en-US" sz="900" dirty="0" err="1"/>
              <a:t>Alam</a:t>
            </a:r>
            <a:r>
              <a:rPr lang="en-US" sz="900" dirty="0"/>
              <a:t>, S. Kurinec, and R.L. Lane, J. Vac. Sci. Technol. B 14(6), p. 3719, Nov/Dec </a:t>
            </a:r>
            <a:r>
              <a:rPr lang="en-US" sz="900" dirty="0" smtClean="0"/>
              <a:t>1996.</a:t>
            </a:r>
          </a:p>
          <a:p>
            <a:pPr marL="171450" lvl="0" indent="-171450">
              <a:buFont typeface="Arial" panose="020B0604020202020204" pitchFamily="34" charset="0"/>
              <a:buChar char="•"/>
            </a:pPr>
            <a:r>
              <a:rPr lang="en-US" sz="900" dirty="0" smtClean="0"/>
              <a:t>Enhancement </a:t>
            </a:r>
            <a:r>
              <a:rPr lang="en-US" sz="900" dirty="0"/>
              <a:t>and Suppression of the Formation of Porous Silicon, S. P. </a:t>
            </a:r>
            <a:r>
              <a:rPr lang="en-US" sz="900" dirty="0" err="1"/>
              <a:t>Duttagupta</a:t>
            </a:r>
            <a:r>
              <a:rPr lang="en-US" sz="900" dirty="0"/>
              <a:t>, C. Peng, P. M. </a:t>
            </a:r>
            <a:r>
              <a:rPr lang="en-US" sz="900" dirty="0" err="1"/>
              <a:t>Fauchet</a:t>
            </a:r>
            <a:r>
              <a:rPr lang="en-US" sz="900" dirty="0"/>
              <a:t>, S. Kurinec, and T.N. Blanton, J. Vac. Sci. and Technology, B, </a:t>
            </a:r>
            <a:r>
              <a:rPr lang="en-US" sz="900" dirty="0" err="1"/>
              <a:t>Vol</a:t>
            </a:r>
            <a:r>
              <a:rPr lang="en-US" sz="900" dirty="0"/>
              <a:t> 13, p. 1230, May-June </a:t>
            </a:r>
            <a:r>
              <a:rPr lang="en-US" sz="900" dirty="0" smtClean="0"/>
              <a:t>1995.</a:t>
            </a:r>
          </a:p>
          <a:p>
            <a:pPr marL="171450" lvl="0" indent="-171450">
              <a:buFont typeface="Arial" panose="020B0604020202020204" pitchFamily="34" charset="0"/>
              <a:buChar char="•"/>
            </a:pPr>
            <a:r>
              <a:rPr lang="en-US" sz="900" dirty="0" smtClean="0"/>
              <a:t>Micron-size </a:t>
            </a:r>
            <a:r>
              <a:rPr lang="en-US" sz="900" dirty="0"/>
              <a:t>and Submicron-size Light-Emitting Porous Silicon Structures, S. P. </a:t>
            </a:r>
            <a:r>
              <a:rPr lang="en-US" sz="900" dirty="0" err="1"/>
              <a:t>Duttagupta</a:t>
            </a:r>
            <a:r>
              <a:rPr lang="en-US" sz="900" dirty="0"/>
              <a:t>, P. M. </a:t>
            </a:r>
            <a:r>
              <a:rPr lang="en-US" sz="900" dirty="0" err="1"/>
              <a:t>Fauchet</a:t>
            </a:r>
            <a:r>
              <a:rPr lang="en-US" sz="900" dirty="0"/>
              <a:t>, C. Peng, S. K. Kurinec, K. Hirschman, and T.N. Blanton, Mat. Res. Soc. </a:t>
            </a:r>
            <a:r>
              <a:rPr lang="en-US" sz="900" dirty="0" err="1"/>
              <a:t>Symp</a:t>
            </a:r>
            <a:r>
              <a:rPr lang="en-US" sz="900" dirty="0"/>
              <a:t>. Proc., Vol. 358, p. 647, </a:t>
            </a:r>
            <a:r>
              <a:rPr lang="en-US" sz="900" dirty="0" smtClean="0"/>
              <a:t>1995.</a:t>
            </a:r>
          </a:p>
          <a:p>
            <a:pPr marL="171450" lvl="0" indent="-171450">
              <a:buFont typeface="Arial" panose="020B0604020202020204" pitchFamily="34" charset="0"/>
              <a:buChar char="•"/>
            </a:pPr>
            <a:r>
              <a:rPr lang="en-US" sz="900" dirty="0" smtClean="0"/>
              <a:t>Carrier </a:t>
            </a:r>
            <a:r>
              <a:rPr lang="en-US" sz="900" dirty="0"/>
              <a:t>Transport in Porous Silicon Light-Emitting Diodes, C. Peng, P.M. </a:t>
            </a:r>
            <a:r>
              <a:rPr lang="en-US" sz="900" dirty="0" err="1"/>
              <a:t>Fauchet</a:t>
            </a:r>
            <a:r>
              <a:rPr lang="en-US" sz="900" dirty="0"/>
              <a:t>, K.D. Hirschman and S.K. Kurinec, Mat. Res. Soc. </a:t>
            </a:r>
            <a:r>
              <a:rPr lang="en-US" sz="900" dirty="0" err="1"/>
              <a:t>Symp</a:t>
            </a:r>
            <a:r>
              <a:rPr lang="en-US" sz="900" dirty="0"/>
              <a:t> Proc., Vol. 358, p. 689, </a:t>
            </a:r>
            <a:r>
              <a:rPr lang="en-US" sz="900" dirty="0" smtClean="0"/>
              <a:t>1995.</a:t>
            </a:r>
          </a:p>
          <a:p>
            <a:pPr marL="171450" lvl="0" indent="-171450">
              <a:buFont typeface="Arial" panose="020B0604020202020204" pitchFamily="34" charset="0"/>
              <a:buChar char="•"/>
            </a:pPr>
            <a:r>
              <a:rPr lang="en-US" sz="900" dirty="0" smtClean="0"/>
              <a:t>Ion </a:t>
            </a:r>
            <a:r>
              <a:rPr lang="en-US" sz="900" dirty="0"/>
              <a:t>Implantation of Porous Silicon, </a:t>
            </a:r>
            <a:r>
              <a:rPr lang="en-US" sz="900" dirty="0" err="1"/>
              <a:t>C.Peng</a:t>
            </a:r>
            <a:r>
              <a:rPr lang="en-US" sz="900" dirty="0"/>
              <a:t>, P. M. </a:t>
            </a:r>
            <a:r>
              <a:rPr lang="en-US" sz="900" dirty="0" err="1"/>
              <a:t>Fauchet</a:t>
            </a:r>
            <a:r>
              <a:rPr lang="en-US" sz="900" dirty="0"/>
              <a:t>, J.M. </a:t>
            </a:r>
            <a:r>
              <a:rPr lang="en-US" sz="900" dirty="0" err="1"/>
              <a:t>Rehm</a:t>
            </a:r>
            <a:r>
              <a:rPr lang="en-US" sz="900" dirty="0"/>
              <a:t>, G.L. </a:t>
            </a:r>
            <a:r>
              <a:rPr lang="en-US" sz="900" dirty="0" err="1"/>
              <a:t>McLendon</a:t>
            </a:r>
            <a:r>
              <a:rPr lang="en-US" sz="900" dirty="0"/>
              <a:t>, F. </a:t>
            </a:r>
            <a:r>
              <a:rPr lang="en-US" sz="900" dirty="0" err="1"/>
              <a:t>Seiferth</a:t>
            </a:r>
            <a:r>
              <a:rPr lang="en-US" sz="900" dirty="0"/>
              <a:t> and S. K. Kurinec, Applied </a:t>
            </a:r>
            <a:r>
              <a:rPr lang="en-US" sz="900" dirty="0" err="1"/>
              <a:t>Phy</a:t>
            </a:r>
            <a:r>
              <a:rPr lang="en-US" sz="900" dirty="0"/>
              <a:t>. Lett., </a:t>
            </a:r>
            <a:r>
              <a:rPr lang="en-US" sz="900" dirty="0" err="1"/>
              <a:t>Vol</a:t>
            </a:r>
            <a:r>
              <a:rPr lang="en-US" sz="900" dirty="0"/>
              <a:t> 64, No. 10, p. 1259. March </a:t>
            </a:r>
            <a:r>
              <a:rPr lang="en-US" sz="900" dirty="0" smtClean="0"/>
              <a:t>1994.</a:t>
            </a:r>
          </a:p>
          <a:p>
            <a:pPr marL="171450" lvl="0" indent="-171450">
              <a:buFont typeface="Arial" panose="020B0604020202020204" pitchFamily="34" charset="0"/>
              <a:buChar char="•"/>
            </a:pPr>
            <a:r>
              <a:rPr lang="en-US" sz="900" dirty="0" smtClean="0"/>
              <a:t>Light-Emitting </a:t>
            </a:r>
            <a:r>
              <a:rPr lang="en-US" sz="900" dirty="0"/>
              <a:t>Porous Silicon after Standard Microelectronic Processing, C. Peng, L. </a:t>
            </a:r>
            <a:r>
              <a:rPr lang="en-US" sz="900" dirty="0" err="1"/>
              <a:t>Tsybeskov</a:t>
            </a:r>
            <a:r>
              <a:rPr lang="en-US" sz="900" dirty="0"/>
              <a:t>, P. M. </a:t>
            </a:r>
            <a:r>
              <a:rPr lang="en-US" sz="900" dirty="0" err="1"/>
              <a:t>Fauchet</a:t>
            </a:r>
            <a:r>
              <a:rPr lang="en-US" sz="900" dirty="0"/>
              <a:t>, F. </a:t>
            </a:r>
            <a:r>
              <a:rPr lang="en-US" sz="900" dirty="0" err="1"/>
              <a:t>Seiferth</a:t>
            </a:r>
            <a:r>
              <a:rPr lang="en-US" sz="900" dirty="0"/>
              <a:t>, S. K. Kurinec, J.M. </a:t>
            </a:r>
            <a:r>
              <a:rPr lang="en-US" sz="900" dirty="0" err="1"/>
              <a:t>Rehm</a:t>
            </a:r>
            <a:r>
              <a:rPr lang="en-US" sz="900" dirty="0"/>
              <a:t>, and G.L. </a:t>
            </a:r>
            <a:r>
              <a:rPr lang="en-US" sz="900" dirty="0" err="1"/>
              <a:t>Mclendon</a:t>
            </a:r>
            <a:r>
              <a:rPr lang="en-US" sz="900" dirty="0"/>
              <a:t>, Mat. Res. Soc. </a:t>
            </a:r>
            <a:r>
              <a:rPr lang="en-US" sz="900" dirty="0" err="1"/>
              <a:t>Symp.Proc</a:t>
            </a:r>
            <a:r>
              <a:rPr lang="en-US" sz="900" dirty="0"/>
              <a:t>. Vol. 298, p.179, </a:t>
            </a:r>
            <a:r>
              <a:rPr lang="en-US" sz="900" dirty="0" smtClean="0"/>
              <a:t>1993.</a:t>
            </a:r>
          </a:p>
          <a:p>
            <a:pPr marL="171450" lvl="0" indent="-171450">
              <a:buFont typeface="Arial" panose="020B0604020202020204" pitchFamily="34" charset="0"/>
              <a:buChar char="•"/>
            </a:pPr>
            <a:r>
              <a:rPr lang="en-US" sz="900" dirty="0" smtClean="0"/>
              <a:t>Can </a:t>
            </a:r>
            <a:r>
              <a:rPr lang="en-US" sz="900" dirty="0"/>
              <a:t>Oxidation and other Treatments Help us Understand the Nature of Light-Emitting Porous Silicon, P.M. </a:t>
            </a:r>
            <a:r>
              <a:rPr lang="en-US" sz="900" dirty="0" err="1"/>
              <a:t>Fauchet</a:t>
            </a:r>
            <a:r>
              <a:rPr lang="en-US" sz="900" dirty="0"/>
              <a:t>, E. </a:t>
            </a:r>
            <a:r>
              <a:rPr lang="en-US" sz="900" dirty="0" err="1"/>
              <a:t>Ettedgul</a:t>
            </a:r>
            <a:r>
              <a:rPr lang="en-US" sz="900" dirty="0"/>
              <a:t>, A. </a:t>
            </a:r>
            <a:r>
              <a:rPr lang="en-US" sz="900" dirty="0" err="1"/>
              <a:t>Raisanen</a:t>
            </a:r>
            <a:r>
              <a:rPr lang="en-US" sz="900" dirty="0"/>
              <a:t>, L.J. </a:t>
            </a:r>
            <a:r>
              <a:rPr lang="en-US" sz="900" dirty="0" err="1"/>
              <a:t>Brillson</a:t>
            </a:r>
            <a:r>
              <a:rPr lang="en-US" sz="900" dirty="0"/>
              <a:t>, F. </a:t>
            </a:r>
            <a:r>
              <a:rPr lang="en-US" sz="900" dirty="0" err="1"/>
              <a:t>Seiferth</a:t>
            </a:r>
            <a:r>
              <a:rPr lang="en-US" sz="900" dirty="0"/>
              <a:t>, S.K. Kurinec, Y. Gao, C. Peng and L. </a:t>
            </a:r>
            <a:r>
              <a:rPr lang="en-US" sz="900" dirty="0" err="1"/>
              <a:t>Tsybeskov</a:t>
            </a:r>
            <a:r>
              <a:rPr lang="en-US" sz="900" dirty="0"/>
              <a:t>, Mat. Res. Soc. </a:t>
            </a:r>
            <a:r>
              <a:rPr lang="en-US" sz="900" dirty="0" err="1"/>
              <a:t>Symp</a:t>
            </a:r>
            <a:r>
              <a:rPr lang="en-US" sz="900" dirty="0"/>
              <a:t> Proc., Vol. 298, p. 271, 1993.</a:t>
            </a:r>
          </a:p>
          <a:p>
            <a:pPr lvl="0"/>
            <a:endParaRPr lang="en-US" sz="900" dirty="0"/>
          </a:p>
          <a:p>
            <a:pPr lvl="0"/>
            <a:endParaRPr lang="en-US" sz="900" dirty="0"/>
          </a:p>
          <a:p>
            <a:endParaRPr lang="en-US" sz="900" dirty="0"/>
          </a:p>
          <a:p>
            <a:pPr lvl="0"/>
            <a:endParaRPr lang="en-US" sz="900" dirty="0"/>
          </a:p>
        </p:txBody>
      </p:sp>
    </p:spTree>
    <p:extLst>
      <p:ext uri="{BB962C8B-B14F-4D97-AF65-F5344CB8AC3E}">
        <p14:creationId xmlns:p14="http://schemas.microsoft.com/office/powerpoint/2010/main" val="8395406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37" y="4651130"/>
            <a:ext cx="1431255" cy="365946"/>
          </a:xfrm>
          <a:prstGeom prst="rect">
            <a:avLst/>
          </a:prstGeom>
        </p:spPr>
      </p:pic>
      <p:pic>
        <p:nvPicPr>
          <p:cNvPr id="6" name="Picture 5" descr="ri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37" y="4336939"/>
            <a:ext cx="928688" cy="293270"/>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5"/>
          <p:cNvSpPr>
            <a:spLocks noGrp="1"/>
          </p:cNvSpPr>
          <p:nvPr>
            <p:ph type="dt" sz="half" idx="4294967295"/>
          </p:nvPr>
        </p:nvSpPr>
        <p:spPr>
          <a:xfrm>
            <a:off x="504081" y="4952163"/>
            <a:ext cx="2133600" cy="273844"/>
          </a:xfrm>
          <a:prstGeom prst="rect">
            <a:avLst/>
          </a:prstGeom>
        </p:spPr>
        <p:txBody>
          <a:bodyPr/>
          <a:lstStyle/>
          <a:p>
            <a:r>
              <a:rPr lang="en-US" sz="1400" dirty="0" smtClean="0">
                <a:latin typeface="Times New Roman" pitchFamily="18" charset="0"/>
                <a:cs typeface="Times New Roman" pitchFamily="18" charset="0"/>
              </a:rPr>
              <a:t>25 July 2016</a:t>
            </a:r>
            <a:endParaRPr lang="en-US" sz="1400" dirty="0">
              <a:latin typeface="Times New Roman" pitchFamily="18" charset="0"/>
              <a:cs typeface="Times New Roman" pitchFamily="18" charset="0"/>
            </a:endParaRPr>
          </a:p>
        </p:txBody>
      </p:sp>
      <p:sp>
        <p:nvSpPr>
          <p:cNvPr id="121" name="TextBox 120"/>
          <p:cNvSpPr txBox="1"/>
          <p:nvPr/>
        </p:nvSpPr>
        <p:spPr>
          <a:xfrm>
            <a:off x="925155" y="2467317"/>
            <a:ext cx="2210862" cy="184666"/>
          </a:xfrm>
          <a:prstGeom prst="rect">
            <a:avLst/>
          </a:prstGeom>
          <a:noFill/>
        </p:spPr>
        <p:txBody>
          <a:bodyPr wrap="none" rtlCol="0">
            <a:spAutoFit/>
          </a:bodyPr>
          <a:lstStyle/>
          <a:p>
            <a:r>
              <a:rPr lang="en-US" sz="600" dirty="0" smtClean="0">
                <a:latin typeface="Times New Roman" pitchFamily="18" charset="0"/>
                <a:cs typeface="Times New Roman" pitchFamily="18" charset="0"/>
              </a:rPr>
              <a:t>SU(2):  CCG, AB, EEHIII &amp; JA, </a:t>
            </a:r>
            <a:r>
              <a:rPr lang="en-US" sz="600" i="1" dirty="0" smtClean="0">
                <a:latin typeface="Times New Roman" pitchFamily="18" charset="0"/>
                <a:cs typeface="Times New Roman" pitchFamily="18" charset="0"/>
              </a:rPr>
              <a:t>Phys. Rev</a:t>
            </a:r>
            <a:r>
              <a:rPr lang="en-US" sz="600" dirty="0" smtClean="0">
                <a:latin typeface="Times New Roman" pitchFamily="18" charset="0"/>
                <a:cs typeface="Times New Roman" pitchFamily="18" charset="0"/>
              </a:rPr>
              <a:t>. </a:t>
            </a:r>
            <a:r>
              <a:rPr lang="en-US" sz="600" b="1" dirty="0" smtClean="0">
                <a:latin typeface="Times New Roman" pitchFamily="18" charset="0"/>
                <a:cs typeface="Times New Roman" pitchFamily="18" charset="0"/>
              </a:rPr>
              <a:t>A 79</a:t>
            </a:r>
            <a:r>
              <a:rPr lang="en-US" sz="600" dirty="0" smtClean="0">
                <a:latin typeface="Times New Roman" pitchFamily="18" charset="0"/>
                <a:cs typeface="Times New Roman" pitchFamily="18" charset="0"/>
              </a:rPr>
              <a:t>, 022111(2009 )</a:t>
            </a:r>
            <a:endParaRPr lang="en-US" sz="600" dirty="0">
              <a:latin typeface="Times New Roman" pitchFamily="18" charset="0"/>
              <a:cs typeface="Times New Roman" pitchFamily="18" charset="0"/>
            </a:endParaRPr>
          </a:p>
        </p:txBody>
      </p:sp>
      <p:sp>
        <p:nvSpPr>
          <p:cNvPr id="118" name="TextBox 117"/>
          <p:cNvSpPr txBox="1"/>
          <p:nvPr/>
        </p:nvSpPr>
        <p:spPr>
          <a:xfrm>
            <a:off x="7331501" y="1362808"/>
            <a:ext cx="744114" cy="184666"/>
          </a:xfrm>
          <a:prstGeom prst="rect">
            <a:avLst/>
          </a:prstGeom>
          <a:noFill/>
        </p:spPr>
        <p:txBody>
          <a:bodyPr wrap="none" rtlCol="0">
            <a:spAutoFit/>
          </a:bodyPr>
          <a:lstStyle/>
          <a:p>
            <a:r>
              <a:rPr lang="en-US" sz="600" dirty="0" smtClean="0">
                <a:latin typeface="Times New Roman" panose="02020603050405020304" pitchFamily="18" charset="0"/>
                <a:cs typeface="Times New Roman" panose="02020603050405020304" pitchFamily="18" charset="0"/>
              </a:rPr>
              <a:t>(10011 citations)*</a:t>
            </a:r>
            <a:endParaRPr lang="en-US" sz="600" dirty="0">
              <a:latin typeface="Times New Roman" panose="02020603050405020304" pitchFamily="18" charset="0"/>
              <a:cs typeface="Times New Roman" panose="02020603050405020304" pitchFamily="18" charset="0"/>
            </a:endParaRPr>
          </a:p>
        </p:txBody>
      </p:sp>
      <p:cxnSp>
        <p:nvCxnSpPr>
          <p:cNvPr id="1054" name="Straight Connector 1053"/>
          <p:cNvCxnSpPr/>
          <p:nvPr/>
        </p:nvCxnSpPr>
        <p:spPr>
          <a:xfrm>
            <a:off x="4509131" y="659424"/>
            <a:ext cx="0" cy="319152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4" name="Group 133"/>
          <p:cNvGrpSpPr/>
          <p:nvPr/>
        </p:nvGrpSpPr>
        <p:grpSpPr>
          <a:xfrm>
            <a:off x="-257908" y="4397"/>
            <a:ext cx="9775032" cy="5209451"/>
            <a:chOff x="-257908" y="5862"/>
            <a:chExt cx="9775032" cy="6945935"/>
          </a:xfrm>
        </p:grpSpPr>
        <p:grpSp>
          <p:nvGrpSpPr>
            <p:cNvPr id="133" name="Group 132"/>
            <p:cNvGrpSpPr/>
            <p:nvPr/>
          </p:nvGrpSpPr>
          <p:grpSpPr>
            <a:xfrm>
              <a:off x="4316069" y="87868"/>
              <a:ext cx="5201055" cy="6836078"/>
              <a:chOff x="4316069" y="87868"/>
              <a:chExt cx="5201055" cy="6836078"/>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5818" y="6316517"/>
                <a:ext cx="1596121" cy="355386"/>
              </a:xfrm>
              <a:prstGeom prst="rect">
                <a:avLst/>
              </a:prstGeom>
            </p:spPr>
          </p:pic>
          <p:grpSp>
            <p:nvGrpSpPr>
              <p:cNvPr id="1050" name="Group 1049"/>
              <p:cNvGrpSpPr/>
              <p:nvPr/>
            </p:nvGrpSpPr>
            <p:grpSpPr>
              <a:xfrm>
                <a:off x="4316069" y="87868"/>
                <a:ext cx="5201055" cy="6836078"/>
                <a:chOff x="4316069" y="87868"/>
                <a:chExt cx="5201055" cy="6836078"/>
              </a:xfrm>
            </p:grpSpPr>
            <p:sp>
              <p:nvSpPr>
                <p:cNvPr id="113" name="TextBox 112"/>
                <p:cNvSpPr txBox="1"/>
                <p:nvPr/>
              </p:nvSpPr>
              <p:spPr>
                <a:xfrm>
                  <a:off x="4316069" y="87868"/>
                  <a:ext cx="4517269" cy="410369"/>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Photonic Quantum Information Processing</a:t>
                  </a:r>
                  <a:endParaRPr lang="en-US" sz="1400" b="1" dirty="0">
                    <a:latin typeface="Times New Roman" panose="02020603050405020304" pitchFamily="18" charset="0"/>
                    <a:cs typeface="Times New Roman" panose="02020603050405020304" pitchFamily="18" charset="0"/>
                  </a:endParaRPr>
                </a:p>
              </p:txBody>
            </p:sp>
            <p:grpSp>
              <p:nvGrpSpPr>
                <p:cNvPr id="124" name="Group 123"/>
                <p:cNvGrpSpPr/>
                <p:nvPr/>
              </p:nvGrpSpPr>
              <p:grpSpPr>
                <a:xfrm>
                  <a:off x="4589584" y="468923"/>
                  <a:ext cx="4927540" cy="6455023"/>
                  <a:chOff x="4589584" y="468923"/>
                  <a:chExt cx="4927540" cy="6455023"/>
                </a:xfrm>
              </p:grpSpPr>
              <p:grpSp>
                <p:nvGrpSpPr>
                  <p:cNvPr id="114" name="Group 113"/>
                  <p:cNvGrpSpPr/>
                  <p:nvPr/>
                </p:nvGrpSpPr>
                <p:grpSpPr>
                  <a:xfrm>
                    <a:off x="7491045" y="586154"/>
                    <a:ext cx="2026079" cy="1171749"/>
                    <a:chOff x="7484250" y="19050"/>
                    <a:chExt cx="2026079" cy="1171749"/>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7923" y="19050"/>
                      <a:ext cx="1433513"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484250" y="944578"/>
                      <a:ext cx="2026079" cy="246221"/>
                    </a:xfrm>
                    <a:prstGeom prst="rect">
                      <a:avLst/>
                    </a:prstGeom>
                    <a:noFill/>
                  </p:spPr>
                  <p:txBody>
                    <a:bodyPr wrap="square" rtlCol="0">
                      <a:spAutoFit/>
                    </a:bodyPr>
                    <a:lstStyle/>
                    <a:p>
                      <a:r>
                        <a:rPr lang="en-US" sz="600" dirty="0" smtClean="0"/>
                        <a:t>A. </a:t>
                      </a:r>
                      <a:r>
                        <a:rPr lang="en-US" sz="600" dirty="0" err="1" smtClean="0"/>
                        <a:t>Yariv</a:t>
                      </a:r>
                      <a:r>
                        <a:rPr lang="en-US" sz="600" dirty="0" smtClean="0"/>
                        <a:t>, </a:t>
                      </a:r>
                      <a:r>
                        <a:rPr lang="en-US" sz="600" i="1" dirty="0" smtClean="0"/>
                        <a:t>Elec. Lett. </a:t>
                      </a:r>
                      <a:r>
                        <a:rPr lang="en-US" sz="600" b="1" dirty="0" smtClean="0"/>
                        <a:t>36</a:t>
                      </a:r>
                      <a:r>
                        <a:rPr lang="en-US" sz="600" dirty="0" smtClean="0"/>
                        <a:t>, 321 (2000)</a:t>
                      </a:r>
                      <a:endParaRPr lang="en-US" sz="600" dirty="0"/>
                    </a:p>
                  </p:txBody>
                </p:sp>
              </p:grpSp>
              <mc:AlternateContent xmlns:mc="http://schemas.openxmlformats.org/markup-compatibility/2006" xmlns:a14="http://schemas.microsoft.com/office/drawing/2010/main">
                <mc:Choice Requires="a14">
                  <p:sp>
                    <p:nvSpPr>
                      <p:cNvPr id="43" name="TextBox 42"/>
                      <p:cNvSpPr txBox="1"/>
                      <p:nvPr/>
                    </p:nvSpPr>
                    <p:spPr>
                      <a:xfrm rot="5400000">
                        <a:off x="5946440" y="3765553"/>
                        <a:ext cx="5128327" cy="4521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800" i="1" smtClean="0">
                                      <a:latin typeface="Cambria Math"/>
                                    </a:rPr>
                                  </m:ctrlPr>
                                </m:dPr>
                                <m:e>
                                  <m:d>
                                    <m:dPr>
                                      <m:begChr m:val=""/>
                                      <m:endChr m:val="⟩"/>
                                      <m:ctrlPr>
                                        <a:rPr lang="en-US" sz="800" i="1" smtClean="0">
                                          <a:latin typeface="Cambria Math"/>
                                        </a:rPr>
                                      </m:ctrlPr>
                                    </m:dPr>
                                    <m:e>
                                      <m:r>
                                        <m:rPr>
                                          <m:sty m:val="p"/>
                                        </m:rPr>
                                        <a:rPr lang="en-US" sz="800" b="0" i="0" smtClean="0">
                                          <a:latin typeface="Cambria Math"/>
                                        </a:rPr>
                                        <m:t>out</m:t>
                                      </m:r>
                                    </m:e>
                                  </m:d>
                                  <m:r>
                                    <a:rPr lang="en-US" sz="800" b="0" i="1" smtClean="0">
                                      <a:latin typeface="Cambria Math"/>
                                    </a:rPr>
                                    <m:t>=</m:t>
                                  </m:r>
                                </m:e>
                              </m:d>
                              <m:nary>
                                <m:naryPr>
                                  <m:chr m:val="∬"/>
                                  <m:limLoc m:val="undOvr"/>
                                  <m:ctrlPr>
                                    <a:rPr lang="en-US" sz="800" i="1">
                                      <a:latin typeface="Cambria Math"/>
                                    </a:rPr>
                                  </m:ctrlPr>
                                </m:naryPr>
                                <m:sub>
                                  <m:r>
                                    <m:rPr>
                                      <m:brk m:alnAt="24"/>
                                    </m:rPr>
                                    <a:rPr lang="en-US" sz="800" i="1">
                                      <a:latin typeface="Cambria Math"/>
                                    </a:rPr>
                                    <m:t>−</m:t>
                                  </m:r>
                                  <m:r>
                                    <a:rPr lang="en-US" sz="800" i="1">
                                      <a:latin typeface="Cambria Math"/>
                                      <a:ea typeface="Cambria Math"/>
                                    </a:rPr>
                                    <m:t>∞</m:t>
                                  </m:r>
                                </m:sub>
                                <m:sup>
                                  <m:r>
                                    <a:rPr lang="en-US" sz="800" i="1">
                                      <a:latin typeface="Cambria Math"/>
                                      <a:ea typeface="Cambria Math"/>
                                    </a:rPr>
                                    <m:t>∞</m:t>
                                  </m:r>
                                </m:sup>
                                <m:e>
                                  <m:r>
                                    <a:rPr lang="en-US" sz="800" b="0" i="1" smtClean="0">
                                      <a:latin typeface="Cambria Math"/>
                                      <a:ea typeface="Cambria Math"/>
                                    </a:rPr>
                                    <m:t>𝑑</m:t>
                                  </m:r>
                                  <m:r>
                                    <a:rPr lang="en-US" sz="800" b="0" i="1" smtClean="0">
                                      <a:latin typeface="Cambria Math"/>
                                      <a:ea typeface="Cambria Math"/>
                                    </a:rPr>
                                    <m:t>𝜔</m:t>
                                  </m:r>
                                  <m:r>
                                    <a:rPr lang="en-US" sz="800" b="0" i="1" smtClean="0">
                                      <a:latin typeface="Cambria Math"/>
                                      <a:ea typeface="Cambria Math"/>
                                    </a:rPr>
                                    <m:t>′′</m:t>
                                  </m:r>
                                  <m:r>
                                    <a:rPr lang="en-US" sz="800" b="0" i="1" smtClean="0">
                                      <a:latin typeface="Cambria Math"/>
                                      <a:ea typeface="Cambria Math"/>
                                    </a:rPr>
                                    <m:t>𝑑</m:t>
                                  </m:r>
                                  <m:r>
                                    <a:rPr lang="en-US" sz="800" b="0" i="1" smtClean="0">
                                      <a:latin typeface="Cambria Math"/>
                                      <a:ea typeface="Cambria Math"/>
                                    </a:rPr>
                                    <m:t>𝜔</m:t>
                                  </m:r>
                                  <m:r>
                                    <a:rPr lang="en-US" sz="800" b="0" i="1" smtClean="0">
                                      <a:latin typeface="Cambria Math"/>
                                      <a:ea typeface="Cambria Math"/>
                                    </a:rPr>
                                    <m:t>′</m:t>
                                  </m:r>
                                  <m:r>
                                    <a:rPr lang="en-US" sz="800" i="1" smtClean="0">
                                      <a:latin typeface="Cambria Math"/>
                                      <a:ea typeface="Cambria Math"/>
                                    </a:rPr>
                                    <m:t>ℱ</m:t>
                                  </m:r>
                                  <m:d>
                                    <m:dPr>
                                      <m:ctrlPr>
                                        <a:rPr lang="en-US" sz="800" i="1" smtClean="0">
                                          <a:latin typeface="Cambria Math"/>
                                          <a:ea typeface="Cambria Math"/>
                                        </a:rPr>
                                      </m:ctrlPr>
                                    </m:dPr>
                                    <m:e>
                                      <m:r>
                                        <a:rPr lang="en-US" sz="800" i="1" smtClean="0">
                                          <a:latin typeface="Cambria Math"/>
                                          <a:ea typeface="Cambria Math"/>
                                        </a:rPr>
                                        <m:t>𝜔</m:t>
                                      </m:r>
                                      <m:r>
                                        <a:rPr lang="en-US" sz="800" b="0" i="1" smtClean="0">
                                          <a:latin typeface="Cambria Math"/>
                                          <a:ea typeface="Cambria Math"/>
                                        </a:rPr>
                                        <m:t>′′,</m:t>
                                      </m:r>
                                      <m:r>
                                        <a:rPr lang="en-US" sz="800" b="0" i="1" smtClean="0">
                                          <a:latin typeface="Cambria Math"/>
                                          <a:ea typeface="Cambria Math"/>
                                        </a:rPr>
                                        <m:t>𝜔</m:t>
                                      </m:r>
                                      <m:r>
                                        <a:rPr lang="en-US" sz="800" b="0" i="1" smtClean="0">
                                          <a:latin typeface="Cambria Math"/>
                                          <a:ea typeface="Cambria Math"/>
                                        </a:rPr>
                                        <m:t>′</m:t>
                                      </m:r>
                                    </m:e>
                                  </m:d>
                                  <m:d>
                                    <m:dPr>
                                      <m:ctrlPr>
                                        <a:rPr lang="en-US" sz="800" i="1" smtClean="0">
                                          <a:latin typeface="Cambria Math"/>
                                          <a:ea typeface="Cambria Math"/>
                                        </a:rPr>
                                      </m:ctrlPr>
                                    </m:dPr>
                                    <m:e>
                                      <m:sSub>
                                        <m:sSubPr>
                                          <m:ctrlPr>
                                            <a:rPr lang="en-US" sz="800" i="1" smtClean="0">
                                              <a:latin typeface="Cambria Math"/>
                                              <a:ea typeface="Cambria Math"/>
                                            </a:rPr>
                                          </m:ctrlPr>
                                        </m:sSubPr>
                                        <m:e>
                                          <m:r>
                                            <a:rPr lang="en-US" sz="800" b="0" i="1" smtClean="0">
                                              <a:latin typeface="Cambria Math"/>
                                              <a:ea typeface="Cambria Math"/>
                                            </a:rPr>
                                            <m:t>𝑇</m:t>
                                          </m:r>
                                        </m:e>
                                        <m:sub>
                                          <m:r>
                                            <a:rPr lang="en-US" sz="800" b="0" i="1" smtClean="0">
                                              <a:latin typeface="Cambria Math"/>
                                              <a:ea typeface="Cambria Math"/>
                                            </a:rPr>
                                            <m:t>11</m:t>
                                          </m:r>
                                        </m:sub>
                                      </m:sSub>
                                      <m:d>
                                        <m:dPr>
                                          <m:ctrlPr>
                                            <a:rPr lang="en-US" sz="800" i="1" smtClean="0">
                                              <a:latin typeface="Cambria Math"/>
                                              <a:ea typeface="Cambria Math"/>
                                            </a:rPr>
                                          </m:ctrlPr>
                                        </m:dPr>
                                        <m:e>
                                          <m:r>
                                            <a:rPr lang="en-US" sz="800" i="1" smtClean="0">
                                              <a:latin typeface="Cambria Math"/>
                                              <a:ea typeface="Cambria Math"/>
                                            </a:rPr>
                                            <m:t>𝜔</m:t>
                                          </m:r>
                                          <m:r>
                                            <a:rPr lang="en-US" sz="800" b="0" i="1" smtClean="0">
                                              <a:latin typeface="Cambria Math"/>
                                              <a:ea typeface="Cambria Math"/>
                                            </a:rPr>
                                            <m:t>′′</m:t>
                                          </m:r>
                                        </m:e>
                                      </m:d>
                                      <m:sSup>
                                        <m:sSupPr>
                                          <m:ctrlPr>
                                            <a:rPr lang="en-US" sz="800" i="1">
                                              <a:latin typeface="Cambria Math"/>
                                            </a:rPr>
                                          </m:ctrlPr>
                                        </m:sSupPr>
                                        <m:e>
                                          <m:acc>
                                            <m:accPr>
                                              <m:chr m:val="̂"/>
                                              <m:ctrlPr>
                                                <a:rPr lang="en-US" sz="800" i="1">
                                                  <a:latin typeface="Cambria Math"/>
                                                </a:rPr>
                                              </m:ctrlPr>
                                            </m:accPr>
                                            <m:e>
                                              <m:r>
                                                <a:rPr lang="en-US" sz="800" i="1">
                                                  <a:latin typeface="Cambria Math"/>
                                                </a:rPr>
                                                <m:t>𝑐</m:t>
                                              </m:r>
                                            </m:e>
                                          </m:acc>
                                        </m:e>
                                        <m:sup>
                                          <m:r>
                                            <a:rPr lang="en-US" sz="800" i="1">
                                              <a:latin typeface="Cambria Math"/>
                                              <a:ea typeface="Cambria Math"/>
                                            </a:rPr>
                                            <m:t>†</m:t>
                                          </m:r>
                                        </m:sup>
                                      </m:sSup>
                                      <m:r>
                                        <a:rPr lang="en-US" sz="800" b="0" i="1" smtClean="0">
                                          <a:latin typeface="Cambria Math"/>
                                          <a:ea typeface="Cambria Math"/>
                                        </a:rPr>
                                        <m:t>+</m:t>
                                      </m:r>
                                      <m:sSub>
                                        <m:sSubPr>
                                          <m:ctrlPr>
                                            <a:rPr lang="en-US" sz="800" i="1">
                                              <a:latin typeface="Cambria Math"/>
                                              <a:ea typeface="Cambria Math"/>
                                            </a:rPr>
                                          </m:ctrlPr>
                                        </m:sSubPr>
                                        <m:e>
                                          <m:r>
                                            <a:rPr lang="en-US" sz="800" i="1">
                                              <a:latin typeface="Cambria Math"/>
                                              <a:ea typeface="Cambria Math"/>
                                            </a:rPr>
                                            <m:t>𝑇</m:t>
                                          </m:r>
                                        </m:e>
                                        <m:sub>
                                          <m:r>
                                            <a:rPr lang="en-US" sz="800" i="1">
                                              <a:latin typeface="Cambria Math"/>
                                              <a:ea typeface="Cambria Math"/>
                                            </a:rPr>
                                            <m:t>1</m:t>
                                          </m:r>
                                          <m:r>
                                            <a:rPr lang="en-US" sz="800" b="0" i="1" smtClean="0">
                                              <a:latin typeface="Cambria Math"/>
                                              <a:ea typeface="Cambria Math"/>
                                            </a:rPr>
                                            <m:t>2</m:t>
                                          </m:r>
                                        </m:sub>
                                      </m:sSub>
                                      <m:d>
                                        <m:dPr>
                                          <m:ctrlPr>
                                            <a:rPr lang="en-US" sz="800" i="1">
                                              <a:latin typeface="Cambria Math"/>
                                              <a:ea typeface="Cambria Math"/>
                                            </a:rPr>
                                          </m:ctrlPr>
                                        </m:dPr>
                                        <m:e>
                                          <m:r>
                                            <a:rPr lang="en-US" sz="800" i="1">
                                              <a:latin typeface="Cambria Math"/>
                                              <a:ea typeface="Cambria Math"/>
                                            </a:rPr>
                                            <m:t>𝜔</m:t>
                                          </m:r>
                                          <m:r>
                                            <a:rPr lang="en-US" sz="800" b="0" i="1" smtClean="0">
                                              <a:latin typeface="Cambria Math"/>
                                              <a:ea typeface="Cambria Math"/>
                                            </a:rPr>
                                            <m:t>′′</m:t>
                                          </m:r>
                                        </m:e>
                                      </m:d>
                                      <m:sSup>
                                        <m:sSupPr>
                                          <m:ctrlPr>
                                            <a:rPr lang="en-US" sz="800" i="1">
                                              <a:latin typeface="Cambria Math"/>
                                            </a:rPr>
                                          </m:ctrlPr>
                                        </m:sSupPr>
                                        <m:e>
                                          <m:acc>
                                            <m:accPr>
                                              <m:chr m:val="̂"/>
                                              <m:ctrlPr>
                                                <a:rPr lang="en-US" sz="800" i="1">
                                                  <a:latin typeface="Cambria Math"/>
                                                </a:rPr>
                                              </m:ctrlPr>
                                            </m:accPr>
                                            <m:e>
                                              <m:r>
                                                <a:rPr lang="en-US" sz="800" b="0" i="1" smtClean="0">
                                                  <a:latin typeface="Cambria Math"/>
                                                </a:rPr>
                                                <m:t>𝑙</m:t>
                                              </m:r>
                                            </m:e>
                                          </m:acc>
                                        </m:e>
                                        <m:sup>
                                          <m:r>
                                            <a:rPr lang="en-US" sz="800" i="1">
                                              <a:latin typeface="Cambria Math"/>
                                              <a:ea typeface="Cambria Math"/>
                                            </a:rPr>
                                            <m:t>†</m:t>
                                          </m:r>
                                        </m:sup>
                                      </m:sSup>
                                    </m:e>
                                  </m:d>
                                  <m:d>
                                    <m:dPr>
                                      <m:ctrlPr>
                                        <a:rPr lang="en-US" sz="800" i="1" smtClean="0">
                                          <a:latin typeface="Cambria Math"/>
                                          <a:ea typeface="Cambria Math"/>
                                        </a:rPr>
                                      </m:ctrlPr>
                                    </m:dPr>
                                    <m:e>
                                      <m:sSub>
                                        <m:sSubPr>
                                          <m:ctrlPr>
                                            <a:rPr lang="en-US" sz="800" i="1">
                                              <a:latin typeface="Cambria Math"/>
                                              <a:ea typeface="Cambria Math"/>
                                            </a:rPr>
                                          </m:ctrlPr>
                                        </m:sSubPr>
                                        <m:e>
                                          <m:r>
                                            <a:rPr lang="en-US" sz="800" i="1">
                                              <a:latin typeface="Cambria Math"/>
                                              <a:ea typeface="Cambria Math"/>
                                            </a:rPr>
                                            <m:t>𝑇</m:t>
                                          </m:r>
                                        </m:e>
                                        <m:sub>
                                          <m:r>
                                            <a:rPr lang="en-US" sz="800" b="0" i="1" smtClean="0">
                                              <a:latin typeface="Cambria Math"/>
                                              <a:ea typeface="Cambria Math"/>
                                            </a:rPr>
                                            <m:t>2</m:t>
                                          </m:r>
                                          <m:r>
                                            <a:rPr lang="en-US" sz="800" i="1">
                                              <a:latin typeface="Cambria Math"/>
                                              <a:ea typeface="Cambria Math"/>
                                            </a:rPr>
                                            <m:t>1</m:t>
                                          </m:r>
                                        </m:sub>
                                      </m:sSub>
                                      <m:d>
                                        <m:dPr>
                                          <m:ctrlPr>
                                            <a:rPr lang="en-US" sz="800" i="1">
                                              <a:latin typeface="Cambria Math"/>
                                              <a:ea typeface="Cambria Math"/>
                                            </a:rPr>
                                          </m:ctrlPr>
                                        </m:dPr>
                                        <m:e>
                                          <m:r>
                                            <a:rPr lang="en-US" sz="800" i="1">
                                              <a:latin typeface="Cambria Math"/>
                                              <a:ea typeface="Cambria Math"/>
                                            </a:rPr>
                                            <m:t>𝜔</m:t>
                                          </m:r>
                                          <m:r>
                                            <a:rPr lang="en-US" sz="800" b="0" i="1" smtClean="0">
                                              <a:latin typeface="Cambria Math"/>
                                              <a:ea typeface="Cambria Math"/>
                                            </a:rPr>
                                            <m:t>′</m:t>
                                          </m:r>
                                        </m:e>
                                      </m:d>
                                      <m:sSup>
                                        <m:sSupPr>
                                          <m:ctrlPr>
                                            <a:rPr lang="en-US" sz="800" i="1">
                                              <a:latin typeface="Cambria Math"/>
                                            </a:rPr>
                                          </m:ctrlPr>
                                        </m:sSupPr>
                                        <m:e>
                                          <m:acc>
                                            <m:accPr>
                                              <m:chr m:val="̂"/>
                                              <m:ctrlPr>
                                                <a:rPr lang="en-US" sz="800" i="1">
                                                  <a:latin typeface="Cambria Math"/>
                                                </a:rPr>
                                              </m:ctrlPr>
                                            </m:accPr>
                                            <m:e>
                                              <m:r>
                                                <a:rPr lang="en-US" sz="800" i="1">
                                                  <a:latin typeface="Cambria Math"/>
                                                </a:rPr>
                                                <m:t>𝑐</m:t>
                                              </m:r>
                                            </m:e>
                                          </m:acc>
                                        </m:e>
                                        <m:sup>
                                          <m:r>
                                            <a:rPr lang="en-US" sz="800" i="1">
                                              <a:latin typeface="Cambria Math"/>
                                              <a:ea typeface="Cambria Math"/>
                                            </a:rPr>
                                            <m:t>†</m:t>
                                          </m:r>
                                        </m:sup>
                                      </m:sSup>
                                      <m:r>
                                        <a:rPr lang="en-US" sz="800" b="0" i="1" smtClean="0">
                                          <a:latin typeface="Cambria Math"/>
                                          <a:ea typeface="Cambria Math"/>
                                        </a:rPr>
                                        <m:t>+</m:t>
                                      </m:r>
                                      <m:sSub>
                                        <m:sSubPr>
                                          <m:ctrlPr>
                                            <a:rPr lang="en-US" sz="800" i="1">
                                              <a:latin typeface="Cambria Math"/>
                                              <a:ea typeface="Cambria Math"/>
                                            </a:rPr>
                                          </m:ctrlPr>
                                        </m:sSubPr>
                                        <m:e>
                                          <m:r>
                                            <a:rPr lang="en-US" sz="800" i="1">
                                              <a:latin typeface="Cambria Math"/>
                                              <a:ea typeface="Cambria Math"/>
                                            </a:rPr>
                                            <m:t>𝑇</m:t>
                                          </m:r>
                                        </m:e>
                                        <m:sub>
                                          <m:r>
                                            <a:rPr lang="en-US" sz="800" b="0" i="1" smtClean="0">
                                              <a:latin typeface="Cambria Math"/>
                                              <a:ea typeface="Cambria Math"/>
                                            </a:rPr>
                                            <m:t>2</m:t>
                                          </m:r>
                                          <m:r>
                                            <a:rPr lang="en-US" sz="800" i="1">
                                              <a:latin typeface="Cambria Math"/>
                                              <a:ea typeface="Cambria Math"/>
                                            </a:rPr>
                                            <m:t>2</m:t>
                                          </m:r>
                                        </m:sub>
                                      </m:sSub>
                                      <m:d>
                                        <m:dPr>
                                          <m:ctrlPr>
                                            <a:rPr lang="en-US" sz="800" i="1">
                                              <a:latin typeface="Cambria Math"/>
                                              <a:ea typeface="Cambria Math"/>
                                            </a:rPr>
                                          </m:ctrlPr>
                                        </m:dPr>
                                        <m:e>
                                          <m:r>
                                            <a:rPr lang="en-US" sz="800" i="1">
                                              <a:latin typeface="Cambria Math"/>
                                              <a:ea typeface="Cambria Math"/>
                                            </a:rPr>
                                            <m:t>𝜔</m:t>
                                          </m:r>
                                          <m:r>
                                            <a:rPr lang="en-US" sz="800" b="0" i="1" smtClean="0">
                                              <a:latin typeface="Cambria Math"/>
                                              <a:ea typeface="Cambria Math"/>
                                            </a:rPr>
                                            <m:t>′</m:t>
                                          </m:r>
                                        </m:e>
                                      </m:d>
                                      <m:sSup>
                                        <m:sSupPr>
                                          <m:ctrlPr>
                                            <a:rPr lang="en-US" sz="800" i="1">
                                              <a:latin typeface="Cambria Math"/>
                                            </a:rPr>
                                          </m:ctrlPr>
                                        </m:sSupPr>
                                        <m:e>
                                          <m:acc>
                                            <m:accPr>
                                              <m:chr m:val="̂"/>
                                              <m:ctrlPr>
                                                <a:rPr lang="en-US" sz="800" i="1">
                                                  <a:latin typeface="Cambria Math"/>
                                                </a:rPr>
                                              </m:ctrlPr>
                                            </m:accPr>
                                            <m:e>
                                              <m:r>
                                                <a:rPr lang="en-US" sz="800" i="1">
                                                  <a:latin typeface="Cambria Math"/>
                                                </a:rPr>
                                                <m:t>𝑙</m:t>
                                              </m:r>
                                            </m:e>
                                          </m:acc>
                                        </m:e>
                                        <m:sup>
                                          <m:r>
                                            <a:rPr lang="en-US" sz="800" i="1">
                                              <a:latin typeface="Cambria Math"/>
                                              <a:ea typeface="Cambria Math"/>
                                            </a:rPr>
                                            <m:t>†</m:t>
                                          </m:r>
                                        </m:sup>
                                      </m:sSup>
                                    </m:e>
                                  </m:d>
                                  <m:d>
                                    <m:dPr>
                                      <m:begChr m:val="|"/>
                                      <m:endChr m:val=""/>
                                      <m:ctrlPr>
                                        <a:rPr lang="en-US" sz="800" i="1">
                                          <a:latin typeface="Cambria Math"/>
                                        </a:rPr>
                                      </m:ctrlPr>
                                    </m:dPr>
                                    <m:e>
                                      <m:d>
                                        <m:dPr>
                                          <m:begChr m:val=""/>
                                          <m:endChr m:val="⟩"/>
                                          <m:ctrlPr>
                                            <a:rPr lang="en-US" sz="800" i="1">
                                              <a:latin typeface="Cambria Math"/>
                                            </a:rPr>
                                          </m:ctrlPr>
                                        </m:dPr>
                                        <m:e>
                                          <m:r>
                                            <m:rPr>
                                              <m:sty m:val="p"/>
                                            </m:rPr>
                                            <a:rPr lang="en-US" sz="800" b="0" i="0" smtClean="0">
                                              <a:latin typeface="Cambria Math"/>
                                            </a:rPr>
                                            <m:t>vac</m:t>
                                          </m:r>
                                        </m:e>
                                      </m:d>
                                    </m:e>
                                  </m:d>
                                </m:e>
                              </m:nary>
                            </m:oMath>
                          </m:oMathPara>
                        </a14:m>
                        <a:endParaRPr lang="en-US" sz="800" dirty="0"/>
                      </a:p>
                    </p:txBody>
                  </p:sp>
                </mc:Choice>
                <mc:Fallback xmlns="">
                  <p:sp>
                    <p:nvSpPr>
                      <p:cNvPr id="43" name="TextBox 42"/>
                      <p:cNvSpPr txBox="1">
                        <a:spLocks noRot="1" noChangeAspect="1" noMove="1" noResize="1" noEditPoints="1" noAdjustHandles="1" noChangeArrowheads="1" noChangeShapeType="1" noTextEdit="1"/>
                      </p:cNvSpPr>
                      <p:nvPr/>
                    </p:nvSpPr>
                    <p:spPr>
                      <a:xfrm rot="5400000">
                        <a:off x="6124888" y="3720573"/>
                        <a:ext cx="4771434" cy="542136"/>
                      </a:xfrm>
                      <a:prstGeom prst="rect">
                        <a:avLst/>
                      </a:prstGeom>
                      <a:blipFill rotWithShape="1">
                        <a:blip r:embed="rId6"/>
                        <a:stretch>
                          <a:fillRect l="-158427" t="-2171" r="-104494" b="-4470"/>
                        </a:stretch>
                      </a:blipFill>
                    </p:spPr>
                    <p:txBody>
                      <a:bodyPr/>
                      <a:lstStyle/>
                      <a:p>
                        <a:r>
                          <a:rPr lang="en-US">
                            <a:noFill/>
                          </a:rPr>
                          <a:t> </a:t>
                        </a:r>
                      </a:p>
                    </p:txBody>
                  </p:sp>
                </mc:Fallback>
              </mc:AlternateContent>
              <p:grpSp>
                <p:nvGrpSpPr>
                  <p:cNvPr id="101" name="Group 100"/>
                  <p:cNvGrpSpPr/>
                  <p:nvPr/>
                </p:nvGrpSpPr>
                <p:grpSpPr>
                  <a:xfrm>
                    <a:off x="5108730" y="468923"/>
                    <a:ext cx="1982797" cy="1497346"/>
                    <a:chOff x="5256203" y="130369"/>
                    <a:chExt cx="1982797" cy="1497346"/>
                  </a:xfrm>
                </p:grpSpPr>
                <p:pic>
                  <p:nvPicPr>
                    <p:cNvPr id="92" name="Picture 2" descr="Slide1"/>
                    <p:cNvPicPr>
                      <a:picLocks noChangeAspect="1" noChangeArrowheads="1"/>
                    </p:cNvPicPr>
                    <p:nvPr/>
                  </p:nvPicPr>
                  <p:blipFill>
                    <a:blip r:embed="rId7" cstate="print">
                      <a:extLst>
                        <a:ext uri="{28A0092B-C50C-407E-A947-70E740481C1C}">
                          <a14:useLocalDpi xmlns:a14="http://schemas.microsoft.com/office/drawing/2010/main" val="0"/>
                        </a:ext>
                      </a:extLst>
                    </a:blip>
                    <a:srcRect l="12755" t="15710" r="12071" b="22993"/>
                    <a:stretch>
                      <a:fillRect/>
                    </a:stretch>
                  </p:blipFill>
                  <p:spPr bwMode="auto">
                    <a:xfrm>
                      <a:off x="5520522" y="373417"/>
                      <a:ext cx="1718478" cy="10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TextBox 92"/>
                    <p:cNvSpPr txBox="1"/>
                    <p:nvPr/>
                  </p:nvSpPr>
                  <p:spPr>
                    <a:xfrm>
                      <a:off x="5256203" y="1381494"/>
                      <a:ext cx="1856598" cy="246221"/>
                    </a:xfrm>
                    <a:prstGeom prst="rect">
                      <a:avLst/>
                    </a:prstGeom>
                    <a:noFill/>
                  </p:spPr>
                  <p:txBody>
                    <a:bodyPr wrap="none" rtlCol="0">
                      <a:spAutoFit/>
                    </a:bodyPr>
                    <a:lstStyle/>
                    <a:p>
                      <a:r>
                        <a:rPr lang="en-US" sz="600" dirty="0" smtClean="0">
                          <a:latin typeface="Times New Roman" pitchFamily="18" charset="0"/>
                          <a:cs typeface="Times New Roman" pitchFamily="18" charset="0"/>
                        </a:rPr>
                        <a:t>EEHIII, AWE, &amp; SFP, </a:t>
                      </a:r>
                      <a:r>
                        <a:rPr lang="en-US" sz="600" i="1" dirty="0" smtClean="0">
                          <a:latin typeface="Times New Roman" pitchFamily="18" charset="0"/>
                          <a:cs typeface="Times New Roman" pitchFamily="18" charset="0"/>
                        </a:rPr>
                        <a:t>Phys. Rev</a:t>
                      </a:r>
                      <a:r>
                        <a:rPr lang="en-US" sz="600" dirty="0" smtClean="0">
                          <a:latin typeface="Times New Roman" pitchFamily="18" charset="0"/>
                          <a:cs typeface="Times New Roman" pitchFamily="18" charset="0"/>
                        </a:rPr>
                        <a:t>. </a:t>
                      </a:r>
                      <a:r>
                        <a:rPr lang="en-US" sz="600" b="1" dirty="0" smtClean="0">
                          <a:latin typeface="Times New Roman" pitchFamily="18" charset="0"/>
                          <a:cs typeface="Times New Roman" pitchFamily="18" charset="0"/>
                        </a:rPr>
                        <a:t>A82</a:t>
                      </a:r>
                      <a:r>
                        <a:rPr lang="en-US" sz="600" dirty="0" smtClean="0">
                          <a:latin typeface="Times New Roman" pitchFamily="18" charset="0"/>
                          <a:cs typeface="Times New Roman" pitchFamily="18" charset="0"/>
                        </a:rPr>
                        <a:t>, 063839(2010)</a:t>
                      </a:r>
                      <a:endParaRPr lang="en-US" sz="600" dirty="0">
                        <a:latin typeface="Times New Roman" pitchFamily="18" charset="0"/>
                        <a:cs typeface="Times New Roman" pitchFamily="18" charset="0"/>
                      </a:endParaRPr>
                    </a:p>
                  </p:txBody>
                </p:sp>
                <p:sp>
                  <p:nvSpPr>
                    <p:cNvPr id="90" name="TextBox 89"/>
                    <p:cNvSpPr txBox="1"/>
                    <p:nvPr/>
                  </p:nvSpPr>
                  <p:spPr>
                    <a:xfrm>
                      <a:off x="5281246" y="130369"/>
                      <a:ext cx="1681871" cy="369332"/>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Single Photon Response</a:t>
                      </a:r>
                      <a:endParaRPr lang="en-US" sz="1200" dirty="0">
                        <a:latin typeface="Times New Roman" panose="02020603050405020304" pitchFamily="18" charset="0"/>
                        <a:cs typeface="Times New Roman" panose="02020603050405020304" pitchFamily="18" charset="0"/>
                      </a:endParaRPr>
                    </a:p>
                  </p:txBody>
                </p:sp>
              </p:grpSp>
              <p:grpSp>
                <p:nvGrpSpPr>
                  <p:cNvPr id="100" name="Group 99"/>
                  <p:cNvGrpSpPr/>
                  <p:nvPr/>
                </p:nvGrpSpPr>
                <p:grpSpPr>
                  <a:xfrm>
                    <a:off x="4823908" y="1886000"/>
                    <a:ext cx="2648619" cy="1359814"/>
                    <a:chOff x="4971381" y="1688122"/>
                    <a:chExt cx="2648619" cy="1359814"/>
                  </a:xfrm>
                </p:grpSpPr>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1160" y="1999488"/>
                      <a:ext cx="2148840" cy="743712"/>
                    </a:xfrm>
                    <a:prstGeom prst="rect">
                      <a:avLst/>
                    </a:prstGeom>
                  </p:spPr>
                </p:pic>
                <p:sp>
                  <p:nvSpPr>
                    <p:cNvPr id="94" name="TextBox 93"/>
                    <p:cNvSpPr txBox="1"/>
                    <p:nvPr/>
                  </p:nvSpPr>
                  <p:spPr>
                    <a:xfrm>
                      <a:off x="5098535" y="2678604"/>
                      <a:ext cx="2279791" cy="369332"/>
                    </a:xfrm>
                    <a:prstGeom prst="rect">
                      <a:avLst/>
                    </a:prstGeom>
                    <a:noFill/>
                  </p:spPr>
                  <p:txBody>
                    <a:bodyPr wrap="none" rtlCol="0">
                      <a:spAutoFit/>
                    </a:bodyPr>
                    <a:lstStyle/>
                    <a:p>
                      <a:r>
                        <a:rPr lang="en-US" sz="600" dirty="0" smtClean="0">
                          <a:latin typeface="Times New Roman" panose="02020603050405020304" pitchFamily="18" charset="0"/>
                          <a:cs typeface="Times New Roman" pitchFamily="18" charset="0"/>
                        </a:rPr>
                        <a:t>EEHIII, SFP</a:t>
                      </a:r>
                      <a:r>
                        <a:rPr lang="en-US" sz="600" dirty="0">
                          <a:latin typeface="Times New Roman" pitchFamily="18" charset="0"/>
                          <a:cs typeface="Times New Roman" pitchFamily="18" charset="0"/>
                        </a:rPr>
                        <a:t>, AWE, </a:t>
                      </a:r>
                      <a:r>
                        <a:rPr lang="en-US" sz="600" dirty="0" smtClean="0">
                          <a:latin typeface="Times New Roman" pitchFamily="18" charset="0"/>
                          <a:cs typeface="Times New Roman" pitchFamily="18" charset="0"/>
                        </a:rPr>
                        <a:t> PMA, &amp; MLF, </a:t>
                      </a:r>
                      <a:r>
                        <a:rPr lang="en-US" sz="600" i="1" dirty="0" smtClean="0">
                          <a:latin typeface="Times New Roman" pitchFamily="18" charset="0"/>
                          <a:cs typeface="Times New Roman" pitchFamily="18" charset="0"/>
                        </a:rPr>
                        <a:t>Phys. Rev</a:t>
                      </a:r>
                      <a:r>
                        <a:rPr lang="en-US" sz="600" dirty="0" smtClean="0">
                          <a:latin typeface="Times New Roman" pitchFamily="18" charset="0"/>
                          <a:cs typeface="Times New Roman" pitchFamily="18" charset="0"/>
                        </a:rPr>
                        <a:t>. </a:t>
                      </a:r>
                      <a:r>
                        <a:rPr lang="en-US" sz="600" b="1" dirty="0" smtClean="0">
                          <a:latin typeface="Times New Roman" pitchFamily="18" charset="0"/>
                          <a:cs typeface="Times New Roman" pitchFamily="18" charset="0"/>
                        </a:rPr>
                        <a:t>A89</a:t>
                      </a:r>
                      <a:r>
                        <a:rPr lang="en-US" sz="600" dirty="0" smtClean="0">
                          <a:latin typeface="Times New Roman" pitchFamily="18" charset="0"/>
                          <a:cs typeface="Times New Roman" pitchFamily="18" charset="0"/>
                        </a:rPr>
                        <a:t>, 043805(2014)</a:t>
                      </a:r>
                    </a:p>
                    <a:p>
                      <a:r>
                        <a:rPr lang="en-US" sz="600" dirty="0" smtClean="0">
                          <a:latin typeface="Times New Roman" pitchFamily="18" charset="0"/>
                          <a:cs typeface="Times New Roman" pitchFamily="18" charset="0"/>
                        </a:rPr>
                        <a:t>EEHIII, </a:t>
                      </a:r>
                      <a:r>
                        <a:rPr lang="en-US" sz="600" i="1" dirty="0" smtClean="0">
                          <a:latin typeface="Times New Roman" panose="02020603050405020304" pitchFamily="18" charset="0"/>
                          <a:cs typeface="Times New Roman" panose="02020603050405020304" pitchFamily="18" charset="0"/>
                        </a:rPr>
                        <a:t>Elec. Lett. </a:t>
                      </a:r>
                      <a:r>
                        <a:rPr lang="en-US" sz="600" dirty="0" smtClean="0">
                          <a:latin typeface="Times New Roman" panose="02020603050405020304" pitchFamily="18" charset="0"/>
                          <a:cs typeface="Times New Roman" panose="02020603050405020304" pitchFamily="18" charset="0"/>
                        </a:rPr>
                        <a:t>(2015, in prep)</a:t>
                      </a:r>
                      <a:endParaRPr lang="en-US" sz="600" dirty="0">
                        <a:latin typeface="Times New Roman" panose="02020603050405020304" pitchFamily="18" charset="0"/>
                        <a:cs typeface="Times New Roman" panose="02020603050405020304" pitchFamily="18" charset="0"/>
                      </a:endParaRPr>
                    </a:p>
                  </p:txBody>
                </p:sp>
                <p:sp>
                  <p:nvSpPr>
                    <p:cNvPr id="99" name="TextBox 98"/>
                    <p:cNvSpPr txBox="1"/>
                    <p:nvPr/>
                  </p:nvSpPr>
                  <p:spPr>
                    <a:xfrm>
                      <a:off x="4971381" y="1688122"/>
                      <a:ext cx="2403928" cy="369332"/>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Fundamental QOIP Circuit Element</a:t>
                      </a:r>
                      <a:endParaRPr lang="en-US" sz="1200" dirty="0">
                        <a:latin typeface="Times New Roman" panose="02020603050405020304" pitchFamily="18" charset="0"/>
                        <a:cs typeface="Times New Roman" panose="02020603050405020304" pitchFamily="18" charset="0"/>
                      </a:endParaRPr>
                    </a:p>
                  </p:txBody>
                </p:sp>
              </p:grpSp>
              <p:grpSp>
                <p:nvGrpSpPr>
                  <p:cNvPr id="103" name="Group 102"/>
                  <p:cNvGrpSpPr/>
                  <p:nvPr/>
                </p:nvGrpSpPr>
                <p:grpSpPr>
                  <a:xfrm>
                    <a:off x="4589584" y="3157954"/>
                    <a:ext cx="3263943" cy="1276322"/>
                    <a:chOff x="4737057" y="3143278"/>
                    <a:chExt cx="3263943" cy="1276322"/>
                  </a:xfrm>
                </p:grpSpPr>
                <p:pic>
                  <p:nvPicPr>
                    <p:cNvPr id="88" name="Picture 8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72456" y="3285744"/>
                      <a:ext cx="2828544" cy="1133856"/>
                    </a:xfrm>
                    <a:prstGeom prst="rect">
                      <a:avLst/>
                    </a:prstGeom>
                  </p:spPr>
                </p:pic>
                <p:sp>
                  <p:nvSpPr>
                    <p:cNvPr id="102" name="TextBox 101"/>
                    <p:cNvSpPr txBox="1"/>
                    <p:nvPr/>
                  </p:nvSpPr>
                  <p:spPr>
                    <a:xfrm>
                      <a:off x="4737057" y="3143278"/>
                      <a:ext cx="2816797" cy="369332"/>
                    </a:xfrm>
                    <a:prstGeom prst="rect">
                      <a:avLst/>
                    </a:prstGeom>
                    <a:solidFill>
                      <a:schemeClr val="bg1"/>
                    </a:solid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On-Chip Quantum Information Processing</a:t>
                      </a:r>
                      <a:endParaRPr lang="en-US" sz="1200" dirty="0">
                        <a:latin typeface="Times New Roman" panose="02020603050405020304" pitchFamily="18" charset="0"/>
                        <a:cs typeface="Times New Roman" panose="02020603050405020304" pitchFamily="18" charset="0"/>
                      </a:endParaRPr>
                    </a:p>
                  </p:txBody>
                </p:sp>
              </p:grpSp>
              <p:grpSp>
                <p:nvGrpSpPr>
                  <p:cNvPr id="104" name="Group 103"/>
                  <p:cNvGrpSpPr/>
                  <p:nvPr/>
                </p:nvGrpSpPr>
                <p:grpSpPr>
                  <a:xfrm>
                    <a:off x="5052730" y="4259925"/>
                    <a:ext cx="2724597" cy="1078758"/>
                    <a:chOff x="5200203" y="4267200"/>
                    <a:chExt cx="2724597" cy="1078758"/>
                  </a:xfrm>
                </p:grpSpPr>
                <p:pic>
                  <p:nvPicPr>
                    <p:cNvPr id="98" name="Picture 9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76088" y="4577862"/>
                      <a:ext cx="2648712" cy="768096"/>
                    </a:xfrm>
                    <a:prstGeom prst="rect">
                      <a:avLst/>
                    </a:prstGeom>
                  </p:spPr>
                </p:pic>
                <p:sp>
                  <p:nvSpPr>
                    <p:cNvPr id="97" name="TextBox 96"/>
                    <p:cNvSpPr txBox="1"/>
                    <p:nvPr/>
                  </p:nvSpPr>
                  <p:spPr>
                    <a:xfrm>
                      <a:off x="5200203" y="4267200"/>
                      <a:ext cx="2092239" cy="369332"/>
                    </a:xfrm>
                    <a:prstGeom prst="rect">
                      <a:avLst/>
                    </a:prstGeom>
                    <a:solidFill>
                      <a:schemeClr val="bg1"/>
                    </a:solid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On-Chip Compressive Sensing</a:t>
                      </a:r>
                      <a:endParaRPr lang="en-US" sz="1200" dirty="0">
                        <a:latin typeface="Times New Roman" panose="02020603050405020304" pitchFamily="18" charset="0"/>
                        <a:cs typeface="Times New Roman" panose="02020603050405020304" pitchFamily="18" charset="0"/>
                      </a:endParaRPr>
                    </a:p>
                  </p:txBody>
                </p:sp>
              </p:grpSp>
              <p:grpSp>
                <p:nvGrpSpPr>
                  <p:cNvPr id="108" name="Group 107"/>
                  <p:cNvGrpSpPr/>
                  <p:nvPr/>
                </p:nvGrpSpPr>
                <p:grpSpPr>
                  <a:xfrm>
                    <a:off x="4766783" y="5227077"/>
                    <a:ext cx="2645724" cy="1625066"/>
                    <a:chOff x="4848846" y="5174322"/>
                    <a:chExt cx="2645724" cy="1625066"/>
                  </a:xfrm>
                </p:grpSpPr>
                <p:pic>
                  <p:nvPicPr>
                    <p:cNvPr id="89" name="Picture 8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90267" y="5274535"/>
                      <a:ext cx="1540947" cy="1524853"/>
                    </a:xfrm>
                    <a:prstGeom prst="rect">
                      <a:avLst/>
                    </a:prstGeom>
                  </p:spPr>
                </p:pic>
                <p:sp>
                  <p:nvSpPr>
                    <p:cNvPr id="106" name="TextBox 105"/>
                    <p:cNvSpPr txBox="1"/>
                    <p:nvPr/>
                  </p:nvSpPr>
                  <p:spPr>
                    <a:xfrm>
                      <a:off x="4848846" y="5174322"/>
                      <a:ext cx="2645724" cy="369332"/>
                    </a:xfrm>
                    <a:prstGeom prst="rect">
                      <a:avLst/>
                    </a:prstGeom>
                    <a:solidFill>
                      <a:schemeClr val="bg1"/>
                    </a:solid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Phase-Partition Metrology/Tomography</a:t>
                      </a:r>
                      <a:endParaRPr lang="en-US" sz="1200" dirty="0">
                        <a:latin typeface="Times New Roman" panose="02020603050405020304" pitchFamily="18" charset="0"/>
                        <a:cs typeface="Times New Roman" panose="02020603050405020304" pitchFamily="18" charset="0"/>
                      </a:endParaRPr>
                    </a:p>
                  </p:txBody>
                </p:sp>
              </p:grpSp>
              <p:sp>
                <p:nvSpPr>
                  <p:cNvPr id="111" name="Left Arrow 110"/>
                  <p:cNvSpPr/>
                  <p:nvPr/>
                </p:nvSpPr>
                <p:spPr>
                  <a:xfrm>
                    <a:off x="7052580" y="847741"/>
                    <a:ext cx="78314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Times New Roman" panose="02020603050405020304" pitchFamily="18" charset="0"/>
                        <a:cs typeface="Times New Roman" panose="02020603050405020304" pitchFamily="18" charset="0"/>
                      </a:rPr>
                      <a:t>QFT</a:t>
                    </a:r>
                    <a:endParaRPr lang="en-US" sz="1200" b="1" dirty="0">
                      <a:latin typeface="Times New Roman" panose="02020603050405020304" pitchFamily="18" charset="0"/>
                      <a:cs typeface="Times New Roman" panose="02020603050405020304" pitchFamily="18" charset="0"/>
                    </a:endParaRPr>
                  </a:p>
                </p:txBody>
              </p:sp>
              <p:sp>
                <p:nvSpPr>
                  <p:cNvPr id="123" name="TextBox 122"/>
                  <p:cNvSpPr txBox="1"/>
                  <p:nvPr/>
                </p:nvSpPr>
                <p:spPr>
                  <a:xfrm>
                    <a:off x="7043049" y="6677725"/>
                    <a:ext cx="1662635" cy="246221"/>
                  </a:xfrm>
                  <a:prstGeom prst="rect">
                    <a:avLst/>
                  </a:prstGeom>
                  <a:noFill/>
                </p:spPr>
                <p:txBody>
                  <a:bodyPr wrap="none" rtlCol="0">
                    <a:spAutoFit/>
                  </a:bodyPr>
                  <a:lstStyle/>
                  <a:p>
                    <a:r>
                      <a:rPr lang="en-US" sz="600" dirty="0" smtClean="0">
                        <a:latin typeface="Times New Roman" panose="02020603050405020304" pitchFamily="18" charset="0"/>
                        <a:cs typeface="Times New Roman" panose="02020603050405020304" pitchFamily="18" charset="0"/>
                      </a:rPr>
                      <a:t>*This number is expressed in the binary  system</a:t>
                    </a:r>
                    <a:endParaRPr lang="en-US" sz="600" dirty="0">
                      <a:latin typeface="Times New Roman" panose="02020603050405020304" pitchFamily="18" charset="0"/>
                      <a:cs typeface="Times New Roman" panose="02020603050405020304" pitchFamily="18" charset="0"/>
                    </a:endParaRPr>
                  </a:p>
                </p:txBody>
              </p:sp>
            </p:grpSp>
          </p:grpSp>
        </p:grpSp>
        <p:grpSp>
          <p:nvGrpSpPr>
            <p:cNvPr id="1049" name="Group 1048"/>
            <p:cNvGrpSpPr/>
            <p:nvPr/>
          </p:nvGrpSpPr>
          <p:grpSpPr>
            <a:xfrm>
              <a:off x="-257908" y="398585"/>
              <a:ext cx="4829908" cy="4921191"/>
              <a:chOff x="-293077" y="87923"/>
              <a:chExt cx="4829908" cy="4921191"/>
            </a:xfrm>
          </p:grpSpPr>
          <p:sp>
            <p:nvSpPr>
              <p:cNvPr id="96" name="TextBox 95"/>
              <p:cNvSpPr txBox="1"/>
              <p:nvPr/>
            </p:nvSpPr>
            <p:spPr>
              <a:xfrm>
                <a:off x="926123" y="3503897"/>
                <a:ext cx="1946367" cy="246221"/>
              </a:xfrm>
              <a:prstGeom prst="rect">
                <a:avLst/>
              </a:prstGeom>
              <a:noFill/>
            </p:spPr>
            <p:txBody>
              <a:bodyPr wrap="none" rtlCol="0">
                <a:spAutoFit/>
              </a:bodyPr>
              <a:lstStyle/>
              <a:p>
                <a:r>
                  <a:rPr lang="en-US" sz="600" dirty="0" smtClean="0">
                    <a:latin typeface="Times New Roman" pitchFamily="18" charset="0"/>
                    <a:cs typeface="Times New Roman" pitchFamily="18" charset="0"/>
                  </a:rPr>
                  <a:t>EEHIII, CCG</a:t>
                </a:r>
                <a:r>
                  <a:rPr lang="en-US" sz="600" dirty="0">
                    <a:latin typeface="Times New Roman" pitchFamily="18" charset="0"/>
                    <a:cs typeface="Times New Roman" pitchFamily="18" charset="0"/>
                  </a:rPr>
                  <a:t> </a:t>
                </a:r>
                <a:r>
                  <a:rPr lang="en-US" sz="600" dirty="0" smtClean="0">
                    <a:latin typeface="Times New Roman" pitchFamily="18" charset="0"/>
                    <a:cs typeface="Times New Roman" pitchFamily="18" charset="0"/>
                  </a:rPr>
                  <a:t>, RB &amp; PMA, </a:t>
                </a:r>
                <a:r>
                  <a:rPr lang="en-US" sz="600" i="1" dirty="0" smtClean="0">
                    <a:latin typeface="Times New Roman" pitchFamily="18" charset="0"/>
                    <a:cs typeface="Times New Roman" pitchFamily="18" charset="0"/>
                  </a:rPr>
                  <a:t>Phys. Rev</a:t>
                </a:r>
                <a:r>
                  <a:rPr lang="en-US" sz="600" dirty="0" smtClean="0">
                    <a:latin typeface="Times New Roman" pitchFamily="18" charset="0"/>
                    <a:cs typeface="Times New Roman" pitchFamily="18" charset="0"/>
                  </a:rPr>
                  <a:t>. </a:t>
                </a:r>
                <a:r>
                  <a:rPr lang="en-US" sz="600" b="1" dirty="0" smtClean="0">
                    <a:latin typeface="Times New Roman" pitchFamily="18" charset="0"/>
                    <a:cs typeface="Times New Roman" pitchFamily="18" charset="0"/>
                  </a:rPr>
                  <a:t>A </a:t>
                </a:r>
                <a:r>
                  <a:rPr lang="en-US" sz="600" dirty="0" smtClean="0">
                    <a:latin typeface="Times New Roman" pitchFamily="18" charset="0"/>
                    <a:cs typeface="Times New Roman" pitchFamily="18" charset="0"/>
                  </a:rPr>
                  <a:t>(2015, in prep)</a:t>
                </a:r>
                <a:endParaRPr lang="en-US" sz="600" dirty="0">
                  <a:latin typeface="Times New Roman" pitchFamily="18" charset="0"/>
                  <a:cs typeface="Times New Roman" pitchFamily="18" charset="0"/>
                </a:endParaRPr>
              </a:p>
            </p:txBody>
          </p:sp>
          <p:sp>
            <p:nvSpPr>
              <p:cNvPr id="120" name="TextBox 119"/>
              <p:cNvSpPr txBox="1"/>
              <p:nvPr/>
            </p:nvSpPr>
            <p:spPr>
              <a:xfrm>
                <a:off x="-293077" y="87923"/>
                <a:ext cx="4517269" cy="697627"/>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Quantum Information Processing with</a:t>
                </a:r>
              </a:p>
              <a:p>
                <a:pPr algn="ctr"/>
                <a:r>
                  <a:rPr lang="en-US" sz="1400" b="1" dirty="0" smtClean="0">
                    <a:latin typeface="Times New Roman" panose="02020603050405020304" pitchFamily="18" charset="0"/>
                    <a:cs typeface="Times New Roman" panose="02020603050405020304" pitchFamily="18" charset="0"/>
                  </a:rPr>
                  <a:t>Continuous Variables</a:t>
                </a:r>
                <a:endParaRPr lang="en-US" sz="1400" b="1" dirty="0">
                  <a:latin typeface="Times New Roman" panose="02020603050405020304" pitchFamily="18" charset="0"/>
                  <a:cs typeface="Times New Roman" panose="02020603050405020304" pitchFamily="18" charset="0"/>
                </a:endParaRPr>
              </a:p>
            </p:txBody>
          </p:sp>
          <p:sp>
            <p:nvSpPr>
              <p:cNvPr id="1040" name="TextBox 1039"/>
              <p:cNvSpPr txBox="1"/>
              <p:nvPr/>
            </p:nvSpPr>
            <p:spPr>
              <a:xfrm>
                <a:off x="0" y="685800"/>
                <a:ext cx="4156430" cy="615553"/>
              </a:xfrm>
              <a:prstGeom prst="rect">
                <a:avLst/>
              </a:prstGeom>
              <a:noFill/>
            </p:spPr>
            <p:txBody>
              <a:bodyPr wrap="square" rtlCol="0">
                <a:spAutoFit/>
              </a:bodyPr>
              <a:lstStyle/>
              <a:p>
                <a:r>
                  <a:rPr lang="en-US" sz="1200" b="1" u="sng" dirty="0" smtClean="0">
                    <a:latin typeface="Times New Roman" panose="02020603050405020304" pitchFamily="18" charset="0"/>
                    <a:cs typeface="Times New Roman" panose="02020603050405020304" pitchFamily="18" charset="0"/>
                  </a:rPr>
                  <a:t>Overarching Theme</a:t>
                </a:r>
                <a:r>
                  <a:rPr lang="en-US" sz="1200" b="1" dirty="0" smtClean="0">
                    <a:latin typeface="Times New Roman" panose="02020603050405020304" pitchFamily="18" charset="0"/>
                    <a:cs typeface="Times New Roman" panose="02020603050405020304" pitchFamily="18" charset="0"/>
                  </a:rPr>
                  <a:t>: </a:t>
                </a:r>
                <a:r>
                  <a:rPr lang="en-US" sz="1200" b="1" i="1" dirty="0" smtClean="0">
                    <a:latin typeface="Times New Roman" panose="02020603050405020304" pitchFamily="18" charset="0"/>
                    <a:cs typeface="Times New Roman" panose="02020603050405020304" pitchFamily="18" charset="0"/>
                  </a:rPr>
                  <a:t>quantum entanglement as a practically manageable resource</a:t>
                </a:r>
                <a:endParaRPr lang="en-US" sz="1200" b="1" i="1" dirty="0">
                  <a:latin typeface="Times New Roman" panose="02020603050405020304" pitchFamily="18" charset="0"/>
                  <a:cs typeface="Times New Roman" panose="02020603050405020304" pitchFamily="18" charset="0"/>
                </a:endParaRPr>
              </a:p>
            </p:txBody>
          </p:sp>
          <p:sp>
            <p:nvSpPr>
              <p:cNvPr id="1044" name="TextBox 1043"/>
              <p:cNvSpPr txBox="1"/>
              <p:nvPr/>
            </p:nvSpPr>
            <p:spPr>
              <a:xfrm>
                <a:off x="64477" y="3267762"/>
                <a:ext cx="2598788" cy="348813"/>
              </a:xfrm>
              <a:prstGeom prst="rect">
                <a:avLst/>
              </a:prstGeom>
              <a:noFill/>
            </p:spPr>
            <p:txBody>
              <a:bodyPr wrap="none" rtlCol="0">
                <a:spAutoFit/>
              </a:bodyPr>
              <a:lstStyle/>
              <a:p>
                <a:r>
                  <a:rPr lang="en-US" sz="1100" dirty="0" smtClean="0">
                    <a:latin typeface="Times New Roman" panose="02020603050405020304" pitchFamily="18" charset="0"/>
                    <a:cs typeface="Times New Roman" panose="02020603050405020304" pitchFamily="18" charset="0"/>
                  </a:rPr>
                  <a:t>SU(2) Spin Squeezing/Atomic State Purity</a:t>
                </a:r>
                <a:endParaRPr lang="en-US" sz="1100" dirty="0">
                  <a:latin typeface="Times New Roman" panose="02020603050405020304" pitchFamily="18" charset="0"/>
                  <a:cs typeface="Times New Roman" panose="02020603050405020304" pitchFamily="18" charset="0"/>
                </a:endParaRPr>
              </a:p>
            </p:txBody>
          </p:sp>
          <p:pic>
            <p:nvPicPr>
              <p:cNvPr id="1046" name="Picture 10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18959" y="3707618"/>
                <a:ext cx="1812036" cy="1301496"/>
              </a:xfrm>
              <a:prstGeom prst="rect">
                <a:avLst/>
              </a:prstGeom>
            </p:spPr>
          </p:pic>
          <p:grpSp>
            <p:nvGrpSpPr>
              <p:cNvPr id="1048" name="Group 1047"/>
              <p:cNvGrpSpPr/>
              <p:nvPr/>
            </p:nvGrpSpPr>
            <p:grpSpPr>
              <a:xfrm>
                <a:off x="28466" y="1184031"/>
                <a:ext cx="4508365" cy="2186391"/>
                <a:chOff x="28466" y="1184031"/>
                <a:chExt cx="4508365" cy="2186391"/>
              </a:xfrm>
            </p:grpSpPr>
            <p:grpSp>
              <p:nvGrpSpPr>
                <p:cNvPr id="1045" name="Group 1044"/>
                <p:cNvGrpSpPr/>
                <p:nvPr/>
              </p:nvGrpSpPr>
              <p:grpSpPr>
                <a:xfrm>
                  <a:off x="28466" y="1184031"/>
                  <a:ext cx="4508365" cy="2186391"/>
                  <a:chOff x="63635" y="1207477"/>
                  <a:chExt cx="4508365" cy="2186391"/>
                </a:xfrm>
              </p:grpSpPr>
              <p:grpSp>
                <p:nvGrpSpPr>
                  <p:cNvPr id="1043" name="Group 1042"/>
                  <p:cNvGrpSpPr/>
                  <p:nvPr/>
                </p:nvGrpSpPr>
                <p:grpSpPr>
                  <a:xfrm>
                    <a:off x="204919" y="1512004"/>
                    <a:ext cx="4367081" cy="1881864"/>
                    <a:chOff x="204919" y="1488558"/>
                    <a:chExt cx="4367081" cy="1881864"/>
                  </a:xfrm>
                </p:grpSpPr>
                <p:sp>
                  <p:nvSpPr>
                    <p:cNvPr id="95" name="TextBox 94"/>
                    <p:cNvSpPr txBox="1"/>
                    <p:nvPr/>
                  </p:nvSpPr>
                  <p:spPr>
                    <a:xfrm>
                      <a:off x="920261" y="3124201"/>
                      <a:ext cx="2459328" cy="246221"/>
                    </a:xfrm>
                    <a:prstGeom prst="rect">
                      <a:avLst/>
                    </a:prstGeom>
                    <a:noFill/>
                  </p:spPr>
                  <p:txBody>
                    <a:bodyPr wrap="none" rtlCol="0">
                      <a:spAutoFit/>
                    </a:bodyPr>
                    <a:lstStyle/>
                    <a:p>
                      <a:r>
                        <a:rPr lang="en-US" sz="600" dirty="0" smtClean="0">
                          <a:latin typeface="Times New Roman" pitchFamily="18" charset="0"/>
                          <a:cs typeface="Times New Roman" pitchFamily="18" charset="0"/>
                        </a:rPr>
                        <a:t>SU(1,1): EEHIII, CCG</a:t>
                      </a:r>
                      <a:r>
                        <a:rPr lang="en-US" sz="600" dirty="0">
                          <a:latin typeface="Times New Roman" pitchFamily="18" charset="0"/>
                          <a:cs typeface="Times New Roman" pitchFamily="18" charset="0"/>
                        </a:rPr>
                        <a:t> </a:t>
                      </a:r>
                      <a:r>
                        <a:rPr lang="en-US" sz="600" dirty="0" smtClean="0">
                          <a:latin typeface="Times New Roman" pitchFamily="18" charset="0"/>
                          <a:cs typeface="Times New Roman" pitchFamily="18" charset="0"/>
                        </a:rPr>
                        <a:t>&amp; PMA, </a:t>
                      </a:r>
                      <a:r>
                        <a:rPr lang="en-US" sz="600" i="1" dirty="0" smtClean="0">
                          <a:latin typeface="Times New Roman" pitchFamily="18" charset="0"/>
                          <a:cs typeface="Times New Roman" pitchFamily="18" charset="0"/>
                        </a:rPr>
                        <a:t>Phys. Rev</a:t>
                      </a:r>
                      <a:r>
                        <a:rPr lang="en-US" sz="600" dirty="0" smtClean="0">
                          <a:latin typeface="Times New Roman" pitchFamily="18" charset="0"/>
                          <a:cs typeface="Times New Roman" pitchFamily="18" charset="0"/>
                        </a:rPr>
                        <a:t>. </a:t>
                      </a:r>
                      <a:r>
                        <a:rPr lang="en-US" sz="600" b="1" dirty="0" smtClean="0">
                          <a:latin typeface="Times New Roman" pitchFamily="18" charset="0"/>
                          <a:cs typeface="Times New Roman" pitchFamily="18" charset="0"/>
                        </a:rPr>
                        <a:t>A </a:t>
                      </a:r>
                      <a:r>
                        <a:rPr lang="en-US" sz="600" dirty="0" smtClean="0">
                          <a:latin typeface="Times New Roman" pitchFamily="18" charset="0"/>
                          <a:cs typeface="Times New Roman" pitchFamily="18" charset="0"/>
                        </a:rPr>
                        <a:t>(2015,  in AFRL clearance)</a:t>
                      </a:r>
                      <a:endParaRPr lang="en-US" sz="600" dirty="0">
                        <a:latin typeface="Times New Roman" pitchFamily="18" charset="0"/>
                        <a:cs typeface="Times New Roman" pitchFamily="18" charset="0"/>
                      </a:endParaRPr>
                    </a:p>
                  </p:txBody>
                </p:sp>
                <p:grpSp>
                  <p:nvGrpSpPr>
                    <p:cNvPr id="1042" name="Group 1041"/>
                    <p:cNvGrpSpPr/>
                    <p:nvPr/>
                  </p:nvGrpSpPr>
                  <p:grpSpPr>
                    <a:xfrm>
                      <a:off x="204919" y="1488558"/>
                      <a:ext cx="4367081" cy="1483242"/>
                      <a:chOff x="204919" y="1488558"/>
                      <a:chExt cx="4367081" cy="1483242"/>
                    </a:xfrm>
                  </p:grpSpPr>
                  <p:pic>
                    <p:nvPicPr>
                      <p:cNvPr id="1039" name="Picture 103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8344" y="1488558"/>
                        <a:ext cx="4263656" cy="568842"/>
                      </a:xfrm>
                      <a:prstGeom prst="rect">
                        <a:avLst/>
                      </a:prstGeom>
                    </p:spPr>
                  </p:pic>
                  <p:pic>
                    <p:nvPicPr>
                      <p:cNvPr id="1041" name="Picture 10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4919" y="1953768"/>
                        <a:ext cx="3511296" cy="1018032"/>
                      </a:xfrm>
                      <a:prstGeom prst="rect">
                        <a:avLst/>
                      </a:prstGeom>
                    </p:spPr>
                  </p:pic>
                </p:grpSp>
              </p:grpSp>
              <p:sp>
                <p:nvSpPr>
                  <p:cNvPr id="150" name="TextBox 149"/>
                  <p:cNvSpPr txBox="1"/>
                  <p:nvPr/>
                </p:nvSpPr>
                <p:spPr>
                  <a:xfrm>
                    <a:off x="63635" y="1207477"/>
                    <a:ext cx="2765501" cy="348813"/>
                  </a:xfrm>
                  <a:prstGeom prst="rect">
                    <a:avLst/>
                  </a:prstGeom>
                  <a:noFill/>
                </p:spPr>
                <p:txBody>
                  <a:bodyPr wrap="none" rtlCol="0">
                    <a:spAutoFit/>
                  </a:bodyPr>
                  <a:lstStyle/>
                  <a:p>
                    <a:r>
                      <a:rPr lang="en-US" sz="1100" dirty="0" smtClean="0">
                        <a:latin typeface="Times New Roman" panose="02020603050405020304" pitchFamily="18" charset="0"/>
                        <a:cs typeface="Times New Roman" panose="02020603050405020304" pitchFamily="18" charset="0"/>
                      </a:rPr>
                      <a:t>Bell-</a:t>
                    </a:r>
                    <a:r>
                      <a:rPr lang="en-US" sz="1100" dirty="0" err="1" smtClean="0">
                        <a:latin typeface="Times New Roman" panose="02020603050405020304" pitchFamily="18" charset="0"/>
                        <a:cs typeface="Times New Roman" panose="02020603050405020304" pitchFamily="18" charset="0"/>
                      </a:rPr>
                      <a:t>Clauser</a:t>
                    </a:r>
                    <a:r>
                      <a:rPr lang="en-US" sz="1100" dirty="0" smtClean="0">
                        <a:latin typeface="Times New Roman" panose="02020603050405020304" pitchFamily="18" charset="0"/>
                        <a:cs typeface="Times New Roman" panose="02020603050405020304" pitchFamily="18" charset="0"/>
                      </a:rPr>
                      <a:t>-Horne-</a:t>
                    </a:r>
                    <a:r>
                      <a:rPr lang="en-US" sz="1100" dirty="0" err="1" smtClean="0">
                        <a:latin typeface="Times New Roman" panose="02020603050405020304" pitchFamily="18" charset="0"/>
                        <a:cs typeface="Times New Roman" panose="02020603050405020304" pitchFamily="18" charset="0"/>
                      </a:rPr>
                      <a:t>Shimony</a:t>
                    </a:r>
                    <a:r>
                      <a:rPr lang="en-US" sz="1100" dirty="0" smtClean="0">
                        <a:latin typeface="Times New Roman" panose="02020603050405020304" pitchFamily="18" charset="0"/>
                        <a:cs typeface="Times New Roman" panose="02020603050405020304" pitchFamily="18" charset="0"/>
                      </a:rPr>
                      <a:t>-Holt Violations</a:t>
                    </a:r>
                    <a:endParaRPr lang="en-US" sz="1100" dirty="0">
                      <a:latin typeface="Times New Roman" panose="02020603050405020304" pitchFamily="18" charset="0"/>
                      <a:cs typeface="Times New Roman" panose="02020603050405020304" pitchFamily="18" charset="0"/>
                    </a:endParaRPr>
                  </a:p>
                </p:txBody>
              </p:sp>
            </p:grpSp>
            <p:sp>
              <p:nvSpPr>
                <p:cNvPr id="1047" name="TextBox 1046"/>
                <p:cNvSpPr txBox="1"/>
                <p:nvPr/>
              </p:nvSpPr>
              <p:spPr>
                <a:xfrm>
                  <a:off x="136335" y="2172894"/>
                  <a:ext cx="753732" cy="266740"/>
                </a:xfrm>
                <a:prstGeom prst="rect">
                  <a:avLst/>
                </a:prstGeom>
                <a:noFill/>
              </p:spPr>
              <p:txBody>
                <a:bodyPr wrap="none" rtlCol="0">
                  <a:spAutoFit/>
                </a:bodyPr>
                <a:lstStyle/>
                <a:p>
                  <a:r>
                    <a:rPr lang="en-US" sz="700" dirty="0" smtClean="0">
                      <a:latin typeface="Times New Roman" panose="02020603050405020304" pitchFamily="18" charset="0"/>
                      <a:cs typeface="Times New Roman" panose="02020603050405020304" pitchFamily="18" charset="0"/>
                    </a:rPr>
                    <a:t>Coherent States</a:t>
                  </a:r>
                  <a:endParaRPr lang="en-US" sz="700" dirty="0">
                    <a:latin typeface="Times New Roman" panose="02020603050405020304" pitchFamily="18" charset="0"/>
                    <a:cs typeface="Times New Roman" panose="02020603050405020304" pitchFamily="18" charset="0"/>
                  </a:endParaRPr>
                </a:p>
              </p:txBody>
            </p:sp>
          </p:grpSp>
        </p:grpSp>
        <p:sp>
          <p:nvSpPr>
            <p:cNvPr id="1052" name="TextBox 1051"/>
            <p:cNvSpPr txBox="1"/>
            <p:nvPr/>
          </p:nvSpPr>
          <p:spPr>
            <a:xfrm>
              <a:off x="-17584" y="5862"/>
              <a:ext cx="3491790" cy="410369"/>
            </a:xfrm>
            <a:prstGeom prst="rect">
              <a:avLst/>
            </a:prstGeom>
            <a:noFill/>
            <a:ln w="19050" cmpd="thinThick">
              <a:solidFill>
                <a:schemeClr val="tx1"/>
              </a:solidFill>
            </a:ln>
          </p:spPr>
          <p:txBody>
            <a:bodyPr wrap="none" rtlCol="0">
              <a:spAutoFit/>
            </a:bodyPr>
            <a:lstStyle/>
            <a:p>
              <a:r>
                <a:rPr lang="en-US" sz="1400" dirty="0" smtClean="0">
                  <a:latin typeface="Times New Roman" panose="02020603050405020304" pitchFamily="18" charset="0"/>
                  <a:cs typeface="Times New Roman" panose="02020603050405020304" pitchFamily="18" charset="0"/>
                </a:rPr>
                <a:t>Edwin E. </a:t>
              </a:r>
              <a:r>
                <a:rPr lang="en-US" sz="1400" dirty="0" err="1" smtClean="0">
                  <a:latin typeface="Times New Roman" panose="02020603050405020304" pitchFamily="18" charset="0"/>
                  <a:cs typeface="Times New Roman" panose="02020603050405020304" pitchFamily="18" charset="0"/>
                </a:rPr>
                <a:t>Hach</a:t>
              </a:r>
              <a:r>
                <a:rPr lang="en-US" sz="1400" dirty="0" smtClean="0">
                  <a:latin typeface="Times New Roman" panose="02020603050405020304" pitchFamily="18" charset="0"/>
                  <a:cs typeface="Times New Roman" panose="02020603050405020304" pitchFamily="18" charset="0"/>
                </a:rPr>
                <a:t>, III, Assistant Professor, </a:t>
              </a:r>
              <a:r>
                <a:rPr lang="en-US" sz="1400" dirty="0" err="1" smtClean="0">
                  <a:latin typeface="Times New Roman" panose="02020603050405020304" pitchFamily="18" charset="0"/>
                  <a:cs typeface="Times New Roman" panose="02020603050405020304" pitchFamily="18" charset="0"/>
                </a:rPr>
                <a:t>SoPA</a:t>
              </a:r>
              <a:endParaRPr lang="en-US" sz="1400" dirty="0">
                <a:latin typeface="Times New Roman" panose="02020603050405020304" pitchFamily="18" charset="0"/>
                <a:cs typeface="Times New Roman" panose="02020603050405020304" pitchFamily="18" charset="0"/>
              </a:endParaRPr>
            </a:p>
          </p:txBody>
        </p:sp>
        <p:grpSp>
          <p:nvGrpSpPr>
            <p:cNvPr id="132" name="Group 131"/>
            <p:cNvGrpSpPr/>
            <p:nvPr/>
          </p:nvGrpSpPr>
          <p:grpSpPr>
            <a:xfrm>
              <a:off x="-54047" y="4138246"/>
              <a:ext cx="4310240" cy="2813551"/>
              <a:chOff x="-54047" y="4138246"/>
              <a:chExt cx="4310240" cy="2813551"/>
            </a:xfrm>
          </p:grpSpPr>
          <p:grpSp>
            <p:nvGrpSpPr>
              <p:cNvPr id="1051" name="Group 1050"/>
              <p:cNvGrpSpPr/>
              <p:nvPr/>
            </p:nvGrpSpPr>
            <p:grpSpPr>
              <a:xfrm>
                <a:off x="1236532" y="5354469"/>
                <a:ext cx="3019661" cy="1597328"/>
                <a:chOff x="1306870" y="5342746"/>
                <a:chExt cx="3019661" cy="1597328"/>
              </a:xfrm>
            </p:grpSpPr>
            <p:sp>
              <p:nvSpPr>
                <p:cNvPr id="116" name="TextBox 115"/>
                <p:cNvSpPr txBox="1"/>
                <p:nvPr/>
              </p:nvSpPr>
              <p:spPr>
                <a:xfrm>
                  <a:off x="2082107" y="5547863"/>
                  <a:ext cx="2153154" cy="615553"/>
                </a:xfrm>
                <a:prstGeom prst="rect">
                  <a:avLst/>
                </a:prstGeom>
                <a:noFill/>
              </p:spPr>
              <p:txBody>
                <a:bodyPr wrap="none" rtlCol="0">
                  <a:spAutoFit/>
                </a:bodyPr>
                <a:lstStyle/>
                <a:p>
                  <a:r>
                    <a:rPr lang="en-US" sz="800" b="1" dirty="0" smtClean="0">
                      <a:solidFill>
                        <a:srgbClr val="0070C0"/>
                      </a:solidFill>
                      <a:latin typeface="Times New Roman" panose="02020603050405020304" pitchFamily="18" charset="0"/>
                      <a:cs typeface="Times New Roman" panose="02020603050405020304" pitchFamily="18" charset="0"/>
                    </a:rPr>
                    <a:t>Appreciated Support</a:t>
                  </a:r>
                </a:p>
                <a:p>
                  <a:pPr marL="171450" indent="-171450">
                    <a:buFont typeface="Arial" panose="020B0604020202020204" pitchFamily="34" charset="0"/>
                    <a:buChar char="•"/>
                  </a:pPr>
                  <a:r>
                    <a:rPr lang="en-US" sz="800" dirty="0" smtClean="0">
                      <a:solidFill>
                        <a:srgbClr val="0070C0"/>
                      </a:solidFill>
                      <a:latin typeface="Times New Roman" panose="02020603050405020304" pitchFamily="18" charset="0"/>
                      <a:cs typeface="Times New Roman" panose="02020603050405020304" pitchFamily="18" charset="0"/>
                    </a:rPr>
                    <a:t>External: $30k, AFRL/RI (EEH3)</a:t>
                  </a:r>
                </a:p>
                <a:p>
                  <a:pPr marL="171450" indent="-171450">
                    <a:buFont typeface="Arial" panose="020B0604020202020204" pitchFamily="34" charset="0"/>
                    <a:buChar char="•"/>
                  </a:pPr>
                  <a:r>
                    <a:rPr lang="en-US" sz="800" dirty="0" smtClean="0">
                      <a:solidFill>
                        <a:srgbClr val="0070C0"/>
                      </a:solidFill>
                      <a:latin typeface="Times New Roman" panose="02020603050405020304" pitchFamily="18" charset="0"/>
                      <a:cs typeface="Times New Roman" panose="02020603050405020304" pitchFamily="18" charset="0"/>
                    </a:rPr>
                    <a:t>Internal: $3500, </a:t>
                  </a:r>
                  <a:r>
                    <a:rPr lang="en-US" sz="800" dirty="0" err="1" smtClean="0">
                      <a:solidFill>
                        <a:srgbClr val="0070C0"/>
                      </a:solidFill>
                      <a:latin typeface="Times New Roman" panose="02020603050405020304" pitchFamily="18" charset="0"/>
                      <a:cs typeface="Times New Roman" panose="02020603050405020304" pitchFamily="18" charset="0"/>
                    </a:rPr>
                    <a:t>CoS</a:t>
                  </a:r>
                  <a:r>
                    <a:rPr lang="en-US" sz="800" dirty="0">
                      <a:solidFill>
                        <a:srgbClr val="0070C0"/>
                      </a:solidFill>
                      <a:latin typeface="Times New Roman" panose="02020603050405020304" pitchFamily="18" charset="0"/>
                      <a:cs typeface="Times New Roman" panose="02020603050405020304" pitchFamily="18" charset="0"/>
                    </a:rPr>
                    <a:t> </a:t>
                  </a:r>
                  <a:r>
                    <a:rPr lang="en-US" sz="800" dirty="0" smtClean="0">
                      <a:solidFill>
                        <a:srgbClr val="0070C0"/>
                      </a:solidFill>
                      <a:latin typeface="Times New Roman" panose="02020603050405020304" pitchFamily="18" charset="0"/>
                      <a:cs typeface="Times New Roman" panose="02020603050405020304" pitchFamily="18" charset="0"/>
                    </a:rPr>
                    <a:t>UG Fellowship (RES)</a:t>
                  </a:r>
                  <a:endParaRPr lang="en-US" sz="800" dirty="0">
                    <a:solidFill>
                      <a:srgbClr val="0070C0"/>
                    </a:solidFill>
                    <a:latin typeface="Times New Roman" panose="02020603050405020304" pitchFamily="18" charset="0"/>
                    <a:cs typeface="Times New Roman" panose="02020603050405020304" pitchFamily="18" charset="0"/>
                  </a:endParaRPr>
                </a:p>
              </p:txBody>
            </p:sp>
            <p:sp>
              <p:nvSpPr>
                <p:cNvPr id="117" name="TextBox 116"/>
                <p:cNvSpPr txBox="1"/>
                <p:nvPr/>
              </p:nvSpPr>
              <p:spPr>
                <a:xfrm>
                  <a:off x="2111414" y="5996226"/>
                  <a:ext cx="1941557" cy="943848"/>
                </a:xfrm>
                <a:prstGeom prst="rect">
                  <a:avLst/>
                </a:prstGeom>
                <a:noFill/>
              </p:spPr>
              <p:txBody>
                <a:bodyPr wrap="none" rtlCol="0">
                  <a:spAutoFit/>
                </a:bodyPr>
                <a:lstStyle/>
                <a:p>
                  <a:r>
                    <a:rPr lang="en-US" sz="800" b="1" dirty="0" smtClean="0">
                      <a:solidFill>
                        <a:srgbClr val="0070C0"/>
                      </a:solidFill>
                      <a:latin typeface="Times New Roman" panose="02020603050405020304" pitchFamily="18" charset="0"/>
                      <a:cs typeface="Times New Roman" panose="02020603050405020304" pitchFamily="18" charset="0"/>
                    </a:rPr>
                    <a:t>Public Display</a:t>
                  </a:r>
                </a:p>
                <a:p>
                  <a:pPr marL="171450" indent="-171450">
                    <a:buFont typeface="Arial" panose="020B0604020202020204" pitchFamily="34" charset="0"/>
                    <a:buChar char="•"/>
                  </a:pPr>
                  <a:r>
                    <a:rPr lang="en-US" sz="800" dirty="0" smtClean="0">
                      <a:solidFill>
                        <a:srgbClr val="0070C0"/>
                      </a:solidFill>
                      <a:latin typeface="Times New Roman" panose="02020603050405020304" pitchFamily="18" charset="0"/>
                      <a:cs typeface="Times New Roman" panose="02020603050405020304" pitchFamily="18" charset="0"/>
                    </a:rPr>
                    <a:t>NYSAAPT, 21 Mar, RIT(EEH3)</a:t>
                  </a:r>
                </a:p>
                <a:p>
                  <a:pPr marL="171450" indent="-171450">
                    <a:buFont typeface="Arial" panose="020B0604020202020204" pitchFamily="34" charset="0"/>
                    <a:buChar char="•"/>
                  </a:pPr>
                  <a:r>
                    <a:rPr lang="en-US" sz="800" dirty="0" smtClean="0">
                      <a:solidFill>
                        <a:srgbClr val="0070C0"/>
                      </a:solidFill>
                      <a:latin typeface="Times New Roman" panose="02020603050405020304" pitchFamily="18" charset="0"/>
                      <a:cs typeface="Times New Roman" panose="02020603050405020304" pitchFamily="18" charset="0"/>
                    </a:rPr>
                    <a:t>SPIE-DSS, 23 Apr, Baltimore(EEH3)</a:t>
                  </a:r>
                </a:p>
                <a:p>
                  <a:pPr marL="171450" indent="-171450">
                    <a:buFont typeface="Arial" panose="020B0604020202020204" pitchFamily="34" charset="0"/>
                    <a:buChar char="•"/>
                  </a:pPr>
                  <a:r>
                    <a:rPr lang="en-US" sz="800" dirty="0" smtClean="0">
                      <a:solidFill>
                        <a:srgbClr val="0070C0"/>
                      </a:solidFill>
                      <a:latin typeface="Times New Roman" panose="02020603050405020304" pitchFamily="18" charset="0"/>
                      <a:cs typeface="Times New Roman" panose="02020603050405020304" pitchFamily="18" charset="0"/>
                    </a:rPr>
                    <a:t>NYAPSQCC, 24 Apr, Fredonia (RES)</a:t>
                  </a:r>
                </a:p>
                <a:p>
                  <a:pPr marL="171450" indent="-171450">
                    <a:buFont typeface="Arial" panose="020B0604020202020204" pitchFamily="34" charset="0"/>
                    <a:buChar char="•"/>
                  </a:pPr>
                  <a:r>
                    <a:rPr lang="en-US" sz="800" dirty="0" err="1" smtClean="0">
                      <a:solidFill>
                        <a:srgbClr val="0070C0"/>
                      </a:solidFill>
                      <a:latin typeface="Times New Roman" panose="02020603050405020304" pitchFamily="18" charset="0"/>
                      <a:cs typeface="Times New Roman" panose="02020603050405020304" pitchFamily="18" charset="0"/>
                    </a:rPr>
                    <a:t>CoS</a:t>
                  </a:r>
                  <a:r>
                    <a:rPr lang="en-US" sz="800" dirty="0" smtClean="0">
                      <a:solidFill>
                        <a:srgbClr val="0070C0"/>
                      </a:solidFill>
                      <a:latin typeface="Times New Roman" panose="02020603050405020304" pitchFamily="18" charset="0"/>
                      <a:cs typeface="Times New Roman" panose="02020603050405020304" pitchFamily="18" charset="0"/>
                    </a:rPr>
                    <a:t> URS, 7 Aug, RIT (RES)</a:t>
                  </a:r>
                  <a:endParaRPr lang="en-US" sz="800" dirty="0">
                    <a:solidFill>
                      <a:srgbClr val="0070C0"/>
                    </a:solidFill>
                    <a:latin typeface="Times New Roman" panose="02020603050405020304" pitchFamily="18" charset="0"/>
                    <a:cs typeface="Times New Roman" panose="02020603050405020304" pitchFamily="18" charset="0"/>
                  </a:endParaRPr>
                </a:p>
              </p:txBody>
            </p:sp>
            <p:sp>
              <p:nvSpPr>
                <p:cNvPr id="126" name="TextBox 125"/>
                <p:cNvSpPr txBox="1"/>
                <p:nvPr/>
              </p:nvSpPr>
              <p:spPr>
                <a:xfrm>
                  <a:off x="1787770" y="5342746"/>
                  <a:ext cx="2538761" cy="348813"/>
                </a:xfrm>
                <a:prstGeom prst="rect">
                  <a:avLst/>
                </a:prstGeom>
                <a:noFill/>
              </p:spPr>
              <p:txBody>
                <a:bodyPr wrap="square" rtlCol="0">
                  <a:spAutoFit/>
                </a:bodyPr>
                <a:lstStyle/>
                <a:p>
                  <a:r>
                    <a:rPr lang="en-US" sz="1100" b="1" dirty="0" smtClean="0">
                      <a:solidFill>
                        <a:srgbClr val="0070C0"/>
                      </a:solidFill>
                      <a:latin typeface="Times New Roman" panose="02020603050405020304" pitchFamily="18" charset="0"/>
                      <a:cs typeface="Times New Roman" panose="02020603050405020304" pitchFamily="18" charset="0"/>
                    </a:rPr>
                    <a:t>Sept 2014 – Present Highlights</a:t>
                  </a:r>
                  <a:endParaRPr lang="en-US" sz="1100" b="1" dirty="0">
                    <a:solidFill>
                      <a:srgbClr val="0070C0"/>
                    </a:solidFill>
                    <a:latin typeface="Times New Roman" panose="02020603050405020304" pitchFamily="18" charset="0"/>
                    <a:cs typeface="Times New Roman" panose="02020603050405020304" pitchFamily="18" charset="0"/>
                  </a:endParaRPr>
                </a:p>
              </p:txBody>
            </p:sp>
            <p:cxnSp>
              <p:nvCxnSpPr>
                <p:cNvPr id="1024" name="Straight Arrow Connector 1023"/>
                <p:cNvCxnSpPr/>
                <p:nvPr/>
              </p:nvCxnSpPr>
              <p:spPr>
                <a:xfrm>
                  <a:off x="1306870" y="5716019"/>
                  <a:ext cx="865197" cy="837181"/>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1306870" y="5716019"/>
                  <a:ext cx="865197" cy="973415"/>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54047" y="4138246"/>
                <a:ext cx="2308175" cy="1854773"/>
                <a:chOff x="-54047" y="4138246"/>
                <a:chExt cx="2308175" cy="1854773"/>
              </a:xfrm>
            </p:grpSpPr>
            <p:sp>
              <p:nvSpPr>
                <p:cNvPr id="125" name="TextBox 124"/>
                <p:cNvSpPr txBox="1"/>
                <p:nvPr/>
              </p:nvSpPr>
              <p:spPr>
                <a:xfrm>
                  <a:off x="-54047" y="4146359"/>
                  <a:ext cx="2308175" cy="1846660"/>
                </a:xfrm>
                <a:prstGeom prst="rect">
                  <a:avLst/>
                </a:prstGeom>
                <a:noFill/>
              </p:spPr>
              <p:txBody>
                <a:bodyPr wrap="square" rtlCol="0">
                  <a:spAutoFit/>
                </a:bodyPr>
                <a:lstStyle/>
                <a:p>
                  <a:r>
                    <a:rPr lang="en-US" sz="1050" b="1" dirty="0" smtClean="0">
                      <a:latin typeface="Times New Roman" panose="02020603050405020304" pitchFamily="18" charset="0"/>
                      <a:cs typeface="Times New Roman" panose="02020603050405020304" pitchFamily="18" charset="0"/>
                    </a:rPr>
                    <a:t>Valued Collaborators</a:t>
                  </a:r>
                </a:p>
                <a:p>
                  <a:r>
                    <a:rPr lang="en-US" sz="1050" dirty="0" smtClean="0">
                      <a:latin typeface="Times New Roman" panose="02020603050405020304" pitchFamily="18" charset="0"/>
                      <a:cs typeface="Times New Roman" panose="02020603050405020304" pitchFamily="18" charset="0"/>
                    </a:rPr>
                    <a:t>Dr. Stefan F. Preble, RIT</a:t>
                  </a:r>
                </a:p>
                <a:p>
                  <a:r>
                    <a:rPr lang="en-US" sz="1050" dirty="0" smtClean="0">
                      <a:latin typeface="Times New Roman" panose="02020603050405020304" pitchFamily="18" charset="0"/>
                      <a:cs typeface="Times New Roman" panose="02020603050405020304" pitchFamily="18" charset="0"/>
                    </a:rPr>
                    <a:t>Dr. Christopher C. Gerry, CUNY</a:t>
                  </a:r>
                </a:p>
                <a:p>
                  <a:r>
                    <a:rPr lang="en-US" sz="1050" dirty="0" smtClean="0">
                      <a:latin typeface="Times New Roman" panose="02020603050405020304" pitchFamily="18" charset="0"/>
                      <a:cs typeface="Times New Roman" panose="02020603050405020304" pitchFamily="18" charset="0"/>
                    </a:rPr>
                    <a:t>Dr. Paul M. </a:t>
                  </a:r>
                  <a:r>
                    <a:rPr lang="en-US" sz="1050" dirty="0" err="1" smtClean="0">
                      <a:latin typeface="Times New Roman" panose="02020603050405020304" pitchFamily="18" charset="0"/>
                      <a:cs typeface="Times New Roman" panose="02020603050405020304" pitchFamily="18" charset="0"/>
                    </a:rPr>
                    <a:t>Alsing</a:t>
                  </a:r>
                  <a:r>
                    <a:rPr lang="en-US" sz="1050" dirty="0" smtClean="0">
                      <a:latin typeface="Times New Roman" panose="02020603050405020304" pitchFamily="18" charset="0"/>
                      <a:cs typeface="Times New Roman" panose="02020603050405020304" pitchFamily="18" charset="0"/>
                    </a:rPr>
                    <a:t>, AFRL</a:t>
                  </a:r>
                </a:p>
                <a:p>
                  <a:r>
                    <a:rPr lang="en-US" sz="1050" dirty="0" smtClean="0">
                      <a:latin typeface="Times New Roman" panose="02020603050405020304" pitchFamily="18" charset="0"/>
                      <a:cs typeface="Times New Roman" panose="02020603050405020304" pitchFamily="18" charset="0"/>
                    </a:rPr>
                    <a:t>Michael </a:t>
                  </a:r>
                  <a:r>
                    <a:rPr lang="en-US" sz="1050" dirty="0" err="1" smtClean="0">
                      <a:latin typeface="Times New Roman" panose="02020603050405020304" pitchFamily="18" charset="0"/>
                      <a:cs typeface="Times New Roman" panose="02020603050405020304" pitchFamily="18" charset="0"/>
                    </a:rPr>
                    <a:t>Fanto</a:t>
                  </a:r>
                  <a:r>
                    <a:rPr lang="en-US" sz="1050" dirty="0" smtClean="0">
                      <a:latin typeface="Times New Roman" panose="02020603050405020304" pitchFamily="18" charset="0"/>
                      <a:cs typeface="Times New Roman" panose="02020603050405020304" pitchFamily="18" charset="0"/>
                    </a:rPr>
                    <a:t>, AFRL</a:t>
                  </a:r>
                </a:p>
                <a:p>
                  <a:r>
                    <a:rPr lang="en-US" sz="1050" dirty="0" smtClean="0">
                      <a:latin typeface="Times New Roman" panose="02020603050405020304" pitchFamily="18" charset="0"/>
                      <a:cs typeface="Times New Roman" panose="02020603050405020304" pitchFamily="18" charset="0"/>
                    </a:rPr>
                    <a:t>Jeffrey A. </a:t>
                  </a:r>
                  <a:r>
                    <a:rPr lang="en-US" sz="1050" dirty="0" err="1" smtClean="0">
                      <a:latin typeface="Times New Roman" panose="02020603050405020304" pitchFamily="18" charset="0"/>
                      <a:cs typeface="Times New Roman" panose="02020603050405020304" pitchFamily="18" charset="0"/>
                    </a:rPr>
                    <a:t>Steidle</a:t>
                  </a:r>
                  <a:r>
                    <a:rPr lang="en-US" sz="1050" dirty="0" smtClean="0">
                      <a:latin typeface="Times New Roman" panose="02020603050405020304" pitchFamily="18" charset="0"/>
                      <a:cs typeface="Times New Roman" panose="02020603050405020304" pitchFamily="18" charset="0"/>
                    </a:rPr>
                    <a:t>, RIT</a:t>
                  </a:r>
                </a:p>
                <a:p>
                  <a:r>
                    <a:rPr lang="en-US" sz="1050" dirty="0" smtClean="0">
                      <a:latin typeface="Times New Roman" panose="02020603050405020304" pitchFamily="18" charset="0"/>
                      <a:cs typeface="Times New Roman" panose="02020603050405020304" pitchFamily="18" charset="0"/>
                    </a:rPr>
                    <a:t>Richard </a:t>
                  </a:r>
                  <a:r>
                    <a:rPr lang="en-US" sz="1050" dirty="0" err="1" smtClean="0">
                      <a:latin typeface="Times New Roman" panose="02020603050405020304" pitchFamily="18" charset="0"/>
                      <a:cs typeface="Times New Roman" panose="02020603050405020304" pitchFamily="18" charset="0"/>
                    </a:rPr>
                    <a:t>Birrattella</a:t>
                  </a:r>
                  <a:r>
                    <a:rPr lang="en-US" sz="1050" dirty="0" smtClean="0">
                      <a:latin typeface="Times New Roman" panose="02020603050405020304" pitchFamily="18" charset="0"/>
                      <a:cs typeface="Times New Roman" panose="02020603050405020304" pitchFamily="18" charset="0"/>
                    </a:rPr>
                    <a:t>, CUNY</a:t>
                  </a:r>
                </a:p>
                <a:p>
                  <a:r>
                    <a:rPr lang="en-US" sz="1050" dirty="0" smtClean="0">
                      <a:solidFill>
                        <a:srgbClr val="0070C0"/>
                      </a:solidFill>
                      <a:latin typeface="Times New Roman" panose="02020603050405020304" pitchFamily="18" charset="0"/>
                      <a:cs typeface="Times New Roman" panose="02020603050405020304" pitchFamily="18" charset="0"/>
                    </a:rPr>
                    <a:t>Ryan E. Scott, </a:t>
                  </a:r>
                  <a:r>
                    <a:rPr lang="en-US" sz="1050" dirty="0" err="1" smtClean="0">
                      <a:solidFill>
                        <a:srgbClr val="0070C0"/>
                      </a:solidFill>
                      <a:latin typeface="Times New Roman" panose="02020603050405020304" pitchFamily="18" charset="0"/>
                      <a:cs typeface="Times New Roman" panose="02020603050405020304" pitchFamily="18" charset="0"/>
                    </a:rPr>
                    <a:t>SoPA</a:t>
                  </a:r>
                  <a:r>
                    <a:rPr lang="en-US" sz="1050" dirty="0" smtClean="0">
                      <a:solidFill>
                        <a:srgbClr val="0070C0"/>
                      </a:solidFill>
                      <a:latin typeface="Times New Roman" panose="02020603050405020304" pitchFamily="18" charset="0"/>
                      <a:cs typeface="Times New Roman" panose="02020603050405020304" pitchFamily="18" charset="0"/>
                    </a:rPr>
                    <a:t> , RIT</a:t>
                  </a:r>
                  <a:endParaRPr lang="en-US" sz="1050" dirty="0">
                    <a:solidFill>
                      <a:srgbClr val="0070C0"/>
                    </a:solidFill>
                    <a:latin typeface="Times New Roman" panose="02020603050405020304" pitchFamily="18" charset="0"/>
                    <a:cs typeface="Times New Roman" panose="02020603050405020304" pitchFamily="18" charset="0"/>
                  </a:endParaRPr>
                </a:p>
              </p:txBody>
            </p:sp>
            <p:cxnSp>
              <p:nvCxnSpPr>
                <p:cNvPr id="129" name="Straight Connector 128"/>
                <p:cNvCxnSpPr/>
                <p:nvPr/>
              </p:nvCxnSpPr>
              <p:spPr>
                <a:xfrm>
                  <a:off x="76200" y="4138246"/>
                  <a:ext cx="182922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453511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43000" y="1352550"/>
            <a:ext cx="4953000" cy="3546873"/>
          </a:xfrm>
        </p:spPr>
        <p:txBody>
          <a:bodyPr>
            <a:normAutofit fontScale="92500" lnSpcReduction="10000"/>
          </a:bodyPr>
          <a:lstStyle/>
          <a:p>
            <a:r>
              <a:rPr lang="en-US" dirty="0" smtClean="0"/>
              <a:t>Status, Personnel, Funding</a:t>
            </a:r>
          </a:p>
          <a:p>
            <a:pPr lvl="1"/>
            <a:r>
              <a:rPr lang="en-US" dirty="0" smtClean="0"/>
              <a:t>Working on </a:t>
            </a:r>
            <a:r>
              <a:rPr lang="en-US" dirty="0" err="1" smtClean="0"/>
              <a:t>optics+nanomechanics</a:t>
            </a:r>
            <a:r>
              <a:rPr lang="en-US" dirty="0" smtClean="0"/>
              <a:t> based quantum sensors</a:t>
            </a:r>
          </a:p>
          <a:p>
            <a:pPr lvl="1"/>
            <a:r>
              <a:rPr lang="en-US" dirty="0" smtClean="0"/>
              <a:t>2 postdocs (Brandon </a:t>
            </a:r>
            <a:r>
              <a:rPr lang="en-US" dirty="0" err="1" smtClean="0"/>
              <a:t>Rodenburg</a:t>
            </a:r>
            <a:r>
              <a:rPr lang="en-US" dirty="0" smtClean="0"/>
              <a:t>, </a:t>
            </a:r>
            <a:r>
              <a:rPr lang="en-US" dirty="0" err="1" smtClean="0"/>
              <a:t>Wenchao</a:t>
            </a:r>
            <a:r>
              <a:rPr lang="en-US" dirty="0" smtClean="0"/>
              <a:t> Ge)</a:t>
            </a:r>
          </a:p>
          <a:p>
            <a:pPr marL="230187" lvl="1" indent="0">
              <a:buNone/>
            </a:pPr>
            <a:r>
              <a:rPr lang="en-US" dirty="0"/>
              <a:t> </a:t>
            </a:r>
            <a:r>
              <a:rPr lang="en-US" dirty="0" smtClean="0"/>
              <a:t>    +3 undergraduates (Stefano Marin, Tyler </a:t>
            </a:r>
            <a:r>
              <a:rPr lang="en-US" dirty="0" err="1" smtClean="0"/>
              <a:t>Godat</a:t>
            </a:r>
            <a:r>
              <a:rPr lang="en-US" dirty="0" smtClean="0"/>
              <a:t>, Wyatt Wetzel)</a:t>
            </a:r>
          </a:p>
          <a:p>
            <a:pPr marL="230187" lvl="1" indent="0">
              <a:buNone/>
            </a:pPr>
            <a:r>
              <a:rPr lang="en-US" dirty="0" smtClean="0"/>
              <a:t>     ~$250K/</a:t>
            </a:r>
            <a:r>
              <a:rPr lang="en-US" dirty="0" err="1" smtClean="0"/>
              <a:t>yr</a:t>
            </a:r>
            <a:r>
              <a:rPr lang="en-US" dirty="0" smtClean="0"/>
              <a:t> (ONR/NSF/RCSA)</a:t>
            </a:r>
          </a:p>
          <a:p>
            <a:r>
              <a:rPr lang="en-US" dirty="0" smtClean="0"/>
              <a:t>Directions </a:t>
            </a:r>
          </a:p>
          <a:p>
            <a:pPr lvl="1"/>
            <a:r>
              <a:rPr lang="en-US" dirty="0"/>
              <a:t>d</a:t>
            </a:r>
            <a:r>
              <a:rPr lang="en-US" dirty="0" smtClean="0"/>
              <a:t>esign force sensors to go beyond the standard quantum limit</a:t>
            </a:r>
          </a:p>
          <a:p>
            <a:pPr lvl="1"/>
            <a:r>
              <a:rPr lang="en-US" dirty="0" smtClean="0"/>
              <a:t>develop single-photon optical detectors</a:t>
            </a:r>
          </a:p>
          <a:p>
            <a:r>
              <a:rPr lang="en-US" dirty="0" smtClean="0"/>
              <a:t>Desired RIT Collaborators</a:t>
            </a:r>
          </a:p>
          <a:p>
            <a:pPr lvl="1"/>
            <a:r>
              <a:rPr lang="en-US" dirty="0" smtClean="0"/>
              <a:t>Preble, on quantum information processing</a:t>
            </a:r>
          </a:p>
          <a:p>
            <a:pPr lvl="1"/>
            <a:r>
              <a:rPr lang="en-US" dirty="0" err="1" smtClean="0"/>
              <a:t>Zemcov</a:t>
            </a:r>
            <a:r>
              <a:rPr lang="en-US" dirty="0" smtClean="0"/>
              <a:t>, on quantum cloning (?)</a:t>
            </a:r>
          </a:p>
          <a:p>
            <a:r>
              <a:rPr lang="en-US" dirty="0" smtClean="0"/>
              <a:t>Needs</a:t>
            </a:r>
          </a:p>
          <a:p>
            <a:pPr lvl="1"/>
            <a:r>
              <a:rPr lang="en-US" dirty="0" smtClean="0"/>
              <a:t>~$200 K/</a:t>
            </a:r>
            <a:r>
              <a:rPr lang="en-US" dirty="0" err="1" smtClean="0"/>
              <a:t>yr</a:t>
            </a:r>
            <a:endParaRPr lang="en-US" dirty="0" smtClean="0"/>
          </a:p>
          <a:p>
            <a:r>
              <a:rPr lang="en-US" dirty="0" smtClean="0"/>
              <a:t>Desired Industry Collaborators</a:t>
            </a:r>
          </a:p>
          <a:p>
            <a:pPr lvl="1"/>
            <a:r>
              <a:rPr lang="en-US" dirty="0" smtClean="0"/>
              <a:t>?</a:t>
            </a:r>
          </a:p>
        </p:txBody>
      </p:sp>
      <p:sp>
        <p:nvSpPr>
          <p:cNvPr id="4" name="Title 3"/>
          <p:cNvSpPr>
            <a:spLocks noGrp="1"/>
          </p:cNvSpPr>
          <p:nvPr>
            <p:ph type="title"/>
          </p:nvPr>
        </p:nvSpPr>
        <p:spPr/>
        <p:txBody>
          <a:bodyPr/>
          <a:lstStyle/>
          <a:p>
            <a:r>
              <a:rPr lang="en-US" dirty="0" smtClean="0"/>
              <a:t>One-Slide Summary: Bhattacharya</a:t>
            </a:r>
            <a:endParaRPr lang="en-US" dirty="0"/>
          </a:p>
        </p:txBody>
      </p:sp>
      <p:pic>
        <p:nvPicPr>
          <p:cNvPr id="2" name="Picture 1"/>
          <p:cNvPicPr>
            <a:picLocks noChangeAspect="1"/>
          </p:cNvPicPr>
          <p:nvPr/>
        </p:nvPicPr>
        <p:blipFill>
          <a:blip r:embed="rId2"/>
          <a:stretch>
            <a:fillRect/>
          </a:stretch>
        </p:blipFill>
        <p:spPr>
          <a:xfrm>
            <a:off x="6784010" y="1047750"/>
            <a:ext cx="1993312" cy="1143000"/>
          </a:xfrm>
          <a:prstGeom prst="rect">
            <a:avLst/>
          </a:prstGeom>
        </p:spPr>
      </p:pic>
      <p:pic>
        <p:nvPicPr>
          <p:cNvPr id="3" name="Picture 2"/>
          <p:cNvPicPr>
            <a:picLocks noChangeAspect="1"/>
          </p:cNvPicPr>
          <p:nvPr/>
        </p:nvPicPr>
        <p:blipFill>
          <a:blip r:embed="rId3"/>
          <a:stretch>
            <a:fillRect/>
          </a:stretch>
        </p:blipFill>
        <p:spPr>
          <a:xfrm>
            <a:off x="6781800" y="2190750"/>
            <a:ext cx="1995522" cy="985050"/>
          </a:xfrm>
          <a:prstGeom prst="rect">
            <a:avLst/>
          </a:prstGeom>
        </p:spPr>
      </p:pic>
      <p:pic>
        <p:nvPicPr>
          <p:cNvPr id="7" name="Picture 6"/>
          <p:cNvPicPr>
            <a:picLocks noChangeAspect="1"/>
          </p:cNvPicPr>
          <p:nvPr/>
        </p:nvPicPr>
        <p:blipFill>
          <a:blip r:embed="rId4"/>
          <a:stretch>
            <a:fillRect/>
          </a:stretch>
        </p:blipFill>
        <p:spPr>
          <a:xfrm>
            <a:off x="6781800" y="3239763"/>
            <a:ext cx="1995522" cy="1846587"/>
          </a:xfrm>
          <a:prstGeom prst="rect">
            <a:avLst/>
          </a:prstGeom>
        </p:spPr>
      </p:pic>
    </p:spTree>
    <p:extLst>
      <p:ext uri="{BB962C8B-B14F-4D97-AF65-F5344CB8AC3E}">
        <p14:creationId xmlns:p14="http://schemas.microsoft.com/office/powerpoint/2010/main" val="3962461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pPr marL="342900" indent="-342900">
              <a:buFont typeface="+mj-lt"/>
              <a:buAutoNum type="arabicPeriod"/>
            </a:pPr>
            <a:r>
              <a:rPr lang="en-US" dirty="0" smtClean="0"/>
              <a:t>Are the World Maps complete?</a:t>
            </a:r>
          </a:p>
          <a:p>
            <a:pPr marL="342900" indent="-342900">
              <a:buFont typeface="+mj-lt"/>
              <a:buAutoNum type="arabicPeriod"/>
            </a:pPr>
            <a:r>
              <a:rPr lang="en-US" dirty="0" smtClean="0"/>
              <a:t>What should our goals be?</a:t>
            </a:r>
          </a:p>
          <a:p>
            <a:pPr marL="342900" indent="-342900">
              <a:buFont typeface="+mj-lt"/>
              <a:buAutoNum type="arabicPeriod"/>
            </a:pPr>
            <a:r>
              <a:rPr lang="en-US" dirty="0" smtClean="0"/>
              <a:t>Who will lead the ERC proposal?</a:t>
            </a:r>
          </a:p>
          <a:p>
            <a:pPr marL="342900" indent="-342900">
              <a:buFont typeface="+mj-lt"/>
              <a:buAutoNum type="arabicPeriod"/>
            </a:pPr>
            <a:r>
              <a:rPr lang="en-US" dirty="0" smtClean="0"/>
              <a:t>What is the FPI communications </a:t>
            </a:r>
            <a:r>
              <a:rPr lang="en-US" dirty="0"/>
              <a:t>plan?</a:t>
            </a:r>
          </a:p>
          <a:p>
            <a:pPr marL="342900" indent="-342900">
              <a:buFont typeface="+mj-lt"/>
              <a:buAutoNum type="arabicPeriod"/>
            </a:pPr>
            <a:r>
              <a:rPr lang="en-US" dirty="0" smtClean="0"/>
              <a:t>Which companies should FPI pursue for the Industrial Affiliate Program?</a:t>
            </a:r>
          </a:p>
          <a:p>
            <a:pPr marL="342900" indent="-342900">
              <a:buFont typeface="+mj-lt"/>
              <a:buAutoNum type="arabicPeriod"/>
            </a:pPr>
            <a:r>
              <a:rPr lang="en-US" dirty="0" smtClean="0"/>
              <a:t>Who should FPI have on the External Board of Advisors?</a:t>
            </a:r>
          </a:p>
          <a:p>
            <a:pPr marL="342900" indent="-342900">
              <a:buFont typeface="+mj-lt"/>
              <a:buAutoNum type="arabicPeriod"/>
            </a:pPr>
            <a:r>
              <a:rPr lang="en-US" dirty="0" smtClean="0"/>
              <a:t>What state-level funding mechanisms should FPI pursue?</a:t>
            </a:r>
          </a:p>
        </p:txBody>
      </p:sp>
      <p:sp>
        <p:nvSpPr>
          <p:cNvPr id="4" name="Title 3"/>
          <p:cNvSpPr>
            <a:spLocks noGrp="1"/>
          </p:cNvSpPr>
          <p:nvPr>
            <p:ph type="title"/>
          </p:nvPr>
        </p:nvSpPr>
        <p:spPr>
          <a:prstGeom prst="rect">
            <a:avLst/>
          </a:prstGeom>
        </p:spPr>
        <p:txBody>
          <a:bodyPr/>
          <a:lstStyle/>
          <a:p>
            <a:r>
              <a:rPr lang="en-US" dirty="0" smtClean="0"/>
              <a:t>Questions for This Meeting</a:t>
            </a:r>
            <a:endParaRPr lang="en-US" dirty="0"/>
          </a:p>
        </p:txBody>
      </p:sp>
    </p:spTree>
    <p:extLst>
      <p:ext uri="{BB962C8B-B14F-4D97-AF65-F5344CB8AC3E}">
        <p14:creationId xmlns:p14="http://schemas.microsoft.com/office/powerpoint/2010/main" val="39432156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marL="342900" indent="-342900">
              <a:buFont typeface="+mj-lt"/>
              <a:buAutoNum type="arabicPeriod"/>
            </a:pPr>
            <a:r>
              <a:rPr lang="en-US" u="sng" dirty="0" smtClean="0"/>
              <a:t>Status</a:t>
            </a:r>
            <a:r>
              <a:rPr lang="en-US" dirty="0" smtClean="0"/>
              <a:t>: AIM Photonics Education team. </a:t>
            </a:r>
          </a:p>
          <a:p>
            <a:pPr marL="398462" lvl="1" indent="-171450">
              <a:buFont typeface="Arial" panose="020B0604020202020204" pitchFamily="34" charset="0"/>
              <a:buChar char="•"/>
            </a:pPr>
            <a:r>
              <a:rPr lang="en-US" dirty="0" smtClean="0"/>
              <a:t>Development of Photonics ME/Certificate program modelled after the Microelectronics ME program. (2 faculty for now, myself and Dale Ewbank, 1-2 MS students, 1 BS student, ~40k per year)</a:t>
            </a:r>
          </a:p>
          <a:p>
            <a:pPr marL="342900" indent="-342900">
              <a:buFont typeface="+mj-lt"/>
              <a:buAutoNum type="arabicPeriod"/>
            </a:pPr>
            <a:r>
              <a:rPr lang="en-US" u="sng" dirty="0" smtClean="0"/>
              <a:t>Directions</a:t>
            </a:r>
            <a:r>
              <a:rPr lang="en-US" dirty="0" smtClean="0"/>
              <a:t>: </a:t>
            </a:r>
            <a:endParaRPr lang="en-US" dirty="0"/>
          </a:p>
          <a:p>
            <a:pPr lvl="1">
              <a:buFont typeface="Arial" panose="020B0604020202020204" pitchFamily="34" charset="0"/>
              <a:buChar char="•"/>
            </a:pPr>
            <a:r>
              <a:rPr lang="en-US" dirty="0" smtClean="0"/>
              <a:t>In the next 5 years we will have a set of courses and lab experiences to support a possible ME program in Photonics</a:t>
            </a:r>
          </a:p>
          <a:p>
            <a:pPr marL="342900" indent="-342900">
              <a:buFont typeface="+mj-lt"/>
              <a:buAutoNum type="arabicPeriod"/>
            </a:pPr>
            <a:r>
              <a:rPr lang="en-US" u="sng" dirty="0" smtClean="0"/>
              <a:t>RIT Collaborators</a:t>
            </a:r>
            <a:r>
              <a:rPr lang="en-US" dirty="0" smtClean="0"/>
              <a:t>: </a:t>
            </a:r>
          </a:p>
          <a:p>
            <a:pPr lvl="1">
              <a:buFont typeface="Arial" panose="020B0604020202020204" pitchFamily="34" charset="0"/>
              <a:buChar char="•"/>
            </a:pPr>
            <a:r>
              <a:rPr lang="en-US" dirty="0" smtClean="0"/>
              <a:t>Dale Ewbank, Stefan Preble, Drew Maywar, Martin Anselm, Ben Zwickl, Anne Leak</a:t>
            </a:r>
          </a:p>
          <a:p>
            <a:pPr marL="342900" indent="-342900">
              <a:buFont typeface="+mj-lt"/>
              <a:buAutoNum type="arabicPeriod"/>
            </a:pPr>
            <a:r>
              <a:rPr lang="en-US" u="sng" dirty="0" smtClean="0"/>
              <a:t>Needs</a:t>
            </a:r>
            <a:r>
              <a:rPr lang="en-US" dirty="0" smtClean="0"/>
              <a:t>: </a:t>
            </a:r>
          </a:p>
          <a:p>
            <a:pPr lvl="1">
              <a:buFont typeface="Arial" panose="020B0604020202020204" pitchFamily="34" charset="0"/>
              <a:buChar char="•"/>
            </a:pPr>
            <a:r>
              <a:rPr lang="en-US" dirty="0" smtClean="0"/>
              <a:t>Unlimited Funds </a:t>
            </a:r>
            <a:r>
              <a:rPr lang="en-US" dirty="0" smtClean="0">
                <a:sym typeface="Wingdings" panose="05000000000000000000" pitchFamily="2" charset="2"/>
              </a:rPr>
              <a:t></a:t>
            </a:r>
            <a:r>
              <a:rPr lang="en-US" dirty="0" smtClean="0"/>
              <a:t>, Faculty release time, Consumables budget, MS student stipends</a:t>
            </a:r>
          </a:p>
          <a:p>
            <a:pPr lvl="1">
              <a:buFont typeface="Arial" panose="020B0604020202020204" pitchFamily="34" charset="0"/>
              <a:buChar char="•"/>
            </a:pPr>
            <a:r>
              <a:rPr lang="en-US" smtClean="0"/>
              <a:t>Newer wafer </a:t>
            </a:r>
            <a:r>
              <a:rPr lang="en-US" dirty="0" smtClean="0"/>
              <a:t>saw, Newer single </a:t>
            </a:r>
            <a:r>
              <a:rPr lang="en-US" dirty="0"/>
              <a:t>h</a:t>
            </a:r>
            <a:r>
              <a:rPr lang="en-US" dirty="0" smtClean="0"/>
              <a:t>ead CMP tool</a:t>
            </a:r>
          </a:p>
          <a:p>
            <a:pPr marL="342900" indent="-342900">
              <a:buFont typeface="+mj-lt"/>
              <a:buAutoNum type="arabicPeriod"/>
            </a:pPr>
            <a:r>
              <a:rPr lang="en-US" dirty="0" smtClean="0"/>
              <a:t>Desired Industry Collaborators:</a:t>
            </a:r>
          </a:p>
          <a:p>
            <a:pPr lvl="1">
              <a:buFont typeface="Arial" panose="020B0604020202020204" pitchFamily="34" charset="0"/>
              <a:buChar char="•"/>
            </a:pPr>
            <a:r>
              <a:rPr lang="en-US" dirty="0" smtClean="0"/>
              <a:t>Anybody interested in fabrication, SUNY Poly, Mentor Graphics</a:t>
            </a:r>
          </a:p>
        </p:txBody>
      </p:sp>
      <p:sp>
        <p:nvSpPr>
          <p:cNvPr id="4" name="Title 3"/>
          <p:cNvSpPr>
            <a:spLocks noGrp="1"/>
          </p:cNvSpPr>
          <p:nvPr>
            <p:ph type="title"/>
          </p:nvPr>
        </p:nvSpPr>
        <p:spPr>
          <a:prstGeom prst="rect">
            <a:avLst/>
          </a:prstGeom>
        </p:spPr>
        <p:txBody>
          <a:bodyPr/>
          <a:lstStyle/>
          <a:p>
            <a:r>
              <a:rPr lang="en-US" sz="2000" dirty="0" smtClean="0"/>
              <a:t>One-Slide: Robert Pearson – </a:t>
            </a:r>
            <a:r>
              <a:rPr lang="en-US" sz="2000" dirty="0" smtClean="0">
                <a:solidFill>
                  <a:srgbClr val="FF0000"/>
                </a:solidFill>
              </a:rPr>
              <a:t>Photon</a:t>
            </a:r>
            <a:r>
              <a:rPr lang="en-US" sz="2000" dirty="0" smtClean="0"/>
              <a:t>s &amp; Microelectron</a:t>
            </a:r>
            <a:r>
              <a:rPr lang="en-US" sz="2000" dirty="0" smtClean="0">
                <a:solidFill>
                  <a:srgbClr val="FF0000"/>
                </a:solidFill>
              </a:rPr>
              <a:t>ics - Photonics </a:t>
            </a:r>
            <a:endParaRPr lang="en-US" sz="2000" dirty="0">
              <a:solidFill>
                <a:srgbClr val="FF0000"/>
              </a:solidFill>
            </a:endParaRPr>
          </a:p>
        </p:txBody>
      </p:sp>
      <p:pic>
        <p:nvPicPr>
          <p:cNvPr id="1026"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76200" y="1112744"/>
            <a:ext cx="2362200" cy="341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485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Hires and New Headquarters</a:t>
            </a:r>
            <a:endParaRPr lang="en-US" dirty="0"/>
          </a:p>
        </p:txBody>
      </p:sp>
    </p:spTree>
    <p:extLst>
      <p:ext uri="{BB962C8B-B14F-4D97-AF65-F5344CB8AC3E}">
        <p14:creationId xmlns:p14="http://schemas.microsoft.com/office/powerpoint/2010/main" val="24575307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We received ~15 applications.</a:t>
            </a:r>
          </a:p>
          <a:p>
            <a:r>
              <a:rPr lang="en-US" dirty="0" smtClean="0"/>
              <a:t>Two applicants were invited for interviews.</a:t>
            </a:r>
          </a:p>
          <a:p>
            <a:r>
              <a:rPr lang="en-US" dirty="0" smtClean="0"/>
              <a:t>Their application materials are available.</a:t>
            </a:r>
          </a:p>
          <a:p>
            <a:r>
              <a:rPr lang="en-US" u="sng" dirty="0">
                <a:hlinkClick r:id="rId2"/>
              </a:rPr>
              <a:t>\\Hawk\ridl\products\talks\Phil Schofield\Schofield Presentation.MOV</a:t>
            </a:r>
            <a:r>
              <a:rPr lang="en-US" dirty="0"/>
              <a:t> </a:t>
            </a:r>
          </a:p>
          <a:p>
            <a:r>
              <a:rPr lang="en-US" u="sng" dirty="0">
                <a:hlinkClick r:id="rId3"/>
              </a:rPr>
              <a:t>\\Hawk\ridl\products\talks\Frank </a:t>
            </a:r>
            <a:r>
              <a:rPr lang="en-US" u="sng" dirty="0" err="1">
                <a:hlinkClick r:id="rId3"/>
              </a:rPr>
              <a:t>Razavi</a:t>
            </a:r>
            <a:r>
              <a:rPr lang="en-US" u="sng" dirty="0">
                <a:hlinkClick r:id="rId3"/>
              </a:rPr>
              <a:t>\</a:t>
            </a:r>
            <a:r>
              <a:rPr lang="en-US" u="sng" dirty="0" err="1">
                <a:hlinkClick r:id="rId3"/>
              </a:rPr>
              <a:t>Razavi</a:t>
            </a:r>
            <a:r>
              <a:rPr lang="en-US" u="sng" dirty="0">
                <a:hlinkClick r:id="rId3"/>
              </a:rPr>
              <a:t> Presentation.MOV</a:t>
            </a:r>
            <a:r>
              <a:rPr lang="en-US" dirty="0"/>
              <a:t> </a:t>
            </a:r>
          </a:p>
          <a:p>
            <a:endParaRPr lang="en-US" dirty="0" smtClean="0"/>
          </a:p>
        </p:txBody>
      </p:sp>
      <p:sp>
        <p:nvSpPr>
          <p:cNvPr id="4" name="Title 3"/>
          <p:cNvSpPr>
            <a:spLocks noGrp="1"/>
          </p:cNvSpPr>
          <p:nvPr>
            <p:ph type="title"/>
          </p:nvPr>
        </p:nvSpPr>
        <p:spPr/>
        <p:txBody>
          <a:bodyPr/>
          <a:lstStyle/>
          <a:p>
            <a:r>
              <a:rPr lang="en-US" dirty="0" smtClean="0"/>
              <a:t>Assistant Director</a:t>
            </a:r>
            <a:endParaRPr lang="en-US" dirty="0"/>
          </a:p>
        </p:txBody>
      </p:sp>
    </p:spTree>
    <p:extLst>
      <p:ext uri="{BB962C8B-B14F-4D97-AF65-F5344CB8AC3E}">
        <p14:creationId xmlns:p14="http://schemas.microsoft.com/office/powerpoint/2010/main" val="39694838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We received ~120 applications.</a:t>
            </a:r>
          </a:p>
          <a:p>
            <a:r>
              <a:rPr lang="en-US" dirty="0" smtClean="0"/>
              <a:t>A dozen or so were interviewed.</a:t>
            </a:r>
          </a:p>
          <a:p>
            <a:r>
              <a:rPr lang="en-US" dirty="0" smtClean="0"/>
              <a:t>We hired Robyn Rosechandler.</a:t>
            </a:r>
          </a:p>
        </p:txBody>
      </p:sp>
      <p:sp>
        <p:nvSpPr>
          <p:cNvPr id="4" name="Title 3"/>
          <p:cNvSpPr>
            <a:spLocks noGrp="1"/>
          </p:cNvSpPr>
          <p:nvPr>
            <p:ph type="title"/>
          </p:nvPr>
        </p:nvSpPr>
        <p:spPr/>
        <p:txBody>
          <a:bodyPr/>
          <a:lstStyle/>
          <a:p>
            <a:r>
              <a:rPr lang="en-US" dirty="0" smtClean="0"/>
              <a:t>Executive Assistant</a:t>
            </a:r>
            <a:endParaRPr lang="en-US" dirty="0"/>
          </a:p>
        </p:txBody>
      </p:sp>
    </p:spTree>
    <p:extLst>
      <p:ext uri="{BB962C8B-B14F-4D97-AF65-F5344CB8AC3E}">
        <p14:creationId xmlns:p14="http://schemas.microsoft.com/office/powerpoint/2010/main" val="40102229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We have one promised line in COS to be advertised next year.</a:t>
            </a:r>
          </a:p>
          <a:p>
            <a:r>
              <a:rPr lang="en-US" dirty="0" smtClean="0"/>
              <a:t>We may be able to get more lines in a cluster hire.</a:t>
            </a:r>
          </a:p>
        </p:txBody>
      </p:sp>
      <p:sp>
        <p:nvSpPr>
          <p:cNvPr id="4" name="Title 3"/>
          <p:cNvSpPr>
            <a:spLocks noGrp="1"/>
          </p:cNvSpPr>
          <p:nvPr>
            <p:ph type="title"/>
          </p:nvPr>
        </p:nvSpPr>
        <p:spPr/>
        <p:txBody>
          <a:bodyPr/>
          <a:lstStyle/>
          <a:p>
            <a:r>
              <a:rPr lang="en-US" dirty="0" smtClean="0"/>
              <a:t>Faculty Lines</a:t>
            </a:r>
            <a:endParaRPr lang="en-US" dirty="0"/>
          </a:p>
        </p:txBody>
      </p:sp>
    </p:spTree>
    <p:extLst>
      <p:ext uri="{BB962C8B-B14F-4D97-AF65-F5344CB8AC3E}">
        <p14:creationId xmlns:p14="http://schemas.microsoft.com/office/powerpoint/2010/main" val="13951998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FPI Headquarters will be in the former Research Computing room in ENG.</a:t>
            </a:r>
          </a:p>
        </p:txBody>
      </p:sp>
      <p:sp>
        <p:nvSpPr>
          <p:cNvPr id="4" name="Title 3"/>
          <p:cNvSpPr>
            <a:spLocks noGrp="1"/>
          </p:cNvSpPr>
          <p:nvPr>
            <p:ph type="title"/>
          </p:nvPr>
        </p:nvSpPr>
        <p:spPr/>
        <p:txBody>
          <a:bodyPr/>
          <a:lstStyle/>
          <a:p>
            <a:r>
              <a:rPr lang="en-US" dirty="0" smtClean="0"/>
              <a:t>New Headquarters</a:t>
            </a:r>
            <a:endParaRPr lang="en-US" dirty="0"/>
          </a:p>
        </p:txBody>
      </p:sp>
    </p:spTree>
    <p:extLst>
      <p:ext uri="{BB962C8B-B14F-4D97-AF65-F5344CB8AC3E}">
        <p14:creationId xmlns:p14="http://schemas.microsoft.com/office/powerpoint/2010/main" val="27381315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FPI Funding Profile</a:t>
            </a:r>
            <a:endParaRPr lang="en-US" dirty="0"/>
          </a:p>
        </p:txBody>
      </p:sp>
    </p:spTree>
    <p:extLst>
      <p:ext uri="{BB962C8B-B14F-4D97-AF65-F5344CB8AC3E}">
        <p14:creationId xmlns:p14="http://schemas.microsoft.com/office/powerpoint/2010/main" val="1562925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6848" y="0"/>
            <a:ext cx="6310952" cy="822960"/>
          </a:xfrm>
        </p:spPr>
        <p:txBody>
          <a:bodyPr/>
          <a:lstStyle/>
          <a:p>
            <a:r>
              <a:rPr lang="en-US" dirty="0" smtClean="0"/>
              <a:t>FPI Sponsored Research FY14 – FY16</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500376188"/>
              </p:ext>
            </p:extLst>
          </p:nvPr>
        </p:nvGraphicFramePr>
        <p:xfrm>
          <a:off x="228600" y="895350"/>
          <a:ext cx="3429000" cy="198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105180163"/>
              </p:ext>
            </p:extLst>
          </p:nvPr>
        </p:nvGraphicFramePr>
        <p:xfrm>
          <a:off x="4419600" y="895350"/>
          <a:ext cx="381000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553491642"/>
              </p:ext>
            </p:extLst>
          </p:nvPr>
        </p:nvGraphicFramePr>
        <p:xfrm>
          <a:off x="261582" y="2800350"/>
          <a:ext cx="3810000" cy="22357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3211638583"/>
              </p:ext>
            </p:extLst>
          </p:nvPr>
        </p:nvGraphicFramePr>
        <p:xfrm>
          <a:off x="4419600" y="3028950"/>
          <a:ext cx="3962400" cy="19560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840141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President’s budget proposal funds R&amp;D at 0.75 – 0.78 of GDP, lowest since Sputnik</a:t>
            </a:r>
          </a:p>
          <a:p>
            <a:r>
              <a:rPr lang="en-US" dirty="0" smtClean="0"/>
              <a:t>Priorities include</a:t>
            </a:r>
          </a:p>
          <a:p>
            <a:pPr lvl="1"/>
            <a:r>
              <a:rPr lang="en-US" dirty="0" smtClean="0"/>
              <a:t>Applied energy R&amp;D</a:t>
            </a:r>
          </a:p>
          <a:p>
            <a:pPr lvl="1"/>
            <a:r>
              <a:rPr lang="en-US" dirty="0" smtClean="0"/>
              <a:t>Defense technology, “downstream” development, NNSA</a:t>
            </a:r>
          </a:p>
          <a:p>
            <a:pPr lvl="1"/>
            <a:r>
              <a:rPr lang="en-US" dirty="0" smtClean="0"/>
              <a:t>Cancer research</a:t>
            </a:r>
          </a:p>
          <a:p>
            <a:pPr lvl="1"/>
            <a:r>
              <a:rPr lang="en-US" dirty="0" smtClean="0"/>
              <a:t>Competitive agricultural research</a:t>
            </a:r>
          </a:p>
          <a:p>
            <a:r>
              <a:rPr lang="en-US" dirty="0" smtClean="0"/>
              <a:t>Negative priorities</a:t>
            </a:r>
          </a:p>
          <a:p>
            <a:pPr lvl="1"/>
            <a:r>
              <a:rPr lang="en-US" dirty="0" smtClean="0"/>
              <a:t>NASA, Science Missions Directorate, exploration development</a:t>
            </a:r>
          </a:p>
          <a:p>
            <a:pPr lvl="1"/>
            <a:r>
              <a:rPr lang="en-US" dirty="0" smtClean="0"/>
              <a:t>Defense basic research</a:t>
            </a:r>
          </a:p>
          <a:p>
            <a:endParaRPr lang="en-US" dirty="0"/>
          </a:p>
        </p:txBody>
      </p:sp>
      <p:sp>
        <p:nvSpPr>
          <p:cNvPr id="3" name="Title 2"/>
          <p:cNvSpPr>
            <a:spLocks noGrp="1"/>
          </p:cNvSpPr>
          <p:nvPr>
            <p:ph type="title"/>
          </p:nvPr>
        </p:nvSpPr>
        <p:spPr/>
        <p:txBody>
          <a:bodyPr/>
          <a:lstStyle/>
          <a:p>
            <a:r>
              <a:rPr lang="en-US" dirty="0" smtClean="0"/>
              <a:t>FY 17 Federal R&amp;D Budget</a:t>
            </a:r>
            <a:endParaRPr lang="en-US" dirty="0"/>
          </a:p>
        </p:txBody>
      </p:sp>
    </p:spTree>
    <p:extLst>
      <p:ext uri="{BB962C8B-B14F-4D97-AF65-F5344CB8AC3E}">
        <p14:creationId xmlns:p14="http://schemas.microsoft.com/office/powerpoint/2010/main" val="18351609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2015 Market Size: $8.4B</a:t>
            </a:r>
          </a:p>
          <a:p>
            <a:r>
              <a:rPr lang="en-US" dirty="0"/>
              <a:t>2020 Market Size: $17.42B</a:t>
            </a:r>
          </a:p>
          <a:p>
            <a:r>
              <a:rPr lang="en-US" dirty="0"/>
              <a:t>Largest application segment: military devices (&gt;25% of global market share)</a:t>
            </a:r>
          </a:p>
          <a:p>
            <a:r>
              <a:rPr lang="en-US" dirty="0"/>
              <a:t>Fastest growing application segments: homeland security and energy sectors</a:t>
            </a:r>
          </a:p>
          <a:p>
            <a:endParaRPr lang="en-US" dirty="0"/>
          </a:p>
          <a:p>
            <a:pPr marL="0" indent="0">
              <a:buNone/>
            </a:pPr>
            <a:r>
              <a:rPr lang="en-US" sz="1100" dirty="0"/>
              <a:t>Source: Global Photonic Sensor Market, 2016- 2020, Technavio.com </a:t>
            </a:r>
          </a:p>
          <a:p>
            <a:pPr marL="0" indent="0">
              <a:buNone/>
            </a:pPr>
            <a:endParaRPr lang="en-US" dirty="0"/>
          </a:p>
        </p:txBody>
      </p:sp>
      <p:sp>
        <p:nvSpPr>
          <p:cNvPr id="3" name="Title 2"/>
          <p:cNvSpPr>
            <a:spLocks noGrp="1"/>
          </p:cNvSpPr>
          <p:nvPr>
            <p:ph type="title"/>
          </p:nvPr>
        </p:nvSpPr>
        <p:spPr/>
        <p:txBody>
          <a:bodyPr/>
          <a:lstStyle/>
          <a:p>
            <a:r>
              <a:rPr lang="en-US" dirty="0"/>
              <a:t>Global Photonic Sensors, 2015 - 2020</a:t>
            </a:r>
          </a:p>
        </p:txBody>
      </p:sp>
    </p:spTree>
    <p:extLst>
      <p:ext uri="{BB962C8B-B14F-4D97-AF65-F5344CB8AC3E}">
        <p14:creationId xmlns:p14="http://schemas.microsoft.com/office/powerpoint/2010/main" val="1274398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FPI will develop advanced photonics and apply them to solve the most pressing problems in the world.</a:t>
            </a:r>
          </a:p>
          <a:p>
            <a:endParaRPr lang="en-US" dirty="0"/>
          </a:p>
        </p:txBody>
      </p:sp>
      <p:sp>
        <p:nvSpPr>
          <p:cNvPr id="4" name="Title 3"/>
          <p:cNvSpPr>
            <a:spLocks noGrp="1"/>
          </p:cNvSpPr>
          <p:nvPr>
            <p:ph type="title"/>
          </p:nvPr>
        </p:nvSpPr>
        <p:spPr>
          <a:prstGeom prst="rect">
            <a:avLst/>
          </a:prstGeom>
        </p:spPr>
        <p:txBody>
          <a:bodyPr/>
          <a:lstStyle/>
          <a:p>
            <a:r>
              <a:rPr lang="en-US" dirty="0" smtClean="0"/>
              <a:t>Future Photon Initiative</a:t>
            </a:r>
            <a:endParaRPr lang="en-US" dirty="0"/>
          </a:p>
        </p:txBody>
      </p:sp>
    </p:spTree>
    <p:extLst>
      <p:ext uri="{BB962C8B-B14F-4D97-AF65-F5344CB8AC3E}">
        <p14:creationId xmlns:p14="http://schemas.microsoft.com/office/powerpoint/2010/main" val="2806855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Baumer</a:t>
            </a:r>
            <a:r>
              <a:rPr lang="en-US" dirty="0"/>
              <a:t> (Switzerland): sensor-related products</a:t>
            </a:r>
          </a:p>
          <a:p>
            <a:r>
              <a:rPr lang="en-US" dirty="0"/>
              <a:t>Banner Engineering (US): photonic, fiber-optic, vision or image, and laser sensors</a:t>
            </a:r>
          </a:p>
          <a:p>
            <a:r>
              <a:rPr lang="en-US" dirty="0"/>
              <a:t>OMRON (Japan): sensor technologies</a:t>
            </a:r>
          </a:p>
          <a:p>
            <a:r>
              <a:rPr lang="en-US" dirty="0"/>
              <a:t>Hamamatsu Photonics (Japan): optical sensors</a:t>
            </a:r>
          </a:p>
          <a:p>
            <a:pPr marL="0" indent="0">
              <a:buNone/>
            </a:pPr>
            <a:r>
              <a:rPr lang="en-US" sz="1200" dirty="0"/>
              <a:t>Source: Global Photonic Sensor Market, 2016- 2020, Technavio.com </a:t>
            </a:r>
          </a:p>
          <a:p>
            <a:pPr marL="0" indent="0">
              <a:buNone/>
            </a:pPr>
            <a:endParaRPr lang="en-US" dirty="0"/>
          </a:p>
        </p:txBody>
      </p:sp>
      <p:sp>
        <p:nvSpPr>
          <p:cNvPr id="3" name="Title 2"/>
          <p:cNvSpPr>
            <a:spLocks noGrp="1"/>
          </p:cNvSpPr>
          <p:nvPr>
            <p:ph type="title"/>
          </p:nvPr>
        </p:nvSpPr>
        <p:spPr/>
        <p:txBody>
          <a:bodyPr/>
          <a:lstStyle/>
          <a:p>
            <a:r>
              <a:rPr lang="en-US" dirty="0"/>
              <a:t>Major Manufacturers</a:t>
            </a:r>
          </a:p>
        </p:txBody>
      </p:sp>
    </p:spTree>
    <p:extLst>
      <p:ext uri="{BB962C8B-B14F-4D97-AF65-F5344CB8AC3E}">
        <p14:creationId xmlns:p14="http://schemas.microsoft.com/office/powerpoint/2010/main" val="38633266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BaySpec</a:t>
            </a:r>
            <a:r>
              <a:rPr lang="en-US" dirty="0"/>
              <a:t>: vertically integrated spectral sensing</a:t>
            </a:r>
          </a:p>
          <a:p>
            <a:r>
              <a:rPr lang="en-US" dirty="0" err="1"/>
              <a:t>Banpil</a:t>
            </a:r>
            <a:r>
              <a:rPr lang="en-US" dirty="0"/>
              <a:t> Photonics: multispectral image sensors</a:t>
            </a:r>
          </a:p>
          <a:p>
            <a:r>
              <a:rPr lang="en-US" dirty="0"/>
              <a:t>Brandywine Photonics: hyperspectral imagers</a:t>
            </a:r>
          </a:p>
          <a:p>
            <a:r>
              <a:rPr lang="en-US" dirty="0" err="1"/>
              <a:t>Fiso</a:t>
            </a:r>
            <a:r>
              <a:rPr lang="en-US" dirty="0"/>
              <a:t> Tech: fiber-optic sensors</a:t>
            </a:r>
          </a:p>
          <a:p>
            <a:r>
              <a:rPr lang="en-US" dirty="0"/>
              <a:t>Honeywell: wide range of products</a:t>
            </a:r>
          </a:p>
          <a:p>
            <a:r>
              <a:rPr lang="en-US" dirty="0"/>
              <a:t>Prime Photonics: DoD, NASA, DOE, NSF</a:t>
            </a:r>
          </a:p>
          <a:p>
            <a:pPr marL="0" indent="0">
              <a:buNone/>
            </a:pPr>
            <a:r>
              <a:rPr lang="en-US" sz="1200" dirty="0"/>
              <a:t>Source: Global Photonic Sensor Market, 2016- 2020, Technavio.com </a:t>
            </a:r>
          </a:p>
          <a:p>
            <a:pPr marL="0" indent="0">
              <a:buNone/>
            </a:pPr>
            <a:endParaRPr lang="en-US" dirty="0"/>
          </a:p>
        </p:txBody>
      </p:sp>
      <p:sp>
        <p:nvSpPr>
          <p:cNvPr id="3" name="Title 2"/>
          <p:cNvSpPr>
            <a:spLocks noGrp="1"/>
          </p:cNvSpPr>
          <p:nvPr>
            <p:ph type="title"/>
          </p:nvPr>
        </p:nvSpPr>
        <p:spPr/>
        <p:txBody>
          <a:bodyPr/>
          <a:lstStyle/>
          <a:p>
            <a:r>
              <a:rPr lang="en-US" dirty="0"/>
              <a:t>Prominent US &amp; Canadian Vendors</a:t>
            </a:r>
          </a:p>
        </p:txBody>
      </p:sp>
    </p:spTree>
    <p:extLst>
      <p:ext uri="{BB962C8B-B14F-4D97-AF65-F5344CB8AC3E}">
        <p14:creationId xmlns:p14="http://schemas.microsoft.com/office/powerpoint/2010/main" val="20409599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Investment in R&amp;D by photonics companies runs from 5% to as high as 20% of sales, with 8% to 12% the more common choice. </a:t>
            </a:r>
          </a:p>
          <a:p>
            <a:r>
              <a:rPr lang="en-US" dirty="0"/>
              <a:t>Breakdown of available R&amp;D Funding: </a:t>
            </a:r>
          </a:p>
          <a:p>
            <a:pPr lvl="1"/>
            <a:r>
              <a:rPr lang="en-US" dirty="0"/>
              <a:t>20% to mature product lines </a:t>
            </a:r>
          </a:p>
          <a:p>
            <a:pPr lvl="1"/>
            <a:r>
              <a:rPr lang="en-US" dirty="0"/>
              <a:t>50% to upgraded products </a:t>
            </a:r>
          </a:p>
          <a:p>
            <a:pPr lvl="1"/>
            <a:r>
              <a:rPr lang="en-US" dirty="0"/>
              <a:t>30% to totally new products</a:t>
            </a:r>
          </a:p>
          <a:p>
            <a:pPr marL="0" indent="0">
              <a:buNone/>
            </a:pPr>
            <a:endParaRPr lang="en-US" dirty="0"/>
          </a:p>
        </p:txBody>
      </p:sp>
      <p:sp>
        <p:nvSpPr>
          <p:cNvPr id="3" name="Title 2"/>
          <p:cNvSpPr>
            <a:spLocks noGrp="1"/>
          </p:cNvSpPr>
          <p:nvPr>
            <p:ph type="title"/>
          </p:nvPr>
        </p:nvSpPr>
        <p:spPr/>
        <p:txBody>
          <a:bodyPr/>
          <a:lstStyle/>
          <a:p>
            <a:r>
              <a:rPr lang="en-US" dirty="0"/>
              <a:t>Photonic R&amp;D Investments</a:t>
            </a:r>
          </a:p>
        </p:txBody>
      </p:sp>
      <p:sp>
        <p:nvSpPr>
          <p:cNvPr id="4" name="TextBox 3"/>
          <p:cNvSpPr txBox="1"/>
          <p:nvPr/>
        </p:nvSpPr>
        <p:spPr>
          <a:xfrm>
            <a:off x="2491854" y="3562350"/>
            <a:ext cx="3268652" cy="307777"/>
          </a:xfrm>
          <a:prstGeom prst="rect">
            <a:avLst/>
          </a:prstGeom>
          <a:noFill/>
        </p:spPr>
        <p:txBody>
          <a:bodyPr wrap="none" rtlCol="0">
            <a:spAutoFit/>
          </a:bodyPr>
          <a:lstStyle/>
          <a:p>
            <a:r>
              <a:rPr lang="en-US" sz="1400" dirty="0" smtClean="0"/>
              <a:t>Source: Laser Focus World, August 1, 2012</a:t>
            </a:r>
            <a:endParaRPr lang="en-US" sz="1400" dirty="0"/>
          </a:p>
        </p:txBody>
      </p:sp>
    </p:spTree>
    <p:extLst>
      <p:ext uri="{BB962C8B-B14F-4D97-AF65-F5344CB8AC3E}">
        <p14:creationId xmlns:p14="http://schemas.microsoft.com/office/powerpoint/2010/main" val="1464682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Frost &amp; Sullivan reports: </a:t>
            </a:r>
            <a:r>
              <a:rPr lang="en-US" dirty="0">
                <a:hlinkClick r:id="rId2"/>
              </a:rPr>
              <a:t>www.frost.com</a:t>
            </a:r>
            <a:r>
              <a:rPr lang="en-US" dirty="0"/>
              <a:t> </a:t>
            </a:r>
          </a:p>
          <a:p>
            <a:r>
              <a:rPr lang="en-US" dirty="0"/>
              <a:t>BCC Research: </a:t>
            </a:r>
            <a:r>
              <a:rPr lang="en-US" dirty="0">
                <a:hlinkClick r:id="rId3"/>
              </a:rPr>
              <a:t>www.bccresearch.com</a:t>
            </a:r>
            <a:r>
              <a:rPr lang="en-US" dirty="0"/>
              <a:t> </a:t>
            </a:r>
          </a:p>
          <a:p>
            <a:r>
              <a:rPr lang="en-US" dirty="0" smtClean="0"/>
              <a:t>SBIR awardees: </a:t>
            </a:r>
            <a:r>
              <a:rPr lang="en-US" dirty="0">
                <a:hlinkClick r:id="rId4"/>
              </a:rPr>
              <a:t>https://www.sbir.gov/sbirsearch/award/all</a:t>
            </a:r>
            <a:r>
              <a:rPr lang="en-US" dirty="0"/>
              <a:t> </a:t>
            </a:r>
          </a:p>
          <a:p>
            <a:endParaRPr lang="en-US" dirty="0"/>
          </a:p>
        </p:txBody>
      </p:sp>
      <p:sp>
        <p:nvSpPr>
          <p:cNvPr id="3" name="Title 2"/>
          <p:cNvSpPr>
            <a:spLocks noGrp="1"/>
          </p:cNvSpPr>
          <p:nvPr>
            <p:ph type="title"/>
          </p:nvPr>
        </p:nvSpPr>
        <p:spPr/>
        <p:txBody>
          <a:bodyPr/>
          <a:lstStyle/>
          <a:p>
            <a:r>
              <a:rPr lang="en-US" dirty="0" smtClean="0"/>
              <a:t>Suggestions</a:t>
            </a:r>
            <a:endParaRPr lang="en-US" dirty="0"/>
          </a:p>
        </p:txBody>
      </p:sp>
    </p:spTree>
    <p:extLst>
      <p:ext uri="{BB962C8B-B14F-4D97-AF65-F5344CB8AC3E}">
        <p14:creationId xmlns:p14="http://schemas.microsoft.com/office/powerpoint/2010/main" val="13610069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ERC</a:t>
            </a:r>
            <a:endParaRPr lang="en-US" dirty="0"/>
          </a:p>
        </p:txBody>
      </p:sp>
    </p:spTree>
    <p:extLst>
      <p:ext uri="{BB962C8B-B14F-4D97-AF65-F5344CB8AC3E}">
        <p14:creationId xmlns:p14="http://schemas.microsoft.com/office/powerpoint/2010/main" val="21033681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a:t>The goal of the ERC Program is to integrate engineering research and education with technological innovation to transform national prosperity, health, and security. ERCs create an innovative, inclusive culture in engineering to cultivate new ideas and pursue engineering discovery that achieves a significant science, technology, and societal outcome within the 10-year timeframe of NSF support. For information on individual ERCs and their achievements, go to: ERC-assoc.org.</a:t>
            </a:r>
          </a:p>
          <a:p>
            <a:r>
              <a:rPr lang="en-US" dirty="0" smtClean="0"/>
              <a:t>Those </a:t>
            </a:r>
            <a:r>
              <a:rPr lang="en-US" dirty="0"/>
              <a:t>who submit proposals in response to this solicitation will need to address the following questions:</a:t>
            </a:r>
          </a:p>
          <a:p>
            <a:pPr lvl="1"/>
            <a:r>
              <a:rPr lang="en-US" dirty="0" smtClean="0"/>
              <a:t>What </a:t>
            </a:r>
            <a:r>
              <a:rPr lang="en-US" dirty="0"/>
              <a:t>is the compelling new idea and how does it relate to national needs?</a:t>
            </a:r>
          </a:p>
          <a:p>
            <a:pPr lvl="1"/>
            <a:r>
              <a:rPr lang="en-US" dirty="0"/>
              <a:t>Why is a center necessary to tackle the idea?</a:t>
            </a:r>
          </a:p>
          <a:p>
            <a:pPr lvl="1"/>
            <a:r>
              <a:rPr lang="en-US" dirty="0"/>
              <a:t>How will the ERC's infrastructure integrate and implement research, workforce development and innovation ecosystem development efforts to achieve its vision</a:t>
            </a:r>
            <a:r>
              <a:rPr lang="en-US" dirty="0" smtClean="0"/>
              <a:t>?</a:t>
            </a:r>
          </a:p>
        </p:txBody>
      </p:sp>
      <p:sp>
        <p:nvSpPr>
          <p:cNvPr id="4" name="Title 3"/>
          <p:cNvSpPr>
            <a:spLocks noGrp="1"/>
          </p:cNvSpPr>
          <p:nvPr>
            <p:ph type="title"/>
          </p:nvPr>
        </p:nvSpPr>
        <p:spPr/>
        <p:txBody>
          <a:bodyPr/>
          <a:lstStyle/>
          <a:p>
            <a:r>
              <a:rPr lang="en-US" dirty="0" smtClean="0"/>
              <a:t>NSF Engineering Research Center (ERC)</a:t>
            </a:r>
            <a:endParaRPr lang="en-US" dirty="0"/>
          </a:p>
        </p:txBody>
      </p:sp>
    </p:spTree>
    <p:extLst>
      <p:ext uri="{BB962C8B-B14F-4D97-AF65-F5344CB8AC3E}">
        <p14:creationId xmlns:p14="http://schemas.microsoft.com/office/powerpoint/2010/main" val="20447986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r>
              <a:rPr lang="en-US" altLang="en-US" smtClean="0"/>
              <a:t>Very large multi-university entity</a:t>
            </a:r>
          </a:p>
          <a:p>
            <a:pPr lvl="1"/>
            <a:r>
              <a:rPr lang="en-US" altLang="en-US" smtClean="0"/>
              <a:t>One lead university</a:t>
            </a:r>
          </a:p>
          <a:p>
            <a:pPr lvl="1"/>
            <a:r>
              <a:rPr lang="en-US" altLang="en-US" smtClean="0"/>
              <a:t>Up to four partner university sites</a:t>
            </a:r>
          </a:p>
          <a:p>
            <a:pPr lvl="1"/>
            <a:r>
              <a:rPr lang="en-US" altLang="en-US" smtClean="0"/>
              <a:t>Cost sharing required, adequate space required, strong university commitment</a:t>
            </a:r>
          </a:p>
          <a:p>
            <a:pPr lvl="1"/>
            <a:r>
              <a:rPr lang="en-US" altLang="en-US" smtClean="0"/>
              <a:t>Industrial Partnerships, innovation ecosystem</a:t>
            </a:r>
          </a:p>
          <a:p>
            <a:r>
              <a:rPr lang="en-US" altLang="en-US" smtClean="0"/>
              <a:t>Funding for 10 years</a:t>
            </a:r>
          </a:p>
          <a:p>
            <a:pPr lvl="1"/>
            <a:r>
              <a:rPr lang="en-US" altLang="en-US" smtClean="0"/>
              <a:t>Total funding up to $50 M over 10 years</a:t>
            </a:r>
          </a:p>
          <a:p>
            <a:r>
              <a:rPr lang="en-US" altLang="en-US" smtClean="0"/>
              <a:t>Deadlines:</a:t>
            </a:r>
          </a:p>
          <a:p>
            <a:pPr lvl="1"/>
            <a:r>
              <a:rPr lang="en-US" smtClean="0"/>
              <a:t>Preliminary Proposal Due Date: October, 2017 (15 pages)</a:t>
            </a:r>
          </a:p>
          <a:p>
            <a:pPr lvl="1"/>
            <a:r>
              <a:rPr lang="en-US" smtClean="0"/>
              <a:t>Full Proposal Deadline: June, 2018 (40 pages)</a:t>
            </a:r>
            <a:endParaRPr lang="en-US" dirty="0"/>
          </a:p>
        </p:txBody>
      </p:sp>
      <p:sp>
        <p:nvSpPr>
          <p:cNvPr id="5122" name="Rectangle 2"/>
          <p:cNvSpPr>
            <a:spLocks noGrp="1" noChangeArrowheads="1"/>
          </p:cNvSpPr>
          <p:nvPr>
            <p:ph type="title"/>
          </p:nvPr>
        </p:nvSpPr>
        <p:spPr/>
        <p:txBody>
          <a:bodyPr/>
          <a:lstStyle/>
          <a:p>
            <a:r>
              <a:rPr lang="en-US" altLang="en-US" smtClean="0"/>
              <a:t>Scope</a:t>
            </a:r>
            <a:endParaRPr lang="en-US" altLang="en-US" dirty="0"/>
          </a:p>
        </p:txBody>
      </p:sp>
    </p:spTree>
    <p:extLst>
      <p:ext uri="{BB962C8B-B14F-4D97-AF65-F5344CB8AC3E}">
        <p14:creationId xmlns:p14="http://schemas.microsoft.com/office/powerpoint/2010/main" val="38113955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r>
              <a:rPr lang="en-US" dirty="0"/>
              <a:t>I/UCRC enables industrially-relevant, pre-competitive research via a multi-member, sustained partnerships between industry, academe, and government. NSF supports the development and evolution of I/UCRCs, providing a financial and procedural framework for membership and operations in addition to best practices learned over decades of fostering public/private partnerships that provide significant value to the nation, industry and university faculty and students. </a:t>
            </a:r>
          </a:p>
          <a:p>
            <a:r>
              <a:rPr lang="en-US" dirty="0" smtClean="0"/>
              <a:t>Centers </a:t>
            </a:r>
            <a:r>
              <a:rPr lang="en-US" dirty="0"/>
              <a:t>bring </a:t>
            </a:r>
            <a:r>
              <a:rPr lang="en-US" dirty="0" smtClean="0"/>
              <a:t>together: Faculty </a:t>
            </a:r>
            <a:r>
              <a:rPr lang="en-US" dirty="0"/>
              <a:t>and students from different academic </a:t>
            </a:r>
            <a:r>
              <a:rPr lang="en-US" dirty="0" smtClean="0"/>
              <a:t>institutions, Companies</a:t>
            </a:r>
            <a:r>
              <a:rPr lang="en-US" dirty="0"/>
              <a:t>, State/Federal/Local government and </a:t>
            </a:r>
            <a:r>
              <a:rPr lang="en-US" dirty="0" smtClean="0"/>
              <a:t>non-profits to </a:t>
            </a:r>
            <a:r>
              <a:rPr lang="en-US" dirty="0"/>
              <a:t>perform cutting-edge pre-competitive fundamental research in science, engineering, technology area(s) of interest to industry and that can drive innovation and the U.S. economy. Members guide the direction of Center research through active involvement and mentoring. </a:t>
            </a:r>
            <a:endParaRPr lang="en-US" dirty="0" smtClean="0"/>
          </a:p>
          <a:p>
            <a:r>
              <a:rPr lang="en-US" dirty="0" smtClean="0"/>
              <a:t>Proposal Due Date: </a:t>
            </a:r>
          </a:p>
          <a:p>
            <a:pPr lvl="1"/>
            <a:r>
              <a:rPr lang="en-US" dirty="0" smtClean="0"/>
              <a:t>Fall, 2016</a:t>
            </a:r>
          </a:p>
        </p:txBody>
      </p:sp>
      <p:sp>
        <p:nvSpPr>
          <p:cNvPr id="4" name="Title 3"/>
          <p:cNvSpPr>
            <a:spLocks noGrp="1"/>
          </p:cNvSpPr>
          <p:nvPr>
            <p:ph type="title"/>
          </p:nvPr>
        </p:nvSpPr>
        <p:spPr/>
        <p:txBody>
          <a:bodyPr/>
          <a:lstStyle/>
          <a:p>
            <a:r>
              <a:rPr lang="en-US" sz="2000" dirty="0"/>
              <a:t>NSF Industry/University Cooperative Research Centers </a:t>
            </a:r>
            <a:r>
              <a:rPr lang="en-US" sz="2000" dirty="0" err="1"/>
              <a:t>ProgramI</a:t>
            </a:r>
            <a:r>
              <a:rPr lang="en-US" sz="2000" dirty="0"/>
              <a:t>/UCRC</a:t>
            </a:r>
          </a:p>
        </p:txBody>
      </p:sp>
    </p:spTree>
    <p:extLst>
      <p:ext uri="{BB962C8B-B14F-4D97-AF65-F5344CB8AC3E}">
        <p14:creationId xmlns:p14="http://schemas.microsoft.com/office/powerpoint/2010/main" val="26916991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ERC Goals and Key Features</a:t>
            </a:r>
            <a:endParaRPr lang="en-US" dirty="0"/>
          </a:p>
        </p:txBody>
      </p:sp>
      <p:sp>
        <p:nvSpPr>
          <p:cNvPr id="6148" name="Rectangle 2"/>
          <p:cNvSpPr>
            <a:spLocks noGrp="1" noChangeArrowheads="1"/>
          </p:cNvSpPr>
          <p:nvPr>
            <p:ph type="ctrTitle" idx="4294967295"/>
          </p:nvPr>
        </p:nvSpPr>
        <p:spPr>
          <a:xfrm>
            <a:off x="0" y="1809750"/>
            <a:ext cx="6019800" cy="1581150"/>
          </a:xfrm>
          <a:prstGeom prst="rect">
            <a:avLst/>
          </a:prstGeom>
        </p:spPr>
        <p:txBody>
          <a:bodyPr/>
          <a:lstStyle/>
          <a:p>
            <a:r>
              <a:rPr lang="en-US" dirty="0" smtClean="0">
                <a:ea typeface="ＭＳ Ｐゴシック" pitchFamily="34" charset="-128"/>
              </a:rPr>
              <a:t/>
            </a:r>
            <a:br>
              <a:rPr lang="en-US" dirty="0" smtClean="0">
                <a:ea typeface="ＭＳ Ｐゴシック" pitchFamily="34" charset="-128"/>
              </a:rPr>
            </a:br>
            <a:endParaRPr lang="en-US" dirty="0" smtClean="0">
              <a:ea typeface="ＭＳ Ｐゴシック" pitchFamily="34" charset="-128"/>
            </a:endParaRPr>
          </a:p>
        </p:txBody>
      </p:sp>
    </p:spTree>
    <p:extLst>
      <p:ext uri="{BB962C8B-B14F-4D97-AF65-F5344CB8AC3E}">
        <p14:creationId xmlns:p14="http://schemas.microsoft.com/office/powerpoint/2010/main" val="4301509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3"/>
          <p:cNvSpPr>
            <a:spLocks noGrp="1" noChangeArrowheads="1"/>
          </p:cNvSpPr>
          <p:nvPr>
            <p:ph idx="1"/>
          </p:nvPr>
        </p:nvSpPr>
        <p:spPr/>
        <p:txBody>
          <a:bodyPr/>
          <a:lstStyle/>
          <a:p>
            <a:r>
              <a:rPr lang="en-US" dirty="0" smtClean="0"/>
              <a:t>Create a culture to join scientific discovery to technological innovation through transformational engineered systems research and education </a:t>
            </a:r>
          </a:p>
          <a:p>
            <a:r>
              <a:rPr lang="en-US" dirty="0" smtClean="0"/>
              <a:t>Build partnerships with industry to strengthen the innovative capacity of the U.S. in a global context</a:t>
            </a:r>
          </a:p>
          <a:p>
            <a:r>
              <a:rPr lang="en-US" dirty="0" smtClean="0"/>
              <a:t>Produce diverse engineering graduates who are creative innovators in a global economy</a:t>
            </a:r>
            <a:endParaRPr lang="en-US" dirty="0"/>
          </a:p>
        </p:txBody>
      </p:sp>
      <p:sp>
        <p:nvSpPr>
          <p:cNvPr id="7172" name="Rectangle 2"/>
          <p:cNvSpPr>
            <a:spLocks noGrp="1" noChangeArrowheads="1"/>
          </p:cNvSpPr>
          <p:nvPr>
            <p:ph type="title"/>
          </p:nvPr>
        </p:nvSpPr>
        <p:spPr/>
        <p:txBody>
          <a:bodyPr/>
          <a:lstStyle/>
          <a:p>
            <a:r>
              <a:rPr lang="en-US" sz="2000" dirty="0" smtClean="0"/>
              <a:t>ERCs Build University Cultures that Join Discovery &amp; Innovation in Partnership with Industry</a:t>
            </a:r>
            <a:endParaRPr lang="en-US" sz="2000" dirty="0"/>
          </a:p>
        </p:txBody>
      </p:sp>
      <p:sp>
        <p:nvSpPr>
          <p:cNvPr id="2" name="Rectangle 1"/>
          <p:cNvSpPr/>
          <p:nvPr/>
        </p:nvSpPr>
        <p:spPr>
          <a:xfrm>
            <a:off x="304800" y="4452638"/>
            <a:ext cx="6858000" cy="369332"/>
          </a:xfrm>
          <a:prstGeom prst="rect">
            <a:avLst/>
          </a:prstGeom>
        </p:spPr>
        <p:txBody>
          <a:bodyPr wrap="square">
            <a:spAutoFit/>
          </a:bodyPr>
          <a:lstStyle/>
          <a:p>
            <a:r>
              <a:rPr lang="en-US" dirty="0">
                <a:hlinkClick r:id="rId3"/>
              </a:rPr>
              <a:t>http://</a:t>
            </a:r>
            <a:r>
              <a:rPr lang="en-US" dirty="0" smtClean="0">
                <a:hlinkClick r:id="rId3"/>
              </a:rPr>
              <a:t>erc-assoc.org/content/welcome-erc-program</a:t>
            </a:r>
            <a:r>
              <a:rPr lang="en-US" dirty="0" smtClean="0"/>
              <a:t> </a:t>
            </a:r>
            <a:endParaRPr lang="en-US" dirty="0"/>
          </a:p>
        </p:txBody>
      </p:sp>
    </p:spTree>
    <p:extLst>
      <p:ext uri="{BB962C8B-B14F-4D97-AF65-F5344CB8AC3E}">
        <p14:creationId xmlns:p14="http://schemas.microsoft.com/office/powerpoint/2010/main" val="303338821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Integrated Photonics</a:t>
            </a:r>
          </a:p>
          <a:p>
            <a:r>
              <a:rPr lang="en-US" dirty="0" smtClean="0"/>
              <a:t>Scaled Electronics</a:t>
            </a:r>
          </a:p>
          <a:p>
            <a:r>
              <a:rPr lang="en-US" dirty="0" smtClean="0"/>
              <a:t>Photovoltaics</a:t>
            </a:r>
          </a:p>
          <a:p>
            <a:r>
              <a:rPr lang="en-US" dirty="0" smtClean="0"/>
              <a:t>Detectors</a:t>
            </a:r>
            <a:endParaRPr lang="en-US" dirty="0"/>
          </a:p>
        </p:txBody>
      </p:sp>
      <p:sp>
        <p:nvSpPr>
          <p:cNvPr id="4" name="Title 3"/>
          <p:cNvSpPr>
            <a:spLocks noGrp="1"/>
          </p:cNvSpPr>
          <p:nvPr>
            <p:ph type="title"/>
          </p:nvPr>
        </p:nvSpPr>
        <p:spPr>
          <a:prstGeom prst="rect">
            <a:avLst/>
          </a:prstGeom>
        </p:spPr>
        <p:txBody>
          <a:bodyPr>
            <a:normAutofit/>
          </a:bodyPr>
          <a:lstStyle/>
          <a:p>
            <a:r>
              <a:rPr lang="en-US" dirty="0" smtClean="0"/>
              <a:t>FPI R&amp;D Areas</a:t>
            </a:r>
            <a:endParaRPr lang="en-US" dirty="0"/>
          </a:p>
        </p:txBody>
      </p:sp>
    </p:spTree>
    <p:extLst>
      <p:ext uri="{BB962C8B-B14F-4D97-AF65-F5344CB8AC3E}">
        <p14:creationId xmlns:p14="http://schemas.microsoft.com/office/powerpoint/2010/main" val="16050460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3"/>
          <p:cNvSpPr>
            <a:spLocks noGrp="1" noChangeArrowheads="1"/>
          </p:cNvSpPr>
          <p:nvPr>
            <p:ph idx="1"/>
          </p:nvPr>
        </p:nvSpPr>
        <p:spPr/>
        <p:txBody>
          <a:bodyPr>
            <a:normAutofit fontScale="62500" lnSpcReduction="20000"/>
          </a:bodyPr>
          <a:lstStyle/>
          <a:p>
            <a:r>
              <a:rPr lang="en-US" smtClean="0"/>
              <a:t>Guiding strategic vision for transforming engineered systems and </a:t>
            </a:r>
            <a:br>
              <a:rPr lang="en-US" smtClean="0"/>
            </a:br>
            <a:r>
              <a:rPr lang="en-US" smtClean="0"/>
              <a:t>the development of a globally competitive and diverse engineering workforce</a:t>
            </a:r>
          </a:p>
          <a:p>
            <a:r>
              <a:rPr lang="en-US" smtClean="0"/>
              <a:t>Strategic plans for research, education, &amp; diversity to realize the vision:</a:t>
            </a:r>
          </a:p>
          <a:p>
            <a:r>
              <a:rPr lang="en-US" smtClean="0"/>
              <a:t>Integrated, interdisciplinary research program -- fundamental to systems research and proof-of-concept test beds;</a:t>
            </a:r>
          </a:p>
          <a:p>
            <a:r>
              <a:rPr lang="en-US" smtClean="0"/>
              <a:t>Integrating research and education from pre-college to practitioners (courses, course modules, new degree programs) </a:t>
            </a:r>
          </a:p>
          <a:p>
            <a:r>
              <a:rPr lang="en-US" smtClean="0"/>
              <a:t>Partnership with industry/practitioners to formulate and evolve the strategic plan, strengthen research and education, speed technology transfer;</a:t>
            </a:r>
          </a:p>
          <a:p>
            <a:r>
              <a:rPr lang="en-US" smtClean="0"/>
              <a:t>Leadership, cohesive and diverse interdisciplinary team, effective management; </a:t>
            </a:r>
          </a:p>
          <a:p>
            <a:r>
              <a:rPr lang="en-US" smtClean="0"/>
              <a:t>Cross-institutional commitment to facilitate and foster the </a:t>
            </a:r>
            <a:br>
              <a:rPr lang="en-US" smtClean="0"/>
            </a:br>
            <a:r>
              <a:rPr lang="en-US" smtClean="0"/>
              <a:t>interdisciplinary culture and diversity of the ERC</a:t>
            </a:r>
          </a:p>
          <a:p>
            <a:r>
              <a:rPr lang="en-US" smtClean="0"/>
              <a:t>Substantial financial and other commitments from the academic, industrial, and other partners to support and sustain the ERCs</a:t>
            </a:r>
            <a:endParaRPr lang="en-US" dirty="0"/>
          </a:p>
        </p:txBody>
      </p:sp>
      <p:sp>
        <p:nvSpPr>
          <p:cNvPr id="8196" name="Rectangle 2"/>
          <p:cNvSpPr>
            <a:spLocks noGrp="1" noChangeArrowheads="1"/>
          </p:cNvSpPr>
          <p:nvPr>
            <p:ph type="title"/>
          </p:nvPr>
        </p:nvSpPr>
        <p:spPr/>
        <p:txBody>
          <a:bodyPr/>
          <a:lstStyle/>
          <a:p>
            <a:r>
              <a:rPr lang="en-US" dirty="0" smtClean="0"/>
              <a:t/>
            </a:r>
            <a:br>
              <a:rPr lang="en-US" dirty="0" smtClean="0"/>
            </a:br>
            <a:r>
              <a:rPr lang="en-US" dirty="0" smtClean="0"/>
              <a:t>Key Features of an ERC</a:t>
            </a:r>
            <a:br>
              <a:rPr lang="en-US" dirty="0" smtClean="0"/>
            </a:br>
            <a:endParaRPr lang="en-US" dirty="0"/>
          </a:p>
        </p:txBody>
      </p:sp>
    </p:spTree>
    <p:extLst>
      <p:ext uri="{BB962C8B-B14F-4D97-AF65-F5344CB8AC3E}">
        <p14:creationId xmlns:p14="http://schemas.microsoft.com/office/powerpoint/2010/main" val="417247367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7" name="Rectangle 3"/>
          <p:cNvSpPr>
            <a:spLocks noGrp="1" noChangeArrowheads="1"/>
          </p:cNvSpPr>
          <p:nvPr>
            <p:ph idx="1"/>
          </p:nvPr>
        </p:nvSpPr>
        <p:spPr/>
        <p:txBody>
          <a:bodyPr>
            <a:normAutofit/>
          </a:bodyPr>
          <a:lstStyle/>
          <a:p>
            <a:r>
              <a:rPr lang="en-US" dirty="0" smtClean="0"/>
              <a:t>Gen-3 ERCs bridge discovery to innovation by expanding the ERC culture to: </a:t>
            </a:r>
          </a:p>
          <a:p>
            <a:pPr lvl="1"/>
            <a:r>
              <a:rPr lang="en-US" dirty="0" smtClean="0"/>
              <a:t>Partner in translational research with small firms</a:t>
            </a:r>
          </a:p>
          <a:p>
            <a:pPr lvl="1"/>
            <a:r>
              <a:rPr lang="en-US" dirty="0" smtClean="0"/>
              <a:t>Partner with economic development organizations</a:t>
            </a:r>
          </a:p>
          <a:p>
            <a:pPr lvl="1"/>
            <a:r>
              <a:rPr lang="en-US" dirty="0" smtClean="0"/>
              <a:t>Develop more creative &amp; innovative engineers </a:t>
            </a:r>
          </a:p>
          <a:p>
            <a:pPr lvl="1"/>
            <a:r>
              <a:rPr lang="en-US" dirty="0" smtClean="0"/>
              <a:t>Sustain long-term pre-college partnerships </a:t>
            </a:r>
          </a:p>
          <a:p>
            <a:pPr lvl="1"/>
            <a:r>
              <a:rPr lang="en-US" dirty="0" smtClean="0"/>
              <a:t>Reward mentoring</a:t>
            </a:r>
          </a:p>
          <a:p>
            <a:pPr lvl="1"/>
            <a:r>
              <a:rPr lang="en-US" dirty="0" smtClean="0"/>
              <a:t>Partner with 1-3 foreign universities to provide cross-cultural research and education experiences</a:t>
            </a:r>
          </a:p>
          <a:p>
            <a:endParaRPr lang="en-US" dirty="0" smtClean="0"/>
          </a:p>
          <a:p>
            <a:endParaRPr lang="en-US" dirty="0"/>
          </a:p>
        </p:txBody>
      </p:sp>
      <p:sp>
        <p:nvSpPr>
          <p:cNvPr id="620546" name="Rectangle 2"/>
          <p:cNvSpPr>
            <a:spLocks noGrp="1" noChangeArrowheads="1"/>
          </p:cNvSpPr>
          <p:nvPr>
            <p:ph type="title"/>
          </p:nvPr>
        </p:nvSpPr>
        <p:spPr/>
        <p:txBody>
          <a:bodyPr/>
          <a:lstStyle/>
          <a:p>
            <a:r>
              <a:rPr lang="en-US" dirty="0" smtClean="0"/>
              <a:t>Additional Gen-3 ERC Key Features</a:t>
            </a:r>
            <a:endParaRPr lang="en-US" dirty="0"/>
          </a:p>
        </p:txBody>
      </p:sp>
      <p:pic>
        <p:nvPicPr>
          <p:cNvPr id="620548" name="Picture 2"/>
          <p:cNvPicPr>
            <a:picLocks noGrp="1" noChangeAspect="1" noChangeArrowheads="1"/>
          </p:cNvPicPr>
          <p:nvPr>
            <p:ph idx="10"/>
          </p:nvPr>
        </p:nvPicPr>
        <p:blipFill rotWithShape="1">
          <a:blip r:embed="rId3" cstate="print"/>
          <a:stretch/>
        </p:blipFill>
        <p:spPr>
          <a:xfrm>
            <a:off x="76200" y="1935882"/>
            <a:ext cx="2362200" cy="1770211"/>
          </a:xfrm>
        </p:spPr>
      </p:pic>
    </p:spTree>
    <p:extLst>
      <p:ext uri="{BB962C8B-B14F-4D97-AF65-F5344CB8AC3E}">
        <p14:creationId xmlns:p14="http://schemas.microsoft.com/office/powerpoint/2010/main" val="34020313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idx="1"/>
          </p:nvPr>
        </p:nvSpPr>
        <p:spPr/>
        <p:txBody>
          <a:bodyPr/>
          <a:lstStyle/>
          <a:p>
            <a:r>
              <a:rPr lang="en-US" dirty="0" smtClean="0"/>
              <a:t>An engineered system is a combination of components working in synergy to collectively perform a useful function</a:t>
            </a:r>
          </a:p>
          <a:p>
            <a:r>
              <a:rPr lang="en-US" dirty="0" smtClean="0"/>
              <a:t>A purposefully broad definition to encompass many fields</a:t>
            </a:r>
            <a:endParaRPr lang="en-US" dirty="0"/>
          </a:p>
        </p:txBody>
      </p:sp>
      <p:sp>
        <p:nvSpPr>
          <p:cNvPr id="9220" name="Rectangle 2"/>
          <p:cNvSpPr>
            <a:spLocks noGrp="1" noChangeArrowheads="1"/>
          </p:cNvSpPr>
          <p:nvPr>
            <p:ph type="title"/>
          </p:nvPr>
        </p:nvSpPr>
        <p:spPr/>
        <p:txBody>
          <a:bodyPr/>
          <a:lstStyle/>
          <a:p>
            <a:r>
              <a:rPr lang="en-US" smtClean="0"/>
              <a:t>What’s an Engineered System?</a:t>
            </a:r>
            <a:endParaRPr lang="en-US" dirty="0"/>
          </a:p>
        </p:txBody>
      </p:sp>
    </p:spTree>
    <p:extLst>
      <p:ext uri="{BB962C8B-B14F-4D97-AF65-F5344CB8AC3E}">
        <p14:creationId xmlns:p14="http://schemas.microsoft.com/office/powerpoint/2010/main" val="2231397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print"/>
          <a:stretch>
            <a:fillRect/>
          </a:stretch>
        </p:blipFill>
        <p:spPr bwMode="auto">
          <a:xfrm>
            <a:off x="2133600" y="1123950"/>
            <a:ext cx="4876800" cy="3657600"/>
          </a:xfrm>
          <a:prstGeom prst="rect">
            <a:avLst/>
          </a:prstGeom>
          <a:noFill/>
          <a:ln w="9525">
            <a:solidFill>
              <a:srgbClr val="669900"/>
            </a:solidFill>
            <a:miter lim="800000"/>
            <a:headEnd/>
            <a:tailEnd/>
          </a:ln>
          <a:effectLst/>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0275832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Gen-3 ERCs Convert “Valley of Death” into “Challenge Basin</a:t>
            </a:r>
            <a:r>
              <a:rPr lang="en-US" dirty="0" smtClean="0"/>
              <a:t>”</a:t>
            </a:r>
            <a:endParaRPr lang="en-US" dirty="0"/>
          </a:p>
        </p:txBody>
      </p:sp>
      <p:grpSp>
        <p:nvGrpSpPr>
          <p:cNvPr id="39" name="Group 38"/>
          <p:cNvGrpSpPr/>
          <p:nvPr/>
        </p:nvGrpSpPr>
        <p:grpSpPr>
          <a:xfrm>
            <a:off x="1341344" y="964442"/>
            <a:ext cx="6461312" cy="4170994"/>
            <a:chOff x="1596838" y="285750"/>
            <a:chExt cx="6461312" cy="4849686"/>
          </a:xfrm>
        </p:grpSpPr>
        <p:sp>
          <p:nvSpPr>
            <p:cNvPr id="40" name="TextBox 39"/>
            <p:cNvSpPr txBox="1"/>
            <p:nvPr/>
          </p:nvSpPr>
          <p:spPr>
            <a:xfrm>
              <a:off x="6000750" y="4800601"/>
              <a:ext cx="2057400" cy="334835"/>
            </a:xfrm>
            <a:prstGeom prst="rect">
              <a:avLst/>
            </a:prstGeom>
            <a:noFill/>
          </p:spPr>
          <p:txBody>
            <a:bodyPr wrap="square" rtlCol="0">
              <a:spAutoFit/>
            </a:bodyPr>
            <a:lstStyle/>
            <a:p>
              <a:r>
                <a:rPr lang="en-US" sz="788" dirty="0"/>
                <a:t>Adapted from chart by </a:t>
              </a:r>
            </a:p>
            <a:p>
              <a:r>
                <a:rPr lang="en-US" sz="788" dirty="0"/>
                <a:t>Deborah Jackson, ERC Program Director</a:t>
              </a:r>
            </a:p>
          </p:txBody>
        </p:sp>
        <p:sp>
          <p:nvSpPr>
            <p:cNvPr id="41" name="Freeform 17"/>
            <p:cNvSpPr>
              <a:spLocks/>
            </p:cNvSpPr>
            <p:nvPr/>
          </p:nvSpPr>
          <p:spPr bwMode="auto">
            <a:xfrm>
              <a:off x="3030141" y="1252538"/>
              <a:ext cx="3886200" cy="2857500"/>
            </a:xfrm>
            <a:custGeom>
              <a:avLst/>
              <a:gdLst>
                <a:gd name="T0" fmla="*/ 0 w 3264"/>
                <a:gd name="T1" fmla="*/ 2147483647 h 2400"/>
                <a:gd name="T2" fmla="*/ 2147483647 w 3264"/>
                <a:gd name="T3" fmla="*/ 2147483647 h 2400"/>
                <a:gd name="T4" fmla="*/ 2147483647 w 3264"/>
                <a:gd name="T5" fmla="*/ 2147483647 h 2400"/>
                <a:gd name="T6" fmla="*/ 2147483647 w 3264"/>
                <a:gd name="T7" fmla="*/ 0 h 2400"/>
                <a:gd name="T8" fmla="*/ 0 60000 65536"/>
                <a:gd name="T9" fmla="*/ 0 60000 65536"/>
                <a:gd name="T10" fmla="*/ 0 60000 65536"/>
                <a:gd name="T11" fmla="*/ 0 60000 65536"/>
                <a:gd name="T12" fmla="*/ 0 w 3264"/>
                <a:gd name="T13" fmla="*/ 0 h 2400"/>
                <a:gd name="T14" fmla="*/ 3264 w 3264"/>
                <a:gd name="T15" fmla="*/ 2400 h 2400"/>
              </a:gdLst>
              <a:ahLst/>
              <a:cxnLst>
                <a:cxn ang="T8">
                  <a:pos x="T0" y="T1"/>
                </a:cxn>
                <a:cxn ang="T9">
                  <a:pos x="T2" y="T3"/>
                </a:cxn>
                <a:cxn ang="T10">
                  <a:pos x="T4" y="T5"/>
                </a:cxn>
                <a:cxn ang="T11">
                  <a:pos x="T6" y="T7"/>
                </a:cxn>
              </a:cxnLst>
              <a:rect l="T12" t="T13" r="T14" b="T15"/>
              <a:pathLst>
                <a:path w="3264" h="2400">
                  <a:moveTo>
                    <a:pt x="0" y="2400"/>
                  </a:moveTo>
                  <a:cubicBezTo>
                    <a:pt x="250" y="2326"/>
                    <a:pt x="1152" y="2268"/>
                    <a:pt x="1499" y="1954"/>
                  </a:cubicBezTo>
                  <a:cubicBezTo>
                    <a:pt x="1846" y="1640"/>
                    <a:pt x="1787" y="840"/>
                    <a:pt x="2081" y="514"/>
                  </a:cubicBezTo>
                  <a:cubicBezTo>
                    <a:pt x="2375" y="188"/>
                    <a:pt x="2830" y="110"/>
                    <a:pt x="3264" y="0"/>
                  </a:cubicBezTo>
                </a:path>
              </a:pathLst>
            </a:custGeom>
            <a:noFill/>
            <a:ln w="38100">
              <a:solidFill>
                <a:schemeClr val="tx1"/>
              </a:solidFill>
              <a:round/>
              <a:headEnd/>
              <a:tailEnd/>
            </a:ln>
          </p:spPr>
          <p:txBody>
            <a:bodyPr wrap="none" anchor="ctr">
              <a:prstTxWarp prst="textNoShape">
                <a:avLst/>
              </a:prstTxWarp>
            </a:bodyPr>
            <a:lstStyle/>
            <a:p>
              <a:endParaRPr lang="en-US" sz="1350">
                <a:latin typeface="Calibri" pitchFamily="-109" charset="0"/>
              </a:endParaRPr>
            </a:p>
          </p:txBody>
        </p:sp>
        <p:sp>
          <p:nvSpPr>
            <p:cNvPr id="43" name="Freeform 16"/>
            <p:cNvSpPr>
              <a:spLocks/>
            </p:cNvSpPr>
            <p:nvPr/>
          </p:nvSpPr>
          <p:spPr bwMode="auto">
            <a:xfrm>
              <a:off x="2115741" y="2566988"/>
              <a:ext cx="2681288" cy="1397794"/>
            </a:xfrm>
            <a:custGeom>
              <a:avLst/>
              <a:gdLst>
                <a:gd name="T0" fmla="*/ 0 w 2252"/>
                <a:gd name="T1" fmla="*/ 0 h 1174"/>
                <a:gd name="T2" fmla="*/ 2147483647 w 2252"/>
                <a:gd name="T3" fmla="*/ 2147483647 h 1174"/>
                <a:gd name="T4" fmla="*/ 2147483647 w 2252"/>
                <a:gd name="T5" fmla="*/ 2147483647 h 1174"/>
                <a:gd name="T6" fmla="*/ 2147483647 w 2252"/>
                <a:gd name="T7" fmla="*/ 2147483647 h 1174"/>
                <a:gd name="T8" fmla="*/ 0 60000 65536"/>
                <a:gd name="T9" fmla="*/ 0 60000 65536"/>
                <a:gd name="T10" fmla="*/ 0 60000 65536"/>
                <a:gd name="T11" fmla="*/ 0 60000 65536"/>
                <a:gd name="T12" fmla="*/ 0 w 2252"/>
                <a:gd name="T13" fmla="*/ 0 h 1174"/>
                <a:gd name="T14" fmla="*/ 2252 w 2252"/>
                <a:gd name="T15" fmla="*/ 1174 h 1174"/>
              </a:gdLst>
              <a:ahLst/>
              <a:cxnLst>
                <a:cxn ang="T8">
                  <a:pos x="T0" y="T1"/>
                </a:cxn>
                <a:cxn ang="T9">
                  <a:pos x="T2" y="T3"/>
                </a:cxn>
                <a:cxn ang="T10">
                  <a:pos x="T4" y="T5"/>
                </a:cxn>
                <a:cxn ang="T11">
                  <a:pos x="T6" y="T7"/>
                </a:cxn>
              </a:cxnLst>
              <a:rect l="T12" t="T13" r="T14" b="T15"/>
              <a:pathLst>
                <a:path w="2252" h="1174">
                  <a:moveTo>
                    <a:pt x="0" y="0"/>
                  </a:moveTo>
                  <a:cubicBezTo>
                    <a:pt x="122" y="31"/>
                    <a:pt x="516" y="16"/>
                    <a:pt x="732" y="183"/>
                  </a:cubicBezTo>
                  <a:cubicBezTo>
                    <a:pt x="948" y="350"/>
                    <a:pt x="1041" y="838"/>
                    <a:pt x="1294" y="1003"/>
                  </a:cubicBezTo>
                  <a:cubicBezTo>
                    <a:pt x="1547" y="1168"/>
                    <a:pt x="2053" y="1139"/>
                    <a:pt x="2252" y="1174"/>
                  </a:cubicBezTo>
                </a:path>
              </a:pathLst>
            </a:custGeom>
            <a:noFill/>
            <a:ln w="38100">
              <a:solidFill>
                <a:schemeClr val="tx1"/>
              </a:solidFill>
              <a:round/>
              <a:headEnd/>
              <a:tailEnd/>
            </a:ln>
          </p:spPr>
          <p:txBody>
            <a:bodyPr wrap="none" anchor="ctr">
              <a:prstTxWarp prst="textNoShape">
                <a:avLst/>
              </a:prstTxWarp>
            </a:bodyPr>
            <a:lstStyle/>
            <a:p>
              <a:endParaRPr lang="en-US" sz="1350">
                <a:latin typeface="Calibri" pitchFamily="-109" charset="0"/>
              </a:endParaRPr>
            </a:p>
          </p:txBody>
        </p:sp>
        <p:sp>
          <p:nvSpPr>
            <p:cNvPr id="44" name="Freeform 16"/>
            <p:cNvSpPr>
              <a:spLocks/>
            </p:cNvSpPr>
            <p:nvPr/>
          </p:nvSpPr>
          <p:spPr bwMode="auto">
            <a:xfrm>
              <a:off x="2453878" y="2571750"/>
              <a:ext cx="2681288" cy="1397794"/>
            </a:xfrm>
            <a:custGeom>
              <a:avLst/>
              <a:gdLst>
                <a:gd name="T0" fmla="*/ 0 w 2252"/>
                <a:gd name="T1" fmla="*/ 0 h 1174"/>
                <a:gd name="T2" fmla="*/ 2147483647 w 2252"/>
                <a:gd name="T3" fmla="*/ 2147483647 h 1174"/>
                <a:gd name="T4" fmla="*/ 2147483647 w 2252"/>
                <a:gd name="T5" fmla="*/ 2147483647 h 1174"/>
                <a:gd name="T6" fmla="*/ 2147483647 w 2252"/>
                <a:gd name="T7" fmla="*/ 2147483647 h 1174"/>
                <a:gd name="T8" fmla="*/ 0 60000 65536"/>
                <a:gd name="T9" fmla="*/ 0 60000 65536"/>
                <a:gd name="T10" fmla="*/ 0 60000 65536"/>
                <a:gd name="T11" fmla="*/ 0 60000 65536"/>
                <a:gd name="T12" fmla="*/ 0 w 2252"/>
                <a:gd name="T13" fmla="*/ 0 h 1174"/>
                <a:gd name="T14" fmla="*/ 2252 w 2252"/>
                <a:gd name="T15" fmla="*/ 1174 h 1174"/>
              </a:gdLst>
              <a:ahLst/>
              <a:cxnLst>
                <a:cxn ang="T8">
                  <a:pos x="T0" y="T1"/>
                </a:cxn>
                <a:cxn ang="T9">
                  <a:pos x="T2" y="T3"/>
                </a:cxn>
                <a:cxn ang="T10">
                  <a:pos x="T4" y="T5"/>
                </a:cxn>
                <a:cxn ang="T11">
                  <a:pos x="T6" y="T7"/>
                </a:cxn>
              </a:cxnLst>
              <a:rect l="T12" t="T13" r="T14" b="T15"/>
              <a:pathLst>
                <a:path w="2252" h="1174">
                  <a:moveTo>
                    <a:pt x="0" y="0"/>
                  </a:moveTo>
                  <a:cubicBezTo>
                    <a:pt x="122" y="31"/>
                    <a:pt x="516" y="16"/>
                    <a:pt x="732" y="183"/>
                  </a:cubicBezTo>
                  <a:cubicBezTo>
                    <a:pt x="948" y="350"/>
                    <a:pt x="1041" y="838"/>
                    <a:pt x="1294" y="1003"/>
                  </a:cubicBezTo>
                  <a:cubicBezTo>
                    <a:pt x="1547" y="1168"/>
                    <a:pt x="2053" y="1139"/>
                    <a:pt x="2252" y="1174"/>
                  </a:cubicBezTo>
                </a:path>
              </a:pathLst>
            </a:custGeom>
            <a:noFill/>
            <a:ln w="38100">
              <a:solidFill>
                <a:schemeClr val="accent6">
                  <a:lumMod val="75000"/>
                </a:schemeClr>
              </a:solidFill>
              <a:prstDash val="sysDash"/>
              <a:round/>
              <a:headEnd/>
              <a:tailEnd/>
            </a:ln>
          </p:spPr>
          <p:txBody>
            <a:bodyPr wrap="none" anchor="ctr">
              <a:prstTxWarp prst="textNoShape">
                <a:avLst/>
              </a:prstTxWarp>
            </a:bodyPr>
            <a:lstStyle/>
            <a:p>
              <a:pPr>
                <a:defRPr/>
              </a:pPr>
              <a:endParaRPr lang="en-US" sz="1350">
                <a:latin typeface="Calibri" pitchFamily="84" charset="0"/>
              </a:endParaRPr>
            </a:p>
          </p:txBody>
        </p:sp>
        <p:sp>
          <p:nvSpPr>
            <p:cNvPr id="46" name="Freeform 17"/>
            <p:cNvSpPr>
              <a:spLocks/>
            </p:cNvSpPr>
            <p:nvPr/>
          </p:nvSpPr>
          <p:spPr bwMode="auto">
            <a:xfrm>
              <a:off x="2689622" y="1257300"/>
              <a:ext cx="3886200" cy="2857500"/>
            </a:xfrm>
            <a:custGeom>
              <a:avLst/>
              <a:gdLst>
                <a:gd name="T0" fmla="*/ 0 w 3264"/>
                <a:gd name="T1" fmla="*/ 2147483647 h 2400"/>
                <a:gd name="T2" fmla="*/ 2147483647 w 3264"/>
                <a:gd name="T3" fmla="*/ 2147483647 h 2400"/>
                <a:gd name="T4" fmla="*/ 2147483647 w 3264"/>
                <a:gd name="T5" fmla="*/ 2147483647 h 2400"/>
                <a:gd name="T6" fmla="*/ 2147483647 w 3264"/>
                <a:gd name="T7" fmla="*/ 0 h 2400"/>
                <a:gd name="T8" fmla="*/ 0 60000 65536"/>
                <a:gd name="T9" fmla="*/ 0 60000 65536"/>
                <a:gd name="T10" fmla="*/ 0 60000 65536"/>
                <a:gd name="T11" fmla="*/ 0 60000 65536"/>
                <a:gd name="T12" fmla="*/ 0 w 3264"/>
                <a:gd name="T13" fmla="*/ 0 h 2400"/>
                <a:gd name="T14" fmla="*/ 3264 w 3264"/>
                <a:gd name="T15" fmla="*/ 2400 h 2400"/>
              </a:gdLst>
              <a:ahLst/>
              <a:cxnLst>
                <a:cxn ang="T8">
                  <a:pos x="T0" y="T1"/>
                </a:cxn>
                <a:cxn ang="T9">
                  <a:pos x="T2" y="T3"/>
                </a:cxn>
                <a:cxn ang="T10">
                  <a:pos x="T4" y="T5"/>
                </a:cxn>
                <a:cxn ang="T11">
                  <a:pos x="T6" y="T7"/>
                </a:cxn>
              </a:cxnLst>
              <a:rect l="T12" t="T13" r="T14" b="T15"/>
              <a:pathLst>
                <a:path w="3264" h="2400">
                  <a:moveTo>
                    <a:pt x="0" y="2400"/>
                  </a:moveTo>
                  <a:cubicBezTo>
                    <a:pt x="250" y="2326"/>
                    <a:pt x="1152" y="2268"/>
                    <a:pt x="1499" y="1954"/>
                  </a:cubicBezTo>
                  <a:cubicBezTo>
                    <a:pt x="1846" y="1640"/>
                    <a:pt x="1787" y="840"/>
                    <a:pt x="2081" y="514"/>
                  </a:cubicBezTo>
                  <a:cubicBezTo>
                    <a:pt x="2375" y="188"/>
                    <a:pt x="2830" y="110"/>
                    <a:pt x="3264" y="0"/>
                  </a:cubicBezTo>
                </a:path>
              </a:pathLst>
            </a:custGeom>
            <a:noFill/>
            <a:ln w="38100">
              <a:solidFill>
                <a:schemeClr val="accent6">
                  <a:lumMod val="75000"/>
                </a:schemeClr>
              </a:solidFill>
              <a:prstDash val="sysDash"/>
              <a:round/>
              <a:headEnd/>
              <a:tailEnd/>
            </a:ln>
          </p:spPr>
          <p:txBody>
            <a:bodyPr wrap="none" anchor="ctr">
              <a:prstTxWarp prst="textNoShape">
                <a:avLst/>
              </a:prstTxWarp>
            </a:bodyPr>
            <a:lstStyle/>
            <a:p>
              <a:pPr>
                <a:defRPr/>
              </a:pPr>
              <a:endParaRPr lang="en-US" sz="1350">
                <a:latin typeface="Calibri" pitchFamily="84" charset="0"/>
              </a:endParaRPr>
            </a:p>
          </p:txBody>
        </p:sp>
        <p:sp>
          <p:nvSpPr>
            <p:cNvPr id="72" name="Line 3"/>
            <p:cNvSpPr>
              <a:spLocks noChangeShapeType="1"/>
            </p:cNvSpPr>
            <p:nvPr/>
          </p:nvSpPr>
          <p:spPr bwMode="auto">
            <a:xfrm>
              <a:off x="2000250" y="4373166"/>
              <a:ext cx="5029200" cy="0"/>
            </a:xfrm>
            <a:prstGeom prst="line">
              <a:avLst/>
            </a:prstGeom>
            <a:noFill/>
            <a:ln w="19050">
              <a:solidFill>
                <a:schemeClr val="tx1"/>
              </a:solidFill>
              <a:round/>
              <a:headEnd/>
              <a:tailEnd/>
            </a:ln>
          </p:spPr>
          <p:txBody>
            <a:bodyPr wrap="none" anchor="ctr">
              <a:prstTxWarp prst="textNoShape">
                <a:avLst/>
              </a:prstTxWarp>
            </a:bodyPr>
            <a:lstStyle/>
            <a:p>
              <a:endParaRPr lang="en-US" sz="1350"/>
            </a:p>
          </p:txBody>
        </p:sp>
        <p:sp>
          <p:nvSpPr>
            <p:cNvPr id="79" name="Rectangle 7"/>
            <p:cNvSpPr>
              <a:spLocks noChangeArrowheads="1"/>
            </p:cNvSpPr>
            <p:nvPr/>
          </p:nvSpPr>
          <p:spPr bwMode="auto">
            <a:xfrm rot="16200000">
              <a:off x="1250752" y="2790440"/>
              <a:ext cx="944165" cy="251993"/>
            </a:xfrm>
            <a:prstGeom prst="rect">
              <a:avLst/>
            </a:prstGeom>
            <a:noFill/>
            <a:ln w="12700">
              <a:noFill/>
              <a:miter lim="800000"/>
              <a:headEnd/>
              <a:tailEnd/>
            </a:ln>
          </p:spPr>
          <p:txBody>
            <a:bodyPr lIns="67866" tIns="33338" rIns="67866" bIns="33338">
              <a:prstTxWarp prst="textNoShape">
                <a:avLst/>
              </a:prstTxWarp>
              <a:spAutoFit/>
            </a:bodyPr>
            <a:lstStyle/>
            <a:p>
              <a:pPr algn="ctr"/>
              <a:r>
                <a:rPr lang="en-US" sz="1200" b="1">
                  <a:latin typeface="Calibri" pitchFamily="-109" charset="0"/>
                </a:rPr>
                <a:t>Resources</a:t>
              </a:r>
            </a:p>
          </p:txBody>
        </p:sp>
        <p:sp>
          <p:nvSpPr>
            <p:cNvPr id="80" name="Rectangle 8"/>
            <p:cNvSpPr>
              <a:spLocks noChangeArrowheads="1"/>
            </p:cNvSpPr>
            <p:nvPr/>
          </p:nvSpPr>
          <p:spPr bwMode="auto">
            <a:xfrm>
              <a:off x="2182276" y="4431506"/>
              <a:ext cx="808716" cy="390493"/>
            </a:xfrm>
            <a:prstGeom prst="rect">
              <a:avLst/>
            </a:prstGeom>
            <a:noFill/>
            <a:ln w="12700">
              <a:noFill/>
              <a:miter lim="800000"/>
              <a:headEnd/>
              <a:tailEnd/>
            </a:ln>
          </p:spPr>
          <p:txBody>
            <a:bodyPr wrap="none" lIns="67866" tIns="33338" rIns="67866" bIns="33338">
              <a:prstTxWarp prst="textNoShape">
                <a:avLst/>
              </a:prstTxWarp>
              <a:spAutoFit/>
            </a:bodyPr>
            <a:lstStyle/>
            <a:p>
              <a:pPr algn="ctr"/>
              <a:r>
                <a:rPr lang="en-US" sz="1050">
                  <a:latin typeface="Calibri" pitchFamily="-109" charset="0"/>
                </a:rPr>
                <a:t>Research at</a:t>
              </a:r>
            </a:p>
            <a:p>
              <a:pPr algn="ctr"/>
              <a:r>
                <a:rPr lang="en-US" sz="1050">
                  <a:latin typeface="Calibri" pitchFamily="-109" charset="0"/>
                </a:rPr>
                <a:t>Universities </a:t>
              </a:r>
            </a:p>
          </p:txBody>
        </p:sp>
        <p:sp>
          <p:nvSpPr>
            <p:cNvPr id="81" name="Rectangle 9"/>
            <p:cNvSpPr>
              <a:spLocks noChangeArrowheads="1"/>
            </p:cNvSpPr>
            <p:nvPr/>
          </p:nvSpPr>
          <p:spPr bwMode="auto">
            <a:xfrm>
              <a:off x="5567595" y="4431507"/>
              <a:ext cx="1962878" cy="228910"/>
            </a:xfrm>
            <a:prstGeom prst="rect">
              <a:avLst/>
            </a:prstGeom>
            <a:noFill/>
            <a:ln w="12700">
              <a:noFill/>
              <a:miter lim="800000"/>
              <a:headEnd/>
              <a:tailEnd/>
            </a:ln>
          </p:spPr>
          <p:txBody>
            <a:bodyPr wrap="none" lIns="67866" tIns="33338" rIns="67866" bIns="33338">
              <a:prstTxWarp prst="textNoShape">
                <a:avLst/>
              </a:prstTxWarp>
              <a:spAutoFit/>
            </a:bodyPr>
            <a:lstStyle/>
            <a:p>
              <a:pPr algn="ctr"/>
              <a:r>
                <a:rPr lang="en-US" sz="1050">
                  <a:latin typeface="Calibri" pitchFamily="-109" charset="0"/>
                </a:rPr>
                <a:t>New Products Sold by Companies</a:t>
              </a:r>
            </a:p>
          </p:txBody>
        </p:sp>
        <p:sp>
          <p:nvSpPr>
            <p:cNvPr id="82" name="Rectangle 10"/>
            <p:cNvSpPr>
              <a:spLocks noChangeArrowheads="1"/>
            </p:cNvSpPr>
            <p:nvPr/>
          </p:nvSpPr>
          <p:spPr bwMode="auto">
            <a:xfrm>
              <a:off x="3690560" y="4664869"/>
              <a:ext cx="1530709" cy="251993"/>
            </a:xfrm>
            <a:prstGeom prst="rect">
              <a:avLst/>
            </a:prstGeom>
            <a:noFill/>
            <a:ln w="12700">
              <a:noFill/>
              <a:miter lim="800000"/>
              <a:headEnd/>
              <a:tailEnd/>
            </a:ln>
          </p:spPr>
          <p:txBody>
            <a:bodyPr wrap="none" lIns="67866" tIns="33338" rIns="67866" bIns="33338">
              <a:prstTxWarp prst="textNoShape">
                <a:avLst/>
              </a:prstTxWarp>
              <a:spAutoFit/>
            </a:bodyPr>
            <a:lstStyle/>
            <a:p>
              <a:pPr algn="ctr"/>
              <a:r>
                <a:rPr lang="en-US" sz="1200" b="1">
                  <a:latin typeface="Calibri" pitchFamily="-109" charset="0"/>
                </a:rPr>
                <a:t>Level of Development</a:t>
              </a:r>
            </a:p>
          </p:txBody>
        </p:sp>
        <p:grpSp>
          <p:nvGrpSpPr>
            <p:cNvPr id="83" name="Group 100"/>
            <p:cNvGrpSpPr>
              <a:grpSpLocks/>
            </p:cNvGrpSpPr>
            <p:nvPr/>
          </p:nvGrpSpPr>
          <p:grpSpPr bwMode="auto">
            <a:xfrm>
              <a:off x="2125749" y="2852736"/>
              <a:ext cx="785329" cy="678307"/>
              <a:chOff x="1310331" y="3803895"/>
              <a:chExt cx="1046884" cy="904164"/>
            </a:xfrm>
          </p:grpSpPr>
          <p:sp>
            <p:nvSpPr>
              <p:cNvPr id="104" name="Arc 4"/>
              <p:cNvSpPr>
                <a:spLocks/>
              </p:cNvSpPr>
              <p:nvPr/>
            </p:nvSpPr>
            <p:spPr bwMode="auto">
              <a:xfrm rot="-9720000">
                <a:off x="2287363" y="3803895"/>
                <a:ext cx="69852" cy="381044"/>
              </a:xfrm>
              <a:custGeom>
                <a:avLst/>
                <a:gdLst>
                  <a:gd name="T0" fmla="*/ 2147483647 w 21600"/>
                  <a:gd name="T1" fmla="*/ 2147483647 h 21685"/>
                  <a:gd name="T2" fmla="*/ 0 w 21600"/>
                  <a:gd name="T3" fmla="*/ 0 h 21685"/>
                  <a:gd name="T4" fmla="*/ 2147483647 w 21600"/>
                  <a:gd name="T5" fmla="*/ 2147483647 h 21685"/>
                  <a:gd name="T6" fmla="*/ 0 60000 65536"/>
                  <a:gd name="T7" fmla="*/ 0 60000 65536"/>
                  <a:gd name="T8" fmla="*/ 0 60000 65536"/>
                  <a:gd name="T9" fmla="*/ 0 w 21600"/>
                  <a:gd name="T10" fmla="*/ 0 h 21685"/>
                  <a:gd name="T11" fmla="*/ 21600 w 21600"/>
                  <a:gd name="T12" fmla="*/ 21685 h 21685"/>
                </a:gdLst>
                <a:ahLst/>
                <a:cxnLst>
                  <a:cxn ang="T6">
                    <a:pos x="T0" y="T1"/>
                  </a:cxn>
                  <a:cxn ang="T7">
                    <a:pos x="T2" y="T3"/>
                  </a:cxn>
                  <a:cxn ang="T8">
                    <a:pos x="T4" y="T5"/>
                  </a:cxn>
                </a:cxnLst>
                <a:rect l="T9" t="T10" r="T11" b="T12"/>
                <a:pathLst>
                  <a:path w="21600" h="21685" fill="none" extrusionOk="0">
                    <a:moveTo>
                      <a:pt x="21102" y="21685"/>
                    </a:moveTo>
                    <a:cubicBezTo>
                      <a:pt x="9370" y="21415"/>
                      <a:pt x="0" y="11826"/>
                      <a:pt x="0" y="91"/>
                    </a:cubicBezTo>
                    <a:cubicBezTo>
                      <a:pt x="-1" y="60"/>
                      <a:pt x="0" y="30"/>
                      <a:pt x="0" y="0"/>
                    </a:cubicBezTo>
                  </a:path>
                  <a:path w="21600" h="21685" stroke="0" extrusionOk="0">
                    <a:moveTo>
                      <a:pt x="21102" y="21685"/>
                    </a:moveTo>
                    <a:cubicBezTo>
                      <a:pt x="9370" y="21415"/>
                      <a:pt x="0" y="11826"/>
                      <a:pt x="0" y="91"/>
                    </a:cubicBezTo>
                    <a:cubicBezTo>
                      <a:pt x="-1" y="60"/>
                      <a:pt x="0" y="30"/>
                      <a:pt x="0" y="0"/>
                    </a:cubicBezTo>
                    <a:lnTo>
                      <a:pt x="21600" y="91"/>
                    </a:lnTo>
                    <a:close/>
                  </a:path>
                </a:pathLst>
              </a:custGeom>
              <a:noFill/>
              <a:ln w="12700" cap="rnd">
                <a:solidFill>
                  <a:schemeClr val="tx1"/>
                </a:solidFill>
                <a:round/>
                <a:headEnd type="triangle" w="med" len="med"/>
                <a:tailEnd/>
              </a:ln>
            </p:spPr>
            <p:txBody>
              <a:bodyPr wrap="none" anchor="ctr">
                <a:prstTxWarp prst="textNoShape">
                  <a:avLst/>
                </a:prstTxWarp>
              </a:bodyPr>
              <a:lstStyle/>
              <a:p>
                <a:endParaRPr lang="en-US" sz="1350">
                  <a:latin typeface="Calibri" pitchFamily="-109" charset="0"/>
                </a:endParaRPr>
              </a:p>
            </p:txBody>
          </p:sp>
          <p:sp>
            <p:nvSpPr>
              <p:cNvPr id="105" name="Rectangle 11"/>
              <p:cNvSpPr>
                <a:spLocks noChangeArrowheads="1"/>
              </p:cNvSpPr>
              <p:nvPr/>
            </p:nvSpPr>
            <p:spPr bwMode="auto">
              <a:xfrm>
                <a:off x="1310331" y="3879850"/>
                <a:ext cx="1040109" cy="828209"/>
              </a:xfrm>
              <a:prstGeom prst="rect">
                <a:avLst/>
              </a:prstGeom>
              <a:noFill/>
              <a:ln w="12700">
                <a:noFill/>
                <a:miter lim="800000"/>
                <a:headEnd/>
                <a:tailEnd/>
              </a:ln>
            </p:spPr>
            <p:txBody>
              <a:bodyPr wrap="none" lIns="67866" tIns="33338" rIns="67866" bIns="33338">
                <a:prstTxWarp prst="textNoShape">
                  <a:avLst/>
                </a:prstTxWarp>
                <a:spAutoFit/>
              </a:bodyPr>
              <a:lstStyle/>
              <a:p>
                <a:pPr algn="ctr"/>
                <a:r>
                  <a:rPr lang="en-US" sz="1200" b="1">
                    <a:latin typeface="Calibri" pitchFamily="-109" charset="0"/>
                  </a:rPr>
                  <a:t>Existing</a:t>
                </a:r>
              </a:p>
              <a:p>
                <a:pPr algn="ctr"/>
                <a:r>
                  <a:rPr lang="en-US" sz="1200" b="1">
                    <a:latin typeface="Calibri" pitchFamily="-109" charset="0"/>
                  </a:rPr>
                  <a:t>Research</a:t>
                </a:r>
              </a:p>
              <a:p>
                <a:pPr algn="ctr"/>
                <a:r>
                  <a:rPr lang="en-US" sz="1200" b="1">
                    <a:latin typeface="Calibri" pitchFamily="-109" charset="0"/>
                  </a:rPr>
                  <a:t>Resources</a:t>
                </a:r>
              </a:p>
            </p:txBody>
          </p:sp>
        </p:grpSp>
        <p:grpSp>
          <p:nvGrpSpPr>
            <p:cNvPr id="84" name="Group 101"/>
            <p:cNvGrpSpPr>
              <a:grpSpLocks/>
            </p:cNvGrpSpPr>
            <p:nvPr/>
          </p:nvGrpSpPr>
          <p:grpSpPr bwMode="auto">
            <a:xfrm>
              <a:off x="5799022" y="1766886"/>
              <a:ext cx="1327383" cy="621325"/>
              <a:chOff x="6208028" y="2355850"/>
              <a:chExt cx="1769844" cy="828434"/>
            </a:xfrm>
          </p:grpSpPr>
          <p:sp>
            <p:nvSpPr>
              <p:cNvPr id="102" name="Arc 5"/>
              <p:cNvSpPr>
                <a:spLocks/>
              </p:cNvSpPr>
              <p:nvPr/>
            </p:nvSpPr>
            <p:spPr bwMode="auto">
              <a:xfrm rot="-8340000">
                <a:off x="6262596" y="2359104"/>
                <a:ext cx="298460" cy="149242"/>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5"/>
                      <a:pt x="9600" y="63"/>
                      <a:pt x="21485" y="0"/>
                    </a:cubicBezTo>
                  </a:path>
                  <a:path w="21600" h="21600" stroke="0" extrusionOk="0">
                    <a:moveTo>
                      <a:pt x="0" y="21600"/>
                    </a:moveTo>
                    <a:cubicBezTo>
                      <a:pt x="0" y="9715"/>
                      <a:pt x="9600" y="63"/>
                      <a:pt x="21485" y="0"/>
                    </a:cubicBezTo>
                    <a:lnTo>
                      <a:pt x="21600" y="21600"/>
                    </a:lnTo>
                    <a:close/>
                  </a:path>
                </a:pathLst>
              </a:custGeom>
              <a:noFill/>
              <a:ln w="12700" cap="rnd">
                <a:solidFill>
                  <a:schemeClr val="tx1"/>
                </a:solidFill>
                <a:round/>
                <a:headEnd/>
                <a:tailEnd type="triangle" w="med" len="med"/>
              </a:ln>
            </p:spPr>
            <p:txBody>
              <a:bodyPr wrap="none" anchor="ctr">
                <a:prstTxWarp prst="textNoShape">
                  <a:avLst/>
                </a:prstTxWarp>
              </a:bodyPr>
              <a:lstStyle/>
              <a:p>
                <a:endParaRPr lang="en-US" sz="1350">
                  <a:latin typeface="Calibri" pitchFamily="-109" charset="0"/>
                </a:endParaRPr>
              </a:p>
            </p:txBody>
          </p:sp>
          <p:sp>
            <p:nvSpPr>
              <p:cNvPr id="103" name="Rectangle 12"/>
              <p:cNvSpPr>
                <a:spLocks noChangeArrowheads="1"/>
              </p:cNvSpPr>
              <p:nvPr/>
            </p:nvSpPr>
            <p:spPr bwMode="auto">
              <a:xfrm>
                <a:off x="6208028" y="2355850"/>
                <a:ext cx="1769844" cy="828434"/>
              </a:xfrm>
              <a:prstGeom prst="rect">
                <a:avLst/>
              </a:prstGeom>
              <a:noFill/>
              <a:ln w="12700">
                <a:noFill/>
                <a:miter lim="800000"/>
                <a:headEnd/>
                <a:tailEnd/>
              </a:ln>
            </p:spPr>
            <p:txBody>
              <a:bodyPr wrap="none" lIns="67866" tIns="33338" rIns="67866" bIns="33338">
                <a:prstTxWarp prst="textNoShape">
                  <a:avLst/>
                </a:prstTxWarp>
                <a:spAutoFit/>
              </a:bodyPr>
              <a:lstStyle/>
              <a:p>
                <a:pPr algn="ctr"/>
                <a:r>
                  <a:rPr lang="en-US" sz="1200" b="1">
                    <a:latin typeface="Calibri" pitchFamily="-109" charset="0"/>
                  </a:rPr>
                  <a:t>Existing</a:t>
                </a:r>
              </a:p>
              <a:p>
                <a:pPr algn="ctr"/>
                <a:r>
                  <a:rPr lang="en-US" sz="1200" b="1">
                    <a:latin typeface="Calibri" pitchFamily="-109" charset="0"/>
                  </a:rPr>
                  <a:t>Commercialization</a:t>
                </a:r>
              </a:p>
              <a:p>
                <a:pPr algn="ctr"/>
                <a:r>
                  <a:rPr lang="en-US" sz="1200" b="1">
                    <a:latin typeface="Calibri" pitchFamily="-109" charset="0"/>
                  </a:rPr>
                  <a:t>Resources</a:t>
                </a:r>
              </a:p>
            </p:txBody>
          </p:sp>
        </p:grpSp>
        <p:cxnSp>
          <p:nvCxnSpPr>
            <p:cNvPr id="85" name="AutoShape 11"/>
            <p:cNvCxnSpPr>
              <a:cxnSpLocks noChangeShapeType="1"/>
            </p:cNvCxnSpPr>
            <p:nvPr/>
          </p:nvCxnSpPr>
          <p:spPr bwMode="auto">
            <a:xfrm>
              <a:off x="2000250" y="1488282"/>
              <a:ext cx="0" cy="2913460"/>
            </a:xfrm>
            <a:prstGeom prst="straightConnector1">
              <a:avLst/>
            </a:prstGeom>
            <a:noFill/>
            <a:ln w="25400">
              <a:solidFill>
                <a:schemeClr val="tx1"/>
              </a:solidFill>
              <a:round/>
              <a:headEnd/>
              <a:tailEnd/>
            </a:ln>
          </p:spPr>
        </p:cxnSp>
        <p:grpSp>
          <p:nvGrpSpPr>
            <p:cNvPr id="86" name="Group 106"/>
            <p:cNvGrpSpPr>
              <a:grpSpLocks/>
            </p:cNvGrpSpPr>
            <p:nvPr/>
          </p:nvGrpSpPr>
          <p:grpSpPr bwMode="auto">
            <a:xfrm>
              <a:off x="2655299" y="964442"/>
              <a:ext cx="276999" cy="3434918"/>
              <a:chOff x="2016957" y="1285746"/>
              <a:chExt cx="368778" cy="4580255"/>
            </a:xfrm>
          </p:grpSpPr>
          <p:sp>
            <p:nvSpPr>
              <p:cNvPr id="100" name="Line 8"/>
              <p:cNvSpPr>
                <a:spLocks noChangeShapeType="1"/>
              </p:cNvSpPr>
              <p:nvPr/>
            </p:nvSpPr>
            <p:spPr bwMode="auto">
              <a:xfrm flipH="1">
                <a:off x="2201345" y="1967161"/>
                <a:ext cx="23812" cy="3898840"/>
              </a:xfrm>
              <a:prstGeom prst="line">
                <a:avLst/>
              </a:prstGeom>
              <a:noFill/>
              <a:ln w="38100">
                <a:solidFill>
                  <a:srgbClr val="FF0000"/>
                </a:solidFill>
                <a:prstDash val="dash"/>
                <a:round/>
                <a:headEnd/>
                <a:tailEnd/>
              </a:ln>
            </p:spPr>
            <p:txBody>
              <a:bodyPr>
                <a:prstTxWarp prst="textNoShape">
                  <a:avLst/>
                </a:prstTxWarp>
              </a:bodyPr>
              <a:lstStyle/>
              <a:p>
                <a:endParaRPr lang="en-US" sz="1350"/>
              </a:p>
            </p:txBody>
          </p:sp>
          <p:sp>
            <p:nvSpPr>
              <p:cNvPr id="101" name="Text Box 24"/>
              <p:cNvSpPr txBox="1">
                <a:spLocks noChangeArrowheads="1"/>
              </p:cNvSpPr>
              <p:nvPr/>
            </p:nvSpPr>
            <p:spPr bwMode="auto">
              <a:xfrm rot="16200000">
                <a:off x="1875932" y="1426771"/>
                <a:ext cx="650828" cy="368778"/>
              </a:xfrm>
              <a:prstGeom prst="rect">
                <a:avLst/>
              </a:prstGeom>
              <a:noFill/>
              <a:ln w="9525">
                <a:noFill/>
                <a:miter lim="800000"/>
                <a:headEnd/>
                <a:tailEnd/>
              </a:ln>
            </p:spPr>
            <p:txBody>
              <a:bodyPr wrap="none">
                <a:spAutoFit/>
              </a:bodyPr>
              <a:lstStyle/>
              <a:p>
                <a:pPr defTabSz="685800">
                  <a:defRPr/>
                </a:pPr>
                <a:r>
                  <a:rPr lang="en-US" sz="1200" b="1" dirty="0" err="1"/>
                  <a:t>ERCs</a:t>
                </a:r>
                <a:endParaRPr lang="en-US" sz="1200" b="1" dirty="0"/>
              </a:p>
            </p:txBody>
          </p:sp>
        </p:grpSp>
        <p:cxnSp>
          <p:nvCxnSpPr>
            <p:cNvPr id="87" name="Straight Connector 86"/>
            <p:cNvCxnSpPr/>
            <p:nvPr/>
          </p:nvCxnSpPr>
          <p:spPr bwMode="auto">
            <a:xfrm>
              <a:off x="3365897" y="3449242"/>
              <a:ext cx="1552575" cy="1190"/>
            </a:xfrm>
            <a:prstGeom prst="line">
              <a:avLst/>
            </a:prstGeom>
            <a:solidFill>
              <a:schemeClr val="accent1"/>
            </a:solidFill>
            <a:ln w="38100" cap="flat" cmpd="sng" algn="ctr">
              <a:solidFill>
                <a:schemeClr val="accent6">
                  <a:lumMod val="75000"/>
                </a:schemeClr>
              </a:solidFill>
              <a:prstDash val="sysDash"/>
              <a:round/>
              <a:headEnd type="none" w="med" len="med"/>
              <a:tailEnd type="none" w="med" len="med"/>
            </a:ln>
            <a:effectLst/>
          </p:spPr>
        </p:cxnSp>
        <p:sp>
          <p:nvSpPr>
            <p:cNvPr id="88" name="TextBox 87"/>
            <p:cNvSpPr txBox="1"/>
            <p:nvPr/>
          </p:nvSpPr>
          <p:spPr>
            <a:xfrm>
              <a:off x="2971800" y="2228850"/>
              <a:ext cx="1371600" cy="507831"/>
            </a:xfrm>
            <a:prstGeom prst="rect">
              <a:avLst/>
            </a:prstGeom>
            <a:noFill/>
          </p:spPr>
          <p:txBody>
            <a:bodyPr>
              <a:spAutoFit/>
            </a:bodyPr>
            <a:lstStyle/>
            <a:p>
              <a:pPr>
                <a:defRPr/>
              </a:pPr>
              <a:r>
                <a:rPr lang="en-US" sz="1350" b="1" dirty="0">
                  <a:solidFill>
                    <a:schemeClr val="accent6">
                      <a:lumMod val="50000"/>
                    </a:schemeClr>
                  </a:solidFill>
                </a:rPr>
                <a:t>Translational research</a:t>
              </a:r>
            </a:p>
          </p:txBody>
        </p:sp>
        <p:sp>
          <p:nvSpPr>
            <p:cNvPr id="89" name="TextBox 88"/>
            <p:cNvSpPr txBox="1"/>
            <p:nvPr/>
          </p:nvSpPr>
          <p:spPr>
            <a:xfrm>
              <a:off x="4400550" y="1943101"/>
              <a:ext cx="1600201" cy="715581"/>
            </a:xfrm>
            <a:prstGeom prst="rect">
              <a:avLst/>
            </a:prstGeom>
            <a:noFill/>
          </p:spPr>
          <p:txBody>
            <a:bodyPr wrap="square">
              <a:spAutoFit/>
            </a:bodyPr>
            <a:lstStyle/>
            <a:p>
              <a:pPr>
                <a:defRPr/>
              </a:pPr>
              <a:r>
                <a:rPr lang="en-US" sz="1350" b="1" dirty="0">
                  <a:solidFill>
                    <a:schemeClr val="accent6">
                      <a:lumMod val="50000"/>
                    </a:schemeClr>
                  </a:solidFill>
                </a:rPr>
                <a:t>Innovation Partners/Facilitators</a:t>
              </a:r>
            </a:p>
          </p:txBody>
        </p:sp>
        <p:sp>
          <p:nvSpPr>
            <p:cNvPr id="90" name="TextBox 89"/>
            <p:cNvSpPr txBox="1"/>
            <p:nvPr/>
          </p:nvSpPr>
          <p:spPr>
            <a:xfrm>
              <a:off x="5061347" y="3186112"/>
              <a:ext cx="1485900" cy="507831"/>
            </a:xfrm>
            <a:prstGeom prst="rect">
              <a:avLst/>
            </a:prstGeom>
            <a:noFill/>
          </p:spPr>
          <p:txBody>
            <a:bodyPr>
              <a:spAutoFit/>
            </a:bodyPr>
            <a:lstStyle/>
            <a:p>
              <a:pPr>
                <a:defRPr/>
              </a:pPr>
              <a:r>
                <a:rPr lang="en-US" sz="1350" b="1" dirty="0">
                  <a:solidFill>
                    <a:schemeClr val="accent6">
                      <a:lumMod val="50000"/>
                    </a:schemeClr>
                  </a:solidFill>
                </a:rPr>
                <a:t>Innovation Infrastructure</a:t>
              </a:r>
            </a:p>
          </p:txBody>
        </p:sp>
        <p:grpSp>
          <p:nvGrpSpPr>
            <p:cNvPr id="91" name="Group 45"/>
            <p:cNvGrpSpPr>
              <a:grpSpLocks/>
            </p:cNvGrpSpPr>
            <p:nvPr/>
          </p:nvGrpSpPr>
          <p:grpSpPr bwMode="auto">
            <a:xfrm>
              <a:off x="3543300" y="2628900"/>
              <a:ext cx="1200150" cy="742950"/>
              <a:chOff x="3200400" y="3505200"/>
              <a:chExt cx="1600200" cy="990600"/>
            </a:xfrm>
          </p:grpSpPr>
          <p:sp>
            <p:nvSpPr>
              <p:cNvPr id="98" name="Rectangle 42"/>
              <p:cNvSpPr>
                <a:spLocks noChangeArrowheads="1"/>
              </p:cNvSpPr>
              <p:nvPr/>
            </p:nvSpPr>
            <p:spPr bwMode="auto">
              <a:xfrm>
                <a:off x="3276600" y="3657600"/>
                <a:ext cx="1524000" cy="738664"/>
              </a:xfrm>
              <a:prstGeom prst="rect">
                <a:avLst/>
              </a:prstGeom>
              <a:noFill/>
              <a:ln w="9525">
                <a:noFill/>
                <a:miter lim="800000"/>
                <a:headEnd/>
                <a:tailEnd/>
              </a:ln>
            </p:spPr>
            <p:txBody>
              <a:bodyPr>
                <a:prstTxWarp prst="textNoShape">
                  <a:avLst/>
                </a:prstTxWarp>
                <a:spAutoFit/>
              </a:bodyPr>
              <a:lstStyle/>
              <a:p>
                <a:pPr algn="ctr" eaLnBrk="0" hangingPunct="0"/>
                <a:r>
                  <a:rPr lang="en-US" sz="1500" b="1" dirty="0"/>
                  <a:t>Challenge Basin</a:t>
                </a:r>
              </a:p>
            </p:txBody>
          </p:sp>
          <p:sp>
            <p:nvSpPr>
              <p:cNvPr id="99" name="Oval 98"/>
              <p:cNvSpPr/>
              <p:nvPr/>
            </p:nvSpPr>
            <p:spPr bwMode="auto">
              <a:xfrm>
                <a:off x="3200400" y="3505200"/>
                <a:ext cx="1600200" cy="990600"/>
              </a:xfrm>
              <a:prstGeom prst="ellipse">
                <a:avLst/>
              </a:prstGeom>
              <a:noFill/>
              <a:ln w="38100" cap="flat" cmpd="sng" algn="ctr">
                <a:solidFill>
                  <a:schemeClr val="accent6">
                    <a:lumMod val="75000"/>
                  </a:schemeClr>
                </a:solidFill>
                <a:prstDash val="solid"/>
                <a:round/>
                <a:headEnd type="none" w="med" len="med"/>
                <a:tailEnd type="none" w="med" len="med"/>
              </a:ln>
              <a:effectLst/>
            </p:spPr>
            <p:txBody>
              <a:bodyPr>
                <a:prstTxWarp prst="textNoShape">
                  <a:avLst/>
                </a:prstTxWarp>
              </a:bodyPr>
              <a:lstStyle/>
              <a:p>
                <a:pPr defTabSz="685800">
                  <a:defRPr/>
                </a:pPr>
                <a:endParaRPr lang="en-US" sz="1350">
                  <a:latin typeface="Arial" pitchFamily="84" charset="0"/>
                  <a:ea typeface="ＭＳ Ｐゴシック" pitchFamily="84" charset="-128"/>
                  <a:cs typeface="ＭＳ Ｐゴシック" pitchFamily="84" charset="-128"/>
                </a:endParaRPr>
              </a:p>
            </p:txBody>
          </p:sp>
        </p:grpSp>
        <p:grpSp>
          <p:nvGrpSpPr>
            <p:cNvPr id="92" name="Group 104"/>
            <p:cNvGrpSpPr>
              <a:grpSpLocks/>
            </p:cNvGrpSpPr>
            <p:nvPr/>
          </p:nvGrpSpPr>
          <p:grpSpPr bwMode="auto">
            <a:xfrm>
              <a:off x="2045111" y="570397"/>
              <a:ext cx="276999" cy="3821819"/>
              <a:chOff x="1203448" y="760906"/>
              <a:chExt cx="368059" cy="5095790"/>
            </a:xfrm>
          </p:grpSpPr>
          <p:sp>
            <p:nvSpPr>
              <p:cNvPr id="96" name="Line 3"/>
              <p:cNvSpPr>
                <a:spLocks noChangeShapeType="1"/>
              </p:cNvSpPr>
              <p:nvPr/>
            </p:nvSpPr>
            <p:spPr bwMode="auto">
              <a:xfrm>
                <a:off x="1406525" y="1972083"/>
                <a:ext cx="0" cy="3884613"/>
              </a:xfrm>
              <a:prstGeom prst="line">
                <a:avLst/>
              </a:prstGeom>
              <a:noFill/>
              <a:ln w="38100">
                <a:solidFill>
                  <a:srgbClr val="3366FF"/>
                </a:solidFill>
                <a:prstDash val="sysDot"/>
                <a:round/>
                <a:headEnd/>
                <a:tailEnd/>
              </a:ln>
            </p:spPr>
            <p:txBody>
              <a:bodyPr>
                <a:prstTxWarp prst="textNoShape">
                  <a:avLst/>
                </a:prstTxWarp>
              </a:bodyPr>
              <a:lstStyle/>
              <a:p>
                <a:endParaRPr lang="en-US" sz="1350"/>
              </a:p>
            </p:txBody>
          </p:sp>
          <p:sp>
            <p:nvSpPr>
              <p:cNvPr id="97" name="Text Box 20"/>
              <p:cNvSpPr txBox="1">
                <a:spLocks noChangeArrowheads="1"/>
              </p:cNvSpPr>
              <p:nvPr/>
            </p:nvSpPr>
            <p:spPr bwMode="auto">
              <a:xfrm rot="16200000">
                <a:off x="789105" y="1175249"/>
                <a:ext cx="1196745" cy="368059"/>
              </a:xfrm>
              <a:prstGeom prst="rect">
                <a:avLst/>
              </a:prstGeom>
              <a:noFill/>
              <a:ln w="9525">
                <a:noFill/>
                <a:miter lim="800000"/>
                <a:headEnd/>
                <a:tailEnd/>
              </a:ln>
            </p:spPr>
            <p:txBody>
              <a:bodyPr wrap="none">
                <a:spAutoFit/>
              </a:bodyPr>
              <a:lstStyle/>
              <a:p>
                <a:pPr defTabSz="685800">
                  <a:defRPr/>
                </a:pPr>
                <a:r>
                  <a:rPr lang="en-US" sz="1200" b="1" dirty="0"/>
                  <a:t>NSF overall</a:t>
                </a:r>
              </a:p>
            </p:txBody>
          </p:sp>
        </p:grpSp>
        <p:grpSp>
          <p:nvGrpSpPr>
            <p:cNvPr id="93" name="Group 105"/>
            <p:cNvGrpSpPr>
              <a:grpSpLocks/>
            </p:cNvGrpSpPr>
            <p:nvPr/>
          </p:nvGrpSpPr>
          <p:grpSpPr bwMode="auto">
            <a:xfrm>
              <a:off x="2324310" y="285750"/>
              <a:ext cx="276999" cy="4106466"/>
              <a:chOff x="1574639" y="381000"/>
              <a:chExt cx="369786" cy="5475696"/>
            </a:xfrm>
          </p:grpSpPr>
          <p:sp>
            <p:nvSpPr>
              <p:cNvPr id="94" name="Line 2"/>
              <p:cNvSpPr>
                <a:spLocks noChangeShapeType="1"/>
              </p:cNvSpPr>
              <p:nvPr/>
            </p:nvSpPr>
            <p:spPr bwMode="auto">
              <a:xfrm>
                <a:off x="1752600" y="1972083"/>
                <a:ext cx="0" cy="3884613"/>
              </a:xfrm>
              <a:prstGeom prst="line">
                <a:avLst/>
              </a:prstGeom>
              <a:noFill/>
              <a:ln w="38100">
                <a:solidFill>
                  <a:srgbClr val="3366FF"/>
                </a:solidFill>
                <a:prstDash val="sysDot"/>
                <a:round/>
                <a:headEnd/>
                <a:tailEnd/>
              </a:ln>
            </p:spPr>
            <p:txBody>
              <a:bodyPr>
                <a:prstTxWarp prst="textNoShape">
                  <a:avLst/>
                </a:prstTxWarp>
              </a:bodyPr>
              <a:lstStyle/>
              <a:p>
                <a:endParaRPr lang="en-US" sz="1350"/>
              </a:p>
            </p:txBody>
          </p:sp>
          <p:sp>
            <p:nvSpPr>
              <p:cNvPr id="95" name="Text Box 19"/>
              <p:cNvSpPr txBox="1">
                <a:spLocks noChangeArrowheads="1"/>
              </p:cNvSpPr>
              <p:nvPr/>
            </p:nvSpPr>
            <p:spPr bwMode="auto">
              <a:xfrm rot="16200000">
                <a:off x="983187" y="972452"/>
                <a:ext cx="1552690" cy="369786"/>
              </a:xfrm>
              <a:prstGeom prst="rect">
                <a:avLst/>
              </a:prstGeom>
              <a:noFill/>
              <a:ln w="9525">
                <a:noFill/>
                <a:miter lim="800000"/>
                <a:headEnd/>
                <a:tailEnd/>
              </a:ln>
            </p:spPr>
            <p:txBody>
              <a:bodyPr>
                <a:spAutoFit/>
              </a:bodyPr>
              <a:lstStyle/>
              <a:p>
                <a:pPr defTabSz="685800">
                  <a:defRPr/>
                </a:pPr>
                <a:r>
                  <a:rPr lang="en-US" sz="1200" b="1" dirty="0"/>
                  <a:t>ENG overall</a:t>
                </a:r>
              </a:p>
            </p:txBody>
          </p:sp>
        </p:grpSp>
      </p:grpSp>
    </p:spTree>
    <p:extLst>
      <p:ext uri="{BB962C8B-B14F-4D97-AF65-F5344CB8AC3E}">
        <p14:creationId xmlns:p14="http://schemas.microsoft.com/office/powerpoint/2010/main" val="15094913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lstStyle/>
          <a:p>
            <a:r>
              <a:rPr lang="en-US" dirty="0" smtClean="0"/>
              <a:t>Strategically designed to produce graduates with skill sets to be:</a:t>
            </a:r>
          </a:p>
          <a:p>
            <a:pPr lvl="1"/>
            <a:r>
              <a:rPr lang="en-US" dirty="0" smtClean="0"/>
              <a:t>Creative, adaptive, and innovative</a:t>
            </a:r>
          </a:p>
          <a:p>
            <a:pPr lvl="1"/>
            <a:r>
              <a:rPr lang="en-US" dirty="0" smtClean="0"/>
              <a:t>Familiar with industrial practice, technology advancement, entrepreneurship, and innovation</a:t>
            </a:r>
          </a:p>
          <a:p>
            <a:r>
              <a:rPr lang="en-US" dirty="0" smtClean="0"/>
              <a:t>Research will enrich the curriculum</a:t>
            </a:r>
          </a:p>
          <a:p>
            <a:r>
              <a:rPr lang="en-US" dirty="0" smtClean="0"/>
              <a:t>Bring engineering concepts and experiences to the K-12 classroom, through: </a:t>
            </a:r>
          </a:p>
          <a:p>
            <a:pPr lvl="1"/>
            <a:r>
              <a:rPr lang="en-US" dirty="0" smtClean="0"/>
              <a:t>Research Experiences for Teachers Program</a:t>
            </a:r>
          </a:p>
          <a:p>
            <a:pPr lvl="1"/>
            <a:r>
              <a:rPr lang="en-US" dirty="0" smtClean="0"/>
              <a:t>Engaging pre-college students in ERC’s research and education programs</a:t>
            </a:r>
          </a:p>
          <a:p>
            <a:endParaRPr lang="en-US" dirty="0"/>
          </a:p>
        </p:txBody>
      </p:sp>
      <p:sp>
        <p:nvSpPr>
          <p:cNvPr id="2" name="Title 1"/>
          <p:cNvSpPr>
            <a:spLocks noGrp="1"/>
          </p:cNvSpPr>
          <p:nvPr>
            <p:ph type="title"/>
          </p:nvPr>
        </p:nvSpPr>
        <p:spPr/>
        <p:txBody>
          <a:bodyPr/>
          <a:lstStyle/>
          <a:p>
            <a:r>
              <a:rPr lang="en-US" smtClean="0"/>
              <a:t>Engineering Workforce Development</a:t>
            </a:r>
            <a:endParaRPr lang="en-US" dirty="0"/>
          </a:p>
        </p:txBody>
      </p:sp>
    </p:spTree>
    <p:extLst>
      <p:ext uri="{BB962C8B-B14F-4D97-AF65-F5344CB8AC3E}">
        <p14:creationId xmlns:p14="http://schemas.microsoft.com/office/powerpoint/2010/main" val="1672114200"/>
      </p:ext>
    </p:extLst>
  </p:cSld>
  <p:clrMapOvr>
    <a:masterClrMapping/>
  </p:clrMapOvr>
  <mc:AlternateContent xmlns:mc="http://schemas.openxmlformats.org/markup-compatibility/2006" xmlns:p14="http://schemas.microsoft.com/office/powerpoint/2010/main">
    <mc:Choice Requires="p14">
      <p:transition spd="slow" p14:dur="2000" advTm="87153"/>
    </mc:Choice>
    <mc:Fallback xmlns="">
      <p:transition xmlns:p14="http://schemas.microsoft.com/office/powerpoint/2010/main" spd="slow" advTm="87153"/>
    </mc:Fallback>
  </mc:AlternateContent>
  <p:timing>
    <p:tnLst>
      <p:par>
        <p:cTn id="1" dur="indefinite" restart="never" nodeType="tmRoot"/>
      </p:par>
    </p:tnLst>
  </p:timing>
  <p:extLst mod="1">
    <p:ext uri="{E180D4A7-C9FB-4DFB-919C-405C955672EB}">
      <p14:showEvtLst xmlns:p14="http://schemas.microsoft.com/office/powerpoint/2010/main">
        <p14:playEvt time="786" objId="3"/>
        <p14:triggerEvt type="onClick" time="786" objId="3"/>
        <p14:stopEvt time="87153" objId="3"/>
      </p14:showEvtLst>
    </p:ext>
  </p:extLs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lstStyle/>
          <a:p>
            <a:r>
              <a:rPr lang="en-US" smtClean="0"/>
              <a:t>Sectors and types of firms/agencies strategically targeted along the value chain </a:t>
            </a:r>
          </a:p>
          <a:p>
            <a:r>
              <a:rPr lang="en-US" smtClean="0"/>
              <a:t>University and/or state and local government partners/facilitators of innovation and entrepreneurship</a:t>
            </a:r>
          </a:p>
          <a:p>
            <a:r>
              <a:rPr lang="en-US" smtClean="0"/>
              <a:t>Role for translational research in partnership with small firms when member firms do not license IP</a:t>
            </a:r>
          </a:p>
          <a:p>
            <a:r>
              <a:rPr lang="en-US" smtClean="0"/>
              <a:t>Strategic configuration would result in highly effective approach to industrial collaboration and innovation</a:t>
            </a:r>
          </a:p>
          <a:p>
            <a:endParaRPr lang="en-US" dirty="0"/>
          </a:p>
        </p:txBody>
      </p:sp>
      <p:sp>
        <p:nvSpPr>
          <p:cNvPr id="2" name="Title 1"/>
          <p:cNvSpPr>
            <a:spLocks noGrp="1"/>
          </p:cNvSpPr>
          <p:nvPr>
            <p:ph type="title"/>
          </p:nvPr>
        </p:nvSpPr>
        <p:spPr/>
        <p:txBody>
          <a:bodyPr/>
          <a:lstStyle/>
          <a:p>
            <a:r>
              <a:rPr lang="en-US" smtClean="0"/>
              <a:t>Innovation Ecosystem</a:t>
            </a:r>
            <a:endParaRPr lang="en-US" dirty="0"/>
          </a:p>
        </p:txBody>
      </p:sp>
    </p:spTree>
    <p:extLst>
      <p:ext uri="{BB962C8B-B14F-4D97-AF65-F5344CB8AC3E}">
        <p14:creationId xmlns:p14="http://schemas.microsoft.com/office/powerpoint/2010/main" val="3846079581"/>
      </p:ext>
    </p:extLst>
  </p:cSld>
  <p:clrMapOvr>
    <a:masterClrMapping/>
  </p:clrMapOvr>
  <mc:AlternateContent xmlns:mc="http://schemas.openxmlformats.org/markup-compatibility/2006" xmlns:p14="http://schemas.microsoft.com/office/powerpoint/2010/main">
    <mc:Choice Requires="p14">
      <p:transition spd="slow" p14:dur="2000" advTm="49703"/>
    </mc:Choice>
    <mc:Fallback xmlns="">
      <p:transition xmlns:p14="http://schemas.microsoft.com/office/powerpoint/2010/main" spd="slow" advTm="49703"/>
    </mc:Fallback>
  </mc:AlternateContent>
  <p:timing>
    <p:tnLst>
      <p:par>
        <p:cTn id="1" dur="indefinite" restart="never" nodeType="tmRoot"/>
      </p:par>
    </p:tnLst>
  </p:timing>
  <p:extLst mod="1">
    <p:ext uri="{E180D4A7-C9FB-4DFB-919C-405C955672EB}">
      <p14:showEvtLst xmlns:p14="http://schemas.microsoft.com/office/powerpoint/2010/main">
        <p14:playEvt time="835" objId="6"/>
        <p14:triggerEvt type="onClick" time="835" objId="6"/>
        <p14:stopEvt time="48891" objId="6"/>
      </p14:showEvtLst>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Configuration and Leadership</a:t>
            </a:r>
          </a:p>
          <a:p>
            <a:r>
              <a:rPr lang="en-US" smtClean="0"/>
              <a:t>Culture of Inclusion</a:t>
            </a:r>
          </a:p>
          <a:p>
            <a:r>
              <a:rPr lang="en-US" smtClean="0"/>
              <a:t>Management Efforts</a:t>
            </a:r>
          </a:p>
          <a:p>
            <a:r>
              <a:rPr lang="en-US" smtClean="0"/>
              <a:t>Resources and University Commitment</a:t>
            </a:r>
          </a:p>
          <a:p>
            <a:endParaRPr lang="en-US" dirty="0"/>
          </a:p>
        </p:txBody>
      </p:sp>
      <p:sp>
        <p:nvSpPr>
          <p:cNvPr id="2" name="Title 1"/>
          <p:cNvSpPr>
            <a:spLocks noGrp="1"/>
          </p:cNvSpPr>
          <p:nvPr>
            <p:ph type="title"/>
          </p:nvPr>
        </p:nvSpPr>
        <p:spPr/>
        <p:txBody>
          <a:bodyPr/>
          <a:lstStyle/>
          <a:p>
            <a:r>
              <a:rPr lang="en-US" smtClean="0"/>
              <a:t>ERC Infrastructure</a:t>
            </a:r>
            <a:endParaRPr lang="en-US" dirty="0"/>
          </a:p>
        </p:txBody>
      </p:sp>
    </p:spTree>
    <p:extLst>
      <p:ext uri="{BB962C8B-B14F-4D97-AF65-F5344CB8AC3E}">
        <p14:creationId xmlns:p14="http://schemas.microsoft.com/office/powerpoint/2010/main" val="4041387842"/>
      </p:ext>
    </p:extLst>
  </p:cSld>
  <p:clrMapOvr>
    <a:masterClrMapping/>
  </p:clrMapOvr>
  <mc:AlternateContent xmlns:mc="http://schemas.openxmlformats.org/markup-compatibility/2006" xmlns:p14="http://schemas.microsoft.com/office/powerpoint/2010/main">
    <mc:Choice Requires="p14">
      <p:transition spd="slow" p14:dur="2000" advTm="29307"/>
    </mc:Choice>
    <mc:Fallback xmlns="">
      <p:transition xmlns:p14="http://schemas.microsoft.com/office/powerpoint/2010/main" spd="slow" advTm="29307"/>
    </mc:Fallback>
  </mc:AlternateContent>
  <p:timing>
    <p:tnLst>
      <p:par>
        <p:cTn id="1" dur="indefinite" restart="never" nodeType="tmRoot"/>
      </p:par>
    </p:tnLst>
  </p:timing>
  <p:extLst mod="1">
    <p:ext uri="{E180D4A7-C9FB-4DFB-919C-405C955672EB}">
      <p14:showEvtLst xmlns:p14="http://schemas.microsoft.com/office/powerpoint/2010/main">
        <p14:playEvt time="1499" objId="4"/>
        <p14:triggerEvt type="onClick" time="1499" objId="4"/>
        <p14:stopEvt time="29307" objId="4"/>
      </p14:showEvtLst>
    </p:ext>
  </p:extLs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ERC: Research</a:t>
            </a:r>
            <a:endParaRPr lang="en-US" dirty="0"/>
          </a:p>
        </p:txBody>
      </p:sp>
      <p:sp>
        <p:nvSpPr>
          <p:cNvPr id="3" name="Content Placeholder 2"/>
          <p:cNvSpPr>
            <a:spLocks noGrp="1"/>
          </p:cNvSpPr>
          <p:nvPr>
            <p:ph idx="4294967295"/>
          </p:nvPr>
        </p:nvSpPr>
        <p:spPr>
          <a:xfrm>
            <a:off x="533400" y="1200150"/>
            <a:ext cx="8077200" cy="2895600"/>
          </a:xfrm>
          <a:prstGeom prst="rect">
            <a:avLst/>
          </a:prstGeom>
        </p:spPr>
        <p:txBody>
          <a:bodyPr>
            <a:noAutofit/>
          </a:bodyPr>
          <a:lstStyle/>
          <a:p>
            <a:pPr marL="0" indent="0">
              <a:buNone/>
            </a:pPr>
            <a:r>
              <a:rPr lang="en-US" sz="2400" dirty="0">
                <a:solidFill>
                  <a:schemeClr val="tx1"/>
                </a:solidFill>
              </a:rPr>
              <a:t>Potentially Transformative; well motivated; significant impact;  exciting; compelling; credible</a:t>
            </a:r>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r>
              <a:rPr lang="en-US" dirty="0">
                <a:solidFill>
                  <a:schemeClr val="tx1"/>
                </a:solidFill>
              </a:rPr>
              <a:t>Fundamental				Translational Research</a:t>
            </a:r>
          </a:p>
        </p:txBody>
      </p:sp>
      <p:cxnSp>
        <p:nvCxnSpPr>
          <p:cNvPr id="5" name="Straight Arrow Connector 4"/>
          <p:cNvCxnSpPr/>
          <p:nvPr/>
        </p:nvCxnSpPr>
        <p:spPr>
          <a:xfrm>
            <a:off x="838200" y="2800350"/>
            <a:ext cx="5822012" cy="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693148" y="3545202"/>
            <a:ext cx="5917106" cy="1154162"/>
          </a:xfrm>
          <a:prstGeom prst="rect">
            <a:avLst/>
          </a:prstGeom>
          <a:noFill/>
        </p:spPr>
        <p:txBody>
          <a:bodyPr wrap="square" rtlCol="0">
            <a:spAutoFit/>
          </a:bodyPr>
          <a:lstStyle/>
          <a:p>
            <a:pPr algn="ctr"/>
            <a:r>
              <a:rPr lang="en-US" sz="2100" dirty="0"/>
              <a:t>10 year support by NSF &amp; DOE</a:t>
            </a:r>
            <a:r>
              <a:rPr lang="en-US" sz="2400" dirty="0"/>
              <a:t/>
            </a:r>
            <a:br>
              <a:rPr lang="en-US" sz="2400" dirty="0"/>
            </a:br>
            <a:r>
              <a:rPr lang="en-US" sz="2400" dirty="0"/>
              <a:t/>
            </a:r>
            <a:br>
              <a:rPr lang="en-US" sz="2400" dirty="0"/>
            </a:br>
            <a:r>
              <a:rPr lang="en-US" sz="2400" dirty="0"/>
              <a:t>ERC driven by an Engineered System</a:t>
            </a:r>
          </a:p>
        </p:txBody>
      </p:sp>
    </p:spTree>
    <p:custDataLst>
      <p:tags r:id="rId1"/>
    </p:custDataLst>
    <p:extLst>
      <p:ext uri="{BB962C8B-B14F-4D97-AF65-F5344CB8AC3E}">
        <p14:creationId xmlns:p14="http://schemas.microsoft.com/office/powerpoint/2010/main" val="1735135194"/>
      </p:ext>
    </p:extLst>
  </p:cSld>
  <p:clrMapOvr>
    <a:masterClrMapping/>
  </p:clrMapOvr>
  <mc:AlternateContent xmlns:mc="http://schemas.openxmlformats.org/markup-compatibility/2006" xmlns:p14="http://schemas.microsoft.com/office/powerpoint/2010/main">
    <mc:Choice Requires="p14">
      <p:transition spd="slow" p14:dur="2000" advTm="99595"/>
    </mc:Choice>
    <mc:Fallback xmlns="">
      <p:transition xmlns:p14="http://schemas.microsoft.com/office/powerpoint/2010/main" spd="slow" advTm="995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5449" objId="4"/>
        <p14:stopEvt time="99454" objId="4"/>
      </p14:showEvtLst>
    </p:ext>
  </p:extLs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9" y="0"/>
            <a:ext cx="4572000" cy="307777"/>
          </a:xfrm>
          <a:prstGeom prst="rect">
            <a:avLst/>
          </a:prstGeom>
        </p:spPr>
        <p:txBody>
          <a:bodyPr>
            <a:spAutoFit/>
          </a:bodyPr>
          <a:lstStyle/>
          <a:p>
            <a:r>
              <a:rPr lang="en-US" sz="1400" dirty="0">
                <a:hlinkClick r:id="rId2"/>
              </a:rPr>
              <a:t>http://</a:t>
            </a:r>
            <a:r>
              <a:rPr lang="en-US" sz="1400" dirty="0" smtClean="0">
                <a:hlinkClick r:id="rId2"/>
              </a:rPr>
              <a:t>erc-assoc.org/content/welcome-erc-program</a:t>
            </a:r>
            <a:r>
              <a:rPr lang="en-US" sz="1400" dirty="0" smtClean="0"/>
              <a:t> </a:t>
            </a:r>
            <a:endParaRPr lang="en-US" sz="1400" dirty="0"/>
          </a:p>
        </p:txBody>
      </p:sp>
      <p:sp>
        <p:nvSpPr>
          <p:cNvPr id="2" name="Title 1"/>
          <p:cNvSpPr>
            <a:spLocks noGrp="1"/>
          </p:cNvSpPr>
          <p:nvPr>
            <p:ph type="title"/>
          </p:nvPr>
        </p:nvSpPr>
        <p:spPr/>
        <p:txBody>
          <a:bodyPr/>
          <a:lstStyle/>
          <a:p>
            <a:r>
              <a:rPr lang="en-US" dirty="0" smtClean="0"/>
              <a:t>Location of ERCs</a:t>
            </a:r>
            <a:endParaRPr lang="en-US" dirty="0"/>
          </a:p>
        </p:txBody>
      </p:sp>
      <p:pic>
        <p:nvPicPr>
          <p:cNvPr id="6" name="Picture 2" descr="http://erc-assoc.org/sites/default/files/ERC%20Map2015%20All%20ERCs_Title_0.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01721" y="819150"/>
            <a:ext cx="5940557"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511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r>
              <a:rPr lang="en-US" altLang="en-US" dirty="0" smtClean="0"/>
              <a:t>Are we alone in the Universe?</a:t>
            </a:r>
          </a:p>
          <a:p>
            <a:r>
              <a:rPr lang="en-US" altLang="en-US" dirty="0" smtClean="0"/>
              <a:t>Would it be possible to meet aliens?</a:t>
            </a:r>
          </a:p>
          <a:p>
            <a:r>
              <a:rPr lang="en-US" altLang="en-US" dirty="0" smtClean="0"/>
              <a:t>How does the human brain develop?</a:t>
            </a:r>
          </a:p>
          <a:p>
            <a:r>
              <a:rPr lang="en-US" altLang="en-US" dirty="0" smtClean="0"/>
              <a:t>Can we go to Mars </a:t>
            </a:r>
            <a:r>
              <a:rPr lang="en-US" altLang="en-US" smtClean="0"/>
              <a:t>without getting cancer</a:t>
            </a:r>
            <a:r>
              <a:rPr lang="en-US" altLang="en-US" dirty="0" smtClean="0"/>
              <a:t>?</a:t>
            </a:r>
          </a:p>
          <a:p>
            <a:r>
              <a:rPr lang="en-US" altLang="en-US" dirty="0" smtClean="0"/>
              <a:t>Can </a:t>
            </a:r>
            <a:r>
              <a:rPr lang="en-US" altLang="en-US" dirty="0"/>
              <a:t>we improve outcomes for breast cancer survivors?</a:t>
            </a:r>
          </a:p>
          <a:p>
            <a:r>
              <a:rPr lang="en-US" altLang="en-US" dirty="0"/>
              <a:t>Can we “see in the dark” and through obstructions to ensure national security?</a:t>
            </a:r>
          </a:p>
          <a:p>
            <a:r>
              <a:rPr lang="en-US" altLang="en-US" dirty="0" smtClean="0"/>
              <a:t>What </a:t>
            </a:r>
            <a:r>
              <a:rPr lang="en-US" altLang="en-US" dirty="0"/>
              <a:t>is the nature of dark energy and dark matter?</a:t>
            </a:r>
          </a:p>
          <a:p>
            <a:r>
              <a:rPr lang="en-US" altLang="en-US" dirty="0" smtClean="0"/>
              <a:t>Is it possible to build ultra-high speed fully secure global computer networks?</a:t>
            </a:r>
          </a:p>
          <a:p>
            <a:endParaRPr lang="en-US" dirty="0"/>
          </a:p>
        </p:txBody>
      </p:sp>
      <p:sp>
        <p:nvSpPr>
          <p:cNvPr id="4" name="Title 3"/>
          <p:cNvSpPr>
            <a:spLocks noGrp="1"/>
          </p:cNvSpPr>
          <p:nvPr>
            <p:ph type="title"/>
          </p:nvPr>
        </p:nvSpPr>
        <p:spPr>
          <a:prstGeom prst="rect">
            <a:avLst/>
          </a:prstGeom>
        </p:spPr>
        <p:txBody>
          <a:bodyPr>
            <a:normAutofit/>
          </a:bodyPr>
          <a:lstStyle/>
          <a:p>
            <a:r>
              <a:rPr lang="en-US" dirty="0" smtClean="0"/>
              <a:t>FPI </a:t>
            </a:r>
            <a:r>
              <a:rPr lang="en-US" dirty="0"/>
              <a:t>Grand Challenge Questions</a:t>
            </a:r>
          </a:p>
        </p:txBody>
      </p:sp>
    </p:spTree>
    <p:extLst>
      <p:ext uri="{BB962C8B-B14F-4D97-AF65-F5344CB8AC3E}">
        <p14:creationId xmlns:p14="http://schemas.microsoft.com/office/powerpoint/2010/main" val="13221212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Status of ERCs</a:t>
            </a:r>
            <a:endParaRPr lang="en-US" dirty="0"/>
          </a:p>
        </p:txBody>
      </p:sp>
      <p:pic>
        <p:nvPicPr>
          <p:cNvPr id="5" name="Content Placeholder 4"/>
          <p:cNvPicPr>
            <a:picLocks noGrp="1" noChangeAspect="1"/>
          </p:cNvPicPr>
          <p:nvPr>
            <p:ph idx="1"/>
          </p:nvPr>
        </p:nvPicPr>
        <p:blipFill>
          <a:blip r:embed="rId2"/>
          <a:stretch>
            <a:fillRect/>
          </a:stretch>
        </p:blipFill>
        <p:spPr>
          <a:xfrm>
            <a:off x="1676400" y="819150"/>
            <a:ext cx="5791200" cy="4343400"/>
          </a:xfrm>
          <a:prstGeom prst="rect">
            <a:avLst/>
          </a:prstGeom>
        </p:spPr>
      </p:pic>
    </p:spTree>
    <p:extLst>
      <p:ext uri="{BB962C8B-B14F-4D97-AF65-F5344CB8AC3E}">
        <p14:creationId xmlns:p14="http://schemas.microsoft.com/office/powerpoint/2010/main" val="235016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5102" y="57151"/>
            <a:ext cx="1063233" cy="609600"/>
          </a:xfrm>
          <a:prstGeom prst="rect">
            <a:avLst/>
          </a:prstGeom>
          <a:blipFill>
            <a:blip r:embed="rId3" cstate="print"/>
            <a:stretch>
              <a:fillRect/>
            </a:stretch>
          </a:blipFill>
        </p:spPr>
        <p:txBody>
          <a:bodyPr wrap="square" lIns="0" tIns="0" rIns="0" bIns="0" rtlCol="0"/>
          <a:lstStyle/>
          <a:p>
            <a:endParaRPr sz="1191">
              <a:solidFill>
                <a:prstClr val="black"/>
              </a:solidFill>
            </a:endParaRPr>
          </a:p>
        </p:txBody>
      </p:sp>
      <p:sp>
        <p:nvSpPr>
          <p:cNvPr id="8" name="Content Placeholder 7"/>
          <p:cNvSpPr>
            <a:spLocks noGrp="1"/>
          </p:cNvSpPr>
          <p:nvPr>
            <p:ph idx="1"/>
          </p:nvPr>
        </p:nvSpPr>
        <p:spPr/>
        <p:txBody>
          <a:bodyPr/>
          <a:lstStyle/>
          <a:p>
            <a:r>
              <a:rPr lang="en-US" dirty="0" smtClean="0"/>
              <a:t>Engineering Research Center Arizona State University in partnership with the California Institute of Technology, the University of Delaware, the Massachusetts Institute of Technology, and the University of New Mexico</a:t>
            </a:r>
          </a:p>
          <a:p>
            <a:r>
              <a:rPr lang="en-US" dirty="0" smtClean="0"/>
              <a:t>Christiana </a:t>
            </a:r>
            <a:r>
              <a:rPr lang="en-US" dirty="0" err="1" smtClean="0"/>
              <a:t>Honsberg</a:t>
            </a:r>
            <a:r>
              <a:rPr lang="en-US" dirty="0" smtClean="0"/>
              <a:t>, Director Harry Atwater, Deputy Director Matthew Fraser, Executive Director</a:t>
            </a:r>
          </a:p>
          <a:p>
            <a:endParaRPr lang="en-US" dirty="0" smtClean="0"/>
          </a:p>
          <a:p>
            <a:endParaRPr lang="en-US" dirty="0" smtClean="0"/>
          </a:p>
          <a:p>
            <a:endParaRPr lang="en-US" dirty="0"/>
          </a:p>
        </p:txBody>
      </p:sp>
      <p:sp>
        <p:nvSpPr>
          <p:cNvPr id="5" name="Title 4"/>
          <p:cNvSpPr>
            <a:spLocks noGrp="1"/>
          </p:cNvSpPr>
          <p:nvPr>
            <p:ph type="title"/>
          </p:nvPr>
        </p:nvSpPr>
        <p:spPr/>
        <p:txBody>
          <a:bodyPr/>
          <a:lstStyle/>
          <a:p>
            <a:r>
              <a:rPr lang="en-US" smtClean="0"/>
              <a:t>Quantum Energy and Sustainable Solar Technologies</a:t>
            </a:r>
            <a:endParaRPr lang="en-US" dirty="0"/>
          </a:p>
        </p:txBody>
      </p:sp>
      <p:sp>
        <p:nvSpPr>
          <p:cNvPr id="11" name="Content Placeholder 10"/>
          <p:cNvSpPr>
            <a:spLocks noGrp="1"/>
          </p:cNvSpPr>
          <p:nvPr>
            <p:ph idx="10"/>
          </p:nvPr>
        </p:nvSpPr>
        <p:spPr/>
        <p:txBody>
          <a:bodyPr>
            <a:normAutofit fontScale="85000" lnSpcReduction="20000"/>
          </a:bodyPr>
          <a:lstStyle/>
          <a:p>
            <a:r>
              <a:rPr lang="en-US" dirty="0"/>
              <a:t>“QESST's goal is to design and build novel PV cells and modules that circumvent trade-offs between cost and efficiency, making them higher efficiency, lower cost, scalable,  and  sustainable. The approach is to broadly to fuse technologies from different technological bases which are historical </a:t>
            </a:r>
            <a:r>
              <a:rPr lang="en-US" dirty="0" err="1"/>
              <a:t>siloed</a:t>
            </a:r>
            <a:r>
              <a:rPr lang="en-US" dirty="0"/>
              <a:t>, and that are intrinsically sustainable and scalable to meet the Terawatt Challenge.”</a:t>
            </a:r>
          </a:p>
          <a:p>
            <a:endParaRPr lang="en-US" dirty="0"/>
          </a:p>
        </p:txBody>
      </p:sp>
    </p:spTree>
    <p:extLst>
      <p:ext uri="{BB962C8B-B14F-4D97-AF65-F5344CB8AC3E}">
        <p14:creationId xmlns:p14="http://schemas.microsoft.com/office/powerpoint/2010/main" val="249835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QESST Three Level Strategic Plan</a:t>
            </a:r>
            <a:endParaRPr lang="en-US" dirty="0"/>
          </a:p>
        </p:txBody>
      </p:sp>
      <p:sp>
        <p:nvSpPr>
          <p:cNvPr id="12" name="object 9"/>
          <p:cNvSpPr/>
          <p:nvPr/>
        </p:nvSpPr>
        <p:spPr>
          <a:xfrm>
            <a:off x="1365604" y="1047750"/>
            <a:ext cx="6412792" cy="3893156"/>
          </a:xfrm>
          <a:prstGeom prst="rect">
            <a:avLst/>
          </a:prstGeom>
          <a:blipFill>
            <a:blip r:embed="rId3" cstate="print"/>
            <a:stretch>
              <a:fillRect/>
            </a:stretch>
          </a:blipFill>
        </p:spPr>
        <p:txBody>
          <a:bodyPr wrap="square" lIns="0" tIns="0" rIns="0" bIns="0" rtlCol="0"/>
          <a:lstStyle/>
          <a:p>
            <a:endParaRPr sz="1191">
              <a:solidFill>
                <a:prstClr val="black"/>
              </a:solidFill>
            </a:endParaRPr>
          </a:p>
        </p:txBody>
      </p:sp>
    </p:spTree>
    <p:extLst>
      <p:ext uri="{BB962C8B-B14F-4D97-AF65-F5344CB8AC3E}">
        <p14:creationId xmlns:p14="http://schemas.microsoft.com/office/powerpoint/2010/main" val="1120881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QESST Organizational Chart</a:t>
            </a:r>
            <a:endParaRPr lang="en-US" dirty="0"/>
          </a:p>
        </p:txBody>
      </p:sp>
      <p:sp>
        <p:nvSpPr>
          <p:cNvPr id="5" name="object 8"/>
          <p:cNvSpPr/>
          <p:nvPr/>
        </p:nvSpPr>
        <p:spPr>
          <a:xfrm>
            <a:off x="1790994" y="1047750"/>
            <a:ext cx="5562013" cy="3926350"/>
          </a:xfrm>
          <a:prstGeom prst="rect">
            <a:avLst/>
          </a:prstGeom>
          <a:blipFill>
            <a:blip r:embed="rId3" cstate="print"/>
            <a:stretch>
              <a:fillRect/>
            </a:stretch>
          </a:blipFill>
        </p:spPr>
        <p:txBody>
          <a:bodyPr wrap="square" lIns="0" tIns="0" rIns="0" bIns="0" rtlCol="0"/>
          <a:lstStyle/>
          <a:p>
            <a:endParaRPr sz="1191">
              <a:solidFill>
                <a:prstClr val="black"/>
              </a:solidFill>
            </a:endParaRPr>
          </a:p>
        </p:txBody>
      </p:sp>
    </p:spTree>
    <p:extLst>
      <p:ext uri="{BB962C8B-B14F-4D97-AF65-F5344CB8AC3E}">
        <p14:creationId xmlns:p14="http://schemas.microsoft.com/office/powerpoint/2010/main" val="40910678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85000" lnSpcReduction="10000"/>
          </a:bodyPr>
          <a:lstStyle/>
          <a:p>
            <a:r>
              <a:rPr lang="en-US" altLang="en-US" smtClean="0"/>
              <a:t>Is something of this magnitude feasible for us to even consider?</a:t>
            </a:r>
          </a:p>
          <a:p>
            <a:pPr lvl="1"/>
            <a:r>
              <a:rPr lang="en-US" altLang="en-US" smtClean="0"/>
              <a:t>Perhaps, given right partners and resources, but need to start planning now for Fall 2017 submission.</a:t>
            </a:r>
          </a:p>
          <a:p>
            <a:r>
              <a:rPr lang="en-US" smtClean="0"/>
              <a:t>What is the compelling new idea and how does it relate to national needs?</a:t>
            </a:r>
          </a:p>
          <a:p>
            <a:pPr lvl="1"/>
            <a:r>
              <a:rPr lang="en-US" smtClean="0"/>
              <a:t>Photonics certainly fits this bill, and AIMPhotonics has made this case successfully.  </a:t>
            </a:r>
          </a:p>
          <a:p>
            <a:r>
              <a:rPr lang="en-US" altLang="en-US" smtClean="0"/>
              <a:t>Wide or limited area focus within photonics</a:t>
            </a:r>
          </a:p>
          <a:p>
            <a:pPr lvl="1"/>
            <a:r>
              <a:rPr lang="en-US" altLang="en-US" smtClean="0"/>
              <a:t>Wide:  FPI is wide focus, BUT, will this work to provide a strong engineered system concept with compelling vision?</a:t>
            </a:r>
          </a:p>
          <a:p>
            <a:pPr lvl="1"/>
            <a:r>
              <a:rPr lang="en-US" altLang="en-US" smtClean="0"/>
              <a:t>Limited: an ERC focused on specific areas within photonics that can together represent a “combination of components working in synergy to collectively perform a useful function”</a:t>
            </a:r>
          </a:p>
          <a:p>
            <a:r>
              <a:rPr lang="en-US" altLang="en-US" smtClean="0"/>
              <a:t>Relevant efforts already in progress:</a:t>
            </a:r>
          </a:p>
          <a:p>
            <a:pPr lvl="1"/>
            <a:r>
              <a:rPr lang="en-US" altLang="en-US" smtClean="0"/>
              <a:t>QESST:  solar energy focused</a:t>
            </a:r>
          </a:p>
          <a:p>
            <a:pPr lvl="1"/>
            <a:r>
              <a:rPr lang="en-US" altLang="en-US" smtClean="0"/>
              <a:t>Advanced Self-Powered Systems of Integrated Sensors and Technologies (ASSIST)</a:t>
            </a:r>
          </a:p>
          <a:p>
            <a:pPr lvl="1"/>
            <a:r>
              <a:rPr lang="en-US" altLang="en-US" smtClean="0"/>
              <a:t>Nanomanufacturing Systems for Mobile Computing and Mobile Energy Technologies (NASCENT)</a:t>
            </a:r>
          </a:p>
          <a:p>
            <a:pPr lvl="1"/>
            <a:endParaRPr lang="en-US" altLang="en-US" smtClean="0"/>
          </a:p>
          <a:p>
            <a:pPr lvl="1"/>
            <a:endParaRPr lang="en-US" altLang="en-US" dirty="0"/>
          </a:p>
        </p:txBody>
      </p:sp>
      <p:sp>
        <p:nvSpPr>
          <p:cNvPr id="2" name="Title 1"/>
          <p:cNvSpPr>
            <a:spLocks noGrp="1"/>
          </p:cNvSpPr>
          <p:nvPr>
            <p:ph type="title"/>
          </p:nvPr>
        </p:nvSpPr>
        <p:spPr/>
        <p:txBody>
          <a:bodyPr/>
          <a:lstStyle/>
          <a:p>
            <a:r>
              <a:rPr lang="en-US" smtClean="0"/>
              <a:t>Discussion and Brainstorming</a:t>
            </a:r>
            <a:endParaRPr lang="en-US" dirty="0"/>
          </a:p>
        </p:txBody>
      </p:sp>
    </p:spTree>
    <p:custDataLst>
      <p:tags r:id="rId1"/>
    </p:custDataLst>
    <p:extLst>
      <p:ext uri="{BB962C8B-B14F-4D97-AF65-F5344CB8AC3E}">
        <p14:creationId xmlns:p14="http://schemas.microsoft.com/office/powerpoint/2010/main" val="302187873"/>
      </p:ext>
    </p:extLst>
  </p:cSld>
  <p:clrMapOvr>
    <a:masterClrMapping/>
  </p:clrMapOvr>
  <mc:AlternateContent xmlns:mc="http://schemas.openxmlformats.org/markup-compatibility/2006" xmlns:p14="http://schemas.microsoft.com/office/powerpoint/2010/main">
    <mc:Choice Requires="p14">
      <p:transition spd="slow" p14:dur="2000" advTm="99595"/>
    </mc:Choice>
    <mc:Fallback xmlns="">
      <p:transition xmlns:p14="http://schemas.microsoft.com/office/powerpoint/2010/main" spd="slow" advTm="99595"/>
    </mc:Fallback>
  </mc:AlternateContent>
  <p:timing>
    <p:tnLst>
      <p:par>
        <p:cTn id="1" dur="indefinite" restart="never" nodeType="tmRoot"/>
      </p:par>
    </p:tnLst>
  </p:timing>
  <p:extLst mod="1">
    <p:ext uri="{E180D4A7-C9FB-4DFB-919C-405C955672EB}">
      <p14:showEvtLst xmlns:p14="http://schemas.microsoft.com/office/powerpoint/2010/main">
        <p14:playEvt time="5449" objId="4"/>
        <p14:stopEvt time="99454" objId="4"/>
      </p14:showEvtLst>
    </p:ext>
  </p:extLs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What is our Engineered System?</a:t>
            </a:r>
          </a:p>
          <a:p>
            <a:r>
              <a:rPr lang="en-US" dirty="0" smtClean="0"/>
              <a:t>What is our Vision?</a:t>
            </a:r>
          </a:p>
          <a:p>
            <a:r>
              <a:rPr lang="en-US" dirty="0" smtClean="0"/>
              <a:t>Who are our Partners?</a:t>
            </a:r>
          </a:p>
          <a:p>
            <a:r>
              <a:rPr lang="en-US" dirty="0" smtClean="0"/>
              <a:t>Thoughts on a 3-plane diagram?</a:t>
            </a:r>
            <a:endParaRPr lang="en-US" dirty="0"/>
          </a:p>
        </p:txBody>
      </p:sp>
      <p:sp>
        <p:nvSpPr>
          <p:cNvPr id="2" name="Title 1"/>
          <p:cNvSpPr>
            <a:spLocks noGrp="1"/>
          </p:cNvSpPr>
          <p:nvPr>
            <p:ph type="title"/>
          </p:nvPr>
        </p:nvSpPr>
        <p:spPr/>
        <p:txBody>
          <a:bodyPr/>
          <a:lstStyle/>
          <a:p>
            <a:r>
              <a:rPr lang="en-US" smtClean="0"/>
              <a:t>Discussion and Brainstorming</a:t>
            </a:r>
            <a:endParaRPr lang="en-US" dirty="0"/>
          </a:p>
        </p:txBody>
      </p:sp>
    </p:spTree>
    <p:custDataLst>
      <p:tags r:id="rId1"/>
    </p:custDataLst>
    <p:extLst>
      <p:ext uri="{BB962C8B-B14F-4D97-AF65-F5344CB8AC3E}">
        <p14:creationId xmlns:p14="http://schemas.microsoft.com/office/powerpoint/2010/main" val="570874151"/>
      </p:ext>
    </p:extLst>
  </p:cSld>
  <p:clrMapOvr>
    <a:masterClrMapping/>
  </p:clrMapOvr>
  <mc:AlternateContent xmlns:mc="http://schemas.openxmlformats.org/markup-compatibility/2006" xmlns:p14="http://schemas.microsoft.com/office/powerpoint/2010/main">
    <mc:Choice Requires="p14">
      <p:transition spd="slow" p14:dur="2000" advTm="99595"/>
    </mc:Choice>
    <mc:Fallback xmlns="">
      <p:transition xmlns:p14="http://schemas.microsoft.com/office/powerpoint/2010/main" spd="slow" advTm="99595"/>
    </mc:Fallback>
  </mc:AlternateContent>
  <p:timing>
    <p:tnLst>
      <p:par>
        <p:cTn id="1" dur="indefinite" restart="never" nodeType="tmRoot"/>
      </p:par>
    </p:tnLst>
  </p:timing>
  <p:extLst mod="1">
    <p:ext uri="{E180D4A7-C9FB-4DFB-919C-405C955672EB}">
      <p14:showEvtLst xmlns:p14="http://schemas.microsoft.com/office/powerpoint/2010/main">
        <p14:playEvt time="5449" objId="4"/>
        <p14:stopEvt time="99454" objId="4"/>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FPI is led by 21 professors in five colleges and has ~70 personnel in total, including students.</a:t>
            </a:r>
          </a:p>
          <a:p>
            <a:endParaRPr lang="en-US" dirty="0"/>
          </a:p>
        </p:txBody>
      </p:sp>
      <p:sp>
        <p:nvSpPr>
          <p:cNvPr id="4" name="Title 3"/>
          <p:cNvSpPr>
            <a:spLocks noGrp="1"/>
          </p:cNvSpPr>
          <p:nvPr>
            <p:ph type="title"/>
          </p:nvPr>
        </p:nvSpPr>
        <p:spPr>
          <a:prstGeom prst="rect">
            <a:avLst/>
          </a:prstGeom>
        </p:spPr>
        <p:txBody>
          <a:bodyPr/>
          <a:lstStyle/>
          <a:p>
            <a:r>
              <a:rPr lang="en-US" dirty="0" smtClean="0"/>
              <a:t>FPI Personnel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920" y="1962150"/>
            <a:ext cx="2286000" cy="33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saunders.rit.edu/images/saundersHeaderN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5685" y="2647950"/>
            <a:ext cx="3038716" cy="5007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5/5e/RIT_kgcoe_lettermark.png"/>
          <p:cNvPicPr>
            <a:picLocks noChangeAspect="1" noChangeArrowheads="1"/>
          </p:cNvPicPr>
          <p:nvPr/>
        </p:nvPicPr>
        <p:blipFill rotWithShape="1">
          <a:blip r:embed="rId4">
            <a:extLst>
              <a:ext uri="{28A0092B-C50C-407E-A947-70E740481C1C}">
                <a14:useLocalDpi xmlns:a14="http://schemas.microsoft.com/office/drawing/2010/main" val="0"/>
              </a:ext>
            </a:extLst>
          </a:blip>
          <a:srcRect l="6111" t="8356" r="6667" b="11354"/>
          <a:stretch/>
        </p:blipFill>
        <p:spPr bwMode="auto">
          <a:xfrm>
            <a:off x="2788920" y="3068472"/>
            <a:ext cx="1794510" cy="5657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rit.edu/science/sites/rit.edu.science/files/Science-and-Math-at-RI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6070" y="2468489"/>
            <a:ext cx="1160145" cy="4276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1885949"/>
            <a:ext cx="1941657" cy="660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8318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normAutofit/>
          </a:bodyPr>
          <a:lstStyle/>
          <a:p>
            <a:r>
              <a:rPr lang="en-US" dirty="0" smtClean="0"/>
              <a:t>21 Principals of the FPI</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63454082"/>
              </p:ext>
            </p:extLst>
          </p:nvPr>
        </p:nvGraphicFramePr>
        <p:xfrm>
          <a:off x="2828454" y="1108710"/>
          <a:ext cx="5477346" cy="3520440"/>
        </p:xfrm>
        <a:graphic>
          <a:graphicData uri="http://schemas.openxmlformats.org/drawingml/2006/table">
            <a:tbl>
              <a:tblPr firstRow="1" bandRow="1">
                <a:tableStyleId>{2D5ABB26-0587-4C30-8999-92F81FD0307C}</a:tableStyleId>
              </a:tblPr>
              <a:tblGrid>
                <a:gridCol w="2738673"/>
                <a:gridCol w="2738673"/>
              </a:tblGrid>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err="1" smtClean="0">
                          <a:latin typeface="Helvetica LT Std" pitchFamily="34" charset="0"/>
                        </a:rPr>
                        <a:t>Mishkat</a:t>
                      </a:r>
                      <a:r>
                        <a:rPr lang="en-US" sz="1100" b="1" dirty="0" smtClean="0">
                          <a:latin typeface="Helvetica LT Std" pitchFamily="34" charset="0"/>
                        </a:rPr>
                        <a:t> Bhattacharya</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Helvetica LT Std" pitchFamily="34" charset="0"/>
                        </a:rPr>
                        <a:t>Parsian Mohseni</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Helvetica LT Std" pitchFamily="34" charset="0"/>
                        </a:rPr>
                        <a:t>Richard DeMartino</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Helvetica LT Std" pitchFamily="34" charset="0"/>
                        </a:rPr>
                        <a:t>Raj Murthy</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Helvetica LT Std" pitchFamily="34" charset="0"/>
                        </a:rPr>
                        <a:t>Don Figer</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Helvetica LT Std" pitchFamily="34" charset="0"/>
                        </a:rPr>
                        <a:t>Zoran Ninkov</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Helvetica LT Std" pitchFamily="34" charset="0"/>
                        </a:rPr>
                        <a:t>Ed Hach</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Helvetica LT Std" pitchFamily="34" charset="0"/>
                        </a:rPr>
                        <a:t>Rob Pearson</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Helvetica LT Std" pitchFamily="34" charset="0"/>
                        </a:rPr>
                        <a:t>Karl Hirschman</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Helvetica LT Std" pitchFamily="34" charset="0"/>
                        </a:rPr>
                        <a:t>Stefan Preble</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Helvetica LT Std" pitchFamily="34" charset="0"/>
                        </a:rPr>
                        <a:t>Seth Hubbard</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1" dirty="0" smtClean="0">
                          <a:latin typeface="Helvetica LT Std" pitchFamily="34" charset="0"/>
                        </a:rPr>
                        <a:t>Roger Remington</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r>
                        <a:rPr lang="en-US" sz="1100" b="1" dirty="0" smtClean="0">
                          <a:latin typeface="Helvetica LT Std" pitchFamily="34" charset="0"/>
                        </a:rPr>
                        <a:t>Bruce Smith</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Helvetica LT Std" pitchFamily="34" charset="0"/>
                        </a:rPr>
                        <a:t>Sean Rommel</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Helvetica LT Std" pitchFamily="34" charset="0"/>
                        </a:rPr>
                        <a:t>Santosh Kurinec</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Helvetica LT Std" pitchFamily="34" charset="0"/>
                        </a:rPr>
                        <a:t>Michael</a:t>
                      </a:r>
                      <a:r>
                        <a:rPr lang="en-US" sz="1100" b="1" baseline="0" dirty="0" smtClean="0">
                          <a:latin typeface="Helvetica LT Std" pitchFamily="34" charset="0"/>
                        </a:rPr>
                        <a:t> Zemcov</a:t>
                      </a:r>
                      <a:endParaRPr lang="en-US" sz="1100" b="1" dirty="0" smtClean="0">
                        <a:latin typeface="Helvetica LT Std" pitchFamily="34" charset="0"/>
                      </a:endParaRP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Helvetica LT Std" pitchFamily="34" charset="0"/>
                        </a:rPr>
                        <a:t>Zhaolin Lu</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Helvetica LT Std" pitchFamily="34" charset="0"/>
                        </a:rPr>
                        <a:t>Jing Zhang</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r>
                        <a:rPr lang="en-US" sz="1100" b="1" dirty="0" smtClean="0">
                          <a:latin typeface="Helvetica LT Std" pitchFamily="34" charset="0"/>
                        </a:rPr>
                        <a:t>Drew Maywar</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Helvetica LT Std" pitchFamily="34" charset="0"/>
                        </a:rPr>
                        <a:t>Ben Zwickl</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Helvetica LT Std" pitchFamily="34" charset="0"/>
                        </a:rPr>
                        <a:t>Bruce Meader</a:t>
                      </a: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latin typeface="Helvetica LT Std" pitchFamily="34" charset="0"/>
                      </a:endParaRPr>
                    </a:p>
                  </a:txBody>
                  <a:tcPr marL="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8725158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67|4.5|4.5|21.2"/>
</p:tagLst>
</file>

<file path=ppt/tags/tag2.xml><?xml version="1.0" encoding="utf-8"?>
<p:tagLst xmlns:a="http://schemas.openxmlformats.org/drawingml/2006/main" xmlns:r="http://schemas.openxmlformats.org/officeDocument/2006/relationships" xmlns:p="http://schemas.openxmlformats.org/presentationml/2006/main">
  <p:tag name="TIMING" val="|1.5|67|4.5|4.5|21.2"/>
</p:tagLst>
</file>

<file path=ppt/tags/tag3.xml><?xml version="1.0" encoding="utf-8"?>
<p:tagLst xmlns:a="http://schemas.openxmlformats.org/drawingml/2006/main" xmlns:r="http://schemas.openxmlformats.org/officeDocument/2006/relationships" xmlns:p="http://schemas.openxmlformats.org/presentationml/2006/main">
  <p:tag name="TIMING" val="|1.5|67|4.5|4.5|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1343</TotalTime>
  <Words>4281</Words>
  <Application>Microsoft Office PowerPoint</Application>
  <PresentationFormat>On-screen Show (16:9)</PresentationFormat>
  <Paragraphs>675</Paragraphs>
  <Slides>75</Slides>
  <Notes>19</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PowerPoint Presentation</vt:lpstr>
      <vt:lpstr>Agenda</vt:lpstr>
      <vt:lpstr>PowerPoint Presentation</vt:lpstr>
      <vt:lpstr>Questions for This Meeting</vt:lpstr>
      <vt:lpstr>Future Photon Initiative</vt:lpstr>
      <vt:lpstr>FPI R&amp;D Areas</vt:lpstr>
      <vt:lpstr>FPI Grand Challenge Questions</vt:lpstr>
      <vt:lpstr>FPI Personnel</vt:lpstr>
      <vt:lpstr>21 Principals of the FPI</vt:lpstr>
      <vt:lpstr>FPI Sub-Units</vt:lpstr>
      <vt:lpstr>FPI Endorsements</vt:lpstr>
      <vt:lpstr>Cost Share Commitments</vt:lpstr>
      <vt:lpstr>FPI World Maps</vt:lpstr>
      <vt:lpstr>FPI World Maps: Research Expertise</vt:lpstr>
      <vt:lpstr>FPI World Maps: Customers</vt:lpstr>
      <vt:lpstr>New Personnel</vt:lpstr>
      <vt:lpstr>Industrial Affiliate Program</vt:lpstr>
      <vt:lpstr>External Board of Advisors</vt:lpstr>
      <vt:lpstr>Conferences</vt:lpstr>
      <vt:lpstr>PowerPoint Presentation</vt:lpstr>
      <vt:lpstr>One-Slide Summary</vt:lpstr>
      <vt:lpstr>One-Slide Summary: NanoPower Research Laboratories (NPPRL)</vt:lpstr>
      <vt:lpstr>One-Slide Summary: NPRL Today</vt:lpstr>
      <vt:lpstr>One-Slide Summary: NPRL Strategic Alliances</vt:lpstr>
      <vt:lpstr>One-Slide Summary: NPRL Capabilities</vt:lpstr>
      <vt:lpstr>One-Slide Summary: Seth Hubbard</vt:lpstr>
      <vt:lpstr>One-Slide Summary: Mohseni</vt:lpstr>
      <vt:lpstr>One-Slide Summary: Center for Detectors (CfD)</vt:lpstr>
      <vt:lpstr>One-Slide Summary: Figer</vt:lpstr>
      <vt:lpstr>One-Slide Summary: Zemcov</vt:lpstr>
      <vt:lpstr>One-Slide Summary: Ninkov</vt:lpstr>
      <vt:lpstr>One-Slide Summary: Preble</vt:lpstr>
      <vt:lpstr>One-Slide Summary: Zwickl</vt:lpstr>
      <vt:lpstr>One-Slide Summary: Zhaolin Lu</vt:lpstr>
      <vt:lpstr>One-Slide Summary: Kurinec</vt:lpstr>
      <vt:lpstr>One-Slide Summary: Where photons meet electronic materials, a brief history- Kurinec</vt:lpstr>
      <vt:lpstr>One-Slide Summary: Related Publications in Photo Electronic Materials/Devices</vt:lpstr>
      <vt:lpstr>PowerPoint Presentation</vt:lpstr>
      <vt:lpstr>One-Slide Summary: Bhattacharya</vt:lpstr>
      <vt:lpstr>One-Slide: Robert Pearson – Photons &amp; Microelectronics - Photonics </vt:lpstr>
      <vt:lpstr>PowerPoint Presentation</vt:lpstr>
      <vt:lpstr>Assistant Director</vt:lpstr>
      <vt:lpstr>Executive Assistant</vt:lpstr>
      <vt:lpstr>Faculty Lines</vt:lpstr>
      <vt:lpstr>New Headquarters</vt:lpstr>
      <vt:lpstr>PowerPoint Presentation</vt:lpstr>
      <vt:lpstr>FPI Sponsored Research FY14 – FY16</vt:lpstr>
      <vt:lpstr>FY 17 Federal R&amp;D Budget</vt:lpstr>
      <vt:lpstr>Global Photonic Sensors, 2015 - 2020</vt:lpstr>
      <vt:lpstr>Major Manufacturers</vt:lpstr>
      <vt:lpstr>Prominent US &amp; Canadian Vendors</vt:lpstr>
      <vt:lpstr>Photonic R&amp;D Investments</vt:lpstr>
      <vt:lpstr>Suggestions</vt:lpstr>
      <vt:lpstr>PowerPoint Presentation</vt:lpstr>
      <vt:lpstr>NSF Engineering Research Center (ERC)</vt:lpstr>
      <vt:lpstr>Scope</vt:lpstr>
      <vt:lpstr>NSF Industry/University Cooperative Research Centers ProgramI/UCRC</vt:lpstr>
      <vt:lpstr> </vt:lpstr>
      <vt:lpstr>ERCs Build University Cultures that Join Discovery &amp; Innovation in Partnership with Industry</vt:lpstr>
      <vt:lpstr> Key Features of an ERC </vt:lpstr>
      <vt:lpstr>Additional Gen-3 ERC Key Features</vt:lpstr>
      <vt:lpstr>What’s an Engineered System?</vt:lpstr>
      <vt:lpstr>PowerPoint Presentation</vt:lpstr>
      <vt:lpstr>Gen-3 ERCs Convert “Valley of Death” into “Challenge Basin”</vt:lpstr>
      <vt:lpstr>Engineering Workforce Development</vt:lpstr>
      <vt:lpstr>Innovation Ecosystem</vt:lpstr>
      <vt:lpstr>ERC Infrastructure</vt:lpstr>
      <vt:lpstr>ERC: Research</vt:lpstr>
      <vt:lpstr>Location of ERCs</vt:lpstr>
      <vt:lpstr>Status of ERCs</vt:lpstr>
      <vt:lpstr>Quantum Energy and Sustainable Solar Technologies</vt:lpstr>
      <vt:lpstr>QESST Three Level Strategic Plan</vt:lpstr>
      <vt:lpstr>QESST Organizational Chart</vt:lpstr>
      <vt:lpstr>Discussion and Brainstorming</vt:lpstr>
      <vt:lpstr>Discussion and Brainstorming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Photon Initiative</dc:title>
  <dc:creator>dffpci</dc:creator>
  <cp:lastModifiedBy>dffpci2</cp:lastModifiedBy>
  <cp:revision>181</cp:revision>
  <cp:lastPrinted>2016-06-27T14:29:42Z</cp:lastPrinted>
  <dcterms:created xsi:type="dcterms:W3CDTF">2016-04-07T15:09:33Z</dcterms:created>
  <dcterms:modified xsi:type="dcterms:W3CDTF">2017-01-18T18:40:04Z</dcterms:modified>
</cp:coreProperties>
</file>