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764" r:id="rId4"/>
  </p:sldMasterIdLst>
  <p:notesMasterIdLst>
    <p:notesMasterId r:id="rId38"/>
  </p:notesMasterIdLst>
  <p:sldIdLst>
    <p:sldId id="4145" r:id="rId5"/>
    <p:sldId id="4143" r:id="rId6"/>
    <p:sldId id="4144" r:id="rId7"/>
    <p:sldId id="4148" r:id="rId8"/>
    <p:sldId id="259" r:id="rId9"/>
    <p:sldId id="312" r:id="rId10"/>
    <p:sldId id="4146" r:id="rId11"/>
    <p:sldId id="326" r:id="rId12"/>
    <p:sldId id="327" r:id="rId13"/>
    <p:sldId id="328" r:id="rId14"/>
    <p:sldId id="4149" r:id="rId15"/>
    <p:sldId id="4147" r:id="rId16"/>
    <p:sldId id="414" r:id="rId17"/>
    <p:sldId id="419" r:id="rId18"/>
    <p:sldId id="392" r:id="rId19"/>
    <p:sldId id="429" r:id="rId20"/>
    <p:sldId id="374" r:id="rId21"/>
    <p:sldId id="3865" r:id="rId22"/>
    <p:sldId id="427" r:id="rId23"/>
    <p:sldId id="379" r:id="rId24"/>
    <p:sldId id="390" r:id="rId25"/>
    <p:sldId id="4125" r:id="rId26"/>
    <p:sldId id="3864" r:id="rId27"/>
    <p:sldId id="4052" r:id="rId28"/>
    <p:sldId id="4055" r:id="rId29"/>
    <p:sldId id="4100" r:id="rId30"/>
    <p:sldId id="386" r:id="rId31"/>
    <p:sldId id="4045" r:id="rId32"/>
    <p:sldId id="4046" r:id="rId33"/>
    <p:sldId id="4047" r:id="rId34"/>
    <p:sldId id="422" r:id="rId35"/>
    <p:sldId id="256" r:id="rId36"/>
    <p:sldId id="415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7777"/>
    <a:srgbClr val="969696"/>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7" d="100"/>
          <a:sy n="97" d="100"/>
        </p:scale>
        <p:origin x="72" y="322"/>
      </p:cViewPr>
      <p:guideLst/>
    </p:cSldViewPr>
  </p:slideViewPr>
  <p:notesTextViewPr>
    <p:cViewPr>
      <p:scale>
        <a:sx n="1" d="1"/>
        <a:sy n="1" d="1"/>
      </p:scale>
      <p:origin x="0" y="0"/>
    </p:cViewPr>
  </p:notesTextViewPr>
  <p:sorterViewPr>
    <p:cViewPr varScale="1">
      <p:scale>
        <a:sx n="100" d="100"/>
        <a:sy n="100" d="100"/>
      </p:scale>
      <p:origin x="0" y="-85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93CB2D-3A98-4805-9C47-1736D40218AC}" type="datetimeFigureOut">
              <a:rPr lang="en-US" smtClean="0"/>
              <a:t>9/18/2025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4C623C-935F-4199-B8A2-6A96812D9F1F}" type="slidenum">
              <a:rPr lang="en-US" smtClean="0"/>
              <a:t>‹#›</a:t>
            </a:fld>
            <a:endParaRPr lang="en-US"/>
          </a:p>
        </p:txBody>
      </p:sp>
    </p:spTree>
    <p:extLst>
      <p:ext uri="{BB962C8B-B14F-4D97-AF65-F5344CB8AC3E}">
        <p14:creationId xmlns:p14="http://schemas.microsoft.com/office/powerpoint/2010/main" val="2900381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268C35-13A2-4299-B7BB-FB7E893B235D}" type="datetimeFigureOut">
              <a:rPr lang="en-US" smtClean="0"/>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D3C272-1074-4A47-9676-4E606000892A}" type="slidenum">
              <a:rPr lang="en-US" smtClean="0"/>
              <a:t>‹#›</a:t>
            </a:fld>
            <a:endParaRPr lang="en-US"/>
          </a:p>
        </p:txBody>
      </p:sp>
    </p:spTree>
    <p:extLst>
      <p:ext uri="{BB962C8B-B14F-4D97-AF65-F5344CB8AC3E}">
        <p14:creationId xmlns:p14="http://schemas.microsoft.com/office/powerpoint/2010/main" val="3204380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201619"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4830763"/>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830763"/>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6"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73057783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4C6314F-DEBC-1E73-BCD0-930E4E2B51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115888"/>
            <a:ext cx="1220369" cy="93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
        <p:nvSpPr>
          <p:cNvPr id="43011" name="Rectangle 3"/>
          <p:cNvSpPr>
            <a:spLocks noGrp="1" noChangeArrowheads="1"/>
          </p:cNvSpPr>
          <p:nvPr>
            <p:ph type="subTitle" sz="quarter" idx="1"/>
          </p:nvPr>
        </p:nvSpPr>
        <p:spPr>
          <a:xfrm>
            <a:off x="1828800" y="3886200"/>
            <a:ext cx="8534400" cy="1752600"/>
          </a:xfrm>
        </p:spPr>
        <p:txBody>
          <a:bodyPr/>
          <a:lstStyle>
            <a:lvl1pPr marL="0" indent="0">
              <a:buFontTx/>
              <a:buNone/>
              <a:defRPr sz="1600"/>
            </a:lvl1pPr>
          </a:lstStyle>
          <a:p>
            <a:r>
              <a:rPr lang="en-US" dirty="0"/>
              <a:t>Click to edit Master subtitle style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4239" y="371177"/>
            <a:ext cx="2246043" cy="466379"/>
          </a:xfrm>
          <a:prstGeom prst="rect">
            <a:avLst/>
          </a:prstGeom>
        </p:spPr>
      </p:pic>
    </p:spTree>
    <p:extLst>
      <p:ext uri="{BB962C8B-B14F-4D97-AF65-F5344CB8AC3E}">
        <p14:creationId xmlns:p14="http://schemas.microsoft.com/office/powerpoint/2010/main" val="186133022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10190601" cy="914400"/>
          </a:xfrm>
        </p:spPr>
        <p:txBody>
          <a:bodyPr/>
          <a:lstStyle/>
          <a:p>
            <a:r>
              <a:rPr lang="en-US" dirty="0"/>
              <a:t>Click to edit Master title style</a:t>
            </a:r>
          </a:p>
        </p:txBody>
      </p:sp>
      <p:sp>
        <p:nvSpPr>
          <p:cNvPr id="3" name="Content Placeholder 2"/>
          <p:cNvSpPr>
            <a:spLocks noGrp="1"/>
          </p:cNvSpPr>
          <p:nvPr>
            <p:ph idx="1"/>
          </p:nvPr>
        </p:nvSpPr>
        <p:spPr/>
        <p:txBody>
          <a:bodyPr>
            <a:noAutofit/>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98307834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11" name="Content Placeholder 3"/>
          <p:cNvSpPr>
            <a:spLocks noGrp="1"/>
          </p:cNvSpPr>
          <p:nvPr>
            <p:ph sz="half" idx="14"/>
          </p:nvPr>
        </p:nvSpPr>
        <p:spPr>
          <a:xfrm>
            <a:off x="6234591"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2" name="Content Placeholder 4"/>
          <p:cNvSpPr>
            <a:spLocks noGrp="1"/>
          </p:cNvSpPr>
          <p:nvPr>
            <p:ph sz="half" idx="15"/>
          </p:nvPr>
        </p:nvSpPr>
        <p:spPr>
          <a:xfrm>
            <a:off x="9165813" y="144514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3" name="Content Placeholder 5"/>
          <p:cNvSpPr>
            <a:spLocks noGrp="1"/>
          </p:cNvSpPr>
          <p:nvPr>
            <p:ph sz="half" idx="16"/>
          </p:nvPr>
        </p:nvSpPr>
        <p:spPr>
          <a:xfrm>
            <a:off x="372149"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4" name="Content Placeholder 6"/>
          <p:cNvSpPr>
            <a:spLocks noGrp="1"/>
          </p:cNvSpPr>
          <p:nvPr>
            <p:ph sz="half" idx="17"/>
          </p:nvPr>
        </p:nvSpPr>
        <p:spPr>
          <a:xfrm>
            <a:off x="3303370"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5" name="Content Placeholder 7"/>
          <p:cNvSpPr>
            <a:spLocks noGrp="1"/>
          </p:cNvSpPr>
          <p:nvPr>
            <p:ph sz="half" idx="18"/>
          </p:nvPr>
        </p:nvSpPr>
        <p:spPr>
          <a:xfrm>
            <a:off x="6234591"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6" name="Content Placeholder 8"/>
          <p:cNvSpPr>
            <a:spLocks noGrp="1"/>
          </p:cNvSpPr>
          <p:nvPr>
            <p:ph sz="half" idx="19"/>
          </p:nvPr>
        </p:nvSpPr>
        <p:spPr>
          <a:xfrm>
            <a:off x="9165813"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7" name="Content Placeholder 9"/>
          <p:cNvSpPr>
            <a:spLocks noGrp="1"/>
          </p:cNvSpPr>
          <p:nvPr>
            <p:ph sz="half" idx="20"/>
          </p:nvPr>
        </p:nvSpPr>
        <p:spPr>
          <a:xfrm>
            <a:off x="377637"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pPr algn="ctr"/>
            <a:endParaRPr lang="en-US" dirty="0"/>
          </a:p>
        </p:txBody>
      </p:sp>
      <p:sp>
        <p:nvSpPr>
          <p:cNvPr id="18" name="Content Placeholder 10"/>
          <p:cNvSpPr>
            <a:spLocks noGrp="1"/>
          </p:cNvSpPr>
          <p:nvPr>
            <p:ph sz="half" idx="21"/>
          </p:nvPr>
        </p:nvSpPr>
        <p:spPr>
          <a:xfrm>
            <a:off x="3307029"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pPr algn="ctr"/>
            <a:endParaRPr lang="en-US" dirty="0"/>
          </a:p>
        </p:txBody>
      </p:sp>
      <p:sp>
        <p:nvSpPr>
          <p:cNvPr id="19" name="Content Placeholder 11"/>
          <p:cNvSpPr>
            <a:spLocks noGrp="1"/>
          </p:cNvSpPr>
          <p:nvPr>
            <p:ph sz="half" idx="22"/>
          </p:nvPr>
        </p:nvSpPr>
        <p:spPr>
          <a:xfrm>
            <a:off x="6236421"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endParaRPr lang="en-US" dirty="0"/>
          </a:p>
        </p:txBody>
      </p:sp>
      <p:sp>
        <p:nvSpPr>
          <p:cNvPr id="20" name="Content Placeholder 12"/>
          <p:cNvSpPr>
            <a:spLocks noGrp="1"/>
          </p:cNvSpPr>
          <p:nvPr>
            <p:ph sz="half" idx="23"/>
          </p:nvPr>
        </p:nvSpPr>
        <p:spPr>
          <a:xfrm>
            <a:off x="9165813"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endParaRPr lang="en-US"/>
          </a:p>
        </p:txBody>
      </p:sp>
      <p:sp>
        <p:nvSpPr>
          <p:cNvPr id="21" name="Content Placeholder 13"/>
          <p:cNvSpPr>
            <a:spLocks noGrp="1"/>
          </p:cNvSpPr>
          <p:nvPr>
            <p:ph sz="half" idx="24"/>
          </p:nvPr>
        </p:nvSpPr>
        <p:spPr>
          <a:xfrm>
            <a:off x="372149" y="6051789"/>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2" name="Content Placeholder 14"/>
          <p:cNvSpPr>
            <a:spLocks noGrp="1"/>
          </p:cNvSpPr>
          <p:nvPr>
            <p:ph sz="half" idx="25"/>
          </p:nvPr>
        </p:nvSpPr>
        <p:spPr>
          <a:xfrm>
            <a:off x="3303349"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3" name="Content Placeholder 15"/>
          <p:cNvSpPr>
            <a:spLocks noGrp="1"/>
          </p:cNvSpPr>
          <p:nvPr>
            <p:ph sz="half" idx="26"/>
          </p:nvPr>
        </p:nvSpPr>
        <p:spPr>
          <a:xfrm>
            <a:off x="6234529"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4" name="Content Placeholder 16"/>
          <p:cNvSpPr>
            <a:spLocks noGrp="1"/>
          </p:cNvSpPr>
          <p:nvPr>
            <p:ph sz="half" idx="27"/>
          </p:nvPr>
        </p:nvSpPr>
        <p:spPr>
          <a:xfrm>
            <a:off x="9165771"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5" name="Content Placeholder 1"/>
          <p:cNvSpPr>
            <a:spLocks noGrp="1"/>
          </p:cNvSpPr>
          <p:nvPr>
            <p:ph sz="half" idx="13"/>
          </p:nvPr>
        </p:nvSpPr>
        <p:spPr>
          <a:xfrm>
            <a:off x="3303370"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6" name="Content Placeholder 2"/>
          <p:cNvSpPr>
            <a:spLocks noGrp="1"/>
          </p:cNvSpPr>
          <p:nvPr>
            <p:ph sz="half" idx="1"/>
          </p:nvPr>
        </p:nvSpPr>
        <p:spPr>
          <a:xfrm>
            <a:off x="372149"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79387582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Tree>
    <p:extLst>
      <p:ext uri="{BB962C8B-B14F-4D97-AF65-F5344CB8AC3E}">
        <p14:creationId xmlns:p14="http://schemas.microsoft.com/office/powerpoint/2010/main" val="391580055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8" name="Title 1"/>
          <p:cNvSpPr>
            <a:spLocks noGrp="1"/>
          </p:cNvSpPr>
          <p:nvPr>
            <p:ph type="title"/>
          </p:nvPr>
        </p:nvSpPr>
        <p:spPr>
          <a:xfrm>
            <a:off x="1828800" y="152400"/>
            <a:ext cx="10210799" cy="914400"/>
          </a:xfrm>
          <a:prstGeom prst="rect">
            <a:avLst/>
          </a:prstGeom>
        </p:spPr>
        <p:txBody>
          <a:bodyPr anchor="ctr"/>
          <a:lstStyle>
            <a:lvl1pPr algn="ctr">
              <a:defRPr sz="3200">
                <a:latin typeface="+mn-lt"/>
              </a:defRPr>
            </a:lvl1pPr>
          </a:lstStyle>
          <a:p>
            <a:r>
              <a:rPr lang="en-US" dirty="0"/>
              <a:t>Click to edit Master title style</a:t>
            </a:r>
          </a:p>
        </p:txBody>
      </p:sp>
      <p:sp>
        <p:nvSpPr>
          <p:cNvPr id="9" name="Content Placeholder 2"/>
          <p:cNvSpPr>
            <a:spLocks noGrp="1"/>
          </p:cNvSpPr>
          <p:nvPr>
            <p:ph idx="1"/>
          </p:nvPr>
        </p:nvSpPr>
        <p:spPr>
          <a:xfrm>
            <a:off x="609600" y="1295402"/>
            <a:ext cx="10972800" cy="4830763"/>
          </a:xfrm>
          <a:prstGeom prst="rect">
            <a:avLst/>
          </a:prstGeom>
        </p:spPr>
        <p:txBody>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cxnSp>
        <p:nvCxnSpPr>
          <p:cNvPr id="13" name="Straight Connector 12"/>
          <p:cNvCxnSpPr/>
          <p:nvPr userDrawn="1"/>
        </p:nvCxnSpPr>
        <p:spPr>
          <a:xfrm>
            <a:off x="149511" y="79597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90863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8" name="Title 1"/>
          <p:cNvSpPr>
            <a:spLocks noGrp="1"/>
          </p:cNvSpPr>
          <p:nvPr>
            <p:ph type="title"/>
          </p:nvPr>
        </p:nvSpPr>
        <p:spPr>
          <a:xfrm>
            <a:off x="1828800" y="152400"/>
            <a:ext cx="10210799" cy="914400"/>
          </a:xfrm>
          <a:prstGeom prst="rect">
            <a:avLst/>
          </a:prstGeom>
        </p:spPr>
        <p:txBody>
          <a:bodyPr anchor="ctr"/>
          <a:lstStyle>
            <a:lvl1pPr algn="ctr">
              <a:defRPr sz="3200">
                <a:latin typeface="+mn-lt"/>
              </a:defRPr>
            </a:lvl1pPr>
          </a:lstStyle>
          <a:p>
            <a:r>
              <a:rPr lang="en-US" dirty="0"/>
              <a:t>Click to edit Master title style</a:t>
            </a:r>
          </a:p>
        </p:txBody>
      </p:sp>
      <p:sp>
        <p:nvSpPr>
          <p:cNvPr id="9" name="Content Placeholder 2"/>
          <p:cNvSpPr>
            <a:spLocks noGrp="1"/>
          </p:cNvSpPr>
          <p:nvPr>
            <p:ph idx="1"/>
          </p:nvPr>
        </p:nvSpPr>
        <p:spPr>
          <a:xfrm>
            <a:off x="609600" y="1295402"/>
            <a:ext cx="5250426" cy="4830763"/>
          </a:xfrm>
          <a:prstGeom prst="rect">
            <a:avLst/>
          </a:prstGeom>
        </p:spPr>
        <p:txBody>
          <a:bodyPr>
            <a:normAutofit/>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cxnSp>
        <p:nvCxnSpPr>
          <p:cNvPr id="13" name="Straight Connector 12"/>
          <p:cNvCxnSpPr/>
          <p:nvPr userDrawn="1"/>
        </p:nvCxnSpPr>
        <p:spPr>
          <a:xfrm>
            <a:off x="149511" y="79597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
        <p:nvSpPr>
          <p:cNvPr id="11" name="Content Placeholder 2"/>
          <p:cNvSpPr>
            <a:spLocks noGrp="1"/>
          </p:cNvSpPr>
          <p:nvPr>
            <p:ph idx="13"/>
          </p:nvPr>
        </p:nvSpPr>
        <p:spPr>
          <a:xfrm>
            <a:off x="6287729" y="1295402"/>
            <a:ext cx="5250426" cy="4830763"/>
          </a:xfrm>
          <a:prstGeom prst="rect">
            <a:avLst/>
          </a:prstGeom>
        </p:spPr>
        <p:txBody>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1047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85337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Tree>
    <p:extLst>
      <p:ext uri="{BB962C8B-B14F-4D97-AF65-F5344CB8AC3E}">
        <p14:creationId xmlns:p14="http://schemas.microsoft.com/office/powerpoint/2010/main" val="345613082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4 Picture Grid with title">
    <p:bg>
      <p:bgPr>
        <a:gradFill>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84" name="Content Placeholder 1"/>
          <p:cNvSpPr>
            <a:spLocks noGrp="1" noChangeAspect="1"/>
          </p:cNvSpPr>
          <p:nvPr>
            <p:ph sz="half" idx="4294967295"/>
          </p:nvPr>
        </p:nvSpPr>
        <p:spPr>
          <a:xfrm>
            <a:off x="8767804" y="1477162"/>
            <a:ext cx="822960" cy="1097280"/>
          </a:xfrm>
          <a:prstGeom prst="rect">
            <a:avLst/>
          </a:prstGeom>
        </p:spPr>
        <p:txBody>
          <a:bodyPr/>
          <a:lstStyle>
            <a:lvl1pPr algn="ctr">
              <a:defRPr/>
            </a:lvl1pPr>
          </a:lstStyle>
          <a:p>
            <a:endParaRPr lang="en-US" dirty="0"/>
          </a:p>
        </p:txBody>
      </p:sp>
      <p:sp>
        <p:nvSpPr>
          <p:cNvPr id="85" name="Content Placeholder 1"/>
          <p:cNvSpPr>
            <a:spLocks noGrp="1" noChangeAspect="1"/>
          </p:cNvSpPr>
          <p:nvPr>
            <p:ph sz="half" idx="4294967295"/>
          </p:nvPr>
        </p:nvSpPr>
        <p:spPr>
          <a:xfrm>
            <a:off x="7711640" y="1477162"/>
            <a:ext cx="822960" cy="1097280"/>
          </a:xfrm>
          <a:prstGeom prst="rect">
            <a:avLst/>
          </a:prstGeom>
        </p:spPr>
        <p:txBody>
          <a:bodyPr/>
          <a:lstStyle>
            <a:lvl1pPr algn="ctr">
              <a:defRPr/>
            </a:lvl1pPr>
          </a:lstStyle>
          <a:p>
            <a:endParaRPr lang="en-US" dirty="0"/>
          </a:p>
        </p:txBody>
      </p:sp>
      <p:sp>
        <p:nvSpPr>
          <p:cNvPr id="86" name="Content Placeholder 1"/>
          <p:cNvSpPr>
            <a:spLocks noGrp="1" noChangeAspect="1"/>
          </p:cNvSpPr>
          <p:nvPr>
            <p:ph sz="half" idx="4294967295"/>
          </p:nvPr>
        </p:nvSpPr>
        <p:spPr>
          <a:xfrm>
            <a:off x="6655476" y="1477162"/>
            <a:ext cx="822960" cy="1097280"/>
          </a:xfrm>
          <a:prstGeom prst="rect">
            <a:avLst/>
          </a:prstGeom>
        </p:spPr>
        <p:txBody>
          <a:bodyPr/>
          <a:lstStyle>
            <a:lvl1pPr algn="ctr">
              <a:defRPr/>
            </a:lvl1pPr>
          </a:lstStyle>
          <a:p>
            <a:endParaRPr lang="en-US" dirty="0"/>
          </a:p>
        </p:txBody>
      </p:sp>
      <p:sp>
        <p:nvSpPr>
          <p:cNvPr id="87" name="Content Placeholder 1"/>
          <p:cNvSpPr>
            <a:spLocks noGrp="1" noChangeAspect="1"/>
          </p:cNvSpPr>
          <p:nvPr>
            <p:ph sz="half" idx="4294967295"/>
          </p:nvPr>
        </p:nvSpPr>
        <p:spPr>
          <a:xfrm>
            <a:off x="3486984" y="1477162"/>
            <a:ext cx="822960" cy="1097280"/>
          </a:xfrm>
          <a:prstGeom prst="rect">
            <a:avLst/>
          </a:prstGeom>
        </p:spPr>
        <p:txBody>
          <a:bodyPr/>
          <a:lstStyle>
            <a:lvl1pPr algn="ctr">
              <a:defRPr/>
            </a:lvl1pPr>
          </a:lstStyle>
          <a:p>
            <a:endParaRPr lang="en-US" dirty="0"/>
          </a:p>
        </p:txBody>
      </p:sp>
      <p:sp>
        <p:nvSpPr>
          <p:cNvPr id="88" name="Content Placeholder 1"/>
          <p:cNvSpPr>
            <a:spLocks noGrp="1" noChangeAspect="1"/>
          </p:cNvSpPr>
          <p:nvPr>
            <p:ph sz="half" idx="4294967295"/>
          </p:nvPr>
        </p:nvSpPr>
        <p:spPr>
          <a:xfrm>
            <a:off x="2430820" y="1477162"/>
            <a:ext cx="822960" cy="1097280"/>
          </a:xfrm>
          <a:prstGeom prst="rect">
            <a:avLst/>
          </a:prstGeom>
        </p:spPr>
        <p:txBody>
          <a:bodyPr/>
          <a:lstStyle>
            <a:lvl1pPr algn="ctr">
              <a:defRPr/>
            </a:lvl1pPr>
          </a:lstStyle>
          <a:p>
            <a:endParaRPr lang="en-US" dirty="0"/>
          </a:p>
        </p:txBody>
      </p:sp>
      <p:sp>
        <p:nvSpPr>
          <p:cNvPr id="89" name="Content Placeholder 1"/>
          <p:cNvSpPr>
            <a:spLocks noGrp="1" noChangeAspect="1"/>
          </p:cNvSpPr>
          <p:nvPr>
            <p:ph sz="half" idx="4294967295"/>
          </p:nvPr>
        </p:nvSpPr>
        <p:spPr>
          <a:xfrm>
            <a:off x="1374656" y="1477162"/>
            <a:ext cx="822960" cy="1097280"/>
          </a:xfrm>
          <a:prstGeom prst="rect">
            <a:avLst/>
          </a:prstGeom>
        </p:spPr>
        <p:txBody>
          <a:bodyPr/>
          <a:lstStyle>
            <a:lvl1pPr algn="ctr">
              <a:defRPr/>
            </a:lvl1pPr>
          </a:lstStyle>
          <a:p>
            <a:endParaRPr lang="en-US" dirty="0"/>
          </a:p>
        </p:txBody>
      </p:sp>
      <p:sp>
        <p:nvSpPr>
          <p:cNvPr id="90" name="Content Placeholder 1"/>
          <p:cNvSpPr>
            <a:spLocks noGrp="1" noChangeAspect="1"/>
          </p:cNvSpPr>
          <p:nvPr>
            <p:ph sz="half" idx="4294967295"/>
          </p:nvPr>
        </p:nvSpPr>
        <p:spPr>
          <a:xfrm>
            <a:off x="318492" y="1477162"/>
            <a:ext cx="822960" cy="1097280"/>
          </a:xfrm>
          <a:prstGeom prst="rect">
            <a:avLst/>
          </a:prstGeom>
        </p:spPr>
        <p:txBody>
          <a:bodyPr/>
          <a:lstStyle>
            <a:lvl1pPr algn="ctr">
              <a:defRPr/>
            </a:lvl1pPr>
          </a:lstStyle>
          <a:p>
            <a:endParaRPr lang="en-US" dirty="0"/>
          </a:p>
        </p:txBody>
      </p:sp>
      <p:sp>
        <p:nvSpPr>
          <p:cNvPr id="91" name="Content Placeholder 1"/>
          <p:cNvSpPr>
            <a:spLocks noGrp="1" noChangeAspect="1"/>
          </p:cNvSpPr>
          <p:nvPr>
            <p:ph sz="half" idx="4294967295"/>
          </p:nvPr>
        </p:nvSpPr>
        <p:spPr>
          <a:xfrm>
            <a:off x="10880137" y="1477162"/>
            <a:ext cx="822960" cy="1097280"/>
          </a:xfrm>
          <a:prstGeom prst="rect">
            <a:avLst/>
          </a:prstGeom>
        </p:spPr>
        <p:txBody>
          <a:bodyPr/>
          <a:lstStyle>
            <a:lvl1pPr algn="ctr">
              <a:defRPr/>
            </a:lvl1pPr>
          </a:lstStyle>
          <a:p>
            <a:endParaRPr lang="en-US" dirty="0"/>
          </a:p>
        </p:txBody>
      </p:sp>
      <p:sp>
        <p:nvSpPr>
          <p:cNvPr id="92" name="Content Placeholder 1"/>
          <p:cNvSpPr>
            <a:spLocks noGrp="1" noChangeAspect="1"/>
          </p:cNvSpPr>
          <p:nvPr>
            <p:ph sz="half" idx="4294967295"/>
          </p:nvPr>
        </p:nvSpPr>
        <p:spPr>
          <a:xfrm>
            <a:off x="5599312" y="1477162"/>
            <a:ext cx="822960" cy="1097280"/>
          </a:xfrm>
          <a:prstGeom prst="rect">
            <a:avLst/>
          </a:prstGeom>
        </p:spPr>
        <p:txBody>
          <a:bodyPr/>
          <a:lstStyle>
            <a:lvl1pPr algn="ctr">
              <a:defRPr/>
            </a:lvl1pPr>
          </a:lstStyle>
          <a:p>
            <a:endParaRPr lang="en-US" dirty="0"/>
          </a:p>
        </p:txBody>
      </p:sp>
      <p:sp>
        <p:nvSpPr>
          <p:cNvPr id="93" name="Content Placeholder 1"/>
          <p:cNvSpPr>
            <a:spLocks noGrp="1" noChangeAspect="1"/>
          </p:cNvSpPr>
          <p:nvPr>
            <p:ph sz="half" idx="4294967295"/>
          </p:nvPr>
        </p:nvSpPr>
        <p:spPr>
          <a:xfrm>
            <a:off x="4543148" y="1477162"/>
            <a:ext cx="822960" cy="1097280"/>
          </a:xfrm>
          <a:prstGeom prst="rect">
            <a:avLst/>
          </a:prstGeom>
        </p:spPr>
        <p:txBody>
          <a:bodyPr/>
          <a:lstStyle>
            <a:lvl1pPr algn="ctr">
              <a:defRPr/>
            </a:lvl1pPr>
          </a:lstStyle>
          <a:p>
            <a:endParaRPr lang="en-US" dirty="0"/>
          </a:p>
        </p:txBody>
      </p:sp>
      <p:sp>
        <p:nvSpPr>
          <p:cNvPr id="94" name="Content Placeholder 1"/>
          <p:cNvSpPr>
            <a:spLocks noGrp="1" noChangeAspect="1"/>
          </p:cNvSpPr>
          <p:nvPr>
            <p:ph sz="half" idx="4294967295"/>
          </p:nvPr>
        </p:nvSpPr>
        <p:spPr>
          <a:xfrm>
            <a:off x="9823968" y="1477162"/>
            <a:ext cx="822960" cy="1097280"/>
          </a:xfrm>
          <a:prstGeom prst="rect">
            <a:avLst/>
          </a:prstGeom>
        </p:spPr>
        <p:txBody>
          <a:bodyPr/>
          <a:lstStyle>
            <a:lvl1pPr algn="ctr">
              <a:defRPr/>
            </a:lvl1pPr>
          </a:lstStyle>
          <a:p>
            <a:endParaRPr lang="en-US" dirty="0"/>
          </a:p>
        </p:txBody>
      </p:sp>
      <p:sp>
        <p:nvSpPr>
          <p:cNvPr id="95" name="Content Placeholder 1"/>
          <p:cNvSpPr>
            <a:spLocks noGrp="1" noChangeAspect="1"/>
          </p:cNvSpPr>
          <p:nvPr>
            <p:ph sz="half" idx="4294967295"/>
          </p:nvPr>
        </p:nvSpPr>
        <p:spPr>
          <a:xfrm>
            <a:off x="8767804" y="2762455"/>
            <a:ext cx="822960" cy="1097280"/>
          </a:xfrm>
          <a:prstGeom prst="rect">
            <a:avLst/>
          </a:prstGeom>
        </p:spPr>
        <p:txBody>
          <a:bodyPr/>
          <a:lstStyle>
            <a:lvl1pPr algn="ctr">
              <a:defRPr/>
            </a:lvl1pPr>
          </a:lstStyle>
          <a:p>
            <a:endParaRPr lang="en-US" dirty="0"/>
          </a:p>
        </p:txBody>
      </p:sp>
      <p:sp>
        <p:nvSpPr>
          <p:cNvPr id="96" name="Content Placeholder 1"/>
          <p:cNvSpPr>
            <a:spLocks noGrp="1" noChangeAspect="1"/>
          </p:cNvSpPr>
          <p:nvPr>
            <p:ph sz="half" idx="4294967295"/>
          </p:nvPr>
        </p:nvSpPr>
        <p:spPr>
          <a:xfrm>
            <a:off x="7711640" y="2762455"/>
            <a:ext cx="822960" cy="1097280"/>
          </a:xfrm>
          <a:prstGeom prst="rect">
            <a:avLst/>
          </a:prstGeom>
        </p:spPr>
        <p:txBody>
          <a:bodyPr/>
          <a:lstStyle>
            <a:lvl1pPr algn="ctr">
              <a:defRPr/>
            </a:lvl1pPr>
          </a:lstStyle>
          <a:p>
            <a:endParaRPr lang="en-US" dirty="0"/>
          </a:p>
        </p:txBody>
      </p:sp>
      <p:sp>
        <p:nvSpPr>
          <p:cNvPr id="97" name="Content Placeholder 1"/>
          <p:cNvSpPr>
            <a:spLocks noGrp="1" noChangeAspect="1"/>
          </p:cNvSpPr>
          <p:nvPr>
            <p:ph sz="half" idx="4294967295"/>
          </p:nvPr>
        </p:nvSpPr>
        <p:spPr>
          <a:xfrm>
            <a:off x="6655476" y="2762455"/>
            <a:ext cx="822960" cy="1097280"/>
          </a:xfrm>
          <a:prstGeom prst="rect">
            <a:avLst/>
          </a:prstGeom>
        </p:spPr>
        <p:txBody>
          <a:bodyPr/>
          <a:lstStyle>
            <a:lvl1pPr algn="ctr">
              <a:defRPr/>
            </a:lvl1pPr>
          </a:lstStyle>
          <a:p>
            <a:endParaRPr lang="en-US" dirty="0"/>
          </a:p>
        </p:txBody>
      </p:sp>
      <p:sp>
        <p:nvSpPr>
          <p:cNvPr id="98" name="Content Placeholder 1"/>
          <p:cNvSpPr>
            <a:spLocks noGrp="1" noChangeAspect="1"/>
          </p:cNvSpPr>
          <p:nvPr>
            <p:ph sz="half" idx="4294967295"/>
          </p:nvPr>
        </p:nvSpPr>
        <p:spPr>
          <a:xfrm>
            <a:off x="3486984" y="2762455"/>
            <a:ext cx="822960" cy="1097280"/>
          </a:xfrm>
          <a:prstGeom prst="rect">
            <a:avLst/>
          </a:prstGeom>
        </p:spPr>
        <p:txBody>
          <a:bodyPr/>
          <a:lstStyle>
            <a:lvl1pPr algn="ctr">
              <a:defRPr/>
            </a:lvl1pPr>
          </a:lstStyle>
          <a:p>
            <a:endParaRPr lang="en-US" dirty="0"/>
          </a:p>
        </p:txBody>
      </p:sp>
      <p:sp>
        <p:nvSpPr>
          <p:cNvPr id="99" name="Content Placeholder 1"/>
          <p:cNvSpPr>
            <a:spLocks noGrp="1" noChangeAspect="1"/>
          </p:cNvSpPr>
          <p:nvPr>
            <p:ph sz="half" idx="4294967295"/>
          </p:nvPr>
        </p:nvSpPr>
        <p:spPr>
          <a:xfrm>
            <a:off x="2430820" y="2762455"/>
            <a:ext cx="822960" cy="1097280"/>
          </a:xfrm>
          <a:prstGeom prst="rect">
            <a:avLst/>
          </a:prstGeom>
        </p:spPr>
        <p:txBody>
          <a:bodyPr/>
          <a:lstStyle>
            <a:lvl1pPr algn="ctr">
              <a:defRPr/>
            </a:lvl1pPr>
          </a:lstStyle>
          <a:p>
            <a:endParaRPr lang="en-US" dirty="0"/>
          </a:p>
        </p:txBody>
      </p:sp>
      <p:sp>
        <p:nvSpPr>
          <p:cNvPr id="100" name="Content Placeholder 1"/>
          <p:cNvSpPr>
            <a:spLocks noGrp="1" noChangeAspect="1"/>
          </p:cNvSpPr>
          <p:nvPr>
            <p:ph sz="half" idx="4294967295"/>
          </p:nvPr>
        </p:nvSpPr>
        <p:spPr>
          <a:xfrm>
            <a:off x="1374656" y="2762455"/>
            <a:ext cx="822960" cy="1097280"/>
          </a:xfrm>
          <a:prstGeom prst="rect">
            <a:avLst/>
          </a:prstGeom>
        </p:spPr>
        <p:txBody>
          <a:bodyPr/>
          <a:lstStyle>
            <a:lvl1pPr algn="ctr">
              <a:defRPr/>
            </a:lvl1pPr>
          </a:lstStyle>
          <a:p>
            <a:endParaRPr lang="en-US" dirty="0"/>
          </a:p>
        </p:txBody>
      </p:sp>
      <p:sp>
        <p:nvSpPr>
          <p:cNvPr id="101" name="Content Placeholder 1"/>
          <p:cNvSpPr>
            <a:spLocks noGrp="1" noChangeAspect="1"/>
          </p:cNvSpPr>
          <p:nvPr>
            <p:ph sz="half" idx="4294967295"/>
          </p:nvPr>
        </p:nvSpPr>
        <p:spPr>
          <a:xfrm>
            <a:off x="318492" y="2762455"/>
            <a:ext cx="822960" cy="1097280"/>
          </a:xfrm>
          <a:prstGeom prst="rect">
            <a:avLst/>
          </a:prstGeom>
        </p:spPr>
        <p:txBody>
          <a:bodyPr/>
          <a:lstStyle>
            <a:lvl1pPr algn="ctr">
              <a:defRPr/>
            </a:lvl1pPr>
          </a:lstStyle>
          <a:p>
            <a:endParaRPr lang="en-US" dirty="0"/>
          </a:p>
        </p:txBody>
      </p:sp>
      <p:sp>
        <p:nvSpPr>
          <p:cNvPr id="102" name="Content Placeholder 1"/>
          <p:cNvSpPr>
            <a:spLocks noGrp="1" noChangeAspect="1"/>
          </p:cNvSpPr>
          <p:nvPr>
            <p:ph sz="half" idx="4294967295"/>
          </p:nvPr>
        </p:nvSpPr>
        <p:spPr>
          <a:xfrm>
            <a:off x="10880137" y="2762455"/>
            <a:ext cx="822960" cy="1097280"/>
          </a:xfrm>
          <a:prstGeom prst="rect">
            <a:avLst/>
          </a:prstGeom>
        </p:spPr>
        <p:txBody>
          <a:bodyPr/>
          <a:lstStyle>
            <a:lvl1pPr algn="ctr">
              <a:defRPr/>
            </a:lvl1pPr>
          </a:lstStyle>
          <a:p>
            <a:endParaRPr lang="en-US" dirty="0"/>
          </a:p>
        </p:txBody>
      </p:sp>
      <p:sp>
        <p:nvSpPr>
          <p:cNvPr id="103" name="Content Placeholder 1"/>
          <p:cNvSpPr>
            <a:spLocks noGrp="1" noChangeAspect="1"/>
          </p:cNvSpPr>
          <p:nvPr>
            <p:ph sz="half" idx="4294967295"/>
          </p:nvPr>
        </p:nvSpPr>
        <p:spPr>
          <a:xfrm>
            <a:off x="5599312" y="2762455"/>
            <a:ext cx="822960" cy="1097280"/>
          </a:xfrm>
          <a:prstGeom prst="rect">
            <a:avLst/>
          </a:prstGeom>
        </p:spPr>
        <p:txBody>
          <a:bodyPr/>
          <a:lstStyle>
            <a:lvl1pPr algn="ctr">
              <a:defRPr/>
            </a:lvl1pPr>
          </a:lstStyle>
          <a:p>
            <a:endParaRPr lang="en-US" dirty="0"/>
          </a:p>
        </p:txBody>
      </p:sp>
      <p:sp>
        <p:nvSpPr>
          <p:cNvPr id="104" name="Content Placeholder 1"/>
          <p:cNvSpPr>
            <a:spLocks noGrp="1" noChangeAspect="1"/>
          </p:cNvSpPr>
          <p:nvPr>
            <p:ph sz="half" idx="4294967295"/>
          </p:nvPr>
        </p:nvSpPr>
        <p:spPr>
          <a:xfrm>
            <a:off x="4543148" y="2762455"/>
            <a:ext cx="822960" cy="1097280"/>
          </a:xfrm>
          <a:prstGeom prst="rect">
            <a:avLst/>
          </a:prstGeom>
        </p:spPr>
        <p:txBody>
          <a:bodyPr/>
          <a:lstStyle>
            <a:lvl1pPr algn="ctr">
              <a:defRPr/>
            </a:lvl1pPr>
          </a:lstStyle>
          <a:p>
            <a:endParaRPr lang="en-US" dirty="0"/>
          </a:p>
        </p:txBody>
      </p:sp>
      <p:sp>
        <p:nvSpPr>
          <p:cNvPr id="105" name="Content Placeholder 1"/>
          <p:cNvSpPr>
            <a:spLocks noGrp="1" noChangeAspect="1"/>
          </p:cNvSpPr>
          <p:nvPr>
            <p:ph sz="half" idx="4294967295"/>
          </p:nvPr>
        </p:nvSpPr>
        <p:spPr>
          <a:xfrm>
            <a:off x="9823968" y="2762455"/>
            <a:ext cx="822960" cy="1097280"/>
          </a:xfrm>
          <a:prstGeom prst="rect">
            <a:avLst/>
          </a:prstGeom>
        </p:spPr>
        <p:txBody>
          <a:bodyPr/>
          <a:lstStyle>
            <a:lvl1pPr algn="ctr">
              <a:defRPr/>
            </a:lvl1pPr>
          </a:lstStyle>
          <a:p>
            <a:endParaRPr lang="en-US" dirty="0"/>
          </a:p>
        </p:txBody>
      </p:sp>
      <p:sp>
        <p:nvSpPr>
          <p:cNvPr id="106" name="Content Placeholder 1"/>
          <p:cNvSpPr>
            <a:spLocks noGrp="1" noChangeAspect="1"/>
          </p:cNvSpPr>
          <p:nvPr>
            <p:ph sz="half" idx="4294967295"/>
          </p:nvPr>
        </p:nvSpPr>
        <p:spPr>
          <a:xfrm>
            <a:off x="8767804" y="4123965"/>
            <a:ext cx="822960" cy="1097280"/>
          </a:xfrm>
          <a:prstGeom prst="rect">
            <a:avLst/>
          </a:prstGeom>
        </p:spPr>
        <p:txBody>
          <a:bodyPr/>
          <a:lstStyle>
            <a:lvl1pPr algn="ctr">
              <a:defRPr/>
            </a:lvl1pPr>
          </a:lstStyle>
          <a:p>
            <a:endParaRPr lang="en-US" dirty="0"/>
          </a:p>
        </p:txBody>
      </p:sp>
      <p:sp>
        <p:nvSpPr>
          <p:cNvPr id="107" name="Content Placeholder 1"/>
          <p:cNvSpPr>
            <a:spLocks noGrp="1" noChangeAspect="1"/>
          </p:cNvSpPr>
          <p:nvPr>
            <p:ph sz="half" idx="4294967295"/>
          </p:nvPr>
        </p:nvSpPr>
        <p:spPr>
          <a:xfrm>
            <a:off x="7711640" y="4123965"/>
            <a:ext cx="822960" cy="1097280"/>
          </a:xfrm>
          <a:prstGeom prst="rect">
            <a:avLst/>
          </a:prstGeom>
        </p:spPr>
        <p:txBody>
          <a:bodyPr/>
          <a:lstStyle>
            <a:lvl1pPr algn="ctr">
              <a:defRPr/>
            </a:lvl1pPr>
          </a:lstStyle>
          <a:p>
            <a:endParaRPr lang="en-US" dirty="0"/>
          </a:p>
        </p:txBody>
      </p:sp>
      <p:sp>
        <p:nvSpPr>
          <p:cNvPr id="108" name="Content Placeholder 1"/>
          <p:cNvSpPr>
            <a:spLocks noGrp="1" noChangeAspect="1"/>
          </p:cNvSpPr>
          <p:nvPr>
            <p:ph sz="half" idx="4294967295"/>
          </p:nvPr>
        </p:nvSpPr>
        <p:spPr>
          <a:xfrm>
            <a:off x="6655476" y="4123965"/>
            <a:ext cx="822960" cy="1097280"/>
          </a:xfrm>
          <a:prstGeom prst="rect">
            <a:avLst/>
          </a:prstGeom>
        </p:spPr>
        <p:txBody>
          <a:bodyPr/>
          <a:lstStyle>
            <a:lvl1pPr algn="ctr">
              <a:defRPr/>
            </a:lvl1pPr>
          </a:lstStyle>
          <a:p>
            <a:endParaRPr lang="en-US" dirty="0"/>
          </a:p>
        </p:txBody>
      </p:sp>
      <p:sp>
        <p:nvSpPr>
          <p:cNvPr id="109" name="Content Placeholder 1"/>
          <p:cNvSpPr>
            <a:spLocks noGrp="1" noChangeAspect="1"/>
          </p:cNvSpPr>
          <p:nvPr>
            <p:ph sz="half" idx="4294967295"/>
          </p:nvPr>
        </p:nvSpPr>
        <p:spPr>
          <a:xfrm>
            <a:off x="3486984" y="4123965"/>
            <a:ext cx="822960" cy="1097280"/>
          </a:xfrm>
          <a:prstGeom prst="rect">
            <a:avLst/>
          </a:prstGeom>
        </p:spPr>
        <p:txBody>
          <a:bodyPr/>
          <a:lstStyle>
            <a:lvl1pPr algn="ctr">
              <a:defRPr/>
            </a:lvl1pPr>
          </a:lstStyle>
          <a:p>
            <a:endParaRPr lang="en-US" dirty="0"/>
          </a:p>
        </p:txBody>
      </p:sp>
      <p:sp>
        <p:nvSpPr>
          <p:cNvPr id="110" name="Content Placeholder 1"/>
          <p:cNvSpPr>
            <a:spLocks noGrp="1" noChangeAspect="1"/>
          </p:cNvSpPr>
          <p:nvPr>
            <p:ph sz="half" idx="4294967295"/>
          </p:nvPr>
        </p:nvSpPr>
        <p:spPr>
          <a:xfrm>
            <a:off x="2430820" y="4123965"/>
            <a:ext cx="822960" cy="1097280"/>
          </a:xfrm>
          <a:prstGeom prst="rect">
            <a:avLst/>
          </a:prstGeom>
        </p:spPr>
        <p:txBody>
          <a:bodyPr/>
          <a:lstStyle>
            <a:lvl1pPr algn="ctr">
              <a:defRPr/>
            </a:lvl1pPr>
          </a:lstStyle>
          <a:p>
            <a:endParaRPr lang="en-US" dirty="0"/>
          </a:p>
        </p:txBody>
      </p:sp>
      <p:sp>
        <p:nvSpPr>
          <p:cNvPr id="111" name="Content Placeholder 1"/>
          <p:cNvSpPr>
            <a:spLocks noGrp="1" noChangeAspect="1"/>
          </p:cNvSpPr>
          <p:nvPr>
            <p:ph sz="half" idx="4294967295"/>
          </p:nvPr>
        </p:nvSpPr>
        <p:spPr>
          <a:xfrm>
            <a:off x="1374656" y="4123965"/>
            <a:ext cx="822960" cy="1097280"/>
          </a:xfrm>
          <a:prstGeom prst="rect">
            <a:avLst/>
          </a:prstGeom>
        </p:spPr>
        <p:txBody>
          <a:bodyPr/>
          <a:lstStyle>
            <a:lvl1pPr algn="ctr">
              <a:defRPr/>
            </a:lvl1pPr>
          </a:lstStyle>
          <a:p>
            <a:endParaRPr lang="en-US" dirty="0"/>
          </a:p>
        </p:txBody>
      </p:sp>
      <p:sp>
        <p:nvSpPr>
          <p:cNvPr id="112" name="Content Placeholder 1"/>
          <p:cNvSpPr>
            <a:spLocks noGrp="1" noChangeAspect="1"/>
          </p:cNvSpPr>
          <p:nvPr>
            <p:ph sz="half" idx="4294967295"/>
          </p:nvPr>
        </p:nvSpPr>
        <p:spPr>
          <a:xfrm>
            <a:off x="318492" y="4123965"/>
            <a:ext cx="822960" cy="1097280"/>
          </a:xfrm>
          <a:prstGeom prst="rect">
            <a:avLst/>
          </a:prstGeom>
        </p:spPr>
        <p:txBody>
          <a:bodyPr/>
          <a:lstStyle>
            <a:lvl1pPr algn="ctr">
              <a:defRPr/>
            </a:lvl1pPr>
          </a:lstStyle>
          <a:p>
            <a:endParaRPr lang="en-US" dirty="0"/>
          </a:p>
        </p:txBody>
      </p:sp>
      <p:sp>
        <p:nvSpPr>
          <p:cNvPr id="113" name="Content Placeholder 1"/>
          <p:cNvSpPr>
            <a:spLocks noGrp="1" noChangeAspect="1"/>
          </p:cNvSpPr>
          <p:nvPr>
            <p:ph sz="half" idx="4294967295"/>
          </p:nvPr>
        </p:nvSpPr>
        <p:spPr>
          <a:xfrm>
            <a:off x="10880137" y="4123965"/>
            <a:ext cx="822960" cy="1097280"/>
          </a:xfrm>
          <a:prstGeom prst="rect">
            <a:avLst/>
          </a:prstGeom>
        </p:spPr>
        <p:txBody>
          <a:bodyPr/>
          <a:lstStyle>
            <a:lvl1pPr algn="ctr">
              <a:defRPr/>
            </a:lvl1pPr>
          </a:lstStyle>
          <a:p>
            <a:endParaRPr lang="en-US" dirty="0"/>
          </a:p>
        </p:txBody>
      </p:sp>
      <p:sp>
        <p:nvSpPr>
          <p:cNvPr id="114" name="Content Placeholder 1"/>
          <p:cNvSpPr>
            <a:spLocks noGrp="1" noChangeAspect="1"/>
          </p:cNvSpPr>
          <p:nvPr>
            <p:ph sz="half" idx="4294967295"/>
          </p:nvPr>
        </p:nvSpPr>
        <p:spPr>
          <a:xfrm>
            <a:off x="5599312" y="4123965"/>
            <a:ext cx="822960" cy="1097280"/>
          </a:xfrm>
          <a:prstGeom prst="rect">
            <a:avLst/>
          </a:prstGeom>
        </p:spPr>
        <p:txBody>
          <a:bodyPr/>
          <a:lstStyle>
            <a:lvl1pPr algn="ctr">
              <a:defRPr/>
            </a:lvl1pPr>
          </a:lstStyle>
          <a:p>
            <a:endParaRPr lang="en-US" dirty="0"/>
          </a:p>
        </p:txBody>
      </p:sp>
      <p:sp>
        <p:nvSpPr>
          <p:cNvPr id="115" name="Content Placeholder 1"/>
          <p:cNvSpPr>
            <a:spLocks noGrp="1" noChangeAspect="1"/>
          </p:cNvSpPr>
          <p:nvPr>
            <p:ph sz="half" idx="4294967295"/>
          </p:nvPr>
        </p:nvSpPr>
        <p:spPr>
          <a:xfrm>
            <a:off x="4543148" y="4123965"/>
            <a:ext cx="822960" cy="1097280"/>
          </a:xfrm>
          <a:prstGeom prst="rect">
            <a:avLst/>
          </a:prstGeom>
        </p:spPr>
        <p:txBody>
          <a:bodyPr/>
          <a:lstStyle>
            <a:lvl1pPr algn="ctr">
              <a:defRPr/>
            </a:lvl1pPr>
          </a:lstStyle>
          <a:p>
            <a:endParaRPr lang="en-US" dirty="0"/>
          </a:p>
        </p:txBody>
      </p:sp>
      <p:sp>
        <p:nvSpPr>
          <p:cNvPr id="116" name="Content Placeholder 1"/>
          <p:cNvSpPr>
            <a:spLocks noGrp="1" noChangeAspect="1"/>
          </p:cNvSpPr>
          <p:nvPr>
            <p:ph sz="half" idx="4294967295"/>
          </p:nvPr>
        </p:nvSpPr>
        <p:spPr>
          <a:xfrm>
            <a:off x="9823968" y="4123965"/>
            <a:ext cx="822960" cy="1097280"/>
          </a:xfrm>
          <a:prstGeom prst="rect">
            <a:avLst/>
          </a:prstGeom>
        </p:spPr>
        <p:txBody>
          <a:bodyPr/>
          <a:lstStyle>
            <a:lvl1pPr algn="ctr">
              <a:defRPr/>
            </a:lvl1pPr>
          </a:lstStyle>
          <a:p>
            <a:endParaRPr lang="en-US" dirty="0"/>
          </a:p>
        </p:txBody>
      </p:sp>
      <p:sp>
        <p:nvSpPr>
          <p:cNvPr id="117" name="Content Placeholder 1"/>
          <p:cNvSpPr>
            <a:spLocks noGrp="1" noChangeAspect="1"/>
          </p:cNvSpPr>
          <p:nvPr>
            <p:ph sz="half" idx="4294967295"/>
          </p:nvPr>
        </p:nvSpPr>
        <p:spPr>
          <a:xfrm>
            <a:off x="8767804" y="5485475"/>
            <a:ext cx="822960" cy="1097280"/>
          </a:xfrm>
          <a:prstGeom prst="rect">
            <a:avLst/>
          </a:prstGeom>
        </p:spPr>
        <p:txBody>
          <a:bodyPr/>
          <a:lstStyle>
            <a:lvl1pPr algn="ctr">
              <a:defRPr/>
            </a:lvl1pPr>
          </a:lstStyle>
          <a:p>
            <a:endParaRPr lang="en-US" dirty="0"/>
          </a:p>
        </p:txBody>
      </p:sp>
      <p:sp>
        <p:nvSpPr>
          <p:cNvPr id="118" name="Content Placeholder 1"/>
          <p:cNvSpPr>
            <a:spLocks noGrp="1" noChangeAspect="1"/>
          </p:cNvSpPr>
          <p:nvPr>
            <p:ph sz="half" idx="4294967295"/>
          </p:nvPr>
        </p:nvSpPr>
        <p:spPr>
          <a:xfrm>
            <a:off x="7711640" y="5485475"/>
            <a:ext cx="822960" cy="1097280"/>
          </a:xfrm>
          <a:prstGeom prst="rect">
            <a:avLst/>
          </a:prstGeom>
        </p:spPr>
        <p:txBody>
          <a:bodyPr/>
          <a:lstStyle>
            <a:lvl1pPr algn="ctr">
              <a:defRPr/>
            </a:lvl1pPr>
          </a:lstStyle>
          <a:p>
            <a:endParaRPr lang="en-US" dirty="0"/>
          </a:p>
        </p:txBody>
      </p:sp>
      <p:sp>
        <p:nvSpPr>
          <p:cNvPr id="119" name="Content Placeholder 1"/>
          <p:cNvSpPr>
            <a:spLocks noGrp="1" noChangeAspect="1"/>
          </p:cNvSpPr>
          <p:nvPr>
            <p:ph sz="half" idx="4294967295"/>
          </p:nvPr>
        </p:nvSpPr>
        <p:spPr>
          <a:xfrm>
            <a:off x="6655476" y="5485475"/>
            <a:ext cx="822960" cy="1097280"/>
          </a:xfrm>
          <a:prstGeom prst="rect">
            <a:avLst/>
          </a:prstGeom>
        </p:spPr>
        <p:txBody>
          <a:bodyPr/>
          <a:lstStyle>
            <a:lvl1pPr algn="ctr">
              <a:defRPr/>
            </a:lvl1pPr>
          </a:lstStyle>
          <a:p>
            <a:endParaRPr lang="en-US" dirty="0"/>
          </a:p>
        </p:txBody>
      </p:sp>
      <p:sp>
        <p:nvSpPr>
          <p:cNvPr id="120" name="Content Placeholder 1"/>
          <p:cNvSpPr>
            <a:spLocks noGrp="1" noChangeAspect="1"/>
          </p:cNvSpPr>
          <p:nvPr>
            <p:ph sz="half" idx="4294967295"/>
          </p:nvPr>
        </p:nvSpPr>
        <p:spPr>
          <a:xfrm>
            <a:off x="3486984" y="5485475"/>
            <a:ext cx="822960" cy="1097280"/>
          </a:xfrm>
          <a:prstGeom prst="rect">
            <a:avLst/>
          </a:prstGeom>
        </p:spPr>
        <p:txBody>
          <a:bodyPr/>
          <a:lstStyle>
            <a:lvl1pPr algn="ctr">
              <a:defRPr/>
            </a:lvl1pPr>
          </a:lstStyle>
          <a:p>
            <a:endParaRPr lang="en-US" dirty="0"/>
          </a:p>
        </p:txBody>
      </p:sp>
      <p:sp>
        <p:nvSpPr>
          <p:cNvPr id="121" name="Content Placeholder 1"/>
          <p:cNvSpPr>
            <a:spLocks noGrp="1" noChangeAspect="1"/>
          </p:cNvSpPr>
          <p:nvPr>
            <p:ph sz="half" idx="4294967295"/>
          </p:nvPr>
        </p:nvSpPr>
        <p:spPr>
          <a:xfrm>
            <a:off x="2430820" y="5485475"/>
            <a:ext cx="822960" cy="1097280"/>
          </a:xfrm>
          <a:prstGeom prst="rect">
            <a:avLst/>
          </a:prstGeom>
        </p:spPr>
        <p:txBody>
          <a:bodyPr/>
          <a:lstStyle>
            <a:lvl1pPr algn="ctr">
              <a:defRPr/>
            </a:lvl1pPr>
          </a:lstStyle>
          <a:p>
            <a:endParaRPr lang="en-US" dirty="0"/>
          </a:p>
        </p:txBody>
      </p:sp>
      <p:sp>
        <p:nvSpPr>
          <p:cNvPr id="122" name="Content Placeholder 1"/>
          <p:cNvSpPr>
            <a:spLocks noGrp="1" noChangeAspect="1"/>
          </p:cNvSpPr>
          <p:nvPr>
            <p:ph sz="half" idx="4294967295"/>
          </p:nvPr>
        </p:nvSpPr>
        <p:spPr>
          <a:xfrm>
            <a:off x="1374656" y="5485475"/>
            <a:ext cx="822960" cy="1097280"/>
          </a:xfrm>
          <a:prstGeom prst="rect">
            <a:avLst/>
          </a:prstGeom>
        </p:spPr>
        <p:txBody>
          <a:bodyPr/>
          <a:lstStyle>
            <a:lvl1pPr algn="ctr">
              <a:defRPr/>
            </a:lvl1pPr>
          </a:lstStyle>
          <a:p>
            <a:endParaRPr lang="en-US" dirty="0"/>
          </a:p>
        </p:txBody>
      </p:sp>
      <p:sp>
        <p:nvSpPr>
          <p:cNvPr id="123" name="Content Placeholder 1"/>
          <p:cNvSpPr>
            <a:spLocks noGrp="1" noChangeAspect="1"/>
          </p:cNvSpPr>
          <p:nvPr>
            <p:ph sz="half" idx="4294967295"/>
          </p:nvPr>
        </p:nvSpPr>
        <p:spPr>
          <a:xfrm>
            <a:off x="318492" y="5485475"/>
            <a:ext cx="822960" cy="1097280"/>
          </a:xfrm>
          <a:prstGeom prst="rect">
            <a:avLst/>
          </a:prstGeom>
        </p:spPr>
        <p:txBody>
          <a:bodyPr/>
          <a:lstStyle>
            <a:lvl1pPr algn="ctr">
              <a:defRPr/>
            </a:lvl1pPr>
          </a:lstStyle>
          <a:p>
            <a:endParaRPr lang="en-US" dirty="0"/>
          </a:p>
        </p:txBody>
      </p:sp>
      <p:sp>
        <p:nvSpPr>
          <p:cNvPr id="124" name="Content Placeholder 1"/>
          <p:cNvSpPr>
            <a:spLocks noGrp="1" noChangeAspect="1"/>
          </p:cNvSpPr>
          <p:nvPr>
            <p:ph sz="half" idx="4294967295"/>
          </p:nvPr>
        </p:nvSpPr>
        <p:spPr>
          <a:xfrm>
            <a:off x="10880137" y="5485475"/>
            <a:ext cx="822960" cy="1097280"/>
          </a:xfrm>
          <a:prstGeom prst="rect">
            <a:avLst/>
          </a:prstGeom>
        </p:spPr>
        <p:txBody>
          <a:bodyPr/>
          <a:lstStyle>
            <a:lvl1pPr algn="ctr">
              <a:defRPr/>
            </a:lvl1pPr>
          </a:lstStyle>
          <a:p>
            <a:endParaRPr lang="en-US" dirty="0"/>
          </a:p>
        </p:txBody>
      </p:sp>
      <p:sp>
        <p:nvSpPr>
          <p:cNvPr id="125" name="Content Placeholder 1"/>
          <p:cNvSpPr>
            <a:spLocks noGrp="1" noChangeAspect="1"/>
          </p:cNvSpPr>
          <p:nvPr>
            <p:ph sz="half" idx="4294967295"/>
          </p:nvPr>
        </p:nvSpPr>
        <p:spPr>
          <a:xfrm>
            <a:off x="5599312" y="5485475"/>
            <a:ext cx="822960" cy="1097280"/>
          </a:xfrm>
          <a:prstGeom prst="rect">
            <a:avLst/>
          </a:prstGeom>
        </p:spPr>
        <p:txBody>
          <a:bodyPr/>
          <a:lstStyle>
            <a:lvl1pPr algn="ctr">
              <a:defRPr/>
            </a:lvl1pPr>
          </a:lstStyle>
          <a:p>
            <a:endParaRPr lang="en-US" dirty="0"/>
          </a:p>
        </p:txBody>
      </p:sp>
      <p:sp>
        <p:nvSpPr>
          <p:cNvPr id="126" name="Content Placeholder 1"/>
          <p:cNvSpPr>
            <a:spLocks noGrp="1" noChangeAspect="1"/>
          </p:cNvSpPr>
          <p:nvPr>
            <p:ph sz="half" idx="4294967295"/>
          </p:nvPr>
        </p:nvSpPr>
        <p:spPr>
          <a:xfrm>
            <a:off x="4543148" y="5485475"/>
            <a:ext cx="822960" cy="1097280"/>
          </a:xfrm>
          <a:prstGeom prst="rect">
            <a:avLst/>
          </a:prstGeom>
        </p:spPr>
        <p:txBody>
          <a:bodyPr/>
          <a:lstStyle>
            <a:lvl1pPr algn="ctr">
              <a:defRPr/>
            </a:lvl1pPr>
          </a:lstStyle>
          <a:p>
            <a:endParaRPr lang="en-US" dirty="0"/>
          </a:p>
        </p:txBody>
      </p:sp>
      <p:sp>
        <p:nvSpPr>
          <p:cNvPr id="127" name="Content Placeholder 1"/>
          <p:cNvSpPr>
            <a:spLocks noGrp="1" noChangeAspect="1"/>
          </p:cNvSpPr>
          <p:nvPr>
            <p:ph sz="half" idx="4294967295"/>
          </p:nvPr>
        </p:nvSpPr>
        <p:spPr>
          <a:xfrm>
            <a:off x="9823968" y="5485475"/>
            <a:ext cx="822960" cy="1097280"/>
          </a:xfrm>
          <a:prstGeom prst="rect">
            <a:avLst/>
          </a:prstGeom>
        </p:spPr>
        <p:txBody>
          <a:bodyPr/>
          <a:lstStyle>
            <a:lvl1pPr algn="ctr">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396557098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75929665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190602" cy="914400"/>
          </a:xfrm>
        </p:spPr>
        <p:txBody>
          <a:bodyPr/>
          <a:lstStyle/>
          <a:p>
            <a:r>
              <a:rPr lang="en-US"/>
              <a:t>Click to edit Master title style</a:t>
            </a:r>
          </a:p>
        </p:txBody>
      </p:sp>
      <p:sp>
        <p:nvSpPr>
          <p:cNvPr id="3" name="Content Placeholder 2"/>
          <p:cNvSpPr>
            <a:spLocks noGrp="1"/>
          </p:cNvSpPr>
          <p:nvPr>
            <p:ph sz="half" idx="1"/>
          </p:nvPr>
        </p:nvSpPr>
        <p:spPr>
          <a:xfrm>
            <a:off x="609600" y="1295403"/>
            <a:ext cx="5384800" cy="4830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830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6"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07473238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Tree>
    <p:extLst>
      <p:ext uri="{BB962C8B-B14F-4D97-AF65-F5344CB8AC3E}">
        <p14:creationId xmlns:p14="http://schemas.microsoft.com/office/powerpoint/2010/main" val="396384004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1230" y="1295397"/>
            <a:ext cx="386277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16400" y="1295396"/>
            <a:ext cx="3860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13"/>
          </p:nvPr>
        </p:nvSpPr>
        <p:spPr>
          <a:xfrm>
            <a:off x="8225481" y="1295399"/>
            <a:ext cx="3860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09BF24BC-E076-CCFB-193E-79F5C73F7781}"/>
              </a:ext>
            </a:extLst>
          </p:cNvPr>
          <p:cNvSpPr>
            <a:spLocks noGrp="1" noChangeArrowheads="1"/>
          </p:cNvSpPr>
          <p:nvPr>
            <p:ph type="dt" sz="half" idx="14"/>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54E2576F-F41D-8880-544D-F50A2690788E}"/>
              </a:ext>
            </a:extLst>
          </p:cNvPr>
          <p:cNvSpPr>
            <a:spLocks noGrp="1" noChangeArrowheads="1"/>
          </p:cNvSpPr>
          <p:nvPr>
            <p:ph type="ftr" sz="quarter" idx="15"/>
          </p:nvPr>
        </p:nvSpPr>
        <p:spPr>
          <a:ln/>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44106671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1"/>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1"/>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3"/>
          </p:nvPr>
        </p:nvSpPr>
        <p:spPr>
          <a:xfrm>
            <a:off x="609600" y="3770313"/>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197600" y="3770313"/>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95C6D12E-664C-E46F-90D6-377E8546D313}"/>
              </a:ext>
            </a:extLst>
          </p:cNvPr>
          <p:cNvSpPr>
            <a:spLocks noGrp="1" noChangeArrowheads="1"/>
          </p:cNvSpPr>
          <p:nvPr>
            <p:ph type="dt" sz="half" idx="15"/>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EF5ACDB1-56C1-57EC-A3FA-C3F86D113E78}"/>
              </a:ext>
            </a:extLst>
          </p:cNvPr>
          <p:cNvSpPr>
            <a:spLocks noGrp="1" noChangeArrowheads="1"/>
          </p:cNvSpPr>
          <p:nvPr>
            <p:ph type="ftr" sz="quarter" idx="16"/>
          </p:nvPr>
        </p:nvSpPr>
        <p:spPr>
          <a:ln/>
        </p:spPr>
        <p:txBody>
          <a:bodyPr/>
          <a:lstStyle>
            <a:lvl1pPr>
              <a:defRPr/>
            </a:lvl1pPr>
          </a:lstStyle>
          <a:p>
            <a:pPr>
              <a:defRPr/>
            </a:pPr>
            <a:endParaRPr lang="en-US"/>
          </a:p>
        </p:txBody>
      </p:sp>
      <p:sp>
        <p:nvSpPr>
          <p:cNvPr id="10"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56285470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wo and a half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1"/>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1"/>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13"/>
          </p:nvPr>
        </p:nvSpPr>
        <p:spPr>
          <a:xfrm>
            <a:off x="6197600" y="3762052"/>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33F70E5C-A1C8-1EB3-0D17-858E76A0B3F5}"/>
              </a:ext>
            </a:extLst>
          </p:cNvPr>
          <p:cNvSpPr>
            <a:spLocks noGrp="1" noChangeArrowheads="1"/>
          </p:cNvSpPr>
          <p:nvPr>
            <p:ph type="dt" sz="half" idx="14"/>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CC8D8E5C-4A30-EF6F-6686-CB19B6A9006E}"/>
              </a:ext>
            </a:extLst>
          </p:cNvPr>
          <p:cNvSpPr>
            <a:spLocks noGrp="1" noChangeArrowheads="1"/>
          </p:cNvSpPr>
          <p:nvPr>
            <p:ph type="ftr" sz="quarter" idx="15"/>
          </p:nvPr>
        </p:nvSpPr>
        <p:spPr>
          <a:ln/>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723805097"/>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1.png"/><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68C35-13A2-4299-B7BB-FB7E893B235D}" type="datetimeFigureOut">
              <a:rPr lang="en-US" smtClean="0"/>
              <a:t>9/18/2025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D3C272-1074-4A47-9676-4E606000892A}" type="slidenum">
              <a:rPr lang="en-US" smtClean="0"/>
              <a:t>‹#›</a:t>
            </a:fld>
            <a:endParaRPr lang="en-US"/>
          </a:p>
        </p:txBody>
      </p:sp>
    </p:spTree>
    <p:extLst>
      <p:ext uri="{BB962C8B-B14F-4D97-AF65-F5344CB8AC3E}">
        <p14:creationId xmlns:p14="http://schemas.microsoft.com/office/powerpoint/2010/main" val="2904444378"/>
      </p:ext>
    </p:extLst>
  </p:cSld>
  <p:clrMap bg1="lt1" tx1="dk1" bg2="lt2" tx2="dk2" accent1="accent1" accent2="accent2" accent3="accent3" accent4="accent4" accent5="accent5" accent6="accent6" hlink="hlink" folHlink="folHlink"/>
  <p:sldLayoutIdLst>
    <p:sldLayoutId id="2147483655" r:id="rId1"/>
    <p:sldLayoutId id="214748376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828800" y="152400"/>
            <a:ext cx="102107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6"/>
          <p:cNvSpPr>
            <a:spLocks noGrp="1" noChangeArrowheads="1"/>
          </p:cNvSpPr>
          <p:nvPr>
            <p:ph type="body" idx="1"/>
          </p:nvPr>
        </p:nvSpPr>
        <p:spPr bwMode="auto">
          <a:xfrm>
            <a:off x="609600" y="1295402"/>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1995" name="Rectangle 11"/>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charset="0"/>
                <a:ea typeface="ＭＳ Ｐゴシック" pitchFamily="1" charset="-128"/>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41996" name="Rectangle 12"/>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charset="0"/>
                <a:ea typeface="ＭＳ Ｐゴシック" pitchFamily="1"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pic>
        <p:nvPicPr>
          <p:cNvPr id="1032" name="Picture 5"/>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74639" y="68265"/>
            <a:ext cx="144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674526801"/>
      </p:ext>
    </p:extLst>
  </p:cSld>
  <p:clrMap bg1="lt1" tx1="dk1" bg2="lt2" tx2="dk2" accent1="accent1" accent2="accent2" accent3="accent3" accent4="accent4" accent5="accent5" accent6="accent6" hlink="hlink" folHlink="folHlink"/>
  <p:sldLayoutIdLst>
    <p:sldLayoutId id="2147483739" r:id="rId1"/>
    <p:sldLayoutId id="2147483662" r:id="rId2"/>
    <p:sldLayoutId id="2147483664" r:id="rId3"/>
    <p:sldLayoutId id="2147483767" r:id="rId4"/>
    <p:sldLayoutId id="2147483743" r:id="rId5"/>
    <p:sldLayoutId id="2147483744" r:id="rId6"/>
    <p:sldLayoutId id="2147483745" r:id="rId7"/>
    <p:sldLayoutId id="2147483679" r:id="rId8"/>
    <p:sldLayoutId id="2147483768" r:id="rId9"/>
  </p:sldLayoutIdLst>
  <p:transition/>
  <p:hf hdr="0" ftr="0" dt="0"/>
  <p:txStyles>
    <p:titleStyle>
      <a:lvl1pPr algn="ctr" rtl="0" eaLnBrk="0" fontAlgn="base" hangingPunct="0">
        <a:spcBef>
          <a:spcPct val="0"/>
        </a:spcBef>
        <a:spcAft>
          <a:spcPct val="0"/>
        </a:spcAft>
        <a:defRPr sz="3200">
          <a:solidFill>
            <a:schemeClr val="tx1"/>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2400">
          <a:solidFill>
            <a:schemeClr val="tx1"/>
          </a:solidFill>
          <a:latin typeface="Arial" charset="0"/>
          <a:ea typeface="ＭＳ Ｐゴシック" pitchFamily="1" charset="-128"/>
        </a:defRPr>
      </a:lvl2pPr>
      <a:lvl3pPr algn="ctr" rtl="0" eaLnBrk="0" fontAlgn="base" hangingPunct="0">
        <a:spcBef>
          <a:spcPct val="0"/>
        </a:spcBef>
        <a:spcAft>
          <a:spcPct val="0"/>
        </a:spcAft>
        <a:defRPr sz="2400">
          <a:solidFill>
            <a:schemeClr val="tx1"/>
          </a:solidFill>
          <a:latin typeface="Arial" charset="0"/>
          <a:ea typeface="ＭＳ Ｐゴシック" pitchFamily="1" charset="-128"/>
        </a:defRPr>
      </a:lvl3pPr>
      <a:lvl4pPr algn="ctr" rtl="0" eaLnBrk="0" fontAlgn="base" hangingPunct="0">
        <a:spcBef>
          <a:spcPct val="0"/>
        </a:spcBef>
        <a:spcAft>
          <a:spcPct val="0"/>
        </a:spcAft>
        <a:defRPr sz="2400">
          <a:solidFill>
            <a:schemeClr val="tx1"/>
          </a:solidFill>
          <a:latin typeface="Arial" charset="0"/>
          <a:ea typeface="ＭＳ Ｐゴシック" pitchFamily="1" charset="-128"/>
        </a:defRPr>
      </a:lvl4pPr>
      <a:lvl5pPr algn="ctr" rtl="0" eaLnBrk="0" fontAlgn="base" hangingPunct="0">
        <a:spcBef>
          <a:spcPct val="0"/>
        </a:spcBef>
        <a:spcAft>
          <a:spcPct val="0"/>
        </a:spcAft>
        <a:defRPr sz="2400">
          <a:solidFill>
            <a:schemeClr val="tx1"/>
          </a:solidFill>
          <a:latin typeface="Arial" charset="0"/>
          <a:ea typeface="ＭＳ Ｐゴシック" pitchFamily="1" charset="-128"/>
        </a:defRPr>
      </a:lvl5pPr>
      <a:lvl6pPr marL="342900" algn="ctr" rtl="0" fontAlgn="base">
        <a:spcBef>
          <a:spcPct val="0"/>
        </a:spcBef>
        <a:spcAft>
          <a:spcPct val="0"/>
        </a:spcAft>
        <a:defRPr sz="2400">
          <a:solidFill>
            <a:schemeClr val="tx1"/>
          </a:solidFill>
          <a:latin typeface="Arial" charset="0"/>
          <a:ea typeface="ＭＳ Ｐゴシック" pitchFamily="1" charset="-128"/>
        </a:defRPr>
      </a:lvl6pPr>
      <a:lvl7pPr marL="685800" algn="ctr" rtl="0" fontAlgn="base">
        <a:spcBef>
          <a:spcPct val="0"/>
        </a:spcBef>
        <a:spcAft>
          <a:spcPct val="0"/>
        </a:spcAft>
        <a:defRPr sz="2400">
          <a:solidFill>
            <a:schemeClr val="tx1"/>
          </a:solidFill>
          <a:latin typeface="Arial" charset="0"/>
          <a:ea typeface="ＭＳ Ｐゴシック" pitchFamily="1" charset="-128"/>
        </a:defRPr>
      </a:lvl7pPr>
      <a:lvl8pPr marL="1028700" algn="ctr" rtl="0" fontAlgn="base">
        <a:spcBef>
          <a:spcPct val="0"/>
        </a:spcBef>
        <a:spcAft>
          <a:spcPct val="0"/>
        </a:spcAft>
        <a:defRPr sz="2400">
          <a:solidFill>
            <a:schemeClr val="tx1"/>
          </a:solidFill>
          <a:latin typeface="Arial" charset="0"/>
          <a:ea typeface="ＭＳ Ｐゴシック" pitchFamily="1" charset="-128"/>
        </a:defRPr>
      </a:lvl8pPr>
      <a:lvl9pPr marL="1371600" algn="ctr" rtl="0" fontAlgn="base">
        <a:spcBef>
          <a:spcPct val="0"/>
        </a:spcBef>
        <a:spcAft>
          <a:spcPct val="0"/>
        </a:spcAft>
        <a:defRPr sz="2400">
          <a:solidFill>
            <a:schemeClr val="tx1"/>
          </a:solidFill>
          <a:latin typeface="Arial" charset="0"/>
          <a:ea typeface="ＭＳ Ｐゴシック" pitchFamily="1" charset="-128"/>
        </a:defRPr>
      </a:lvl9pPr>
    </p:titleStyle>
    <p:bodyStyle>
      <a:lvl1pPr marL="257175" indent="-257175" algn="l" rtl="0" eaLnBrk="0" fontAlgn="base" hangingPunct="0">
        <a:spcBef>
          <a:spcPct val="20000"/>
        </a:spcBef>
        <a:spcAft>
          <a:spcPct val="0"/>
        </a:spcAft>
        <a:buClr>
          <a:srgbClr val="FF6A06"/>
        </a:buClr>
        <a:buChar char="•"/>
        <a:defRPr sz="2100">
          <a:solidFill>
            <a:schemeClr val="tx1"/>
          </a:solidFill>
          <a:latin typeface="Times New Roman" panose="02020603050405020304" pitchFamily="18" charset="0"/>
          <a:ea typeface="+mn-ea"/>
          <a:cs typeface="Times New Roman" panose="02020603050405020304" pitchFamily="18" charset="0"/>
        </a:defRPr>
      </a:lvl1pPr>
      <a:lvl2pPr marL="557213" indent="-214313" algn="l" rtl="0" eaLnBrk="0" fontAlgn="base" hangingPunct="0">
        <a:spcBef>
          <a:spcPct val="20000"/>
        </a:spcBef>
        <a:spcAft>
          <a:spcPct val="0"/>
        </a:spcAft>
        <a:buClr>
          <a:srgbClr val="FF6A06"/>
        </a:buClr>
        <a:buChar char="–"/>
        <a:defRPr sz="1800">
          <a:solidFill>
            <a:schemeClr val="tx1"/>
          </a:solidFill>
          <a:latin typeface="Times New Roman" panose="02020603050405020304" pitchFamily="18" charset="0"/>
          <a:ea typeface="+mn-ea"/>
          <a:cs typeface="Times New Roman" panose="02020603050405020304" pitchFamily="18" charset="0"/>
        </a:defRPr>
      </a:lvl2pPr>
      <a:lvl3pPr marL="857250" indent="-171450" algn="l" rtl="0" eaLnBrk="0" fontAlgn="base" hangingPunct="0">
        <a:spcBef>
          <a:spcPct val="20000"/>
        </a:spcBef>
        <a:spcAft>
          <a:spcPct val="0"/>
        </a:spcAft>
        <a:buClr>
          <a:srgbClr val="FF6A06"/>
        </a:buClr>
        <a:buChar char="•"/>
        <a:defRPr sz="1500">
          <a:solidFill>
            <a:schemeClr val="tx1"/>
          </a:solidFill>
          <a:latin typeface="Times New Roman" panose="02020603050405020304" pitchFamily="18" charset="0"/>
          <a:ea typeface="+mn-ea"/>
          <a:cs typeface="Times New Roman" panose="02020603050405020304" pitchFamily="18" charset="0"/>
        </a:defRPr>
      </a:lvl3pPr>
      <a:lvl4pPr marL="12001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4pPr>
      <a:lvl5pPr marL="15430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5pPr>
      <a:lvl6pPr marL="1885950" indent="-171450" algn="l" rtl="0" fontAlgn="base">
        <a:spcBef>
          <a:spcPct val="20000"/>
        </a:spcBef>
        <a:spcAft>
          <a:spcPct val="0"/>
        </a:spcAft>
        <a:buClr>
          <a:srgbClr val="FF6A06"/>
        </a:buClr>
        <a:buChar char="»"/>
        <a:defRPr>
          <a:solidFill>
            <a:schemeClr val="tx1"/>
          </a:solidFill>
          <a:latin typeface="+mn-lt"/>
          <a:ea typeface="+mn-ea"/>
        </a:defRPr>
      </a:lvl6pPr>
      <a:lvl7pPr marL="2228850" indent="-171450" algn="l" rtl="0" fontAlgn="base">
        <a:spcBef>
          <a:spcPct val="20000"/>
        </a:spcBef>
        <a:spcAft>
          <a:spcPct val="0"/>
        </a:spcAft>
        <a:buClr>
          <a:srgbClr val="FF6A06"/>
        </a:buClr>
        <a:buChar char="»"/>
        <a:defRPr>
          <a:solidFill>
            <a:schemeClr val="tx1"/>
          </a:solidFill>
          <a:latin typeface="+mn-lt"/>
          <a:ea typeface="+mn-ea"/>
        </a:defRPr>
      </a:lvl7pPr>
      <a:lvl8pPr marL="2571750" indent="-171450" algn="l" rtl="0" fontAlgn="base">
        <a:spcBef>
          <a:spcPct val="20000"/>
        </a:spcBef>
        <a:spcAft>
          <a:spcPct val="0"/>
        </a:spcAft>
        <a:buClr>
          <a:srgbClr val="FF6A06"/>
        </a:buClr>
        <a:buChar char="»"/>
        <a:defRPr>
          <a:solidFill>
            <a:schemeClr val="tx1"/>
          </a:solidFill>
          <a:latin typeface="+mn-lt"/>
          <a:ea typeface="+mn-ea"/>
        </a:defRPr>
      </a:lvl8pPr>
      <a:lvl9pPr marL="2914650" indent="-171450" algn="l" rtl="0" fontAlgn="base">
        <a:spcBef>
          <a:spcPct val="20000"/>
        </a:spcBef>
        <a:spcAft>
          <a:spcPct val="0"/>
        </a:spcAft>
        <a:buClr>
          <a:srgbClr val="FF6A06"/>
        </a:buClr>
        <a:buChar char="»"/>
        <a:defRPr>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828800" y="152400"/>
            <a:ext cx="102107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6"/>
          <p:cNvSpPr>
            <a:spLocks noGrp="1" noChangeArrowheads="1"/>
          </p:cNvSpPr>
          <p:nvPr>
            <p:ph type="body" idx="1"/>
          </p:nvPr>
        </p:nvSpPr>
        <p:spPr bwMode="auto">
          <a:xfrm>
            <a:off x="609600" y="1295402"/>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1995" name="Rectangle 11"/>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charset="0"/>
                <a:ea typeface="ＭＳ Ｐゴシック" pitchFamily="1" charset="-128"/>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41996" name="Rectangle 12"/>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charset="0"/>
                <a:ea typeface="ＭＳ Ｐゴシック" pitchFamily="1"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pic>
        <p:nvPicPr>
          <p:cNvPr id="1032" name="Picture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74639" y="68265"/>
            <a:ext cx="144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584057935"/>
      </p:ext>
    </p:extLst>
  </p:cSld>
  <p:clrMap bg1="lt1" tx1="dk1" bg2="lt2" tx2="dk2" accent1="accent1" accent2="accent2" accent3="accent3" accent4="accent4" accent5="accent5" accent6="accent6" hlink="hlink" folHlink="folHlink"/>
  <p:sldLayoutIdLst>
    <p:sldLayoutId id="2147483677" r:id="rId1"/>
    <p:sldLayoutId id="2147483740" r:id="rId2"/>
    <p:sldLayoutId id="2147483770" r:id="rId3"/>
  </p:sldLayoutIdLst>
  <p:transition/>
  <p:hf hdr="0" ftr="0" dt="0"/>
  <p:txStyles>
    <p:titleStyle>
      <a:lvl1pPr algn="ctr" rtl="0" eaLnBrk="0" fontAlgn="base" hangingPunct="0">
        <a:spcBef>
          <a:spcPct val="0"/>
        </a:spcBef>
        <a:spcAft>
          <a:spcPct val="0"/>
        </a:spcAft>
        <a:defRPr sz="3200">
          <a:solidFill>
            <a:schemeClr val="tx1"/>
          </a:solidFill>
          <a:latin typeface="+mj-lt"/>
          <a:ea typeface="+mj-ea"/>
          <a:cs typeface="+mj-cs"/>
        </a:defRPr>
      </a:lvl1pPr>
      <a:lvl2pPr algn="ctr" rtl="0" eaLnBrk="0" fontAlgn="base" hangingPunct="0">
        <a:spcBef>
          <a:spcPct val="0"/>
        </a:spcBef>
        <a:spcAft>
          <a:spcPct val="0"/>
        </a:spcAft>
        <a:defRPr sz="2400">
          <a:solidFill>
            <a:schemeClr val="tx1"/>
          </a:solidFill>
          <a:latin typeface="Arial" charset="0"/>
          <a:ea typeface="ＭＳ Ｐゴシック" pitchFamily="1" charset="-128"/>
        </a:defRPr>
      </a:lvl2pPr>
      <a:lvl3pPr algn="ctr" rtl="0" eaLnBrk="0" fontAlgn="base" hangingPunct="0">
        <a:spcBef>
          <a:spcPct val="0"/>
        </a:spcBef>
        <a:spcAft>
          <a:spcPct val="0"/>
        </a:spcAft>
        <a:defRPr sz="2400">
          <a:solidFill>
            <a:schemeClr val="tx1"/>
          </a:solidFill>
          <a:latin typeface="Arial" charset="0"/>
          <a:ea typeface="ＭＳ Ｐゴシック" pitchFamily="1" charset="-128"/>
        </a:defRPr>
      </a:lvl3pPr>
      <a:lvl4pPr algn="ctr" rtl="0" eaLnBrk="0" fontAlgn="base" hangingPunct="0">
        <a:spcBef>
          <a:spcPct val="0"/>
        </a:spcBef>
        <a:spcAft>
          <a:spcPct val="0"/>
        </a:spcAft>
        <a:defRPr sz="2400">
          <a:solidFill>
            <a:schemeClr val="tx1"/>
          </a:solidFill>
          <a:latin typeface="Arial" charset="0"/>
          <a:ea typeface="ＭＳ Ｐゴシック" pitchFamily="1" charset="-128"/>
        </a:defRPr>
      </a:lvl4pPr>
      <a:lvl5pPr algn="ctr" rtl="0" eaLnBrk="0" fontAlgn="base" hangingPunct="0">
        <a:spcBef>
          <a:spcPct val="0"/>
        </a:spcBef>
        <a:spcAft>
          <a:spcPct val="0"/>
        </a:spcAft>
        <a:defRPr sz="2400">
          <a:solidFill>
            <a:schemeClr val="tx1"/>
          </a:solidFill>
          <a:latin typeface="Arial" charset="0"/>
          <a:ea typeface="ＭＳ Ｐゴシック" pitchFamily="1" charset="-128"/>
        </a:defRPr>
      </a:lvl5pPr>
      <a:lvl6pPr marL="342900" algn="ctr" rtl="0" fontAlgn="base">
        <a:spcBef>
          <a:spcPct val="0"/>
        </a:spcBef>
        <a:spcAft>
          <a:spcPct val="0"/>
        </a:spcAft>
        <a:defRPr sz="2400">
          <a:solidFill>
            <a:schemeClr val="tx1"/>
          </a:solidFill>
          <a:latin typeface="Arial" charset="0"/>
          <a:ea typeface="ＭＳ Ｐゴシック" pitchFamily="1" charset="-128"/>
        </a:defRPr>
      </a:lvl6pPr>
      <a:lvl7pPr marL="685800" algn="ctr" rtl="0" fontAlgn="base">
        <a:spcBef>
          <a:spcPct val="0"/>
        </a:spcBef>
        <a:spcAft>
          <a:spcPct val="0"/>
        </a:spcAft>
        <a:defRPr sz="2400">
          <a:solidFill>
            <a:schemeClr val="tx1"/>
          </a:solidFill>
          <a:latin typeface="Arial" charset="0"/>
          <a:ea typeface="ＭＳ Ｐゴシック" pitchFamily="1" charset="-128"/>
        </a:defRPr>
      </a:lvl7pPr>
      <a:lvl8pPr marL="1028700" algn="ctr" rtl="0" fontAlgn="base">
        <a:spcBef>
          <a:spcPct val="0"/>
        </a:spcBef>
        <a:spcAft>
          <a:spcPct val="0"/>
        </a:spcAft>
        <a:defRPr sz="2400">
          <a:solidFill>
            <a:schemeClr val="tx1"/>
          </a:solidFill>
          <a:latin typeface="Arial" charset="0"/>
          <a:ea typeface="ＭＳ Ｐゴシック" pitchFamily="1" charset="-128"/>
        </a:defRPr>
      </a:lvl8pPr>
      <a:lvl9pPr marL="1371600" algn="ctr" rtl="0" fontAlgn="base">
        <a:spcBef>
          <a:spcPct val="0"/>
        </a:spcBef>
        <a:spcAft>
          <a:spcPct val="0"/>
        </a:spcAft>
        <a:defRPr sz="2400">
          <a:solidFill>
            <a:schemeClr val="tx1"/>
          </a:solidFill>
          <a:latin typeface="Arial" charset="0"/>
          <a:ea typeface="ＭＳ Ｐゴシック" pitchFamily="1" charset="-128"/>
        </a:defRPr>
      </a:lvl9pPr>
    </p:titleStyle>
    <p:bodyStyle>
      <a:lvl1pPr marL="257175" indent="-257175" algn="l" rtl="0" eaLnBrk="0" fontAlgn="base" hangingPunct="0">
        <a:spcBef>
          <a:spcPct val="20000"/>
        </a:spcBef>
        <a:spcAft>
          <a:spcPct val="0"/>
        </a:spcAft>
        <a:buClr>
          <a:srgbClr val="FF6A06"/>
        </a:buClr>
        <a:buChar char="•"/>
        <a:defRPr sz="2100">
          <a:solidFill>
            <a:schemeClr val="tx1"/>
          </a:solidFill>
          <a:latin typeface="+mn-lt"/>
          <a:ea typeface="+mn-ea"/>
          <a:cs typeface="+mn-cs"/>
        </a:defRPr>
      </a:lvl1pPr>
      <a:lvl2pPr marL="557213" indent="-214313" algn="l" rtl="0" eaLnBrk="0" fontAlgn="base" hangingPunct="0">
        <a:spcBef>
          <a:spcPct val="20000"/>
        </a:spcBef>
        <a:spcAft>
          <a:spcPct val="0"/>
        </a:spcAft>
        <a:buClr>
          <a:srgbClr val="FF6A06"/>
        </a:buClr>
        <a:buChar char="–"/>
        <a:defRPr sz="1800">
          <a:solidFill>
            <a:schemeClr val="tx1"/>
          </a:solidFill>
          <a:latin typeface="+mn-lt"/>
          <a:ea typeface="+mn-ea"/>
        </a:defRPr>
      </a:lvl2pPr>
      <a:lvl3pPr marL="857250" indent="-171450" algn="l" rtl="0" eaLnBrk="0" fontAlgn="base" hangingPunct="0">
        <a:spcBef>
          <a:spcPct val="20000"/>
        </a:spcBef>
        <a:spcAft>
          <a:spcPct val="0"/>
        </a:spcAft>
        <a:buClr>
          <a:srgbClr val="FF6A06"/>
        </a:buClr>
        <a:buChar char="•"/>
        <a:defRPr sz="1500">
          <a:solidFill>
            <a:schemeClr val="tx1"/>
          </a:solidFill>
          <a:latin typeface="+mn-lt"/>
          <a:ea typeface="+mn-ea"/>
        </a:defRPr>
      </a:lvl3pPr>
      <a:lvl4pPr marL="1200150" indent="-171450" algn="l" rtl="0" eaLnBrk="0" fontAlgn="base" hangingPunct="0">
        <a:spcBef>
          <a:spcPct val="20000"/>
        </a:spcBef>
        <a:spcAft>
          <a:spcPct val="0"/>
        </a:spcAft>
        <a:buClr>
          <a:srgbClr val="FF6A06"/>
        </a:buClr>
        <a:buChar char="–"/>
        <a:defRPr>
          <a:solidFill>
            <a:schemeClr val="tx1"/>
          </a:solidFill>
          <a:latin typeface="+mn-lt"/>
          <a:ea typeface="+mn-ea"/>
        </a:defRPr>
      </a:lvl4pPr>
      <a:lvl5pPr marL="1543050" indent="-171450" algn="l" rtl="0" eaLnBrk="0" fontAlgn="base" hangingPunct="0">
        <a:spcBef>
          <a:spcPct val="20000"/>
        </a:spcBef>
        <a:spcAft>
          <a:spcPct val="0"/>
        </a:spcAft>
        <a:buClr>
          <a:srgbClr val="FF6A06"/>
        </a:buClr>
        <a:buChar char="»"/>
        <a:defRPr>
          <a:solidFill>
            <a:schemeClr val="tx1"/>
          </a:solidFill>
          <a:latin typeface="+mn-lt"/>
          <a:ea typeface="+mn-ea"/>
        </a:defRPr>
      </a:lvl5pPr>
      <a:lvl6pPr marL="1885950" indent="-171450" algn="l" rtl="0" fontAlgn="base">
        <a:spcBef>
          <a:spcPct val="20000"/>
        </a:spcBef>
        <a:spcAft>
          <a:spcPct val="0"/>
        </a:spcAft>
        <a:buClr>
          <a:srgbClr val="FF6A06"/>
        </a:buClr>
        <a:buChar char="»"/>
        <a:defRPr>
          <a:solidFill>
            <a:schemeClr val="tx1"/>
          </a:solidFill>
          <a:latin typeface="+mn-lt"/>
          <a:ea typeface="+mn-ea"/>
        </a:defRPr>
      </a:lvl6pPr>
      <a:lvl7pPr marL="2228850" indent="-171450" algn="l" rtl="0" fontAlgn="base">
        <a:spcBef>
          <a:spcPct val="20000"/>
        </a:spcBef>
        <a:spcAft>
          <a:spcPct val="0"/>
        </a:spcAft>
        <a:buClr>
          <a:srgbClr val="FF6A06"/>
        </a:buClr>
        <a:buChar char="»"/>
        <a:defRPr>
          <a:solidFill>
            <a:schemeClr val="tx1"/>
          </a:solidFill>
          <a:latin typeface="+mn-lt"/>
          <a:ea typeface="+mn-ea"/>
        </a:defRPr>
      </a:lvl7pPr>
      <a:lvl8pPr marL="2571750" indent="-171450" algn="l" rtl="0" fontAlgn="base">
        <a:spcBef>
          <a:spcPct val="20000"/>
        </a:spcBef>
        <a:spcAft>
          <a:spcPct val="0"/>
        </a:spcAft>
        <a:buClr>
          <a:srgbClr val="FF6A06"/>
        </a:buClr>
        <a:buChar char="»"/>
        <a:defRPr>
          <a:solidFill>
            <a:schemeClr val="tx1"/>
          </a:solidFill>
          <a:latin typeface="+mn-lt"/>
          <a:ea typeface="+mn-ea"/>
        </a:defRPr>
      </a:lvl8pPr>
      <a:lvl9pPr marL="2914650" indent="-171450" algn="l" rtl="0" fontAlgn="base">
        <a:spcBef>
          <a:spcPct val="20000"/>
        </a:spcBef>
        <a:spcAft>
          <a:spcPct val="0"/>
        </a:spcAft>
        <a:buClr>
          <a:srgbClr val="FF6A06"/>
        </a:buClr>
        <a:buChar char="»"/>
        <a:defRPr>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1B48CD-50DE-4207-ACF7-5C2B5F8336A0}" type="datetimeFigureOut">
              <a:rPr lang="en-US" smtClean="0"/>
              <a:t>9/18/2025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8A3344-3B06-4BFA-B3B5-EF37F1C11F08}" type="slidenum">
              <a:rPr lang="en-US" smtClean="0"/>
              <a:t>‹#›</a:t>
            </a:fld>
            <a:endParaRPr lang="en-US"/>
          </a:p>
        </p:txBody>
      </p:sp>
    </p:spTree>
    <p:extLst>
      <p:ext uri="{BB962C8B-B14F-4D97-AF65-F5344CB8AC3E}">
        <p14:creationId xmlns:p14="http://schemas.microsoft.com/office/powerpoint/2010/main" val="346347263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7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1.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5.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8.xml"/><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8" Type="http://schemas.openxmlformats.org/officeDocument/2006/relationships/hyperlink" Target="https://www.nist.gov/chips/rochester-institute-technology-rit-rochester" TargetMode="External"/><Relationship Id="rId3" Type="http://schemas.openxmlformats.org/officeDocument/2006/relationships/hyperlink" Target="https://www.rit.edu/news/rit-expands-its-workforce-initiatives-semiconductor-industry" TargetMode="External"/><Relationship Id="rId7" Type="http://schemas.openxmlformats.org/officeDocument/2006/relationships/hyperlink" Target="https://www.rochesterfirst.com/development/inside-upwards-at-rit-an-international-semiconductor-education-exchange-program/" TargetMode="External"/><Relationship Id="rId2" Type="http://schemas.openxmlformats.org/officeDocument/2006/relationships/hyperlink" Target="https://nsf.elsevierpure.com/en/projects/beginnings-empowering-minds-through-experiential-learning-researc" TargetMode="External"/><Relationship Id="rId1" Type="http://schemas.openxmlformats.org/officeDocument/2006/relationships/slideLayout" Target="../slideLayouts/slideLayout15.xml"/><Relationship Id="rId6" Type="http://schemas.openxmlformats.org/officeDocument/2006/relationships/hyperlink" Target="https://nsf.elsevierpure.com/en/projects/us-japan-university-partnership-for-workforce-advancement-and-res" TargetMode="External"/><Relationship Id="rId11" Type="http://schemas.openxmlformats.org/officeDocument/2006/relationships/hyperlink" Target="https://www.rit.edu/news/semiconductor-chips" TargetMode="External"/><Relationship Id="rId5" Type="http://schemas.openxmlformats.org/officeDocument/2006/relationships/hyperlink" Target="https://www.rit.edu/news/nsf-awards-rit-nearly-3-million-advance-semiconductor-technologies" TargetMode="External"/><Relationship Id="rId10" Type="http://schemas.openxmlformats.org/officeDocument/2006/relationships/hyperlink" Target="https://www.rochesterfirst.com/news/local-news/rit-awarded-1-5-million-to-train-555-students-in-semiconductor-program/" TargetMode="External"/><Relationship Id="rId4" Type="http://schemas.openxmlformats.org/officeDocument/2006/relationships/hyperlink" Target="https://www.nsf.gov/awardsearch/showAward?AWD_ID=2345983&amp;HistoricalAwards=false" TargetMode="External"/><Relationship Id="rId9" Type="http://schemas.openxmlformats.org/officeDocument/2006/relationships/hyperlink" Target="https://www.nist.gov/news-events/news/2024/09/biden-harris-administration-launches-nstc-workforce-center-excellenc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a:t>Future Photon Initiative</a:t>
            </a:r>
            <a:br>
              <a:rPr lang="en-US" altLang="en-US"/>
            </a:br>
            <a:r>
              <a:rPr lang="en-US" altLang="en-US"/>
              <a:t>Center for Detectors</a:t>
            </a:r>
            <a:br>
              <a:rPr lang="en-US" altLang="en-US"/>
            </a:br>
            <a:r>
              <a:rPr lang="en-US" altLang="en-US"/>
              <a:t>CMOS Imaging Detectors for Space</a:t>
            </a:r>
            <a:endParaRPr lang="en-US" altLang="en-US" dirty="0"/>
          </a:p>
        </p:txBody>
      </p:sp>
      <p:sp>
        <p:nvSpPr>
          <p:cNvPr id="12" name="Subtitle 11"/>
          <p:cNvSpPr>
            <a:spLocks noGrp="1"/>
          </p:cNvSpPr>
          <p:nvPr>
            <p:ph type="subTitle" sz="quarter" idx="1"/>
          </p:nvPr>
        </p:nvSpPr>
        <p:spPr/>
        <p:txBody>
          <a:bodyPr/>
          <a:lstStyle/>
          <a:p>
            <a:pPr>
              <a:spcBef>
                <a:spcPts val="384"/>
              </a:spcBef>
            </a:pPr>
            <a:r>
              <a:rPr lang="en-US" dirty="0"/>
              <a:t>Don Figer </a:t>
            </a:r>
          </a:p>
          <a:p>
            <a:pPr>
              <a:spcBef>
                <a:spcPts val="384"/>
              </a:spcBef>
            </a:pPr>
            <a:r>
              <a:rPr lang="en-US" dirty="0"/>
              <a:t>College of Science, Professor </a:t>
            </a:r>
          </a:p>
          <a:p>
            <a:pPr>
              <a:spcBef>
                <a:spcPts val="384"/>
              </a:spcBef>
            </a:pPr>
            <a:r>
              <a:rPr lang="en-US" dirty="0"/>
              <a:t>Future Photon Initiative, Director </a:t>
            </a:r>
          </a:p>
          <a:p>
            <a:pPr>
              <a:spcBef>
                <a:spcPts val="384"/>
              </a:spcBef>
            </a:pPr>
            <a:r>
              <a:rPr lang="en-US" dirty="0"/>
              <a:t>Center for Detectors, Director</a:t>
            </a:r>
          </a:p>
          <a:p>
            <a:pPr>
              <a:spcBef>
                <a:spcPts val="384"/>
              </a:spcBef>
            </a:pPr>
            <a:r>
              <a:rPr lang="en-US" dirty="0"/>
              <a:t>October 29, 2025</a:t>
            </a:r>
          </a:p>
        </p:txBody>
      </p:sp>
      <p:sp>
        <p:nvSpPr>
          <p:cNvPr id="24" name="Slide Number Placeholder 23"/>
          <p:cNvSpPr>
            <a:spLocks noGrp="1"/>
          </p:cNvSpPr>
          <p:nvPr>
            <p:ph type="sldNum" sz="quarter" idx="4294967295"/>
          </p:nvPr>
        </p:nvSpPr>
        <p:spPr>
          <a:xfrm>
            <a:off x="9347200" y="6492875"/>
            <a:ext cx="2844800" cy="365125"/>
          </a:xfrm>
        </p:spPr>
        <p:txBody>
          <a:bodyPr/>
          <a:lstStyle/>
          <a:p>
            <a:fld id="{B9B0392C-5BE7-214B-9E5F-CC8853CBAA6A}" type="slidenum">
              <a:rPr lang="en-US" smtClean="0"/>
              <a:pPr/>
              <a:t>1</a:t>
            </a:fld>
            <a:endParaRPr lang="en-US" dirty="0"/>
          </a:p>
        </p:txBody>
      </p:sp>
    </p:spTree>
    <p:extLst>
      <p:ext uri="{BB962C8B-B14F-4D97-AF65-F5344CB8AC3E}">
        <p14:creationId xmlns:p14="http://schemas.microsoft.com/office/powerpoint/2010/main" val="351310689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31660"/>
            <a:ext cx="12192000" cy="813260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6038920"/>
              </p:ext>
            </p:extLst>
          </p:nvPr>
        </p:nvGraphicFramePr>
        <p:xfrm>
          <a:off x="2032000" y="4066300"/>
          <a:ext cx="8127999" cy="28346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040932282"/>
                    </a:ext>
                  </a:extLst>
                </a:gridCol>
                <a:gridCol w="2709333">
                  <a:extLst>
                    <a:ext uri="{9D8B030D-6E8A-4147-A177-3AD203B41FA5}">
                      <a16:colId xmlns:a16="http://schemas.microsoft.com/office/drawing/2014/main" val="3334426971"/>
                    </a:ext>
                  </a:extLst>
                </a:gridCol>
                <a:gridCol w="2709333">
                  <a:extLst>
                    <a:ext uri="{9D8B030D-6E8A-4147-A177-3AD203B41FA5}">
                      <a16:colId xmlns:a16="http://schemas.microsoft.com/office/drawing/2014/main" val="3582413798"/>
                    </a:ext>
                  </a:extLst>
                </a:gridCol>
              </a:tblGrid>
              <a:tr h="28101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n>
                            <a:noFill/>
                          </a:ln>
                          <a:solidFill>
                            <a:schemeClr val="bg1"/>
                          </a:solidFill>
                        </a:rPr>
                        <a:t>The Suborbital Astrophysics Laboratory designs, integrates, and launches sounding rocket payloads for astrophysical science. </a:t>
                      </a:r>
                    </a:p>
                    <a:p>
                      <a:pPr algn="ctr"/>
                      <a:endParaRPr lang="en-US" dirty="0">
                        <a:ln>
                          <a:noFill/>
                        </a:ln>
                        <a:solidFill>
                          <a:schemeClr val="bg1"/>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777777">
                        <a:alpha val="4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n>
                            <a:noFill/>
                          </a:ln>
                          <a:solidFill>
                            <a:schemeClr val="bg1"/>
                          </a:solidFill>
                        </a:rPr>
                        <a:t>It includes clean facilities to allow disassembly and assembly of rocket instruments, optical and electronic development and validation instruments, and cryogenic and vacuum capabilities. </a:t>
                      </a:r>
                    </a:p>
                    <a:p>
                      <a:pPr algn="ctr"/>
                      <a:endParaRPr lang="en-US"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777777">
                        <a:alpha val="4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n>
                            <a:noFill/>
                          </a:ln>
                          <a:solidFill>
                            <a:schemeClr val="bg1"/>
                          </a:solidFill>
                        </a:rPr>
                        <a:t>In this lab, Dr. Zemcov and his team prepared the CSTARS and CIBER-2 payloads for flight at White Sands Missile Range, NM.</a:t>
                      </a:r>
                    </a:p>
                    <a:p>
                      <a:pPr algn="ctr"/>
                      <a:endParaRPr lang="en-US"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777777">
                        <a:alpha val="49804"/>
                      </a:srgbClr>
                    </a:solidFill>
                  </a:tcPr>
                </a:tc>
                <a:extLst>
                  <a:ext uri="{0D108BD9-81ED-4DB2-BD59-A6C34878D82A}">
                    <a16:rowId xmlns:a16="http://schemas.microsoft.com/office/drawing/2014/main" val="3000305821"/>
                  </a:ext>
                </a:extLst>
              </a:tr>
            </a:tbl>
          </a:graphicData>
        </a:graphic>
      </p:graphicFrame>
      <p:sp>
        <p:nvSpPr>
          <p:cNvPr id="6" name="TextBox 5"/>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Suborbital Astrophysics Lab</a:t>
            </a:r>
          </a:p>
        </p:txBody>
      </p:sp>
    </p:spTree>
    <p:extLst>
      <p:ext uri="{BB962C8B-B14F-4D97-AF65-F5344CB8AC3E}">
        <p14:creationId xmlns:p14="http://schemas.microsoft.com/office/powerpoint/2010/main" val="633758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dirty="0"/>
              <a:t>CMOS Imaging Detectors for Space</a:t>
            </a:r>
          </a:p>
        </p:txBody>
      </p:sp>
      <p:sp>
        <p:nvSpPr>
          <p:cNvPr id="24" name="Slide Number Placeholder 23"/>
          <p:cNvSpPr>
            <a:spLocks noGrp="1"/>
          </p:cNvSpPr>
          <p:nvPr>
            <p:ph type="sldNum" sz="quarter" idx="4294967295"/>
          </p:nvPr>
        </p:nvSpPr>
        <p:spPr>
          <a:xfrm>
            <a:off x="9347200" y="6492875"/>
            <a:ext cx="2844800" cy="365125"/>
          </a:xfrm>
        </p:spPr>
        <p:txBody>
          <a:bodyPr/>
          <a:lstStyle/>
          <a:p>
            <a:fld id="{B9B0392C-5BE7-214B-9E5F-CC8853CBAA6A}" type="slidenum">
              <a:rPr lang="en-US" smtClean="0"/>
              <a:pPr/>
              <a:t>11</a:t>
            </a:fld>
            <a:endParaRPr lang="en-US" dirty="0"/>
          </a:p>
        </p:txBody>
      </p:sp>
    </p:spTree>
    <p:extLst>
      <p:ext uri="{BB962C8B-B14F-4D97-AF65-F5344CB8AC3E}">
        <p14:creationId xmlns:p14="http://schemas.microsoft.com/office/powerpoint/2010/main" val="350729996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E1CB41DC-7138-E622-41C9-8FF1E92CC15E}"/>
              </a:ext>
            </a:extLst>
          </p:cNvPr>
          <p:cNvSpPr>
            <a:spLocks noGrp="1" noChangeArrowheads="1"/>
          </p:cNvSpPr>
          <p:nvPr>
            <p:ph type="ctrTitle" sz="quarter"/>
          </p:nvPr>
        </p:nvSpPr>
        <p:spPr>
          <a:xfrm>
            <a:off x="990600" y="3124200"/>
            <a:ext cx="9525000" cy="1662113"/>
          </a:xfrm>
        </p:spPr>
        <p:txBody>
          <a:bodyPr anchor="b"/>
          <a:lstStyle/>
          <a:p>
            <a:pPr algn="r"/>
            <a:r>
              <a:rPr lang="en-US" altLang="en-US"/>
              <a:t>Advancing Radiation-Tolerant CMOS </a:t>
            </a:r>
            <a:br>
              <a:rPr lang="en-US" altLang="en-US"/>
            </a:br>
            <a:r>
              <a:rPr lang="en-US" altLang="en-US"/>
              <a:t>Detectors for NASA Missions</a:t>
            </a:r>
          </a:p>
        </p:txBody>
      </p:sp>
      <p:sp>
        <p:nvSpPr>
          <p:cNvPr id="7171" name="Subtitle 2">
            <a:extLst>
              <a:ext uri="{FF2B5EF4-FFF2-40B4-BE49-F238E27FC236}">
                <a16:creationId xmlns:a16="http://schemas.microsoft.com/office/drawing/2014/main" id="{B74429CA-D750-8AF9-F119-1ABBA26D273B}"/>
              </a:ext>
            </a:extLst>
          </p:cNvPr>
          <p:cNvSpPr>
            <a:spLocks noGrp="1" noChangeArrowheads="1"/>
          </p:cNvSpPr>
          <p:nvPr>
            <p:ph type="subTitle" sz="quarter" idx="1"/>
          </p:nvPr>
        </p:nvSpPr>
        <p:spPr>
          <a:xfrm>
            <a:off x="1905000" y="4343400"/>
            <a:ext cx="8534400" cy="1554163"/>
          </a:xfrm>
        </p:spPr>
        <p:txBody>
          <a:bodyPr anchor="b"/>
          <a:lstStyle/>
          <a:p>
            <a:pPr algn="r"/>
            <a:endParaRPr lang="en-US" altLang="en-US" dirty="0"/>
          </a:p>
          <a:p>
            <a:pPr algn="r"/>
            <a:r>
              <a:rPr lang="en-US" altLang="en-US" dirty="0"/>
              <a:t>Strategic Astrophysics Technology 2022: 80NSSC24K0372</a:t>
            </a:r>
          </a:p>
          <a:p>
            <a:pPr algn="r"/>
            <a:r>
              <a:rPr lang="en-US" altLang="en-US" dirty="0"/>
              <a:t>Early Stage Innovations 2023: 80NSSC24K0279</a:t>
            </a:r>
          </a:p>
          <a:p>
            <a:pPr algn="r"/>
            <a:r>
              <a:rPr lang="en-US" altLang="en-US" dirty="0"/>
              <a:t>PI: Don Figer</a:t>
            </a:r>
          </a:p>
        </p:txBody>
      </p:sp>
      <p:grpSp>
        <p:nvGrpSpPr>
          <p:cNvPr id="7172" name="Group 1">
            <a:extLst>
              <a:ext uri="{FF2B5EF4-FFF2-40B4-BE49-F238E27FC236}">
                <a16:creationId xmlns:a16="http://schemas.microsoft.com/office/drawing/2014/main" id="{6F77E03A-CCAC-6735-2D9E-2A3623066F74}"/>
              </a:ext>
            </a:extLst>
          </p:cNvPr>
          <p:cNvGrpSpPr>
            <a:grpSpLocks/>
          </p:cNvGrpSpPr>
          <p:nvPr/>
        </p:nvGrpSpPr>
        <p:grpSpPr bwMode="auto">
          <a:xfrm>
            <a:off x="1652588" y="1465263"/>
            <a:ext cx="8886825" cy="2286000"/>
            <a:chOff x="1374775" y="1465263"/>
            <a:chExt cx="8887982" cy="2286000"/>
          </a:xfrm>
        </p:grpSpPr>
        <p:pic>
          <p:nvPicPr>
            <p:cNvPr id="7173" name="Picture 2">
              <a:extLst>
                <a:ext uri="{FF2B5EF4-FFF2-40B4-BE49-F238E27FC236}">
                  <a16:creationId xmlns:a16="http://schemas.microsoft.com/office/drawing/2014/main" id="{6BEE9996-F250-8121-D35D-DABB2471FD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4775" y="1465263"/>
              <a:ext cx="344190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3">
              <a:extLst>
                <a:ext uri="{FF2B5EF4-FFF2-40B4-BE49-F238E27FC236}">
                  <a16:creationId xmlns:a16="http://schemas.microsoft.com/office/drawing/2014/main" id="{BBDA4AB2-7EA9-0D82-1CA2-99EA91D80E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9878" y="1465263"/>
              <a:ext cx="234287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4">
              <a:extLst>
                <a:ext uri="{FF2B5EF4-FFF2-40B4-BE49-F238E27FC236}">
                  <a16:creationId xmlns:a16="http://schemas.microsoft.com/office/drawing/2014/main" id="{42C6FB68-271B-F02C-4F99-7CE6337EB9F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1465263"/>
              <a:ext cx="267815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2541068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5A943CE4-A28D-032C-E577-60055A2A01F6}"/>
              </a:ext>
            </a:extLst>
          </p:cNvPr>
          <p:cNvSpPr>
            <a:spLocks noGrp="1" noChangeArrowheads="1"/>
          </p:cNvSpPr>
          <p:nvPr>
            <p:ph type="title"/>
          </p:nvPr>
        </p:nvSpPr>
        <p:spPr/>
        <p:txBody>
          <a:bodyPr/>
          <a:lstStyle/>
          <a:p>
            <a:r>
              <a:rPr lang="en-US" altLang="en-US"/>
              <a:t>Life in the Universe</a:t>
            </a:r>
            <a:endParaRPr lang="en-US" altLang="en-US" dirty="0"/>
          </a:p>
        </p:txBody>
      </p:sp>
      <p:sp>
        <p:nvSpPr>
          <p:cNvPr id="21" name="Slide Number Placeholder 20"/>
          <p:cNvSpPr>
            <a:spLocks noGrp="1"/>
          </p:cNvSpPr>
          <p:nvPr>
            <p:ph type="sldNum" sz="quarter" idx="12"/>
          </p:nvPr>
        </p:nvSpPr>
        <p:spPr/>
        <p:txBody>
          <a:bodyPr/>
          <a:lstStyle/>
          <a:p>
            <a:fld id="{B9B0392C-5BE7-214B-9E5F-CC8853CBAA6A}" type="slidenum">
              <a:rPr lang="en-US" smtClean="0"/>
              <a:pPr/>
              <a:t>13</a:t>
            </a:fld>
            <a:endParaRPr lang="en-US" dirty="0"/>
          </a:p>
        </p:txBody>
      </p:sp>
      <p:pic>
        <p:nvPicPr>
          <p:cNvPr id="9" name="Content Placeholder 14">
            <a:extLst>
              <a:ext uri="{FF2B5EF4-FFF2-40B4-BE49-F238E27FC236}">
                <a16:creationId xmlns:a16="http://schemas.microsoft.com/office/drawing/2014/main" id="{A5B61CE3-80C9-79B8-2A81-7FE5257D0318}"/>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457715" y="1295400"/>
            <a:ext cx="4864570" cy="4830763"/>
          </a:xfrm>
        </p:spPr>
      </p:pic>
      <p:pic>
        <p:nvPicPr>
          <p:cNvPr id="10" name="Content Placeholder 1">
            <a:extLst>
              <a:ext uri="{FF2B5EF4-FFF2-40B4-BE49-F238E27FC236}">
                <a16:creationId xmlns:a16="http://schemas.microsoft.com/office/drawing/2014/main" id="{EC6895FD-F7CD-9130-3813-4C4E0A4A31E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09600" y="1695345"/>
            <a:ext cx="5384800" cy="403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D70843CD-C6C1-0D8E-2EA7-2E514E3E5C88}"/>
              </a:ext>
            </a:extLst>
          </p:cNvPr>
          <p:cNvSpPr>
            <a:spLocks noGrp="1" noChangeArrowheads="1"/>
          </p:cNvSpPr>
          <p:nvPr>
            <p:ph type="title"/>
          </p:nvPr>
        </p:nvSpPr>
        <p:spPr/>
        <p:txBody>
          <a:bodyPr/>
          <a:lstStyle/>
          <a:p>
            <a:r>
              <a:rPr lang="en-US" altLang="en-US"/>
              <a:t>State of the Art Detector Candidates for Future Missions</a:t>
            </a:r>
            <a:endParaRPr lang="en-US" altLang="en-US" dirty="0"/>
          </a:p>
        </p:txBody>
      </p:sp>
      <p:sp>
        <p:nvSpPr>
          <p:cNvPr id="9219" name="Content Placeholder 2">
            <a:extLst>
              <a:ext uri="{FF2B5EF4-FFF2-40B4-BE49-F238E27FC236}">
                <a16:creationId xmlns:a16="http://schemas.microsoft.com/office/drawing/2014/main" id="{B43106D6-54F9-9D4C-DF00-2C80E4A5DAAC}"/>
              </a:ext>
            </a:extLst>
          </p:cNvPr>
          <p:cNvSpPr>
            <a:spLocks noGrp="1" noChangeArrowheads="1"/>
          </p:cNvSpPr>
          <p:nvPr>
            <p:ph idx="1"/>
          </p:nvPr>
        </p:nvSpPr>
        <p:spPr/>
        <p:txBody>
          <a:bodyPr/>
          <a:lstStyle/>
          <a:p>
            <a:r>
              <a:rPr lang="en-US" altLang="en-US"/>
              <a:t>challenging requirements for UV/O/IR observations</a:t>
            </a:r>
          </a:p>
          <a:p>
            <a:r>
              <a:rPr lang="en-US" altLang="en-US"/>
              <a:t>single-photon sensing</a:t>
            </a:r>
          </a:p>
          <a:p>
            <a:r>
              <a:rPr lang="en-US" altLang="en-US"/>
              <a:t>low dark current</a:t>
            </a:r>
          </a:p>
          <a:p>
            <a:r>
              <a:rPr lang="en-US" altLang="en-US"/>
              <a:t>near-zero read noise</a:t>
            </a:r>
          </a:p>
          <a:p>
            <a:r>
              <a:rPr lang="en-US" altLang="en-US"/>
              <a:t>multiple candidate detector technologies</a:t>
            </a:r>
          </a:p>
        </p:txBody>
      </p:sp>
      <p:sp>
        <p:nvSpPr>
          <p:cNvPr id="10" name="Slide Number Placeholder 9"/>
          <p:cNvSpPr>
            <a:spLocks noGrp="1"/>
          </p:cNvSpPr>
          <p:nvPr>
            <p:ph type="sldNum" sz="quarter" idx="12"/>
          </p:nvPr>
        </p:nvSpPr>
        <p:spPr/>
        <p:txBody>
          <a:bodyPr/>
          <a:lstStyle/>
          <a:p>
            <a:fld id="{B9B0392C-5BE7-214B-9E5F-CC8853CBAA6A}" type="slidenum">
              <a:rPr lang="en-US" smtClean="0"/>
              <a:pPr/>
              <a:t>14</a:t>
            </a:fld>
            <a:endParaRPr lang="en-US" dirty="0"/>
          </a:p>
        </p:txBody>
      </p:sp>
      <p:pic>
        <p:nvPicPr>
          <p:cNvPr id="9221" name="Picture 4">
            <a:extLst>
              <a:ext uri="{FF2B5EF4-FFF2-40B4-BE49-F238E27FC236}">
                <a16:creationId xmlns:a16="http://schemas.microsoft.com/office/drawing/2014/main" id="{D7EA04B8-1240-FD69-6160-9E390CC3CF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3538" y="1905000"/>
            <a:ext cx="1371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2">
            <a:extLst>
              <a:ext uri="{FF2B5EF4-FFF2-40B4-BE49-F238E27FC236}">
                <a16:creationId xmlns:a16="http://schemas.microsoft.com/office/drawing/2014/main" id="{6CC91F38-E9BF-C455-0AFD-F0E1D5512F97}"/>
              </a:ext>
            </a:extLst>
          </p:cNvPr>
          <p:cNvSpPr txBox="1">
            <a:spLocks noChangeArrowheads="1"/>
          </p:cNvSpPr>
          <p:nvPr/>
        </p:nvSpPr>
        <p:spPr bwMode="auto">
          <a:xfrm>
            <a:off x="5329238" y="3074988"/>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CMOS: 9.4 Mpix</a:t>
            </a:r>
          </a:p>
          <a:p>
            <a:pPr algn="ctr">
              <a:spcBef>
                <a:spcPct val="0"/>
              </a:spcBef>
              <a:buClrTx/>
              <a:buFontTx/>
              <a:buNone/>
            </a:pPr>
            <a:r>
              <a:rPr lang="en-US" altLang="en-US" sz="1400"/>
              <a:t>BAE HWK4123</a:t>
            </a:r>
          </a:p>
        </p:txBody>
      </p:sp>
      <p:sp>
        <p:nvSpPr>
          <p:cNvPr id="9223" name="TextBox 8">
            <a:extLst>
              <a:ext uri="{FF2B5EF4-FFF2-40B4-BE49-F238E27FC236}">
                <a16:creationId xmlns:a16="http://schemas.microsoft.com/office/drawing/2014/main" id="{636E82B3-3199-A689-2EDD-A3A71E9E92D2}"/>
              </a:ext>
            </a:extLst>
          </p:cNvPr>
          <p:cNvSpPr txBox="1">
            <a:spLocks noChangeArrowheads="1"/>
          </p:cNvSpPr>
          <p:nvPr/>
        </p:nvSpPr>
        <p:spPr bwMode="auto">
          <a:xfrm>
            <a:off x="7008813" y="3074988"/>
            <a:ext cx="21415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SNSPD: 0.4 Mpix (Adam McCaughan/NIST) </a:t>
            </a:r>
          </a:p>
        </p:txBody>
      </p:sp>
      <p:pic>
        <p:nvPicPr>
          <p:cNvPr id="9224" name="Picture 4">
            <a:extLst>
              <a:ext uri="{FF2B5EF4-FFF2-40B4-BE49-F238E27FC236}">
                <a16:creationId xmlns:a16="http://schemas.microsoft.com/office/drawing/2014/main" id="{546E3447-8819-6369-66DC-16F00F4237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0438" y="4305300"/>
            <a:ext cx="153035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Box 10">
            <a:extLst>
              <a:ext uri="{FF2B5EF4-FFF2-40B4-BE49-F238E27FC236}">
                <a16:creationId xmlns:a16="http://schemas.microsoft.com/office/drawing/2014/main" id="{A138229B-46AC-2C13-1E59-98696E9B6480}"/>
              </a:ext>
            </a:extLst>
          </p:cNvPr>
          <p:cNvSpPr txBox="1">
            <a:spLocks noChangeArrowheads="1"/>
          </p:cNvSpPr>
          <p:nvPr/>
        </p:nvSpPr>
        <p:spPr bwMode="auto">
          <a:xfrm>
            <a:off x="9018588" y="5467350"/>
            <a:ext cx="24876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SPAD: Pi Imaging SPAD 512</a:t>
            </a:r>
            <a:r>
              <a:rPr lang="en-US" altLang="en-US" sz="1400" baseline="30000"/>
              <a:t>2</a:t>
            </a:r>
            <a:r>
              <a:rPr lang="en-US" altLang="en-US" sz="1400"/>
              <a:t> (Antolovic et al. 2022)</a:t>
            </a:r>
          </a:p>
        </p:txBody>
      </p:sp>
      <p:pic>
        <p:nvPicPr>
          <p:cNvPr id="9226" name="Picture 6">
            <a:extLst>
              <a:ext uri="{FF2B5EF4-FFF2-40B4-BE49-F238E27FC236}">
                <a16:creationId xmlns:a16="http://schemas.microsoft.com/office/drawing/2014/main" id="{9A7EC454-346C-044C-6A34-1D352A4268AC}"/>
              </a:ext>
            </a:extLst>
          </p:cNvPr>
          <p:cNvPicPr>
            <a:picLocks noChangeAspect="1"/>
          </p:cNvPicPr>
          <p:nvPr/>
        </p:nvPicPr>
        <p:blipFill>
          <a:blip r:embed="rId4">
            <a:extLst>
              <a:ext uri="{28A0092B-C50C-407E-A947-70E740481C1C}">
                <a14:useLocalDpi xmlns:a14="http://schemas.microsoft.com/office/drawing/2010/main" val="0"/>
              </a:ext>
            </a:extLst>
          </a:blip>
          <a:srcRect l="4167" r="4167"/>
          <a:stretch>
            <a:fillRect/>
          </a:stretch>
        </p:blipFill>
        <p:spPr bwMode="auto">
          <a:xfrm>
            <a:off x="3117850" y="4456113"/>
            <a:ext cx="1600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Box 12">
            <a:extLst>
              <a:ext uri="{FF2B5EF4-FFF2-40B4-BE49-F238E27FC236}">
                <a16:creationId xmlns:a16="http://schemas.microsoft.com/office/drawing/2014/main" id="{8185B125-B015-0754-09C5-A0E119291362}"/>
              </a:ext>
            </a:extLst>
          </p:cNvPr>
          <p:cNvSpPr txBox="1">
            <a:spLocks noChangeArrowheads="1"/>
          </p:cNvSpPr>
          <p:nvPr/>
        </p:nvSpPr>
        <p:spPr bwMode="auto">
          <a:xfrm>
            <a:off x="3025775" y="5495925"/>
            <a:ext cx="1917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EMCCD: Teledyne e2v CCD351-00</a:t>
            </a:r>
          </a:p>
        </p:txBody>
      </p:sp>
      <p:pic>
        <p:nvPicPr>
          <p:cNvPr id="9228" name="Picture 1">
            <a:extLst>
              <a:ext uri="{FF2B5EF4-FFF2-40B4-BE49-F238E27FC236}">
                <a16:creationId xmlns:a16="http://schemas.microsoft.com/office/drawing/2014/main" id="{3FBFDB80-7DD7-5CA3-65A1-FC1E162501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7188" y="4305300"/>
            <a:ext cx="13716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TextBox 2">
            <a:extLst>
              <a:ext uri="{FF2B5EF4-FFF2-40B4-BE49-F238E27FC236}">
                <a16:creationId xmlns:a16="http://schemas.microsoft.com/office/drawing/2014/main" id="{2604EB7A-EE82-6E0D-5724-597D8699E43D}"/>
              </a:ext>
            </a:extLst>
          </p:cNvPr>
          <p:cNvSpPr txBox="1">
            <a:spLocks noChangeArrowheads="1"/>
          </p:cNvSpPr>
          <p:nvPr/>
        </p:nvSpPr>
        <p:spPr bwMode="auto">
          <a:xfrm>
            <a:off x="5168900" y="5478463"/>
            <a:ext cx="19065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CMOS: 163 Mpix QIS (Ma et al. 2022)</a:t>
            </a:r>
          </a:p>
        </p:txBody>
      </p:sp>
      <p:pic>
        <p:nvPicPr>
          <p:cNvPr id="9230" name="Picture 2">
            <a:extLst>
              <a:ext uri="{FF2B5EF4-FFF2-40B4-BE49-F238E27FC236}">
                <a16:creationId xmlns:a16="http://schemas.microsoft.com/office/drawing/2014/main" id="{B536BD7B-3F79-4F1E-C097-AF5D910364D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18650" y="4310063"/>
            <a:ext cx="1487488"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1" name="TextBox 10">
            <a:extLst>
              <a:ext uri="{FF2B5EF4-FFF2-40B4-BE49-F238E27FC236}">
                <a16:creationId xmlns:a16="http://schemas.microsoft.com/office/drawing/2014/main" id="{79371379-B158-BEFB-66AB-DFE741DC3F0A}"/>
              </a:ext>
            </a:extLst>
          </p:cNvPr>
          <p:cNvSpPr txBox="1">
            <a:spLocks noChangeArrowheads="1"/>
          </p:cNvSpPr>
          <p:nvPr/>
        </p:nvSpPr>
        <p:spPr bwMode="auto">
          <a:xfrm>
            <a:off x="6991350" y="5465763"/>
            <a:ext cx="2135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Skipper CCD: 3.5 Mpix (SENSEI Collaboration)</a:t>
            </a:r>
          </a:p>
        </p:txBody>
      </p:sp>
      <p:pic>
        <p:nvPicPr>
          <p:cNvPr id="9232" name="Picture 1">
            <a:extLst>
              <a:ext uri="{FF2B5EF4-FFF2-40B4-BE49-F238E27FC236}">
                <a16:creationId xmlns:a16="http://schemas.microsoft.com/office/drawing/2014/main" id="{2F62ECF0-0012-7998-CAD3-4E2C4FEF62C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5363" y="4124325"/>
            <a:ext cx="1804987"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3" name="TextBox 12">
            <a:extLst>
              <a:ext uri="{FF2B5EF4-FFF2-40B4-BE49-F238E27FC236}">
                <a16:creationId xmlns:a16="http://schemas.microsoft.com/office/drawing/2014/main" id="{A40B4620-448C-5C6F-30C3-1D82406CBE7D}"/>
              </a:ext>
            </a:extLst>
          </p:cNvPr>
          <p:cNvSpPr txBox="1">
            <a:spLocks noChangeArrowheads="1"/>
          </p:cNvSpPr>
          <p:nvPr/>
        </p:nvSpPr>
        <p:spPr bwMode="auto">
          <a:xfrm>
            <a:off x="977900" y="5486400"/>
            <a:ext cx="18065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CMOS: Teledyne e2v CIS301/302</a:t>
            </a:r>
          </a:p>
        </p:txBody>
      </p:sp>
      <p:pic>
        <p:nvPicPr>
          <p:cNvPr id="9234" name="Picture 4">
            <a:extLst>
              <a:ext uri="{FF2B5EF4-FFF2-40B4-BE49-F238E27FC236}">
                <a16:creationId xmlns:a16="http://schemas.microsoft.com/office/drawing/2014/main" id="{4EE73B0D-5807-F9A5-532B-E92A893B8E0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37388" y="1905000"/>
            <a:ext cx="20955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Picture 5">
            <a:extLst>
              <a:ext uri="{FF2B5EF4-FFF2-40B4-BE49-F238E27FC236}">
                <a16:creationId xmlns:a16="http://schemas.microsoft.com/office/drawing/2014/main" id="{31D0F6E2-965C-D4B3-425F-DF2E9FE89FB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96438" y="1895475"/>
            <a:ext cx="13335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6" name="TextBox 8">
            <a:extLst>
              <a:ext uri="{FF2B5EF4-FFF2-40B4-BE49-F238E27FC236}">
                <a16:creationId xmlns:a16="http://schemas.microsoft.com/office/drawing/2014/main" id="{04C565B4-20AF-960E-59FA-7F916DDF08A9}"/>
              </a:ext>
            </a:extLst>
          </p:cNvPr>
          <p:cNvSpPr txBox="1">
            <a:spLocks noChangeArrowheads="1"/>
          </p:cNvSpPr>
          <p:nvPr/>
        </p:nvSpPr>
        <p:spPr bwMode="auto">
          <a:xfrm>
            <a:off x="9229725" y="3067050"/>
            <a:ext cx="21304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a:t>MKID: 20 kpix (Mazin Lab, Breckenridge 2021)</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a:extLst>
              <a:ext uri="{FF2B5EF4-FFF2-40B4-BE49-F238E27FC236}">
                <a16:creationId xmlns:a16="http://schemas.microsoft.com/office/drawing/2014/main" id="{D81C700D-ADE4-7D4B-3A92-236A2730E59B}"/>
              </a:ext>
            </a:extLst>
          </p:cNvPr>
          <p:cNvSpPr>
            <a:spLocks noGrp="1" noChangeArrowheads="1"/>
          </p:cNvSpPr>
          <p:nvPr>
            <p:ph type="title"/>
          </p:nvPr>
        </p:nvSpPr>
        <p:spPr/>
        <p:txBody>
          <a:bodyPr/>
          <a:lstStyle/>
          <a:p>
            <a:r>
              <a:rPr lang="en-US" altLang="en-US" dirty="0"/>
              <a:t>Single Photon Sensitivity</a:t>
            </a:r>
          </a:p>
        </p:txBody>
      </p:sp>
      <p:sp>
        <p:nvSpPr>
          <p:cNvPr id="11266" name="Content Placeholder 2">
            <a:extLst>
              <a:ext uri="{FF2B5EF4-FFF2-40B4-BE49-F238E27FC236}">
                <a16:creationId xmlns:a16="http://schemas.microsoft.com/office/drawing/2014/main" id="{313576FD-5BCF-30A6-3719-05EAC73654A7}"/>
              </a:ext>
            </a:extLst>
          </p:cNvPr>
          <p:cNvSpPr>
            <a:spLocks noGrp="1" noChangeArrowheads="1"/>
          </p:cNvSpPr>
          <p:nvPr>
            <p:ph sz="half" idx="1"/>
          </p:nvPr>
        </p:nvSpPr>
        <p:spPr/>
        <p:txBody>
          <a:bodyPr/>
          <a:lstStyle/>
          <a:p>
            <a:r>
              <a:rPr lang="en-US" altLang="en-US"/>
              <a:t>low-capacitance floating diffusion sense node </a:t>
            </a:r>
          </a:p>
          <a:p>
            <a:r>
              <a:rPr lang="en-US" altLang="en-US"/>
              <a:t>high-gain response of &gt;320 </a:t>
            </a:r>
            <a:r>
              <a:rPr lang="el-GR" altLang="en-US"/>
              <a:t>μ</a:t>
            </a:r>
            <a:r>
              <a:rPr lang="en-US" altLang="en-US"/>
              <a:t>V/e-</a:t>
            </a:r>
          </a:p>
          <a:p>
            <a:r>
              <a:rPr lang="en-US" altLang="en-US"/>
              <a:t>exceeds electronics read noise</a:t>
            </a:r>
          </a:p>
          <a:p>
            <a:r>
              <a:rPr lang="en-US" altLang="en-US"/>
              <a:t>correlated double/multiple sampling</a:t>
            </a:r>
          </a:p>
          <a:p>
            <a:r>
              <a:rPr lang="en-US" altLang="en-US"/>
              <a:t>discrete photoelectron peaks</a:t>
            </a:r>
          </a:p>
        </p:txBody>
      </p:sp>
      <p:pic>
        <p:nvPicPr>
          <p:cNvPr id="11272" name="Picture 16" descr="Figure 1">
            <a:extLst>
              <a:ext uri="{FF2B5EF4-FFF2-40B4-BE49-F238E27FC236}">
                <a16:creationId xmlns:a16="http://schemas.microsoft.com/office/drawing/2014/main" id="{A81EB09F-5E76-627D-9D14-3390DF373C7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3685" t="-15" r="48083" b="45001"/>
          <a:stretch>
            <a:fillRect/>
          </a:stretch>
        </p:blipFill>
        <p:spPr>
          <a:xfrm>
            <a:off x="6197600" y="1574711"/>
            <a:ext cx="5384800" cy="4272141"/>
          </a:xfrm>
        </p:spPr>
      </p:pic>
      <p:pic>
        <p:nvPicPr>
          <p:cNvPr id="11267" name="Picture 5">
            <a:extLst>
              <a:ext uri="{FF2B5EF4-FFF2-40B4-BE49-F238E27FC236}">
                <a16:creationId xmlns:a16="http://schemas.microsoft.com/office/drawing/2014/main" id="{646DC2C7-2E48-601A-5F1D-68F410A8CDB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713" y="4233863"/>
            <a:ext cx="3076575"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 descr="Capacitance calculator - Electronics - BasicTables">
            <a:extLst>
              <a:ext uri="{FF2B5EF4-FFF2-40B4-BE49-F238E27FC236}">
                <a16:creationId xmlns:a16="http://schemas.microsoft.com/office/drawing/2014/main" id="{264A599E-822C-5FAD-4461-B65496C1EA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400" y="4495800"/>
            <a:ext cx="998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3">
            <a:extLst>
              <a:ext uri="{FF2B5EF4-FFF2-40B4-BE49-F238E27FC236}">
                <a16:creationId xmlns:a16="http://schemas.microsoft.com/office/drawing/2014/main" id="{7125EA10-492D-B7F6-14CB-54D5C43CA876}"/>
              </a:ext>
            </a:extLst>
          </p:cNvPr>
          <p:cNvSpPr txBox="1">
            <a:spLocks noChangeArrowheads="1"/>
          </p:cNvSpPr>
          <p:nvPr/>
        </p:nvSpPr>
        <p:spPr bwMode="auto">
          <a:xfrm>
            <a:off x="6192838" y="5834063"/>
            <a:ext cx="53133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000"/>
              <a:t>Ma, J. </a:t>
            </a:r>
            <a:r>
              <a:rPr lang="en-US" altLang="en-US" sz="1000" i="1"/>
              <a:t>et al.</a:t>
            </a:r>
            <a:r>
              <a:rPr lang="en-US" altLang="en-US" sz="1000"/>
              <a:t> Ultra-high-resolution quanta image sensor with reliable photon-number-resolving and high dynamic range capabilities. </a:t>
            </a:r>
            <a:r>
              <a:rPr lang="en-US" altLang="en-US" sz="1000" i="1"/>
              <a:t>Sci Rep</a:t>
            </a:r>
            <a:r>
              <a:rPr lang="en-US" altLang="en-US" sz="1000"/>
              <a:t> </a:t>
            </a:r>
            <a:r>
              <a:rPr lang="en-US" altLang="en-US" sz="1000" b="1"/>
              <a:t>12</a:t>
            </a:r>
            <a:r>
              <a:rPr lang="en-US" altLang="en-US" sz="1000"/>
              <a:t>, 13869 (2022). https://doi.org/10.1038/s41598-022-17952-z</a:t>
            </a:r>
          </a:p>
        </p:txBody>
      </p:sp>
      <p:sp>
        <p:nvSpPr>
          <p:cNvPr id="6" name="Slide Number Placeholder 5"/>
          <p:cNvSpPr>
            <a:spLocks noGrp="1"/>
          </p:cNvSpPr>
          <p:nvPr>
            <p:ph type="sldNum" sz="quarter" idx="12"/>
          </p:nvPr>
        </p:nvSpPr>
        <p:spPr/>
        <p:txBody>
          <a:bodyPr/>
          <a:lstStyle/>
          <a:p>
            <a:fld id="{B9B0392C-5BE7-214B-9E5F-CC8853CBAA6A}" type="slidenum">
              <a:rPr lang="en-US" smtClean="0"/>
              <a:pPr/>
              <a:t>15</a:t>
            </a:fld>
            <a:endParaRPr lang="en-US" dirty="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07D00226-8845-A7D0-E5EC-97B4E1A80A67}"/>
              </a:ext>
            </a:extLst>
          </p:cNvPr>
          <p:cNvSpPr>
            <a:spLocks noGrp="1" noChangeArrowheads="1"/>
          </p:cNvSpPr>
          <p:nvPr>
            <p:ph type="title"/>
          </p:nvPr>
        </p:nvSpPr>
        <p:spPr/>
        <p:txBody>
          <a:bodyPr/>
          <a:lstStyle/>
          <a:p>
            <a:r>
              <a:rPr lang="en-US" altLang="en-US" dirty="0"/>
              <a:t>Single Photon Detector Operation</a:t>
            </a:r>
          </a:p>
        </p:txBody>
      </p:sp>
      <p:sp>
        <p:nvSpPr>
          <p:cNvPr id="6" name="Slide Number Placeholder 5"/>
          <p:cNvSpPr>
            <a:spLocks noGrp="1"/>
          </p:cNvSpPr>
          <p:nvPr>
            <p:ph type="sldNum" sz="quarter" idx="12"/>
          </p:nvPr>
        </p:nvSpPr>
        <p:spPr/>
        <p:txBody>
          <a:bodyPr/>
          <a:lstStyle/>
          <a:p>
            <a:fld id="{B9B0392C-5BE7-214B-9E5F-CC8853CBAA6A}" type="slidenum">
              <a:rPr lang="en-US" smtClean="0"/>
              <a:pPr/>
              <a:t>16</a:t>
            </a:fld>
            <a:endParaRPr lang="en-US" dirty="0"/>
          </a:p>
        </p:txBody>
      </p:sp>
      <p:pic>
        <p:nvPicPr>
          <p:cNvPr id="14" name="Content Placeholder 2">
            <a:extLst>
              <a:ext uri="{FF2B5EF4-FFF2-40B4-BE49-F238E27FC236}">
                <a16:creationId xmlns:a16="http://schemas.microsoft.com/office/drawing/2014/main" id="{BEA24A88-001A-81B3-4B8E-AD82160ACEBF}"/>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402546" y="2509534"/>
            <a:ext cx="5386907" cy="2402494"/>
          </a:xfrm>
        </p:spPr>
      </p:pic>
      <p:pic>
        <p:nvPicPr>
          <p:cNvPr id="12293" name="Picture 14" descr="Photon PNG Transparent Images Free Download | Vector Files | Pngtree">
            <a:extLst>
              <a:ext uri="{FF2B5EF4-FFF2-40B4-BE49-F238E27FC236}">
                <a16:creationId xmlns:a16="http://schemas.microsoft.com/office/drawing/2014/main" id="{B674EABC-2496-1869-FBFE-69C87D3F6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42" t="28009" r="13426" b="48602"/>
          <a:stretch>
            <a:fillRect/>
          </a:stretch>
        </p:blipFill>
        <p:spPr bwMode="auto">
          <a:xfrm rot="-3944181">
            <a:off x="2818772" y="4669934"/>
            <a:ext cx="152082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F029AADE-9071-2800-2D2F-CB250074E8CF}"/>
              </a:ext>
            </a:extLst>
          </p:cNvPr>
          <p:cNvSpPr>
            <a:spLocks noGrp="1" noChangeArrowheads="1"/>
          </p:cNvSpPr>
          <p:nvPr>
            <p:ph type="title"/>
          </p:nvPr>
        </p:nvSpPr>
        <p:spPr/>
        <p:txBody>
          <a:bodyPr/>
          <a:lstStyle/>
          <a:p>
            <a:r>
              <a:rPr lang="en-US" altLang="en-US" dirty="0"/>
              <a:t>Single-Photon CMOS Image Sensors</a:t>
            </a:r>
          </a:p>
        </p:txBody>
      </p:sp>
      <p:pic>
        <p:nvPicPr>
          <p:cNvPr id="16" name="Content Placeholder 11">
            <a:extLst>
              <a:ext uri="{FF2B5EF4-FFF2-40B4-BE49-F238E27FC236}">
                <a16:creationId xmlns:a16="http://schemas.microsoft.com/office/drawing/2014/main" id="{6A3DF424-FA5E-CC89-EFA6-5B3060E46E22}"/>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l="22713" r="17906"/>
          <a:stretch>
            <a:fillRect/>
          </a:stretch>
        </p:blipFill>
        <p:spPr>
          <a:xfrm>
            <a:off x="342207" y="1449719"/>
            <a:ext cx="3581199" cy="4522124"/>
          </a:xfrm>
        </p:spPr>
      </p:pic>
      <p:pic>
        <p:nvPicPr>
          <p:cNvPr id="18" name="Content Placeholder 2">
            <a:extLst>
              <a:ext uri="{FF2B5EF4-FFF2-40B4-BE49-F238E27FC236}">
                <a16:creationId xmlns:a16="http://schemas.microsoft.com/office/drawing/2014/main" id="{35356BDF-EF21-E178-2010-C1BA82AA6BEA}"/>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218247" y="1449719"/>
            <a:ext cx="3857105" cy="4522124"/>
          </a:xfrm>
        </p:spPr>
      </p:pic>
      <p:pic>
        <p:nvPicPr>
          <p:cNvPr id="20" name="Content Placeholder 8">
            <a:extLst>
              <a:ext uri="{FF2B5EF4-FFF2-40B4-BE49-F238E27FC236}">
                <a16:creationId xmlns:a16="http://schemas.microsoft.com/office/drawing/2014/main" id="{378A4C43-8A7B-AE99-80D9-DF32C6969C52}"/>
              </a:ext>
            </a:extLst>
          </p:cNvPr>
          <p:cNvPicPr>
            <a:picLocks noGrp="1" noChangeAspect="1" noChangeArrowheads="1"/>
          </p:cNvPicPr>
          <p:nvPr>
            <p:ph sz="half" idx="13"/>
          </p:nvPr>
        </p:nvPicPr>
        <p:blipFill>
          <a:blip r:embed="rId4" cstate="print">
            <a:extLst>
              <a:ext uri="{28A0092B-C50C-407E-A947-70E740481C1C}">
                <a14:useLocalDpi xmlns:a14="http://schemas.microsoft.com/office/drawing/2010/main" val="0"/>
              </a:ext>
            </a:extLst>
          </a:blip>
          <a:srcRect l="15132" r="25658"/>
          <a:stretch>
            <a:fillRect/>
          </a:stretch>
        </p:blipFill>
        <p:spPr>
          <a:xfrm>
            <a:off x="8368564" y="1451798"/>
            <a:ext cx="3573347" cy="4517967"/>
          </a:xfrm>
        </p:spPr>
      </p:pic>
      <p:sp>
        <p:nvSpPr>
          <p:cNvPr id="13317" name="TextBox 12">
            <a:extLst>
              <a:ext uri="{FF2B5EF4-FFF2-40B4-BE49-F238E27FC236}">
                <a16:creationId xmlns:a16="http://schemas.microsoft.com/office/drawing/2014/main" id="{83C3000F-3AD5-F9B4-95E8-4D373EDE1801}"/>
              </a:ext>
            </a:extLst>
          </p:cNvPr>
          <p:cNvSpPr txBox="1">
            <a:spLocks noChangeArrowheads="1"/>
          </p:cNvSpPr>
          <p:nvPr/>
        </p:nvSpPr>
        <p:spPr bwMode="auto">
          <a:xfrm>
            <a:off x="1012825" y="5934075"/>
            <a:ext cx="23383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800"/>
              <a:t>QIS CMOS</a:t>
            </a:r>
          </a:p>
          <a:p>
            <a:pPr algn="ctr">
              <a:spcBef>
                <a:spcPct val="0"/>
              </a:spcBef>
              <a:buClrTx/>
              <a:buFontTx/>
              <a:buNone/>
            </a:pPr>
            <a:r>
              <a:rPr lang="en-US" altLang="en-US" sz="1800"/>
              <a:t>1 Megapixel Sensors</a:t>
            </a:r>
          </a:p>
          <a:p>
            <a:pPr algn="ctr">
              <a:spcBef>
                <a:spcPct val="0"/>
              </a:spcBef>
              <a:buClrTx/>
              <a:buFontTx/>
              <a:buNone/>
            </a:pPr>
            <a:r>
              <a:rPr lang="en-US" altLang="en-US" sz="1800"/>
              <a:t>1.1 </a:t>
            </a:r>
            <a:r>
              <a:rPr lang="el-GR" altLang="en-US" sz="1800"/>
              <a:t>μ</a:t>
            </a:r>
            <a:r>
              <a:rPr lang="en-US" altLang="en-US" sz="1800"/>
              <a:t>m pixels</a:t>
            </a:r>
          </a:p>
        </p:txBody>
      </p:sp>
      <p:sp>
        <p:nvSpPr>
          <p:cNvPr id="13318" name="TextBox 15">
            <a:extLst>
              <a:ext uri="{FF2B5EF4-FFF2-40B4-BE49-F238E27FC236}">
                <a16:creationId xmlns:a16="http://schemas.microsoft.com/office/drawing/2014/main" id="{63891150-2BAF-81A9-02A6-66A7FC8B658A}"/>
              </a:ext>
            </a:extLst>
          </p:cNvPr>
          <p:cNvSpPr txBox="1">
            <a:spLocks noChangeArrowheads="1"/>
          </p:cNvSpPr>
          <p:nvPr/>
        </p:nvSpPr>
        <p:spPr bwMode="auto">
          <a:xfrm>
            <a:off x="5360988" y="5945188"/>
            <a:ext cx="16224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800"/>
              <a:t>HWK4123</a:t>
            </a:r>
          </a:p>
          <a:p>
            <a:pPr algn="ctr">
              <a:spcBef>
                <a:spcPct val="0"/>
              </a:spcBef>
              <a:buClrTx/>
              <a:buFontTx/>
              <a:buNone/>
            </a:pPr>
            <a:r>
              <a:rPr lang="en-US" altLang="en-US" sz="1800"/>
              <a:t>9.4 Megapixel</a:t>
            </a:r>
          </a:p>
          <a:p>
            <a:pPr algn="ctr">
              <a:spcBef>
                <a:spcPct val="0"/>
              </a:spcBef>
              <a:buClrTx/>
              <a:buFontTx/>
              <a:buNone/>
            </a:pPr>
            <a:r>
              <a:rPr lang="en-US" altLang="en-US" sz="1800"/>
              <a:t>4.6 </a:t>
            </a:r>
            <a:r>
              <a:rPr lang="el-GR" altLang="en-US" sz="1800"/>
              <a:t>μ</a:t>
            </a:r>
            <a:r>
              <a:rPr lang="en-US" altLang="en-US" sz="1800"/>
              <a:t>m pixels</a:t>
            </a:r>
          </a:p>
        </p:txBody>
      </p:sp>
      <p:sp>
        <p:nvSpPr>
          <p:cNvPr id="13321" name="TextBox 14">
            <a:extLst>
              <a:ext uri="{FF2B5EF4-FFF2-40B4-BE49-F238E27FC236}">
                <a16:creationId xmlns:a16="http://schemas.microsoft.com/office/drawing/2014/main" id="{40185C40-C8D2-D843-DD20-7DCE73AF32D4}"/>
              </a:ext>
            </a:extLst>
          </p:cNvPr>
          <p:cNvSpPr txBox="1">
            <a:spLocks noChangeArrowheads="1"/>
          </p:cNvSpPr>
          <p:nvPr/>
        </p:nvSpPr>
        <p:spPr bwMode="auto">
          <a:xfrm>
            <a:off x="9242425" y="6075363"/>
            <a:ext cx="1724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800"/>
              <a:t>ORCA-QUEST</a:t>
            </a:r>
          </a:p>
          <a:p>
            <a:pPr algn="ctr">
              <a:spcBef>
                <a:spcPct val="0"/>
              </a:spcBef>
              <a:buClrTx/>
              <a:buFontTx/>
              <a:buNone/>
            </a:pPr>
            <a:r>
              <a:rPr lang="en-US" altLang="en-US" sz="1800"/>
              <a:t>HWK4123</a:t>
            </a:r>
          </a:p>
        </p:txBody>
      </p:sp>
      <p:sp>
        <p:nvSpPr>
          <p:cNvPr id="23" name="Slide Number Placeholder 22"/>
          <p:cNvSpPr>
            <a:spLocks noGrp="1"/>
          </p:cNvSpPr>
          <p:nvPr>
            <p:ph type="sldNum" sz="quarter" idx="12"/>
          </p:nvPr>
        </p:nvSpPr>
        <p:spPr/>
        <p:txBody>
          <a:bodyPr/>
          <a:lstStyle/>
          <a:p>
            <a:fld id="{B9B0392C-5BE7-214B-9E5F-CC8853CBAA6A}" type="slidenum">
              <a:rPr lang="en-US" smtClean="0"/>
              <a:pPr/>
              <a:t>17</a:t>
            </a:fld>
            <a:endParaRPr lang="en-US" dirty="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Single </a:t>
            </a:r>
            <a:r>
              <a:rPr lang="en-US"/>
              <a:t>Photon Images</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2912" y="1661694"/>
            <a:ext cx="4098175" cy="4098175"/>
          </a:xfrm>
        </p:spPr>
      </p:pic>
      <p:sp>
        <p:nvSpPr>
          <p:cNvPr id="4" name="Slide Number Placeholder 3"/>
          <p:cNvSpPr>
            <a:spLocks noGrp="1"/>
          </p:cNvSpPr>
          <p:nvPr>
            <p:ph type="sldNum" sz="quarter" idx="12"/>
          </p:nvPr>
        </p:nvSpPr>
        <p:spPr/>
        <p:txBody>
          <a:bodyPr/>
          <a:lstStyle/>
          <a:p>
            <a:fld id="{B9B0392C-5BE7-214B-9E5F-CC8853CBAA6A}" type="slidenum">
              <a:rPr lang="en-US" smtClean="0"/>
              <a:pPr/>
              <a:t>18</a:t>
            </a:fld>
            <a:endParaRPr lang="en-US" dirty="0"/>
          </a:p>
        </p:txBody>
      </p:sp>
      <p:pic>
        <p:nvPicPr>
          <p:cNvPr id="2" name="Picture 1"/>
          <p:cNvPicPr>
            <a:picLocks noChangeAspect="1"/>
          </p:cNvPicPr>
          <p:nvPr/>
        </p:nvPicPr>
        <p:blipFill rotWithShape="1">
          <a:blip r:embed="rId3"/>
          <a:srcRect t="1" b="5989"/>
          <a:stretch/>
        </p:blipFill>
        <p:spPr>
          <a:xfrm>
            <a:off x="1701160" y="6003712"/>
            <a:ext cx="8804804" cy="284001"/>
          </a:xfrm>
          <a:prstGeom prst="rect">
            <a:avLst/>
          </a:prstGeom>
        </p:spPr>
      </p:pic>
      <p:sp>
        <p:nvSpPr>
          <p:cNvPr id="3" name="TextBox 2"/>
          <p:cNvSpPr txBox="1"/>
          <p:nvPr/>
        </p:nvSpPr>
        <p:spPr>
          <a:xfrm>
            <a:off x="5469402" y="6141741"/>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8" name="TextBox 7"/>
          <p:cNvSpPr txBox="1"/>
          <p:nvPr/>
        </p:nvSpPr>
        <p:spPr>
          <a:xfrm>
            <a:off x="6681458"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0" name="TextBox 9"/>
          <p:cNvSpPr txBox="1"/>
          <p:nvPr/>
        </p:nvSpPr>
        <p:spPr>
          <a:xfrm>
            <a:off x="7892116"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1" name="TextBox 10"/>
          <p:cNvSpPr txBox="1"/>
          <p:nvPr/>
        </p:nvSpPr>
        <p:spPr>
          <a:xfrm>
            <a:off x="9102774"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2" name="TextBox 11"/>
          <p:cNvSpPr txBox="1"/>
          <p:nvPr/>
        </p:nvSpPr>
        <p:spPr>
          <a:xfrm>
            <a:off x="10313432"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3" name="TextBox 12"/>
          <p:cNvSpPr txBox="1"/>
          <p:nvPr/>
        </p:nvSpPr>
        <p:spPr>
          <a:xfrm>
            <a:off x="4257346"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4" name="TextBox 13"/>
          <p:cNvSpPr txBox="1"/>
          <p:nvPr/>
        </p:nvSpPr>
        <p:spPr>
          <a:xfrm>
            <a:off x="3083390" y="6138032"/>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5" name="TextBox 14"/>
          <p:cNvSpPr txBox="1"/>
          <p:nvPr/>
        </p:nvSpPr>
        <p:spPr>
          <a:xfrm>
            <a:off x="1871334" y="6138032"/>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pic>
        <p:nvPicPr>
          <p:cNvPr id="16" name="Content Placeholder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840912" y="1661694"/>
            <a:ext cx="4098175" cy="4098175"/>
          </a:xfrm>
        </p:spPr>
      </p:pic>
    </p:spTree>
    <p:extLst>
      <p:ext uri="{BB962C8B-B14F-4D97-AF65-F5344CB8AC3E}">
        <p14:creationId xmlns:p14="http://schemas.microsoft.com/office/powerpoint/2010/main" val="57899342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2728A798-A9B1-9345-5320-894E57F29C5D}"/>
              </a:ext>
            </a:extLst>
          </p:cNvPr>
          <p:cNvSpPr>
            <a:spLocks noGrp="1" noChangeArrowheads="1"/>
          </p:cNvSpPr>
          <p:nvPr>
            <p:ph type="title"/>
          </p:nvPr>
        </p:nvSpPr>
        <p:spPr/>
        <p:txBody>
          <a:bodyPr/>
          <a:lstStyle/>
          <a:p>
            <a:r>
              <a:rPr lang="en-US" altLang="en-US"/>
              <a:t>Sensor Parameters and Performance</a:t>
            </a:r>
          </a:p>
        </p:txBody>
      </p:sp>
      <p:graphicFrame>
        <p:nvGraphicFramePr>
          <p:cNvPr id="4" name="Content Placeholder 3">
            <a:extLst>
              <a:ext uri="{FF2B5EF4-FFF2-40B4-BE49-F238E27FC236}">
                <a16:creationId xmlns:a16="http://schemas.microsoft.com/office/drawing/2014/main" id="{CD1C7522-2397-4287-8CFB-F9B8CCA9D1EE}"/>
              </a:ext>
            </a:extLst>
          </p:cNvPr>
          <p:cNvGraphicFramePr>
            <a:graphicFrameLocks noGrp="1"/>
          </p:cNvGraphicFramePr>
          <p:nvPr>
            <p:ph idx="1"/>
          </p:nvPr>
        </p:nvGraphicFramePr>
        <p:xfrm>
          <a:off x="609600" y="1295400"/>
          <a:ext cx="10972801" cy="4568822"/>
        </p:xfrm>
        <a:graphic>
          <a:graphicData uri="http://schemas.openxmlformats.org/drawingml/2006/table">
            <a:tbl>
              <a:tblPr/>
              <a:tblGrid>
                <a:gridCol w="2741625">
                  <a:extLst>
                    <a:ext uri="{9D8B030D-6E8A-4147-A177-3AD203B41FA5}">
                      <a16:colId xmlns:a16="http://schemas.microsoft.com/office/drawing/2014/main" val="2332609287"/>
                    </a:ext>
                  </a:extLst>
                </a:gridCol>
                <a:gridCol w="2741625">
                  <a:extLst>
                    <a:ext uri="{9D8B030D-6E8A-4147-A177-3AD203B41FA5}">
                      <a16:colId xmlns:a16="http://schemas.microsoft.com/office/drawing/2014/main" val="2955174432"/>
                    </a:ext>
                  </a:extLst>
                </a:gridCol>
                <a:gridCol w="2747926">
                  <a:extLst>
                    <a:ext uri="{9D8B030D-6E8A-4147-A177-3AD203B41FA5}">
                      <a16:colId xmlns:a16="http://schemas.microsoft.com/office/drawing/2014/main" val="2305467385"/>
                    </a:ext>
                  </a:extLst>
                </a:gridCol>
                <a:gridCol w="2741625">
                  <a:extLst>
                    <a:ext uri="{9D8B030D-6E8A-4147-A177-3AD203B41FA5}">
                      <a16:colId xmlns:a16="http://schemas.microsoft.com/office/drawing/2014/main" val="756167128"/>
                    </a:ext>
                  </a:extLst>
                </a:gridCol>
              </a:tblGrid>
              <a:tr h="269948">
                <a:tc gridSpan="4">
                  <a:txBody>
                    <a:bodyPr/>
                    <a:lstStyle/>
                    <a:p>
                      <a:pPr algn="ctr" fontAlgn="ctr"/>
                      <a:r>
                        <a:rPr lang="en-US" sz="1600" b="0" i="0" u="none" strike="noStrike" dirty="0">
                          <a:solidFill>
                            <a:srgbClr val="FFFFFF"/>
                          </a:solidFill>
                          <a:effectLst/>
                          <a:latin typeface="Calibri" panose="020F0502020204030204" pitchFamily="34" charset="0"/>
                        </a:rPr>
                        <a:t>Sensor Parameters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21327400"/>
                  </a:ext>
                </a:extLst>
              </a:tr>
              <a:tr h="269948">
                <a:tc>
                  <a:txBody>
                    <a:bodyPr/>
                    <a:lstStyle/>
                    <a:p>
                      <a:pPr algn="ctr" fontAlgn="ctr"/>
                      <a:r>
                        <a:rPr lang="en-US" sz="1600" b="0" i="0" u="none" strike="noStrike">
                          <a:solidFill>
                            <a:srgbClr val="FFFFFF"/>
                          </a:solidFill>
                          <a:effectLst/>
                          <a:latin typeface="Calibri" panose="020F0502020204030204" pitchFamily="34" charset="0"/>
                        </a:rPr>
                        <a:t>Parameter</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FFFFFF"/>
                          </a:solidFill>
                          <a:effectLst/>
                          <a:latin typeface="Calibri" panose="020F0502020204030204" pitchFamily="34" charset="0"/>
                        </a:rPr>
                        <a:t>Unit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FFFFFF"/>
                          </a:solidFill>
                          <a:effectLst/>
                          <a:latin typeface="Calibri" panose="020F0502020204030204" pitchFamily="34" charset="0"/>
                        </a:rPr>
                        <a:t>QISSAT1-2</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FFFFFF"/>
                          </a:solidFill>
                          <a:effectLst/>
                          <a:latin typeface="Calibri" panose="020F0502020204030204" pitchFamily="34" charset="0"/>
                        </a:rPr>
                        <a:t>HWK4123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extLst>
                  <a:ext uri="{0D108BD9-81ED-4DB2-BD59-A6C34878D82A}">
                    <a16:rowId xmlns:a16="http://schemas.microsoft.com/office/drawing/2014/main" val="1113929771"/>
                  </a:ext>
                </a:extLst>
              </a:tr>
              <a:tr h="269948">
                <a:tc>
                  <a:txBody>
                    <a:bodyPr/>
                    <a:lstStyle/>
                    <a:p>
                      <a:pPr algn="ctr" fontAlgn="ctr"/>
                      <a:r>
                        <a:rPr lang="en-US" sz="1600" b="0" i="0" u="none" strike="noStrike" dirty="0">
                          <a:solidFill>
                            <a:srgbClr val="FFFFFF"/>
                          </a:solidFill>
                          <a:effectLst/>
                          <a:latin typeface="Calibri" panose="020F0502020204030204" pitchFamily="34" charset="0"/>
                        </a:rPr>
                        <a:t>Format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1024 × 1024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4096 × 2304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271981"/>
                  </a:ext>
                </a:extLst>
              </a:tr>
              <a:tr h="269948">
                <a:tc>
                  <a:txBody>
                    <a:bodyPr/>
                    <a:lstStyle/>
                    <a:p>
                      <a:pPr algn="ctr" fontAlgn="ctr"/>
                      <a:r>
                        <a:rPr lang="en-US" sz="1600" b="0" i="0" u="none" strike="noStrike" dirty="0">
                          <a:solidFill>
                            <a:srgbClr val="FFFFFF"/>
                          </a:solidFill>
                          <a:effectLst/>
                          <a:latin typeface="Calibri" panose="020F0502020204030204" pitchFamily="34" charset="0"/>
                        </a:rPr>
                        <a:t>Pixel Size</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l-GR" sz="1600" b="0" i="0" u="none" strike="noStrike">
                          <a:solidFill>
                            <a:srgbClr val="000000"/>
                          </a:solidFill>
                          <a:effectLst/>
                          <a:latin typeface="Calibri" panose="020F0502020204030204" pitchFamily="34" charset="0"/>
                        </a:rPr>
                        <a:t>μ</a:t>
                      </a:r>
                      <a:r>
                        <a:rPr lang="en-US" sz="1600" b="0" i="0" u="none" strike="noStrike">
                          <a:solidFill>
                            <a:srgbClr val="000000"/>
                          </a:solidFill>
                          <a:effectLst/>
                          <a:latin typeface="Calibri" panose="020F0502020204030204" pitchFamily="34" charset="0"/>
                        </a:rPr>
                        <a:t>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1.1</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4.6</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7891986"/>
                  </a:ext>
                </a:extLst>
              </a:tr>
              <a:tr h="269948">
                <a:tc gridSpan="4">
                  <a:txBody>
                    <a:bodyPr/>
                    <a:lstStyle/>
                    <a:p>
                      <a:pPr algn="ctr" fontAlgn="ctr"/>
                      <a:r>
                        <a:rPr lang="en-US" sz="1600" b="0" i="0" u="none" strike="noStrike" dirty="0">
                          <a:solidFill>
                            <a:srgbClr val="FFFFFF"/>
                          </a:solidFill>
                          <a:effectLst/>
                          <a:latin typeface="Calibri" panose="020F0502020204030204" pitchFamily="34" charset="0"/>
                        </a:rPr>
                        <a:t>Sensor Performance Metrics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0625387"/>
                  </a:ext>
                </a:extLst>
              </a:tr>
              <a:tr h="269948">
                <a:tc>
                  <a:txBody>
                    <a:bodyPr/>
                    <a:lstStyle/>
                    <a:p>
                      <a:pPr algn="ctr" fontAlgn="ctr"/>
                      <a:r>
                        <a:rPr lang="en-US" sz="1600" b="0" i="0" u="none" strike="noStrike">
                          <a:solidFill>
                            <a:srgbClr val="FFFFFF"/>
                          </a:solidFill>
                          <a:effectLst/>
                          <a:latin typeface="Calibri" panose="020F0502020204030204" pitchFamily="34" charset="0"/>
                        </a:rPr>
                        <a:t>Dark Current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Calibri" panose="020F0502020204030204" pitchFamily="34" charset="0"/>
                          <a:ea typeface="Calibri" panose="020F0502020204030204" pitchFamily="34" charset="0"/>
                          <a:cs typeface="Calibri" panose="020F0502020204030204" pitchFamily="34" charset="0"/>
                        </a:rPr>
                        <a:t>e</a:t>
                      </a:r>
                      <a:r>
                        <a:rPr lang="en-US" altLang="en-US" sz="1600" baseline="30000" dirty="0">
                          <a:latin typeface="Calibri" panose="020F0502020204030204" pitchFamily="34" charset="0"/>
                          <a:ea typeface="Calibri" panose="020F0502020204030204" pitchFamily="34" charset="0"/>
                          <a:cs typeface="Calibri" panose="020F0502020204030204" pitchFamily="34" charset="0"/>
                        </a:rPr>
                        <a:t>-</a:t>
                      </a:r>
                      <a:r>
                        <a:rPr lang="en-US" sz="1600" b="0" i="0" u="none" strike="noStrike" dirty="0">
                          <a:solidFill>
                            <a:srgbClr val="000000"/>
                          </a:solidFill>
                          <a:effectLst/>
                          <a:latin typeface="Calibri" panose="020F0502020204030204" pitchFamily="34" charset="0"/>
                        </a:rPr>
                        <a:t>/pix/s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0.0004 (253 K)</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0.006 (233 K)</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1912694"/>
                  </a:ext>
                </a:extLst>
              </a:tr>
              <a:tr h="269948">
                <a:tc rowSpan="3">
                  <a:txBody>
                    <a:bodyPr/>
                    <a:lstStyle/>
                    <a:p>
                      <a:pPr algn="ctr" fontAlgn="ctr"/>
                      <a:r>
                        <a:rPr lang="en-US" sz="1600" b="0" i="0" u="none" strike="noStrike">
                          <a:solidFill>
                            <a:srgbClr val="FFFFFF"/>
                          </a:solidFill>
                          <a:effectLst/>
                          <a:latin typeface="Calibri" panose="020F0502020204030204" pitchFamily="34" charset="0"/>
                        </a:rPr>
                        <a:t>Quantum Efficiency</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dirty="0">
                          <a:solidFill>
                            <a:srgbClr val="000000"/>
                          </a:solidFill>
                          <a:effectLst/>
                          <a:latin typeface="Calibri" panose="020F0502020204030204" pitchFamily="34" charset="0"/>
                        </a:rPr>
                        <a:t>% (325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35</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60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1850560"/>
                  </a:ext>
                </a:extLst>
              </a:tr>
              <a:tr h="269948">
                <a:tc vMerge="1">
                  <a:txBody>
                    <a:bodyPr/>
                    <a:lstStyle/>
                    <a:p>
                      <a:endParaRPr lang="en-US"/>
                    </a:p>
                  </a:txBody>
                  <a:tcPr/>
                </a:tc>
                <a:tc>
                  <a:txBody>
                    <a:bodyPr/>
                    <a:lstStyle/>
                    <a:p>
                      <a:pPr algn="ctr" fontAlgn="ctr"/>
                      <a:r>
                        <a:rPr lang="en-US" sz="1600" b="0" i="0" u="none" strike="noStrike" dirty="0">
                          <a:solidFill>
                            <a:srgbClr val="000000"/>
                          </a:solidFill>
                          <a:effectLst/>
                          <a:latin typeface="Calibri" panose="020F0502020204030204" pitchFamily="34" charset="0"/>
                        </a:rPr>
                        <a:t>% (500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83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87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1284871"/>
                  </a:ext>
                </a:extLst>
              </a:tr>
              <a:tr h="269948">
                <a:tc vMerge="1">
                  <a:txBody>
                    <a:bodyPr/>
                    <a:lstStyle/>
                    <a:p>
                      <a:endParaRPr lang="en-US"/>
                    </a:p>
                  </a:txBody>
                  <a:tcPr/>
                </a:tc>
                <a:tc>
                  <a:txBody>
                    <a:bodyPr/>
                    <a:lstStyle/>
                    <a:p>
                      <a:pPr algn="ctr" fontAlgn="ctr"/>
                      <a:r>
                        <a:rPr lang="en-US" sz="1600" b="0" i="0" u="none" strike="noStrike" dirty="0">
                          <a:solidFill>
                            <a:srgbClr val="000000"/>
                          </a:solidFill>
                          <a:effectLst/>
                          <a:latin typeface="Calibri" panose="020F0502020204030204" pitchFamily="34" charset="0"/>
                        </a:rPr>
                        <a:t>% (940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36</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274497"/>
                  </a:ext>
                </a:extLst>
              </a:tr>
              <a:tr h="529749">
                <a:tc>
                  <a:txBody>
                    <a:bodyPr/>
                    <a:lstStyle/>
                    <a:p>
                      <a:pPr algn="ctr" fontAlgn="ctr"/>
                      <a:r>
                        <a:rPr lang="en-US" sz="1600" b="0" i="0" u="none" strike="noStrike">
                          <a:solidFill>
                            <a:srgbClr val="FFFFFF"/>
                          </a:solidFill>
                          <a:effectLst/>
                          <a:latin typeface="Calibri" panose="020F0502020204030204" pitchFamily="34" charset="0"/>
                        </a:rPr>
                        <a:t>Read Noise (median)</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Calibri" panose="020F0502020204030204" pitchFamily="34" charset="0"/>
                          <a:ea typeface="Calibri" panose="020F0502020204030204" pitchFamily="34" charset="0"/>
                          <a:cs typeface="Calibri" panose="020F0502020204030204" pitchFamily="34" charset="0"/>
                        </a:rPr>
                        <a:t>e</a:t>
                      </a:r>
                      <a:r>
                        <a:rPr lang="en-US" altLang="en-US" sz="1600" baseline="30000" dirty="0">
                          <a:latin typeface="Calibri" panose="020F0502020204030204" pitchFamily="34" charset="0"/>
                          <a:ea typeface="Calibri" panose="020F0502020204030204" pitchFamily="34" charset="0"/>
                          <a:cs typeface="Calibri" panose="020F0502020204030204" pitchFamily="34" charset="0"/>
                        </a:rPr>
                        <a:t>-</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0.27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0.23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0937926"/>
                  </a:ext>
                </a:extLst>
              </a:tr>
              <a:tr h="269948">
                <a:tc>
                  <a:txBody>
                    <a:bodyPr/>
                    <a:lstStyle/>
                    <a:p>
                      <a:pPr algn="ctr" fontAlgn="ctr"/>
                      <a:r>
                        <a:rPr lang="en-US" sz="1600" b="0" i="0" u="none" strike="noStrike">
                          <a:solidFill>
                            <a:srgbClr val="FFFFFF"/>
                          </a:solidFill>
                          <a:effectLst/>
                          <a:latin typeface="Calibri" panose="020F0502020204030204" pitchFamily="34" charset="0"/>
                        </a:rPr>
                        <a:t>Full Well Depth</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Calibri" panose="020F0502020204030204" pitchFamily="34" charset="0"/>
                          <a:ea typeface="Calibri" panose="020F0502020204030204" pitchFamily="34" charset="0"/>
                          <a:cs typeface="Calibri" panose="020F0502020204030204" pitchFamily="34" charset="0"/>
                        </a:rPr>
                        <a:t>e</a:t>
                      </a:r>
                      <a:r>
                        <a:rPr lang="en-US" altLang="en-US" sz="1600" baseline="30000" dirty="0">
                          <a:latin typeface="Calibri" panose="020F0502020204030204" pitchFamily="34" charset="0"/>
                          <a:ea typeface="Calibri" panose="020F0502020204030204" pitchFamily="34" charset="0"/>
                          <a:cs typeface="Calibri" panose="020F0502020204030204" pitchFamily="34" charset="0"/>
                        </a:rPr>
                        <a:t>-</a:t>
                      </a:r>
                      <a:endParaRPr lang="en-US" sz="1600" b="0" i="0" u="none" strike="noStrike" dirty="0">
                        <a:solidFill>
                          <a:srgbClr val="000000"/>
                        </a:solidFill>
                        <a:effectLst/>
                        <a:latin typeface="Calibri" panose="020F0502020204030204" pitchFamily="34" charset="0"/>
                      </a:endParaRP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275</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7000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9016035"/>
                  </a:ext>
                </a:extLst>
              </a:tr>
              <a:tr h="269948">
                <a:tc>
                  <a:txBody>
                    <a:bodyPr/>
                    <a:lstStyle/>
                    <a:p>
                      <a:pPr algn="ctr" fontAlgn="ctr"/>
                      <a:r>
                        <a:rPr lang="en-US" sz="1600" b="0" i="0" u="none" strike="noStrike">
                          <a:solidFill>
                            <a:srgbClr val="FFFFFF"/>
                          </a:solidFill>
                          <a:effectLst/>
                          <a:latin typeface="Calibri" panose="020F0502020204030204" pitchFamily="34" charset="0"/>
                        </a:rPr>
                        <a:t>Fill Factor</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6215703"/>
                  </a:ext>
                </a:extLst>
              </a:tr>
              <a:tr h="269948">
                <a:tc>
                  <a:txBody>
                    <a:bodyPr/>
                    <a:lstStyle/>
                    <a:p>
                      <a:pPr algn="ctr" fontAlgn="ctr"/>
                      <a:r>
                        <a:rPr lang="en-US" sz="1600" b="0" i="0" u="none" strike="noStrike">
                          <a:solidFill>
                            <a:srgbClr val="FFFFFF"/>
                          </a:solidFill>
                          <a:effectLst/>
                          <a:latin typeface="Calibri" panose="020F0502020204030204" pitchFamily="34" charset="0"/>
                        </a:rPr>
                        <a:t>Frame Rate</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fps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up to 30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up to 120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497594"/>
                  </a:ext>
                </a:extLst>
              </a:tr>
              <a:tr h="529749">
                <a:tc>
                  <a:txBody>
                    <a:bodyPr/>
                    <a:lstStyle/>
                    <a:p>
                      <a:pPr algn="ctr" fontAlgn="ctr"/>
                      <a:r>
                        <a:rPr lang="en-US" sz="1600" b="0" i="0" u="none" strike="noStrike">
                          <a:solidFill>
                            <a:srgbClr val="FFFFFF"/>
                          </a:solidFill>
                          <a:effectLst/>
                          <a:latin typeface="Calibri" panose="020F0502020204030204" pitchFamily="34" charset="0"/>
                        </a:rPr>
                        <a:t>Current TRL</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5 (pixels)</a:t>
                      </a:r>
                      <a:br>
                        <a:rPr lang="en-US" sz="1600" b="0" i="0" u="none" strike="noStrike" dirty="0">
                          <a:solidFill>
                            <a:srgbClr val="000000"/>
                          </a:solidFill>
                          <a:effectLst/>
                          <a:latin typeface="Calibri" panose="020F0502020204030204" pitchFamily="34" charset="0"/>
                        </a:rPr>
                      </a:br>
                      <a:r>
                        <a:rPr lang="en-US" sz="1600" b="0" i="0" u="none" strike="noStrike" dirty="0">
                          <a:solidFill>
                            <a:srgbClr val="000000"/>
                          </a:solidFill>
                          <a:effectLst/>
                          <a:latin typeface="Calibri" panose="020F0502020204030204" pitchFamily="34" charset="0"/>
                        </a:rPr>
                        <a:t>4 (ROIC)</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8004957"/>
                  </a:ext>
                </a:extLst>
              </a:tr>
              <a:tr h="269948">
                <a:tc gridSpan="4">
                  <a:txBody>
                    <a:bodyPr/>
                    <a:lstStyle/>
                    <a:p>
                      <a:pPr algn="ctr" fontAlgn="ctr"/>
                      <a:r>
                        <a:rPr lang="en-US" sz="1600" b="0" i="0" u="none" strike="noStrike" dirty="0">
                          <a:solidFill>
                            <a:srgbClr val="000000"/>
                          </a:solidFill>
                          <a:effectLst/>
                          <a:latin typeface="Calibri" panose="020F0502020204030204" pitchFamily="34" charset="0"/>
                        </a:rPr>
                        <a:t> </a:t>
                      </a:r>
                    </a:p>
                  </a:txBody>
                  <a:tcPr marL="12859" marR="12859"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49057003"/>
                  </a:ext>
                </a:extLst>
              </a:tr>
            </a:tbl>
          </a:graphicData>
        </a:graphic>
      </p:graphicFrame>
      <p:sp>
        <p:nvSpPr>
          <p:cNvPr id="24" name="Slide Number Placeholder 23"/>
          <p:cNvSpPr>
            <a:spLocks noGrp="1"/>
          </p:cNvSpPr>
          <p:nvPr>
            <p:ph type="sldNum" sz="quarter" idx="12"/>
          </p:nvPr>
        </p:nvSpPr>
        <p:spPr/>
        <p:txBody>
          <a:bodyPr/>
          <a:lstStyle/>
          <a:p>
            <a:fld id="{B9B0392C-5BE7-214B-9E5F-CC8853CBAA6A}" type="slidenum">
              <a:rPr lang="en-US" smtClean="0"/>
              <a:pPr/>
              <a:t>19</a:t>
            </a:fld>
            <a:endParaRPr lang="en-US" dirty="0"/>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altLang="en-US" dirty="0"/>
              <a:t>Outline</a:t>
            </a:r>
          </a:p>
        </p:txBody>
      </p:sp>
      <p:sp>
        <p:nvSpPr>
          <p:cNvPr id="5124" name="Rectangle 3"/>
          <p:cNvSpPr>
            <a:spLocks noGrp="1" noChangeArrowheads="1"/>
          </p:cNvSpPr>
          <p:nvPr>
            <p:ph idx="1"/>
          </p:nvPr>
        </p:nvSpPr>
        <p:spPr/>
        <p:txBody>
          <a:bodyPr/>
          <a:lstStyle/>
          <a:p>
            <a:r>
              <a:rPr lang="en-US" altLang="en-US" dirty="0"/>
              <a:t>Speaker Bio</a:t>
            </a:r>
          </a:p>
          <a:p>
            <a:r>
              <a:rPr lang="en-US" altLang="en-US" dirty="0"/>
              <a:t>Future Photon Initiative</a:t>
            </a:r>
          </a:p>
          <a:p>
            <a:r>
              <a:rPr lang="en-US" altLang="en-US" dirty="0"/>
              <a:t>Center for Detectors</a:t>
            </a:r>
          </a:p>
          <a:p>
            <a:r>
              <a:rPr lang="en-US" altLang="en-US" dirty="0"/>
              <a:t>CMOS Imaging Detectors for Space</a:t>
            </a:r>
          </a:p>
          <a:p>
            <a:endParaRPr lang="en-US" altLang="en-US" dirty="0"/>
          </a:p>
        </p:txBody>
      </p:sp>
      <p:sp>
        <p:nvSpPr>
          <p:cNvPr id="24" name="Slide Number Placeholder 23"/>
          <p:cNvSpPr>
            <a:spLocks noGrp="1"/>
          </p:cNvSpPr>
          <p:nvPr>
            <p:ph type="sldNum" sz="quarter" idx="12"/>
          </p:nvPr>
        </p:nvSpPr>
        <p:spPr/>
        <p:txBody>
          <a:bodyPr/>
          <a:lstStyle/>
          <a:p>
            <a:fld id="{B9B0392C-5BE7-214B-9E5F-CC8853CBAA6A}" type="slidenum">
              <a:rPr lang="en-US" smtClean="0"/>
              <a:pPr/>
              <a:t>2</a:t>
            </a:fld>
            <a:endParaRPr lang="en-US" dirty="0"/>
          </a:p>
        </p:txBody>
      </p:sp>
    </p:spTree>
    <p:extLst>
      <p:ext uri="{BB962C8B-B14F-4D97-AF65-F5344CB8AC3E}">
        <p14:creationId xmlns:p14="http://schemas.microsoft.com/office/powerpoint/2010/main" val="2288900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28EF0762-57EB-7DCC-CA03-F629684A983A}"/>
              </a:ext>
            </a:extLst>
          </p:cNvPr>
          <p:cNvSpPr>
            <a:spLocks noGrp="1" noChangeArrowheads="1"/>
          </p:cNvSpPr>
          <p:nvPr>
            <p:ph type="title"/>
          </p:nvPr>
        </p:nvSpPr>
        <p:spPr/>
        <p:txBody>
          <a:bodyPr/>
          <a:lstStyle/>
          <a:p>
            <a:r>
              <a:rPr lang="en-US" altLang="en-US" dirty="0"/>
              <a:t>New FPGA-based Electronics</a:t>
            </a:r>
          </a:p>
        </p:txBody>
      </p:sp>
      <p:pic>
        <p:nvPicPr>
          <p:cNvPr id="16388" name="Content Placeholder 4">
            <a:extLst>
              <a:ext uri="{FF2B5EF4-FFF2-40B4-BE49-F238E27FC236}">
                <a16:creationId xmlns:a16="http://schemas.microsoft.com/office/drawing/2014/main" id="{B9B4A486-20C4-6BD0-C0DA-616491C0D8CE}"/>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490949" y="1295400"/>
            <a:ext cx="1622102" cy="2438400"/>
          </a:xfrm>
        </p:spPr>
      </p:pic>
      <p:pic>
        <p:nvPicPr>
          <p:cNvPr id="16390" name="Content Placeholder 8">
            <a:extLst>
              <a:ext uri="{FF2B5EF4-FFF2-40B4-BE49-F238E27FC236}">
                <a16:creationId xmlns:a16="http://schemas.microsoft.com/office/drawing/2014/main" id="{27CFF05E-B556-DC8D-B339-3A04CB057A63}"/>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975600" y="1295400"/>
            <a:ext cx="1828800" cy="2438400"/>
          </a:xfrm>
        </p:spPr>
      </p:pic>
      <p:pic>
        <p:nvPicPr>
          <p:cNvPr id="16389" name="Content Placeholder 6">
            <a:extLst>
              <a:ext uri="{FF2B5EF4-FFF2-40B4-BE49-F238E27FC236}">
                <a16:creationId xmlns:a16="http://schemas.microsoft.com/office/drawing/2014/main" id="{56E79C17-4509-A642-227A-F8A9B0D94278}"/>
              </a:ext>
            </a:extLst>
          </p:cNvPr>
          <p:cNvPicPr>
            <a:picLocks noGrp="1" noChangeAspect="1" noChangeArrowheads="1"/>
          </p:cNvPicPr>
          <p:nvPr>
            <p:ph sz="half" idx="13"/>
          </p:nvPr>
        </p:nvPicPr>
        <p:blipFill>
          <a:blip r:embed="rId4" cstate="print">
            <a:extLst>
              <a:ext uri="{28A0092B-C50C-407E-A947-70E740481C1C}">
                <a14:useLocalDpi xmlns:a14="http://schemas.microsoft.com/office/drawing/2010/main" val="0"/>
              </a:ext>
            </a:extLst>
          </a:blip>
          <a:stretch>
            <a:fillRect/>
          </a:stretch>
        </p:blipFill>
        <p:spPr>
          <a:xfrm>
            <a:off x="1880523" y="3923405"/>
            <a:ext cx="2842953" cy="2132215"/>
          </a:xfrm>
        </p:spPr>
      </p:pic>
      <p:pic>
        <p:nvPicPr>
          <p:cNvPr id="9" name="Picture 9">
            <a:extLst>
              <a:ext uri="{FF2B5EF4-FFF2-40B4-BE49-F238E27FC236}">
                <a16:creationId xmlns:a16="http://schemas.microsoft.com/office/drawing/2014/main" id="{8ED32862-8FFD-4D7F-0B00-D13C3763517A}"/>
              </a:ext>
            </a:extLst>
          </p:cNvPr>
          <p:cNvPicPr>
            <a:picLocks noGrp="1" noChangeAspect="1"/>
          </p:cNvPicPr>
          <p:nvPr>
            <p:ph sz="half" idx="14"/>
          </p:nvPr>
        </p:nvPicPr>
        <p:blipFill>
          <a:blip r:embed="rId5" cstate="print">
            <a:extLst>
              <a:ext uri="{28A0092B-C50C-407E-A947-70E740481C1C}">
                <a14:useLocalDpi xmlns:a14="http://schemas.microsoft.com/office/drawing/2010/main" val="0"/>
              </a:ext>
            </a:extLst>
          </a:blip>
          <a:srcRect/>
          <a:stretch>
            <a:fillRect/>
          </a:stretch>
        </p:blipFill>
        <p:spPr bwMode="auto">
          <a:xfrm>
            <a:off x="8163310" y="3770313"/>
            <a:ext cx="1453379"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B9B0392C-5BE7-214B-9E5F-CC8853CBAA6A}" type="slidenum">
              <a:rPr lang="en-US" smtClean="0"/>
              <a:pPr/>
              <a:t>20</a:t>
            </a:fld>
            <a:endParaRPr lang="en-US" dirty="0"/>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74805319-9D03-F60A-0402-03DE3F3251B0}"/>
              </a:ext>
            </a:extLst>
          </p:cNvPr>
          <p:cNvSpPr>
            <a:spLocks noGrp="1" noChangeArrowheads="1"/>
          </p:cNvSpPr>
          <p:nvPr>
            <p:ph type="title"/>
          </p:nvPr>
        </p:nvSpPr>
        <p:spPr/>
        <p:txBody>
          <a:bodyPr/>
          <a:lstStyle/>
          <a:p>
            <a:r>
              <a:rPr lang="en-US" altLang="en-US" dirty="0"/>
              <a:t>Radiation Mitigation Readout Modes</a:t>
            </a:r>
          </a:p>
        </p:txBody>
      </p:sp>
      <p:sp>
        <p:nvSpPr>
          <p:cNvPr id="25603" name="Content Placeholder 7">
            <a:extLst>
              <a:ext uri="{FF2B5EF4-FFF2-40B4-BE49-F238E27FC236}">
                <a16:creationId xmlns:a16="http://schemas.microsoft.com/office/drawing/2014/main" id="{4BD84B32-5D22-286D-7BA0-70B9F0E6C962}"/>
              </a:ext>
            </a:extLst>
          </p:cNvPr>
          <p:cNvSpPr>
            <a:spLocks noGrp="1" noChangeArrowheads="1"/>
          </p:cNvSpPr>
          <p:nvPr>
            <p:ph sz="half" idx="1"/>
          </p:nvPr>
        </p:nvSpPr>
        <p:spPr/>
        <p:txBody>
          <a:bodyPr>
            <a:normAutofit fontScale="92500" lnSpcReduction="10000"/>
          </a:bodyPr>
          <a:lstStyle/>
          <a:p>
            <a:r>
              <a:rPr lang="en-US" altLang="en-US"/>
              <a:t>create and validate single event upset mitigation readout modes</a:t>
            </a:r>
          </a:p>
          <a:p>
            <a:r>
              <a:rPr lang="en-US" altLang="en-US"/>
              <a:t>develop and test damage mitigation operational modes</a:t>
            </a:r>
          </a:p>
          <a:p>
            <a:r>
              <a:rPr lang="en-US" altLang="en-US"/>
              <a:t>leverage CMOS digital pixel multiplexing</a:t>
            </a:r>
          </a:p>
          <a:p>
            <a:r>
              <a:rPr lang="en-US" altLang="en-US"/>
              <a:t>generate modular waveforms for custom readout</a:t>
            </a:r>
          </a:p>
          <a:p>
            <a:r>
              <a:rPr lang="en-US" altLang="en-US"/>
              <a:t>verify performance of custom modes at radiation beam line</a:t>
            </a:r>
          </a:p>
          <a:p>
            <a:r>
              <a:rPr lang="en-US" altLang="en-US"/>
              <a:t>advance new readout modes beyond TRL2</a:t>
            </a:r>
          </a:p>
          <a:p>
            <a:endParaRPr lang="en-US" altLang="en-US"/>
          </a:p>
          <a:p>
            <a:endParaRPr lang="en-US" altLang="en-US"/>
          </a:p>
        </p:txBody>
      </p:sp>
      <p:pic>
        <p:nvPicPr>
          <p:cNvPr id="25604" name="Content Placeholder 11">
            <a:extLst>
              <a:ext uri="{FF2B5EF4-FFF2-40B4-BE49-F238E27FC236}">
                <a16:creationId xmlns:a16="http://schemas.microsoft.com/office/drawing/2014/main" id="{53F78AD6-CF89-8DD7-AD1E-F741DB018D98}"/>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532947" y="1574569"/>
            <a:ext cx="2714105" cy="1803862"/>
          </a:xfrm>
        </p:spPr>
      </p:pic>
      <p:pic>
        <p:nvPicPr>
          <p:cNvPr id="10" name="Picture 2">
            <a:extLst>
              <a:ext uri="{FF2B5EF4-FFF2-40B4-BE49-F238E27FC236}">
                <a16:creationId xmlns:a16="http://schemas.microsoft.com/office/drawing/2014/main" id="{37867C83-C8A4-5E4B-C03A-6F32CF0D98E7}"/>
              </a:ext>
            </a:extLst>
          </p:cNvPr>
          <p:cNvPicPr>
            <a:picLocks noGrp="1" noChangeAspect="1"/>
          </p:cNvPicPr>
          <p:nvPr>
            <p:ph sz="half" idx="13"/>
          </p:nvPr>
        </p:nvPicPr>
        <p:blipFill>
          <a:blip r:embed="rId3" cstate="print">
            <a:extLst>
              <a:ext uri="{28A0092B-C50C-407E-A947-70E740481C1C}">
                <a14:useLocalDpi xmlns:a14="http://schemas.microsoft.com/office/drawing/2010/main" val="0"/>
              </a:ext>
            </a:extLst>
          </a:blip>
          <a:srcRect/>
          <a:stretch>
            <a:fillRect/>
          </a:stretch>
        </p:blipFill>
        <p:spPr bwMode="auto">
          <a:xfrm>
            <a:off x="6197600" y="3908697"/>
            <a:ext cx="5384800" cy="206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B9B0392C-5BE7-214B-9E5F-CC8853CBAA6A}" type="slidenum">
              <a:rPr lang="en-US" smtClean="0"/>
              <a:pPr/>
              <a:t>21</a:t>
            </a:fld>
            <a:endParaRPr lang="en-US" dirty="0"/>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Custom Cryogenic and Vacuum Safe Readout Electronics</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8305" y="1803010"/>
            <a:ext cx="5087389" cy="3815542"/>
          </a:xfrm>
        </p:spPr>
      </p:pic>
      <p:pic>
        <p:nvPicPr>
          <p:cNvPr id="7" name="Content Placeholder 6" descr="\\hawk.cfd.rit.edu\C\RIDL\internal\projects\SAT\internal docs\images\SAT Full System Cooldown\IMG_20220224_154620226.jpg"/>
          <p:cNvPicPr>
            <a:picLocks noGrp="1"/>
          </p:cNvPicPr>
          <p:nvPr>
            <p:ph sz="half" idx="2"/>
          </p:nvPr>
        </p:nvPicPr>
        <p:blipFill rotWithShape="1">
          <a:blip r:embed="rId3" cstate="print">
            <a:extLst>
              <a:ext uri="{28A0092B-C50C-407E-A947-70E740481C1C}">
                <a14:useLocalDpi xmlns:a14="http://schemas.microsoft.com/office/drawing/2010/main" val="0"/>
              </a:ext>
            </a:extLst>
          </a:blip>
          <a:stretch/>
        </p:blipFill>
        <p:spPr>
          <a:xfrm>
            <a:off x="6346305" y="1803010"/>
            <a:ext cx="5087389" cy="3815542"/>
          </a:xfrm>
        </p:spPr>
      </p:pic>
      <p:sp>
        <p:nvSpPr>
          <p:cNvPr id="4" name="Slide Number Placeholder 3"/>
          <p:cNvSpPr>
            <a:spLocks noGrp="1"/>
          </p:cNvSpPr>
          <p:nvPr>
            <p:ph type="sldNum" sz="quarter" idx="12"/>
          </p:nvPr>
        </p:nvSpPr>
        <p:spPr>
          <a:prstGeom prst="rect">
            <a:avLst/>
          </a:prstGeom>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22</a:t>
            </a:fld>
            <a:endParaRPr lang="en-US" dirty="0"/>
          </a:p>
        </p:txBody>
      </p:sp>
    </p:spTree>
    <p:extLst>
      <p:ext uri="{BB962C8B-B14F-4D97-AF65-F5344CB8AC3E}">
        <p14:creationId xmlns:p14="http://schemas.microsoft.com/office/powerpoint/2010/main" val="47704401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Detector Mounted for Radiation (left) and Optical (right) Testing</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8305" y="1803010"/>
            <a:ext cx="5087389" cy="3815542"/>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46305" y="2280992"/>
            <a:ext cx="5087389" cy="2859578"/>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23</a:t>
            </a:fld>
            <a:endParaRPr lang="en-US" dirty="0"/>
          </a:p>
        </p:txBody>
      </p:sp>
    </p:spTree>
    <p:extLst>
      <p:ext uri="{BB962C8B-B14F-4D97-AF65-F5344CB8AC3E}">
        <p14:creationId xmlns:p14="http://schemas.microsoft.com/office/powerpoint/2010/main" val="407132900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Dewar and Detector at the Proton Radiation Testing Facility</a:t>
            </a:r>
            <a:endParaRPr lang="en-US" dirty="0"/>
          </a:p>
        </p:txBody>
      </p:sp>
      <p:pic>
        <p:nvPicPr>
          <p:cNvPr id="13" name="Content Placeholder 12"/>
          <p:cNvPicPr>
            <a:picLocks noGrp="1" noChangeAspect="1"/>
          </p:cNvPicPr>
          <p:nvPr>
            <p:ph idx="1"/>
          </p:nvPr>
        </p:nvPicPr>
        <p:blipFill>
          <a:blip r:embed="rId2"/>
          <a:stretch>
            <a:fillRect/>
          </a:stretch>
        </p:blipFill>
        <p:spPr>
          <a:xfrm>
            <a:off x="1818696" y="1295400"/>
            <a:ext cx="8554608" cy="4830763"/>
          </a:xfrm>
        </p:spPr>
      </p:pic>
      <p:sp>
        <p:nvSpPr>
          <p:cNvPr id="4" name="Slide Number Placeholder 3"/>
          <p:cNvSpPr>
            <a:spLocks noGrp="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36BF90-F6C3-40B9-A101-D2D9AB0941E0}" type="slidenum">
              <a:rPr lang="en-US" altLang="en-US" smtClean="0"/>
              <a:pPr>
                <a:defRPr/>
              </a:pPr>
              <a:t>24</a:t>
            </a:fld>
            <a:endParaRPr lang="en-US" dirty="0"/>
          </a:p>
        </p:txBody>
      </p:sp>
    </p:spTree>
    <p:extLst>
      <p:ext uri="{BB962C8B-B14F-4D97-AF65-F5344CB8AC3E}">
        <p14:creationId xmlns:p14="http://schemas.microsoft.com/office/powerpoint/2010/main" val="61075658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Integrated Dark Signal as a Function of Radiation Dose</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52305" y="1676241"/>
            <a:ext cx="5087389" cy="4069080"/>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25</a:t>
            </a:fld>
            <a:endParaRPr lang="en-US" dirty="0"/>
          </a:p>
        </p:txBody>
      </p:sp>
    </p:spTree>
    <p:extLst>
      <p:ext uri="{BB962C8B-B14F-4D97-AF65-F5344CB8AC3E}">
        <p14:creationId xmlns:p14="http://schemas.microsoft.com/office/powerpoint/2010/main" val="425983866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Dark Current After Irradiation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6773" y="1295400"/>
            <a:ext cx="6038453" cy="4830763"/>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26</a:t>
            </a:fld>
            <a:endParaRPr lang="en-US" dirty="0"/>
          </a:p>
        </p:txBody>
      </p:sp>
      <p:sp>
        <p:nvSpPr>
          <p:cNvPr id="3" name="TextBox 2"/>
          <p:cNvSpPr txBox="1"/>
          <p:nvPr/>
        </p:nvSpPr>
        <p:spPr>
          <a:xfrm rot="19280898">
            <a:off x="6010814" y="2847298"/>
            <a:ext cx="1391728" cy="200055"/>
          </a:xfrm>
          <a:prstGeom prst="rect">
            <a:avLst/>
          </a:prstGeom>
          <a:noFill/>
        </p:spPr>
        <p:txBody>
          <a:bodyPr wrap="none" rtlCol="0">
            <a:spAutoFit/>
          </a:bodyPr>
          <a:lstStyle/>
          <a:p>
            <a:r>
              <a:rPr lang="en-US" sz="700" dirty="0"/>
              <a:t>Doubling Temperature =~8.5K</a:t>
            </a:r>
          </a:p>
        </p:txBody>
      </p:sp>
    </p:spTree>
    <p:extLst>
      <p:ext uri="{BB962C8B-B14F-4D97-AF65-F5344CB8AC3E}">
        <p14:creationId xmlns:p14="http://schemas.microsoft.com/office/powerpoint/2010/main" val="130427409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2B650D88-7B9D-4314-AB46-94F03DD5008F}"/>
              </a:ext>
            </a:extLst>
          </p:cNvPr>
          <p:cNvSpPr txBox="1">
            <a:spLocks noChangeArrowheads="1"/>
          </p:cNvSpPr>
          <p:nvPr/>
        </p:nvSpPr>
        <p:spPr bwMode="auto">
          <a:xfrm>
            <a:off x="609600" y="1295400"/>
            <a:ext cx="5384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FF6A06"/>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FF6A06"/>
              </a:buClr>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FF6A06"/>
              </a:buClr>
              <a:buChar char="•"/>
              <a:defRPr sz="2000">
                <a:solidFill>
                  <a:schemeClr val="tx1"/>
                </a:solidFill>
                <a:latin typeface="+mn-lt"/>
                <a:ea typeface="+mn-ea"/>
              </a:defRPr>
            </a:lvl3pPr>
            <a:lvl4pPr marL="1600200" indent="-228600" algn="l" rtl="0" eaLnBrk="0" fontAlgn="base" hangingPunct="0">
              <a:spcBef>
                <a:spcPct val="20000"/>
              </a:spcBef>
              <a:spcAft>
                <a:spcPct val="0"/>
              </a:spcAft>
              <a:buClr>
                <a:srgbClr val="FF6A06"/>
              </a:buClr>
              <a:buChar char="–"/>
              <a:defRPr sz="1800">
                <a:solidFill>
                  <a:schemeClr val="tx1"/>
                </a:solidFill>
                <a:latin typeface="+mn-lt"/>
                <a:ea typeface="+mn-ea"/>
              </a:defRPr>
            </a:lvl4pPr>
            <a:lvl5pPr marL="2057400" indent="-228600" algn="l" rtl="0" eaLnBrk="0" fontAlgn="base" hangingPunct="0">
              <a:spcBef>
                <a:spcPct val="20000"/>
              </a:spcBef>
              <a:spcAft>
                <a:spcPct val="0"/>
              </a:spcAft>
              <a:buClr>
                <a:srgbClr val="FF6A06"/>
              </a:buClr>
              <a:buChar char="»"/>
              <a:defRPr sz="1800">
                <a:solidFill>
                  <a:schemeClr val="tx1"/>
                </a:solidFill>
                <a:latin typeface="+mn-lt"/>
                <a:ea typeface="+mn-ea"/>
              </a:defRPr>
            </a:lvl5pPr>
            <a:lvl6pPr marL="2514600" indent="-228600" algn="l" rtl="0" fontAlgn="base">
              <a:spcBef>
                <a:spcPct val="20000"/>
              </a:spcBef>
              <a:spcAft>
                <a:spcPct val="0"/>
              </a:spcAft>
              <a:buClr>
                <a:srgbClr val="FF6A06"/>
              </a:buClr>
              <a:buChar char="»"/>
              <a:defRPr sz="1800">
                <a:solidFill>
                  <a:schemeClr val="tx1"/>
                </a:solidFill>
                <a:latin typeface="+mn-lt"/>
                <a:ea typeface="+mn-ea"/>
              </a:defRPr>
            </a:lvl6pPr>
            <a:lvl7pPr marL="2971800" indent="-228600" algn="l" rtl="0" fontAlgn="base">
              <a:spcBef>
                <a:spcPct val="20000"/>
              </a:spcBef>
              <a:spcAft>
                <a:spcPct val="0"/>
              </a:spcAft>
              <a:buClr>
                <a:srgbClr val="FF6A06"/>
              </a:buClr>
              <a:buChar char="»"/>
              <a:defRPr sz="1800">
                <a:solidFill>
                  <a:schemeClr val="tx1"/>
                </a:solidFill>
                <a:latin typeface="+mn-lt"/>
                <a:ea typeface="+mn-ea"/>
              </a:defRPr>
            </a:lvl7pPr>
            <a:lvl8pPr marL="3429000" indent="-228600" algn="l" rtl="0" fontAlgn="base">
              <a:spcBef>
                <a:spcPct val="20000"/>
              </a:spcBef>
              <a:spcAft>
                <a:spcPct val="0"/>
              </a:spcAft>
              <a:buClr>
                <a:srgbClr val="FF6A06"/>
              </a:buClr>
              <a:buChar char="»"/>
              <a:defRPr sz="1800">
                <a:solidFill>
                  <a:schemeClr val="tx1"/>
                </a:solidFill>
                <a:latin typeface="+mn-lt"/>
                <a:ea typeface="+mn-ea"/>
              </a:defRPr>
            </a:lvl8pPr>
            <a:lvl9pPr marL="3886200" indent="-228600" algn="l" rtl="0" fontAlgn="base">
              <a:spcBef>
                <a:spcPct val="20000"/>
              </a:spcBef>
              <a:spcAft>
                <a:spcPct val="0"/>
              </a:spcAft>
              <a:buClr>
                <a:srgbClr val="FF6A06"/>
              </a:buClr>
              <a:buChar char="»"/>
              <a:defRPr sz="1800">
                <a:solidFill>
                  <a:schemeClr val="tx1"/>
                </a:solidFill>
                <a:latin typeface="+mn-lt"/>
                <a:ea typeface="+mn-ea"/>
              </a:defRPr>
            </a:lvl9pPr>
          </a:lstStyle>
          <a:p>
            <a:pPr marL="457200" indent="-457200">
              <a:defRPr/>
            </a:pPr>
            <a:endParaRPr lang="en-US" altLang="en-US" kern="0" dirty="0"/>
          </a:p>
        </p:txBody>
      </p:sp>
      <p:sp>
        <p:nvSpPr>
          <p:cNvPr id="27651" name="Title 1">
            <a:extLst>
              <a:ext uri="{FF2B5EF4-FFF2-40B4-BE49-F238E27FC236}">
                <a16:creationId xmlns:a16="http://schemas.microsoft.com/office/drawing/2014/main" id="{25F0213F-2105-2C01-45BA-4AFC4C5B7C95}"/>
              </a:ext>
            </a:extLst>
          </p:cNvPr>
          <p:cNvSpPr>
            <a:spLocks noGrp="1" noChangeArrowheads="1"/>
          </p:cNvSpPr>
          <p:nvPr>
            <p:ph type="title"/>
          </p:nvPr>
        </p:nvSpPr>
        <p:spPr/>
        <p:txBody>
          <a:bodyPr/>
          <a:lstStyle/>
          <a:p>
            <a:r>
              <a:rPr lang="en-US" altLang="en-US" dirty="0"/>
              <a:t>Single-Photon Sensing NIR Photodiode</a:t>
            </a:r>
          </a:p>
        </p:txBody>
      </p:sp>
      <p:sp>
        <p:nvSpPr>
          <p:cNvPr id="12" name="Content Placeholder 11"/>
          <p:cNvSpPr>
            <a:spLocks noGrp="1"/>
          </p:cNvSpPr>
          <p:nvPr>
            <p:ph sz="half" idx="1"/>
          </p:nvPr>
        </p:nvSpPr>
        <p:spPr/>
        <p:txBody>
          <a:bodyPr>
            <a:normAutofit fontScale="92500"/>
          </a:bodyPr>
          <a:lstStyle/>
          <a:p>
            <a:pPr marL="457200" indent="-457200">
              <a:buFontTx/>
              <a:buAutoNum type="arabicPeriod"/>
              <a:defRPr/>
            </a:pPr>
            <a:r>
              <a:rPr lang="en-US" altLang="en-US" dirty="0"/>
              <a:t>develop Si TCAD model of pixel using Synopsys </a:t>
            </a:r>
            <a:r>
              <a:rPr lang="en-US" altLang="en-US" dirty="0" err="1"/>
              <a:t>Sentaurus</a:t>
            </a:r>
            <a:endParaRPr lang="en-US" altLang="en-US" dirty="0"/>
          </a:p>
          <a:p>
            <a:pPr marL="457200" indent="-457200">
              <a:buFontTx/>
              <a:buAutoNum type="arabicPeriod"/>
              <a:defRPr/>
            </a:pPr>
            <a:r>
              <a:rPr lang="en-US" altLang="en-US" dirty="0"/>
              <a:t>demonstrate pixel operation and low-capacitance sense node</a:t>
            </a:r>
          </a:p>
          <a:p>
            <a:pPr marL="457200" indent="-457200">
              <a:buFontTx/>
              <a:buAutoNum type="arabicPeriod"/>
              <a:defRPr/>
            </a:pPr>
            <a:r>
              <a:rPr lang="en-US" altLang="en-US" dirty="0"/>
              <a:t>migrate structure to MCT material platform</a:t>
            </a:r>
          </a:p>
          <a:p>
            <a:pPr marL="457200" indent="-457200">
              <a:buFontTx/>
              <a:buAutoNum type="arabicPeriod"/>
              <a:defRPr/>
            </a:pPr>
            <a:r>
              <a:rPr lang="en-US" altLang="en-US" dirty="0"/>
              <a:t>simulate photodiode performance and compare to Si predecessor</a:t>
            </a:r>
          </a:p>
          <a:p>
            <a:pPr marL="457200" indent="-457200">
              <a:buFontTx/>
              <a:buAutoNum type="arabicPeriod"/>
              <a:defRPr/>
            </a:pPr>
            <a:r>
              <a:rPr lang="en-US" altLang="en-US" dirty="0"/>
              <a:t>advance single-photon sensing and photon-number resoling NIR photodiode beyond TRL2</a:t>
            </a:r>
          </a:p>
          <a:p>
            <a:pPr marL="457200" indent="-457200">
              <a:buFontTx/>
              <a:buAutoNum type="arabicPeriod"/>
              <a:defRPr/>
            </a:pPr>
            <a:endParaRPr lang="en-US" altLang="en-US" dirty="0"/>
          </a:p>
          <a:p>
            <a:pPr marL="0" indent="0">
              <a:buFontTx/>
              <a:buNone/>
              <a:defRPr/>
            </a:pPr>
            <a:endParaRPr lang="en-US" altLang="en-US" dirty="0"/>
          </a:p>
          <a:p>
            <a:pPr marL="457200" indent="-457200">
              <a:defRPr/>
            </a:pPr>
            <a:endParaRPr lang="en-US" altLang="en-US" dirty="0"/>
          </a:p>
          <a:p>
            <a:endParaRPr lang="en-US" dirty="0"/>
          </a:p>
        </p:txBody>
      </p:sp>
      <p:pic>
        <p:nvPicPr>
          <p:cNvPr id="27653" name="Picture 12">
            <a:extLst>
              <a:ext uri="{FF2B5EF4-FFF2-40B4-BE49-F238E27FC236}">
                <a16:creationId xmlns:a16="http://schemas.microsoft.com/office/drawing/2014/main" id="{91B3C7FE-5160-2EBB-018E-D11CC1CEB50A}"/>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8004694" y="1296092"/>
            <a:ext cx="1770611" cy="2360815"/>
          </a:xfrm>
        </p:spPr>
      </p:pic>
      <p:pic>
        <p:nvPicPr>
          <p:cNvPr id="27654" name="Content Placeholder 3">
            <a:extLst>
              <a:ext uri="{FF2B5EF4-FFF2-40B4-BE49-F238E27FC236}">
                <a16:creationId xmlns:a16="http://schemas.microsoft.com/office/drawing/2014/main" id="{C2063059-2335-A862-B1F4-3C4B9DF54D90}"/>
              </a:ext>
            </a:extLst>
          </p:cNvPr>
          <p:cNvPicPr>
            <a:picLocks noGrp="1" noChangeAspect="1" noChangeArrowheads="1"/>
          </p:cNvPicPr>
          <p:nvPr>
            <p:ph sz="half" idx="13"/>
          </p:nvPr>
        </p:nvPicPr>
        <p:blipFill>
          <a:blip r:embed="rId3" cstate="print">
            <a:extLst>
              <a:ext uri="{28A0092B-C50C-407E-A947-70E740481C1C}">
                <a14:useLocalDpi xmlns:a14="http://schemas.microsoft.com/office/drawing/2010/main" val="0"/>
              </a:ext>
            </a:extLst>
          </a:blip>
          <a:srcRect/>
          <a:stretch>
            <a:fillRect/>
          </a:stretch>
        </p:blipFill>
        <p:spPr>
          <a:xfrm>
            <a:off x="7260185" y="3762375"/>
            <a:ext cx="3259629" cy="2362200"/>
          </a:xfrm>
        </p:spPr>
      </p:pic>
      <p:sp>
        <p:nvSpPr>
          <p:cNvPr id="13" name="Slide Number Placeholder 12"/>
          <p:cNvSpPr>
            <a:spLocks noGrp="1"/>
          </p:cNvSpPr>
          <p:nvPr>
            <p:ph type="sldNum" sz="quarter" idx="12"/>
          </p:nvPr>
        </p:nvSpPr>
        <p:spPr/>
        <p:txBody>
          <a:bodyPr/>
          <a:lstStyle/>
          <a:p>
            <a:fld id="{B9B0392C-5BE7-214B-9E5F-CC8853CBAA6A}" type="slidenum">
              <a:rPr lang="en-US" smtClean="0"/>
              <a:pPr/>
              <a:t>27</a:t>
            </a:fld>
            <a:endParaRPr lang="en-US" dirty="0"/>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Telescopes at UofR’s Observatory (left) and RIT’s Observatory (right)</a:t>
            </a:r>
            <a:endParaRPr lang="en-US" dirty="0"/>
          </a:p>
        </p:txBody>
      </p:sp>
      <p:pic>
        <p:nvPicPr>
          <p:cNvPr id="12" name="Content Placeholder 11"/>
          <p:cNvPicPr>
            <a:picLocks noGrp="1" noChangeAspect="1"/>
          </p:cNvPicPr>
          <p:nvPr>
            <p:ph idx="1"/>
          </p:nvPr>
        </p:nvPicPr>
        <p:blipFill>
          <a:blip r:embed="rId2"/>
          <a:stretch>
            <a:fillRect/>
          </a:stretch>
        </p:blipFill>
        <p:spPr>
          <a:xfrm>
            <a:off x="2387879" y="1295400"/>
            <a:ext cx="7416241" cy="4830763"/>
          </a:xfrm>
        </p:spPr>
      </p:pic>
      <p:sp>
        <p:nvSpPr>
          <p:cNvPr id="4" name="Slide Number Placeholder 3"/>
          <p:cNvSpPr>
            <a:spLocks noGrp="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DE96E15-BA78-4D39-8A3D-718822BD91F9}" type="slidenum">
              <a:rPr lang="en-US" altLang="en-US" smtClean="0"/>
              <a:pPr>
                <a:defRPr/>
              </a:pPr>
              <a:t>28</a:t>
            </a:fld>
            <a:endParaRPr lang="en-US" altLang="en-US"/>
          </a:p>
        </p:txBody>
      </p:sp>
    </p:spTree>
    <p:extLst>
      <p:ext uri="{BB962C8B-B14F-4D97-AF65-F5344CB8AC3E}">
        <p14:creationId xmlns:p14="http://schemas.microsoft.com/office/powerpoint/2010/main" val="407638641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Image of Lunar Terminator and Saturn</a:t>
            </a:r>
          </a:p>
        </p:txBody>
      </p:sp>
      <p:pic>
        <p:nvPicPr>
          <p:cNvPr id="11" name="Content Placeholder 10"/>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2912" y="1661694"/>
            <a:ext cx="4098175" cy="4098175"/>
          </a:xfrm>
        </p:spPr>
      </p:pic>
      <p:sp>
        <p:nvSpPr>
          <p:cNvPr id="4" name="Slide Number Placeholder 3"/>
          <p:cNvSpPr>
            <a:spLocks noGrp="1"/>
          </p:cNvSpPr>
          <p:nvPr>
            <p:ph type="sldNum" sz="quarter" idx="12"/>
          </p:nvPr>
        </p:nvSpPr>
        <p:spPr/>
        <p:txBody>
          <a:bodyPr/>
          <a:lstStyle/>
          <a:p>
            <a:fld id="{B9B0392C-5BE7-214B-9E5F-CC8853CBAA6A}" type="slidenum">
              <a:rPr lang="en-US" smtClean="0"/>
              <a:pPr/>
              <a:t>29</a:t>
            </a:fld>
            <a:endParaRPr lang="en-US" dirty="0"/>
          </a:p>
        </p:txBody>
      </p:sp>
      <p:sp>
        <p:nvSpPr>
          <p:cNvPr id="7" name="Rectangle 6"/>
          <p:cNvSpPr/>
          <p:nvPr/>
        </p:nvSpPr>
        <p:spPr>
          <a:xfrm>
            <a:off x="2347075" y="6484579"/>
            <a:ext cx="7497851" cy="338554"/>
          </a:xfrm>
          <a:prstGeom prst="rect">
            <a:avLst/>
          </a:prstGeom>
        </p:spPr>
        <p:txBody>
          <a:bodyPr wrap="square">
            <a:spAutoFit/>
          </a:bodyPr>
          <a:lstStyle/>
          <a:p>
            <a:r>
              <a:rPr lang="en-US" sz="800" dirty="0">
                <a:solidFill>
                  <a:srgbClr val="000000"/>
                </a:solidFill>
                <a:latin typeface="arial" panose="020B0604020202020204" pitchFamily="34" charset="0"/>
              </a:rPr>
              <a:t>Gallagher, J., Buntic, L., Figer, D. F., and Deng, W. 2022, “Characterization of single-photon sensing and photon-number resolving CMOS image sensors,” SPIE Astronomical Telescopes and Instrumentation, Montreal, Paper 12191-28</a:t>
            </a:r>
            <a:endParaRPr lang="en-US" sz="800" dirty="0"/>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40814" y="1661595"/>
            <a:ext cx="4098372" cy="4098372"/>
          </a:xfrm>
        </p:spPr>
      </p:pic>
    </p:spTree>
    <p:extLst>
      <p:ext uri="{BB962C8B-B14F-4D97-AF65-F5344CB8AC3E}">
        <p14:creationId xmlns:p14="http://schemas.microsoft.com/office/powerpoint/2010/main" val="85317627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altLang="en-US"/>
              <a:t>Don Figer - Speaker Bio</a:t>
            </a:r>
            <a:endParaRPr lang="en-US" altLang="en-US" dirty="0"/>
          </a:p>
        </p:txBody>
      </p:sp>
      <p:sp>
        <p:nvSpPr>
          <p:cNvPr id="5124" name="Rectangle 3"/>
          <p:cNvSpPr>
            <a:spLocks noGrp="1" noChangeArrowheads="1"/>
          </p:cNvSpPr>
          <p:nvPr>
            <p:ph idx="1"/>
          </p:nvPr>
        </p:nvSpPr>
        <p:spPr/>
        <p:txBody>
          <a:bodyPr/>
          <a:lstStyle/>
          <a:p>
            <a:r>
              <a:rPr lang="en-US" altLang="en-US" dirty="0"/>
              <a:t>Professor in College of Science at RIT</a:t>
            </a:r>
          </a:p>
          <a:p>
            <a:r>
              <a:rPr lang="en-US" altLang="en-US" dirty="0"/>
              <a:t>Professor in Astrophysical Sciences and Technology Graduate Program</a:t>
            </a:r>
          </a:p>
          <a:p>
            <a:r>
              <a:rPr lang="en-US" altLang="en-US" dirty="0"/>
              <a:t>Director of the Center for Detectors</a:t>
            </a:r>
          </a:p>
          <a:p>
            <a:r>
              <a:rPr lang="en-US" altLang="en-US" dirty="0"/>
              <a:t>Director of the Future Photon Initiative</a:t>
            </a:r>
          </a:p>
          <a:p>
            <a:r>
              <a:rPr lang="en-US" altLang="en-US" dirty="0"/>
              <a:t>At RIT since 2006</a:t>
            </a:r>
          </a:p>
          <a:p>
            <a:r>
              <a:rPr lang="en-US" altLang="en-US" dirty="0"/>
              <a:t>Previously</a:t>
            </a:r>
          </a:p>
          <a:p>
            <a:pPr lvl="1"/>
            <a:r>
              <a:rPr lang="en-US" altLang="en-US" dirty="0"/>
              <a:t>Space Telescope Science Institute (operates Hubble and JWST)</a:t>
            </a:r>
          </a:p>
          <a:p>
            <a:pPr lvl="1"/>
            <a:r>
              <a:rPr lang="en-US" altLang="en-US" dirty="0"/>
              <a:t>UCLA (designed optics for infrared spectrograph on Keck)</a:t>
            </a:r>
          </a:p>
          <a:p>
            <a:r>
              <a:rPr lang="en-US" altLang="en-US" dirty="0"/>
              <a:t>Research Interests: Detectors, Massive Stars, Massive Star Clusters, Galactic Center</a:t>
            </a:r>
          </a:p>
          <a:p>
            <a:endParaRPr lang="en-US" altLang="en-US" dirty="0"/>
          </a:p>
        </p:txBody>
      </p:sp>
      <p:grpSp>
        <p:nvGrpSpPr>
          <p:cNvPr id="13" name="Group 12"/>
          <p:cNvGrpSpPr/>
          <p:nvPr/>
        </p:nvGrpSpPr>
        <p:grpSpPr>
          <a:xfrm>
            <a:off x="2241268" y="2339974"/>
            <a:ext cx="2756709" cy="1219200"/>
            <a:chOff x="4042970" y="2847976"/>
            <a:chExt cx="2756709" cy="1219200"/>
          </a:xfrm>
        </p:grpSpPr>
        <p:pic>
          <p:nvPicPr>
            <p:cNvPr id="36866" name="Picture 2" descr="Space Telescope Science Institute (STSc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2463" y="2847976"/>
              <a:ext cx="1627216"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a:stCxn id="36866" idx="1"/>
            </p:cNvCxnSpPr>
            <p:nvPr/>
          </p:nvCxnSpPr>
          <p:spPr bwMode="auto">
            <a:xfrm flipH="1">
              <a:off x="4042970" y="3305176"/>
              <a:ext cx="1129493" cy="7620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7" name="Group 6"/>
          <p:cNvGrpSpPr/>
          <p:nvPr/>
        </p:nvGrpSpPr>
        <p:grpSpPr>
          <a:xfrm>
            <a:off x="1722121" y="2736740"/>
            <a:ext cx="2674749" cy="1223962"/>
            <a:chOff x="7757979" y="2578894"/>
            <a:chExt cx="2674749" cy="1223962"/>
          </a:xfrm>
        </p:grpSpPr>
        <p:pic>
          <p:nvPicPr>
            <p:cNvPr id="36868" name="Picture 4" descr="https://irlab.astro.ucla.edu/images/20thanniversary/labtal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1128" y="2578894"/>
              <a:ext cx="1371600"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bwMode="auto">
            <a:xfrm flipH="1">
              <a:off x="7757979" y="3040856"/>
              <a:ext cx="1129493" cy="7620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23" name="Group 22"/>
          <p:cNvGrpSpPr/>
          <p:nvPr/>
        </p:nvGrpSpPr>
        <p:grpSpPr>
          <a:xfrm>
            <a:off x="6808898" y="2344400"/>
            <a:ext cx="2346665" cy="1795798"/>
            <a:chOff x="8610600" y="2852402"/>
            <a:chExt cx="2346665" cy="1795798"/>
          </a:xfrm>
        </p:grpSpPr>
        <p:pic>
          <p:nvPicPr>
            <p:cNvPr id="36870" name="Picture 6" descr="The twin 10-meter Keck Observatory telescop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6361" y="2852402"/>
              <a:ext cx="1370904"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bwMode="auto">
            <a:xfrm flipH="1">
              <a:off x="8610600" y="3813438"/>
              <a:ext cx="1661213" cy="83476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21" name="Group 20"/>
          <p:cNvGrpSpPr/>
          <p:nvPr/>
        </p:nvGrpSpPr>
        <p:grpSpPr>
          <a:xfrm>
            <a:off x="4903898" y="2339974"/>
            <a:ext cx="1217995" cy="1247642"/>
            <a:chOff x="6705600" y="2847976"/>
            <a:chExt cx="1217995" cy="1247642"/>
          </a:xfrm>
        </p:grpSpPr>
        <p:pic>
          <p:nvPicPr>
            <p:cNvPr id="18" name="Picture 2" descr="https://www.nasa.gov/sites/default/files/thumbnails/image/hst-sm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2847976"/>
              <a:ext cx="121799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p:cNvCxnSpPr/>
            <p:nvPr/>
          </p:nvCxnSpPr>
          <p:spPr bwMode="auto">
            <a:xfrm flipH="1">
              <a:off x="7388746" y="3813438"/>
              <a:ext cx="23658" cy="28218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16" name="Group 15"/>
          <p:cNvGrpSpPr/>
          <p:nvPr/>
        </p:nvGrpSpPr>
        <p:grpSpPr>
          <a:xfrm>
            <a:off x="6934201" y="4681658"/>
            <a:ext cx="3765919" cy="914400"/>
            <a:chOff x="5410200" y="5311577"/>
            <a:chExt cx="3765919" cy="914400"/>
          </a:xfrm>
        </p:grpSpPr>
        <p:pic>
          <p:nvPicPr>
            <p:cNvPr id="36872" name="Picture 8" descr="The H4RG-10 focal plane array has 4096×4096 pixels, with 16.7 million pixels in each array. The H4RG-10 is the largest infrared array qualified for use in space, a significant step beyond the 1 million pixel (H1R) array used in the Hubble Space Telescope and the 4.2 million pixel (H2RG) arrays used in the James Webb Space Telescope (JWST). (Photo: Business Wir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8279"/>
            <a:stretch/>
          </p:blipFill>
          <p:spPr bwMode="auto">
            <a:xfrm>
              <a:off x="5410200" y="5311577"/>
              <a:ext cx="8382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4" name="Picture 10" descr="Pistol star and nebul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4727" y="5311577"/>
              <a:ext cx="9090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6" name="Picture 12" descr="Quintuplet Clust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90054" y="5311577"/>
              <a:ext cx="905338"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8" name="Picture 14" descr="A view of the star cluster and gas clouds at the center of the Milky Way. [ESO/S. Gillessen et a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61719" y="5311577"/>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6186007" y="2339974"/>
            <a:ext cx="1534538" cy="1200018"/>
            <a:chOff x="7987709" y="2847976"/>
            <a:chExt cx="1534538" cy="1200018"/>
          </a:xfrm>
        </p:grpSpPr>
        <p:pic>
          <p:nvPicPr>
            <p:cNvPr id="4" name="Picture 3"/>
            <p:cNvPicPr>
              <a:picLocks noChangeAspect="1"/>
            </p:cNvPicPr>
            <p:nvPr/>
          </p:nvPicPr>
          <p:blipFill>
            <a:blip r:embed="rId10"/>
            <a:stretch>
              <a:fillRect/>
            </a:stretch>
          </p:blipFill>
          <p:spPr>
            <a:xfrm>
              <a:off x="7987709" y="2847976"/>
              <a:ext cx="1534538" cy="914400"/>
            </a:xfrm>
            <a:prstGeom prst="rect">
              <a:avLst/>
            </a:prstGeom>
          </p:spPr>
        </p:pic>
        <p:cxnSp>
          <p:nvCxnSpPr>
            <p:cNvPr id="26" name="Straight Arrow Connector 25"/>
            <p:cNvCxnSpPr/>
            <p:nvPr/>
          </p:nvCxnSpPr>
          <p:spPr bwMode="auto">
            <a:xfrm flipH="1">
              <a:off x="8610600" y="3796572"/>
              <a:ext cx="220903" cy="25142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
        <p:nvSpPr>
          <p:cNvPr id="24" name="Slide Number Placeholder 23"/>
          <p:cNvSpPr>
            <a:spLocks noGrp="1"/>
          </p:cNvSpPr>
          <p:nvPr>
            <p:ph type="sldNum" sz="quarter" idx="12"/>
          </p:nvPr>
        </p:nvSpPr>
        <p:spPr/>
        <p:txBody>
          <a:bodyPr/>
          <a:lstStyle/>
          <a:p>
            <a:fld id="{B9B0392C-5BE7-214B-9E5F-CC8853CBAA6A}" type="slidenum">
              <a:rPr lang="en-US" smtClean="0"/>
              <a:pPr/>
              <a:t>3</a:t>
            </a:fld>
            <a:endParaRPr lang="en-US" dirty="0"/>
          </a:p>
        </p:txBody>
      </p:sp>
    </p:spTree>
    <p:extLst>
      <p:ext uri="{BB962C8B-B14F-4D97-AF65-F5344CB8AC3E}">
        <p14:creationId xmlns:p14="http://schemas.microsoft.com/office/powerpoint/2010/main" val="26346880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2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24">
                                            <p:txEl>
                                              <p:pRg st="7" end="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124">
                                            <p:txEl>
                                              <p:pRg st="8" end="8"/>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Raw image of M67 using QISCDK </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80618" y="1295400"/>
            <a:ext cx="4830763" cy="4830763"/>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DE96E15-BA78-4D39-8A3D-718822BD91F9}" type="slidenum">
              <a:rPr lang="en-US" altLang="en-US" smtClean="0"/>
              <a:pPr/>
              <a:t>30</a:t>
            </a:fld>
            <a:endParaRPr lang="en-US" dirty="0"/>
          </a:p>
        </p:txBody>
      </p:sp>
      <p:sp>
        <p:nvSpPr>
          <p:cNvPr id="5" name="Rectangle 4"/>
          <p:cNvSpPr/>
          <p:nvPr/>
        </p:nvSpPr>
        <p:spPr>
          <a:xfrm>
            <a:off x="2347075" y="6484579"/>
            <a:ext cx="7497851" cy="338554"/>
          </a:xfrm>
          <a:prstGeom prst="rect">
            <a:avLst/>
          </a:prstGeom>
        </p:spPr>
        <p:txBody>
          <a:bodyPr wrap="square">
            <a:spAutoFit/>
          </a:bodyPr>
          <a:lstStyle/>
          <a:p>
            <a:r>
              <a:rPr lang="en-US" sz="800" dirty="0">
                <a:solidFill>
                  <a:srgbClr val="000000"/>
                </a:solidFill>
                <a:latin typeface="arial" panose="020B0604020202020204" pitchFamily="34" charset="0"/>
              </a:rPr>
              <a:t>Gallagher, J., Buntic, L., Figer, D. F., and Deng, W. 2022, “Characterization of single-photon sensing and photon-number resolving CMOS image sensors,” SPIE Astronomical Telescopes and Instrumentation, Montreal, Paper 12191-28</a:t>
            </a:r>
            <a:endParaRPr lang="en-US" sz="800" dirty="0"/>
          </a:p>
        </p:txBody>
      </p:sp>
    </p:spTree>
    <p:extLst>
      <p:ext uri="{BB962C8B-B14F-4D97-AF65-F5344CB8AC3E}">
        <p14:creationId xmlns:p14="http://schemas.microsoft.com/office/powerpoint/2010/main" val="270587906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a:extLst>
              <a:ext uri="{FF2B5EF4-FFF2-40B4-BE49-F238E27FC236}">
                <a16:creationId xmlns:a16="http://schemas.microsoft.com/office/drawing/2014/main" id="{0F5211D9-80F9-CC6C-45EB-B1FF578D383D}"/>
              </a:ext>
            </a:extLst>
          </p:cNvPr>
          <p:cNvSpPr>
            <a:spLocks noGrp="1" noChangeArrowheads="1"/>
          </p:cNvSpPr>
          <p:nvPr>
            <p:ph sz="half" idx="1"/>
          </p:nvPr>
        </p:nvSpPr>
        <p:spPr>
          <a:xfrm>
            <a:off x="609600" y="1295400"/>
            <a:ext cx="5334000" cy="3581400"/>
          </a:xfrm>
        </p:spPr>
        <p:txBody>
          <a:bodyPr/>
          <a:lstStyle/>
          <a:p>
            <a:pPr>
              <a:buFontTx/>
              <a:buAutoNum type="arabicPeriod"/>
            </a:pPr>
            <a:r>
              <a:rPr lang="en-US" altLang="en-US" sz="2400"/>
              <a:t>challenging science</a:t>
            </a:r>
          </a:p>
          <a:p>
            <a:pPr>
              <a:buFontTx/>
              <a:buAutoNum type="arabicPeriod"/>
            </a:pPr>
            <a:r>
              <a:rPr lang="en-US" altLang="en-US" sz="2400"/>
              <a:t>observe low photon flux sources</a:t>
            </a:r>
          </a:p>
          <a:p>
            <a:pPr>
              <a:buFontTx/>
              <a:buAutoNum type="arabicPeriod"/>
            </a:pPr>
            <a:r>
              <a:rPr lang="en-US" altLang="en-US" sz="2400"/>
              <a:t>detect biosignatures on exoplanets</a:t>
            </a:r>
          </a:p>
          <a:p>
            <a:pPr>
              <a:buFontTx/>
              <a:buAutoNum type="arabicPeriod"/>
            </a:pPr>
            <a:r>
              <a:rPr lang="en-US" altLang="en-US" sz="2400"/>
              <a:t>develop detector technologies for HWO single-photon sensing in UV, optical, and NIR</a:t>
            </a:r>
          </a:p>
        </p:txBody>
      </p:sp>
      <p:sp>
        <p:nvSpPr>
          <p:cNvPr id="30723" name="Title 1">
            <a:extLst>
              <a:ext uri="{FF2B5EF4-FFF2-40B4-BE49-F238E27FC236}">
                <a16:creationId xmlns:a16="http://schemas.microsoft.com/office/drawing/2014/main" id="{BA0EEE0A-9E4F-3013-CD2D-EF07F178A9A9}"/>
              </a:ext>
            </a:extLst>
          </p:cNvPr>
          <p:cNvSpPr>
            <a:spLocks noGrp="1" noChangeArrowheads="1"/>
          </p:cNvSpPr>
          <p:nvPr>
            <p:ph type="title"/>
          </p:nvPr>
        </p:nvSpPr>
        <p:spPr/>
        <p:txBody>
          <a:bodyPr/>
          <a:lstStyle/>
          <a:p>
            <a:r>
              <a:rPr lang="en-US" altLang="en-US"/>
              <a:t>Summary</a:t>
            </a:r>
          </a:p>
        </p:txBody>
      </p:sp>
      <p:pic>
        <p:nvPicPr>
          <p:cNvPr id="30724" name="Content Placeholder 4">
            <a:extLst>
              <a:ext uri="{FF2B5EF4-FFF2-40B4-BE49-F238E27FC236}">
                <a16:creationId xmlns:a16="http://schemas.microsoft.com/office/drawing/2014/main" id="{9B974455-DC85-0714-AA3C-2AE03461B19F}"/>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224588" y="1417638"/>
            <a:ext cx="5384800" cy="4710112"/>
          </a:xfrm>
        </p:spPr>
      </p:pic>
      <p:sp>
        <p:nvSpPr>
          <p:cNvPr id="30725" name="Rectangle 1">
            <a:extLst>
              <a:ext uri="{FF2B5EF4-FFF2-40B4-BE49-F238E27FC236}">
                <a16:creationId xmlns:a16="http://schemas.microsoft.com/office/drawing/2014/main" id="{F1E056FB-6B28-1051-37CF-982F5C3B51A9}"/>
              </a:ext>
            </a:extLst>
          </p:cNvPr>
          <p:cNvSpPr>
            <a:spLocks noChangeArrowheads="1"/>
          </p:cNvSpPr>
          <p:nvPr/>
        </p:nvSpPr>
        <p:spPr bwMode="auto">
          <a:xfrm>
            <a:off x="609600" y="3709988"/>
            <a:ext cx="54610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100" b="1" u="sng">
                <a:solidFill>
                  <a:srgbClr val="000000"/>
                </a:solidFill>
              </a:rPr>
              <a:t>Recent Publications:</a:t>
            </a:r>
          </a:p>
          <a:p>
            <a:pPr>
              <a:spcBef>
                <a:spcPct val="0"/>
              </a:spcBef>
              <a:buClrTx/>
              <a:buFontTx/>
              <a:buNone/>
            </a:pPr>
            <a:br>
              <a:rPr lang="en-US" altLang="en-US" sz="1100"/>
            </a:br>
            <a:r>
              <a:rPr lang="en-US" altLang="en-US" sz="1100">
                <a:solidFill>
                  <a:srgbClr val="000000"/>
                </a:solidFill>
              </a:rPr>
              <a:t>Gallagher, J. P., Buntic, L., Deng, W., Fossum, E. R., and Figer, D. F. 2024, Radiation tolerance of a single-photon counting complementary metal-oxide semiconductor image sensor, J. Astron. Telesc. Instrum. Syst. 10(3), 036003, doi: 10.1117/1.JATIS.10.3.036003.</a:t>
            </a:r>
          </a:p>
          <a:p>
            <a:pPr>
              <a:spcBef>
                <a:spcPct val="0"/>
              </a:spcBef>
              <a:buClrTx/>
              <a:buFontTx/>
              <a:buNone/>
            </a:pPr>
            <a:br>
              <a:rPr lang="en-US" altLang="en-US" sz="1100"/>
            </a:br>
            <a:r>
              <a:rPr lang="en-US" altLang="en-US" sz="1100"/>
              <a:t>Gallagher, J. P., Buntic, L., Alexani, E., Bouthsarath, K., and Figer, D. F. 2024, Characterizing radiation-tolerant single photon resolving CMOS detectors, Proceedings Volume 13103, X-Ray, Optical, and Infrared Detectors for Astronomy XI; 131030S, Yokohama, Japan, https://doi.org/10.1117/12.3019105.</a:t>
            </a:r>
          </a:p>
          <a:p>
            <a:pPr>
              <a:spcBef>
                <a:spcPct val="0"/>
              </a:spcBef>
              <a:buClrTx/>
              <a:buFontTx/>
              <a:buNone/>
            </a:pPr>
            <a:endParaRPr lang="en-US" altLang="en-US" sz="1100"/>
          </a:p>
          <a:p>
            <a:pPr>
              <a:spcBef>
                <a:spcPct val="0"/>
              </a:spcBef>
              <a:buClrTx/>
              <a:buFontTx/>
              <a:buNone/>
            </a:pPr>
            <a:r>
              <a:rPr lang="en-US" altLang="en-US" sz="1100"/>
              <a:t>Gallagher, J. P., Buntic, L., </a:t>
            </a:r>
            <a:r>
              <a:rPr lang="en-US" altLang="en-US" sz="1100">
                <a:solidFill>
                  <a:srgbClr val="000000"/>
                </a:solidFill>
              </a:rPr>
              <a:t>Figer, D. F., Deng, W. 2024, </a:t>
            </a:r>
            <a:r>
              <a:rPr lang="en-US" altLang="en-US" sz="1100"/>
              <a:t>Characterization of single-photon sensing and photon-number resolving CMOS image sensors, Proc. SPIE 12191, X-Ray, Optical, and Infrared Detectors for Astronomy X, Montreal, Canada, https://doi.org/10.1117/12.2629006</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69628" y="228600"/>
            <a:ext cx="8852744" cy="523220"/>
          </a:xfrm>
          <a:prstGeom prst="rect">
            <a:avLst/>
          </a:prstGeom>
          <a:noFill/>
        </p:spPr>
        <p:txBody>
          <a:bodyPr wrap="none">
            <a:spAutoFit/>
          </a:bodyPr>
          <a:lstStyle/>
          <a:p>
            <a:pPr>
              <a:defRPr sz="2800" b="1"/>
            </a:pPr>
            <a:r>
              <a:rPr sz="2800" dirty="0">
                <a:latin typeface="Avenir Next LT Pro Light" panose="020B0304020202020204" pitchFamily="34" charset="0"/>
              </a:rPr>
              <a:t>RIT </a:t>
            </a:r>
            <a:r>
              <a:rPr lang="en-US" sz="2800" dirty="0">
                <a:latin typeface="Avenir Next LT Pro Light" panose="020B0304020202020204" pitchFamily="34" charset="0"/>
              </a:rPr>
              <a:t>CHIPS-Related Workforce Development Programs</a:t>
            </a:r>
            <a:endParaRPr sz="2800" dirty="0">
              <a:latin typeface="Avenir Next LT Pro Light" panose="020B0304020202020204" pitchFamily="34" charset="0"/>
            </a:endParaRPr>
          </a:p>
        </p:txBody>
      </p:sp>
      <p:sp>
        <p:nvSpPr>
          <p:cNvPr id="4" name="TextBox 3"/>
          <p:cNvSpPr txBox="1"/>
          <p:nvPr/>
        </p:nvSpPr>
        <p:spPr>
          <a:xfrm>
            <a:off x="1752600" y="596353"/>
            <a:ext cx="4114800" cy="2462213"/>
          </a:xfrm>
          <a:prstGeom prst="rect">
            <a:avLst/>
          </a:prstGeom>
          <a:noFill/>
        </p:spPr>
        <p:txBody>
          <a:bodyPr wrap="square">
            <a:spAutoFit/>
          </a:bodyPr>
          <a:lstStyle/>
          <a:p>
            <a:endParaRPr dirty="0">
              <a:latin typeface="Avenir Next LT Pro Light" panose="020B0304020202020204" pitchFamily="34" charset="0"/>
            </a:endParaRPr>
          </a:p>
          <a:p>
            <a:pPr>
              <a:defRPr sz="1600" b="1">
                <a:solidFill>
                  <a:srgbClr val="003366"/>
                </a:solidFill>
              </a:defRPr>
            </a:pPr>
            <a:r>
              <a:rPr sz="1600" dirty="0">
                <a:solidFill>
                  <a:srgbClr val="0070C0"/>
                </a:solidFill>
                <a:latin typeface="Avenir Next LT Pro Light" panose="020B0304020202020204" pitchFamily="34" charset="0"/>
              </a:rPr>
              <a:t>NSF </a:t>
            </a:r>
            <a:r>
              <a:rPr sz="1600" dirty="0" err="1">
                <a:solidFill>
                  <a:srgbClr val="0070C0"/>
                </a:solidFill>
                <a:latin typeface="Avenir Next LT Pro Light" panose="020B0304020202020204" pitchFamily="34" charset="0"/>
              </a:rPr>
              <a:t>ExLENT</a:t>
            </a:r>
            <a:r>
              <a:rPr lang="en-US" sz="1600" dirty="0">
                <a:solidFill>
                  <a:srgbClr val="0070C0"/>
                </a:solidFill>
                <a:latin typeface="Avenir Next LT Pro Light" panose="020B0304020202020204" pitchFamily="34" charset="0"/>
              </a:rPr>
              <a:t>:</a:t>
            </a:r>
            <a:r>
              <a:rPr sz="1600" dirty="0">
                <a:solidFill>
                  <a:srgbClr val="0070C0"/>
                </a:solidFill>
                <a:latin typeface="Avenir Next LT Pro Light" panose="020B0304020202020204" pitchFamily="34" charset="0"/>
              </a:rPr>
              <a:t> EMERGE-MICRO</a:t>
            </a:r>
          </a:p>
          <a:p>
            <a:pPr>
              <a:defRPr sz="1200"/>
            </a:pPr>
            <a:r>
              <a:rPr sz="1200" dirty="0">
                <a:latin typeface="Avenir Next LT Pro Light" panose="020B0304020202020204" pitchFamily="34" charset="0"/>
              </a:rPr>
              <a:t>Sponsor: NSF TIP &amp; EDU</a:t>
            </a:r>
            <a:br>
              <a:rPr sz="1200" dirty="0">
                <a:latin typeface="Avenir Next LT Pro Light" panose="020B0304020202020204" pitchFamily="34" charset="0"/>
              </a:rPr>
            </a:br>
            <a:r>
              <a:rPr sz="1200" dirty="0">
                <a:latin typeface="Avenir Next LT Pro Light" panose="020B0304020202020204" pitchFamily="34" charset="0"/>
              </a:rPr>
              <a:t>Funding: </a:t>
            </a:r>
            <a:r>
              <a:rPr lang="en-US" sz="1200" dirty="0">
                <a:latin typeface="Avenir Next LT Pro Light" panose="020B0304020202020204" pitchFamily="34" charset="0"/>
              </a:rPr>
              <a:t>~</a:t>
            </a:r>
            <a:r>
              <a:rPr sz="1200" dirty="0">
                <a:latin typeface="Avenir Next LT Pro Light" panose="020B0304020202020204" pitchFamily="34" charset="0"/>
              </a:rPr>
              <a:t>$</a:t>
            </a:r>
            <a:r>
              <a:rPr lang="en-US" sz="1200" dirty="0">
                <a:latin typeface="Avenir Next LT Pro Light" panose="020B0304020202020204" pitchFamily="34" charset="0"/>
              </a:rPr>
              <a:t>1M</a:t>
            </a:r>
            <a:r>
              <a:rPr sz="1200" dirty="0">
                <a:latin typeface="Avenir Next LT Pro Light" panose="020B0304020202020204" pitchFamily="34" charset="0"/>
              </a:rPr>
              <a:t> | 2024</a:t>
            </a:r>
            <a:r>
              <a:rPr lang="en-US" sz="1200" dirty="0">
                <a:latin typeface="Avenir Next LT Pro Light" panose="020B0304020202020204" pitchFamily="34" charset="0"/>
              </a:rPr>
              <a:t> </a:t>
            </a:r>
            <a:r>
              <a:rPr sz="1200" dirty="0">
                <a:latin typeface="Avenir Next LT Pro Light" panose="020B0304020202020204" pitchFamily="34" charset="0"/>
              </a:rPr>
              <a:t>–</a:t>
            </a:r>
            <a:r>
              <a:rPr lang="en-US" sz="1200" dirty="0">
                <a:latin typeface="Avenir Next LT Pro Light" panose="020B0304020202020204" pitchFamily="34" charset="0"/>
              </a:rPr>
              <a:t> </a:t>
            </a:r>
            <a:r>
              <a:rPr sz="1200" dirty="0">
                <a:latin typeface="Avenir Next LT Pro Light" panose="020B0304020202020204" pitchFamily="34" charset="0"/>
              </a:rPr>
              <a:t>2027</a:t>
            </a:r>
            <a:br>
              <a:rPr sz="1200" dirty="0">
                <a:latin typeface="Avenir Next LT Pro Light" panose="020B0304020202020204" pitchFamily="34" charset="0"/>
              </a:rPr>
            </a:br>
            <a:endParaRPr lang="en-US" sz="1200" dirty="0">
              <a:latin typeface="Avenir Next LT Pro Light" panose="020B0304020202020204" pitchFamily="34" charset="0"/>
            </a:endParaRPr>
          </a:p>
          <a:p>
            <a:pPr marL="171450" indent="-171450">
              <a:buFont typeface="Wingdings" panose="05000000000000000000" pitchFamily="2" charset="2"/>
              <a:buChar char="§"/>
              <a:defRPr sz="1200"/>
            </a:pPr>
            <a:r>
              <a:rPr lang="en-US" sz="1200" dirty="0">
                <a:latin typeface="Avenir Next LT Pro Light" panose="020B0304020202020204" pitchFamily="34" charset="0"/>
              </a:rPr>
              <a:t>Develop a pilot pipeline for community college students through A.S. → B.S. in Microelectronic Engineering.</a:t>
            </a:r>
          </a:p>
          <a:p>
            <a:pPr marL="171450" indent="-171450">
              <a:buFont typeface="Wingdings" panose="05000000000000000000" pitchFamily="2" charset="2"/>
              <a:buChar char="§"/>
              <a:defRPr sz="1200"/>
            </a:pPr>
            <a:r>
              <a:rPr lang="en-US" sz="1200" dirty="0">
                <a:latin typeface="Avenir Next LT Pro Light" panose="020B0304020202020204" pitchFamily="34" charset="0"/>
              </a:rPr>
              <a:t>Hands-on cleanroom training, co-op placements, and industry-guided research.</a:t>
            </a:r>
          </a:p>
          <a:p>
            <a:pPr marL="171450" indent="-171450">
              <a:buFont typeface="Wingdings" panose="05000000000000000000" pitchFamily="2" charset="2"/>
              <a:buChar char="§"/>
              <a:defRPr sz="1200"/>
            </a:pPr>
            <a:r>
              <a:rPr lang="en-US" sz="1200" dirty="0">
                <a:latin typeface="Avenir Next LT Pro Light" panose="020B0304020202020204" pitchFamily="34" charset="0"/>
              </a:rPr>
              <a:t>Collaborators: MCC, FLCC, GlobalFoundries, Micron, University of Rochester evaluator.</a:t>
            </a:r>
            <a:endParaRPr sz="1200" dirty="0">
              <a:latin typeface="Avenir Next LT Pro Light" panose="020B0304020202020204" pitchFamily="34" charset="0"/>
            </a:endParaRPr>
          </a:p>
        </p:txBody>
      </p:sp>
      <p:sp>
        <p:nvSpPr>
          <p:cNvPr id="5" name="TextBox 4"/>
          <p:cNvSpPr txBox="1"/>
          <p:nvPr/>
        </p:nvSpPr>
        <p:spPr>
          <a:xfrm>
            <a:off x="6324600" y="596353"/>
            <a:ext cx="4114800" cy="2462213"/>
          </a:xfrm>
          <a:prstGeom prst="rect">
            <a:avLst/>
          </a:prstGeom>
          <a:noFill/>
        </p:spPr>
        <p:txBody>
          <a:bodyPr wrap="square">
            <a:spAutoFit/>
          </a:bodyPr>
          <a:lstStyle/>
          <a:p>
            <a:endParaRPr dirty="0">
              <a:latin typeface="Avenir Next LT Pro Light" panose="020B0304020202020204" pitchFamily="34" charset="0"/>
            </a:endParaRPr>
          </a:p>
          <a:p>
            <a:pPr>
              <a:defRPr sz="1600" b="1">
                <a:solidFill>
                  <a:srgbClr val="003366"/>
                </a:solidFill>
              </a:defRPr>
            </a:pPr>
            <a:r>
              <a:rPr sz="1600" dirty="0">
                <a:solidFill>
                  <a:srgbClr val="0070C0"/>
                </a:solidFill>
                <a:latin typeface="Avenir Next LT Pro Light" panose="020B0304020202020204" pitchFamily="34" charset="0"/>
              </a:rPr>
              <a:t>NSF NRT</a:t>
            </a:r>
            <a:r>
              <a:rPr lang="en-US" sz="1600" dirty="0">
                <a:solidFill>
                  <a:srgbClr val="0070C0"/>
                </a:solidFill>
                <a:latin typeface="Avenir Next LT Pro Light" panose="020B0304020202020204" pitchFamily="34" charset="0"/>
              </a:rPr>
              <a:t>:</a:t>
            </a:r>
            <a:r>
              <a:rPr sz="1600" dirty="0">
                <a:solidFill>
                  <a:srgbClr val="0070C0"/>
                </a:solidFill>
                <a:latin typeface="Avenir Next LT Pro Light" panose="020B0304020202020204" pitchFamily="34" charset="0"/>
              </a:rPr>
              <a:t> CMOS+X Graduate Training</a:t>
            </a:r>
          </a:p>
          <a:p>
            <a:pPr>
              <a:defRPr sz="1200"/>
            </a:pPr>
            <a:r>
              <a:rPr sz="1200" dirty="0">
                <a:latin typeface="Avenir Next LT Pro Light" panose="020B0304020202020204" pitchFamily="34" charset="0"/>
              </a:rPr>
              <a:t>Sponsor: NSF NRT</a:t>
            </a:r>
            <a:br>
              <a:rPr sz="1200" dirty="0">
                <a:latin typeface="Avenir Next LT Pro Light" panose="020B0304020202020204" pitchFamily="34" charset="0"/>
              </a:rPr>
            </a:br>
            <a:r>
              <a:rPr sz="1200" dirty="0">
                <a:latin typeface="Avenir Next LT Pro Light" panose="020B0304020202020204" pitchFamily="34" charset="0"/>
              </a:rPr>
              <a:t>Funding: ~$3M | 2024</a:t>
            </a:r>
            <a:r>
              <a:rPr lang="en-US" sz="1200" dirty="0">
                <a:latin typeface="Avenir Next LT Pro Light" panose="020B0304020202020204" pitchFamily="34" charset="0"/>
              </a:rPr>
              <a:t> </a:t>
            </a:r>
            <a:r>
              <a:rPr sz="1200" dirty="0">
                <a:latin typeface="Avenir Next LT Pro Light" panose="020B0304020202020204" pitchFamily="34" charset="0"/>
              </a:rPr>
              <a:t>–</a:t>
            </a:r>
            <a:r>
              <a:rPr lang="en-US" sz="1200" dirty="0">
                <a:latin typeface="Avenir Next LT Pro Light" panose="020B0304020202020204" pitchFamily="34" charset="0"/>
              </a:rPr>
              <a:t> </a:t>
            </a:r>
            <a:r>
              <a:rPr sz="1200" dirty="0">
                <a:latin typeface="Avenir Next LT Pro Light" panose="020B0304020202020204" pitchFamily="34" charset="0"/>
              </a:rPr>
              <a:t>2029</a:t>
            </a:r>
            <a:br>
              <a:rPr sz="1200" dirty="0">
                <a:latin typeface="Avenir Next LT Pro Light" panose="020B0304020202020204" pitchFamily="34" charset="0"/>
              </a:rPr>
            </a:br>
            <a:endParaRPr lang="en-US" sz="1200" dirty="0">
              <a:latin typeface="Avenir Next LT Pro Light" panose="020B0304020202020204" pitchFamily="34" charset="0"/>
            </a:endParaRPr>
          </a:p>
          <a:p>
            <a:pPr marL="171450" indent="-171450">
              <a:buFont typeface="Wingdings" panose="05000000000000000000" pitchFamily="2" charset="2"/>
              <a:buChar char="§"/>
              <a:defRPr sz="1200"/>
            </a:pPr>
            <a:r>
              <a:rPr lang="en-US" sz="1200" dirty="0">
                <a:latin typeface="Avenir Next LT Pro Light" panose="020B0304020202020204" pitchFamily="34" charset="0"/>
              </a:rPr>
              <a:t>Provide graduate (M.S. &amp; Ph.D.) fellowships (~20 doctoral) in interdisciplinary semiconductor research.</a:t>
            </a:r>
          </a:p>
          <a:p>
            <a:pPr marL="171450" indent="-171450">
              <a:buFont typeface="Wingdings" panose="05000000000000000000" pitchFamily="2" charset="2"/>
              <a:buChar char="§"/>
              <a:defRPr sz="1200"/>
            </a:pPr>
            <a:r>
              <a:rPr lang="en-US" sz="1200" dirty="0">
                <a:latin typeface="Avenir Next LT Pro Light" panose="020B0304020202020204" pitchFamily="34" charset="0"/>
              </a:rPr>
              <a:t>Focus areas: CMOS + AI, biomedical, optoelectronic, photonic, nanoelectronics, quantum, packaging.</a:t>
            </a:r>
          </a:p>
          <a:p>
            <a:pPr marL="171450" indent="-171450">
              <a:buFont typeface="Wingdings" panose="05000000000000000000" pitchFamily="2" charset="2"/>
              <a:buChar char="§"/>
              <a:defRPr sz="1200"/>
            </a:pPr>
            <a:r>
              <a:rPr lang="en-US" sz="1200" dirty="0">
                <a:latin typeface="Avenir Next LT Pro Light" panose="020B0304020202020204" pitchFamily="34" charset="0"/>
              </a:rPr>
              <a:t>Goal: Train 170+ next-gen engineers &amp; scientists, emphasizing technical and professional development components.</a:t>
            </a:r>
            <a:endParaRPr sz="1200" dirty="0">
              <a:latin typeface="Avenir Next LT Pro Light" panose="020B0304020202020204" pitchFamily="34" charset="0"/>
            </a:endParaRPr>
          </a:p>
        </p:txBody>
      </p:sp>
      <p:sp>
        <p:nvSpPr>
          <p:cNvPr id="6" name="TextBox 5"/>
          <p:cNvSpPr txBox="1"/>
          <p:nvPr/>
        </p:nvSpPr>
        <p:spPr>
          <a:xfrm>
            <a:off x="1752600" y="2951929"/>
            <a:ext cx="4114800" cy="2646878"/>
          </a:xfrm>
          <a:prstGeom prst="rect">
            <a:avLst/>
          </a:prstGeom>
          <a:noFill/>
        </p:spPr>
        <p:txBody>
          <a:bodyPr wrap="square">
            <a:spAutoFit/>
          </a:bodyPr>
          <a:lstStyle/>
          <a:p>
            <a:endParaRPr dirty="0">
              <a:latin typeface="Avenir Next LT Pro Light" panose="020B0304020202020204" pitchFamily="34" charset="0"/>
            </a:endParaRPr>
          </a:p>
          <a:p>
            <a:pPr>
              <a:defRPr sz="1600" b="1">
                <a:solidFill>
                  <a:srgbClr val="003366"/>
                </a:solidFill>
              </a:defRPr>
            </a:pPr>
            <a:r>
              <a:rPr sz="1600" dirty="0">
                <a:solidFill>
                  <a:srgbClr val="0070C0"/>
                </a:solidFill>
                <a:latin typeface="Avenir Next LT Pro Light" panose="020B0304020202020204" pitchFamily="34" charset="0"/>
              </a:rPr>
              <a:t>NSF</a:t>
            </a:r>
            <a:r>
              <a:rPr lang="en-US" sz="1600" dirty="0">
                <a:solidFill>
                  <a:srgbClr val="0070C0"/>
                </a:solidFill>
                <a:latin typeface="Avenir Next LT Pro Light" panose="020B0304020202020204" pitchFamily="34" charset="0"/>
              </a:rPr>
              <a:t>:</a:t>
            </a:r>
            <a:r>
              <a:rPr sz="1600" dirty="0">
                <a:solidFill>
                  <a:srgbClr val="0070C0"/>
                </a:solidFill>
                <a:latin typeface="Avenir Next LT Pro Light" panose="020B0304020202020204" pitchFamily="34" charset="0"/>
              </a:rPr>
              <a:t> UPWARDS for the Future</a:t>
            </a:r>
          </a:p>
          <a:p>
            <a:pPr>
              <a:defRPr sz="1200"/>
            </a:pPr>
            <a:r>
              <a:rPr sz="1200" dirty="0">
                <a:latin typeface="Avenir Next LT Pro Light" panose="020B0304020202020204" pitchFamily="34" charset="0"/>
              </a:rPr>
              <a:t>Sponsor: NSF | (UW lead)</a:t>
            </a:r>
            <a:br>
              <a:rPr sz="1200" dirty="0">
                <a:latin typeface="Avenir Next LT Pro Light" panose="020B0304020202020204" pitchFamily="34" charset="0"/>
              </a:rPr>
            </a:br>
            <a:r>
              <a:rPr lang="en-US" sz="1200" dirty="0">
                <a:latin typeface="Avenir Next LT Pro Light" panose="020B0304020202020204" pitchFamily="34" charset="0"/>
              </a:rPr>
              <a:t>Funding: ~$10M | 2023 – 2028</a:t>
            </a:r>
          </a:p>
          <a:p>
            <a:pPr>
              <a:defRPr sz="1200"/>
            </a:pPr>
            <a:endParaRPr lang="en-US" sz="1200" dirty="0">
              <a:latin typeface="Avenir Next LT Pro Light" panose="020B0304020202020204" pitchFamily="34" charset="0"/>
            </a:endParaRPr>
          </a:p>
          <a:p>
            <a:pPr marL="171450" indent="-171450">
              <a:buFont typeface="Wingdings" panose="05000000000000000000" pitchFamily="2" charset="2"/>
              <a:buChar char="§"/>
              <a:defRPr sz="1200"/>
            </a:pPr>
            <a:r>
              <a:rPr lang="en-US" sz="1200" dirty="0">
                <a:latin typeface="Avenir Next LT Pro Light" panose="020B0304020202020204" pitchFamily="34" charset="0"/>
              </a:rPr>
              <a:t>U.S.–Japan university partnership engaging six U.S. and five Japanese universities.</a:t>
            </a:r>
          </a:p>
          <a:p>
            <a:pPr marL="171450" indent="-171450">
              <a:buFont typeface="Wingdings" panose="05000000000000000000" pitchFamily="2" charset="2"/>
              <a:buChar char="§"/>
              <a:defRPr sz="1200"/>
            </a:pPr>
            <a:r>
              <a:rPr lang="en-US" sz="1200" dirty="0">
                <a:latin typeface="Avenir Next LT Pro Light" panose="020B0304020202020204" pitchFamily="34" charset="0"/>
              </a:rPr>
              <a:t>Activities: Student exchanges, faculty visiting programs, certification, curriculum development, focused semiconductor and memory-centric research.</a:t>
            </a:r>
          </a:p>
          <a:p>
            <a:pPr marL="171450" indent="-171450">
              <a:buFont typeface="Wingdings" panose="05000000000000000000" pitchFamily="2" charset="2"/>
              <a:buChar char="§"/>
              <a:defRPr sz="1200"/>
            </a:pPr>
            <a:r>
              <a:rPr lang="en-US" sz="1200" dirty="0">
                <a:latin typeface="Avenir Next LT Pro Light" panose="020B0304020202020204" pitchFamily="34" charset="0"/>
              </a:rPr>
              <a:t>Objective: Build a globally connected, skilled microelectronics workforce aligned with industry needs.</a:t>
            </a:r>
            <a:endParaRPr sz="1200" dirty="0">
              <a:latin typeface="Avenir Next LT Pro Light" panose="020B0304020202020204" pitchFamily="34" charset="0"/>
            </a:endParaRPr>
          </a:p>
        </p:txBody>
      </p:sp>
      <p:sp>
        <p:nvSpPr>
          <p:cNvPr id="7" name="TextBox 6"/>
          <p:cNvSpPr txBox="1"/>
          <p:nvPr/>
        </p:nvSpPr>
        <p:spPr>
          <a:xfrm>
            <a:off x="6324600" y="2951929"/>
            <a:ext cx="4114800" cy="2831544"/>
          </a:xfrm>
          <a:prstGeom prst="rect">
            <a:avLst/>
          </a:prstGeom>
          <a:noFill/>
        </p:spPr>
        <p:txBody>
          <a:bodyPr wrap="square">
            <a:spAutoFit/>
          </a:bodyPr>
          <a:lstStyle/>
          <a:p>
            <a:endParaRPr dirty="0">
              <a:latin typeface="Avenir Next LT Pro Light" panose="020B0304020202020204" pitchFamily="34" charset="0"/>
            </a:endParaRPr>
          </a:p>
          <a:p>
            <a:pPr>
              <a:defRPr sz="1600" b="1">
                <a:solidFill>
                  <a:srgbClr val="003366"/>
                </a:solidFill>
              </a:defRPr>
            </a:pPr>
            <a:r>
              <a:rPr lang="en-US" sz="1600" dirty="0" err="1">
                <a:solidFill>
                  <a:srgbClr val="0070C0"/>
                </a:solidFill>
                <a:latin typeface="Avenir Next LT Pro Light" panose="020B0304020202020204" pitchFamily="34" charset="0"/>
              </a:rPr>
              <a:t>DoC</a:t>
            </a:r>
            <a:r>
              <a:rPr lang="en-US" sz="1600" dirty="0">
                <a:solidFill>
                  <a:srgbClr val="0070C0"/>
                </a:solidFill>
                <a:latin typeface="Avenir Next LT Pro Light" panose="020B0304020202020204" pitchFamily="34" charset="0"/>
              </a:rPr>
              <a:t>: </a:t>
            </a:r>
            <a:r>
              <a:rPr sz="1600" dirty="0">
                <a:solidFill>
                  <a:srgbClr val="0070C0"/>
                </a:solidFill>
                <a:latin typeface="Avenir Next LT Pro Light" panose="020B0304020202020204" pitchFamily="34" charset="0"/>
              </a:rPr>
              <a:t>BRIDGE for Microelectronics</a:t>
            </a:r>
          </a:p>
          <a:p>
            <a:pPr>
              <a:defRPr sz="1200"/>
            </a:pPr>
            <a:r>
              <a:rPr sz="1200" dirty="0">
                <a:latin typeface="Avenir Next LT Pro Light" panose="020B0304020202020204" pitchFamily="34" charset="0"/>
              </a:rPr>
              <a:t>Sponsor: D</a:t>
            </a:r>
            <a:r>
              <a:rPr lang="en-US" sz="1200" dirty="0">
                <a:latin typeface="Avenir Next LT Pro Light" panose="020B0304020202020204" pitchFamily="34" charset="0"/>
              </a:rPr>
              <a:t>ept of Commerce</a:t>
            </a:r>
            <a:r>
              <a:rPr sz="1200" dirty="0">
                <a:latin typeface="Avenir Next LT Pro Light" panose="020B0304020202020204" pitchFamily="34" charset="0"/>
              </a:rPr>
              <a:t>/NIST CHIPS Act</a:t>
            </a:r>
            <a:br>
              <a:rPr sz="1200" dirty="0">
                <a:latin typeface="Avenir Next LT Pro Light" panose="020B0304020202020204" pitchFamily="34" charset="0"/>
              </a:rPr>
            </a:br>
            <a:r>
              <a:rPr sz="1200" dirty="0">
                <a:latin typeface="Avenir Next LT Pro Light" panose="020B0304020202020204" pitchFamily="34" charset="0"/>
              </a:rPr>
              <a:t>Funding: ~$1.</a:t>
            </a:r>
            <a:r>
              <a:rPr lang="en-US" sz="1200" dirty="0">
                <a:latin typeface="Avenir Next LT Pro Light" panose="020B0304020202020204" pitchFamily="34" charset="0"/>
              </a:rPr>
              <a:t>5</a:t>
            </a:r>
            <a:r>
              <a:rPr sz="1200" dirty="0">
                <a:latin typeface="Avenir Next LT Pro Light" panose="020B0304020202020204" pitchFamily="34" charset="0"/>
              </a:rPr>
              <a:t>M | </a:t>
            </a:r>
            <a:r>
              <a:rPr lang="en-US" sz="1200" dirty="0">
                <a:latin typeface="Avenir Next LT Pro Light" panose="020B0304020202020204" pitchFamily="34" charset="0"/>
              </a:rPr>
              <a:t>2025 – 2027</a:t>
            </a:r>
          </a:p>
          <a:p>
            <a:pPr>
              <a:defRPr sz="1200"/>
            </a:pPr>
            <a:endParaRPr lang="en-US" sz="1200" dirty="0">
              <a:latin typeface="Avenir Next LT Pro Light" panose="020B0304020202020204" pitchFamily="34" charset="0"/>
            </a:endParaRPr>
          </a:p>
          <a:p>
            <a:pPr marL="171450" indent="-171450">
              <a:buFont typeface="Wingdings" panose="05000000000000000000" pitchFamily="2" charset="2"/>
              <a:buChar char="§"/>
              <a:defRPr sz="1200"/>
            </a:pPr>
            <a:r>
              <a:rPr lang="en-US" sz="1200" dirty="0">
                <a:latin typeface="Avenir Next LT Pro Light" panose="020B0304020202020204" pitchFamily="34" charset="0"/>
              </a:rPr>
              <a:t>Build graduate education program to train 555 students across bachelor’s, master’s, and certificate tracks in microelectronics.</a:t>
            </a:r>
          </a:p>
          <a:p>
            <a:pPr marL="171450" indent="-171450">
              <a:buFont typeface="Wingdings" panose="05000000000000000000" pitchFamily="2" charset="2"/>
              <a:buChar char="§"/>
              <a:defRPr sz="1200"/>
            </a:pPr>
            <a:r>
              <a:rPr lang="en-US" sz="1200" dirty="0">
                <a:latin typeface="Avenir Next LT Pro Light" panose="020B0304020202020204" pitchFamily="34" charset="0"/>
              </a:rPr>
              <a:t>Includes new online certificate offerings, industry collaboration, and student support.</a:t>
            </a:r>
          </a:p>
          <a:p>
            <a:pPr marL="171450" indent="-171450">
              <a:buFont typeface="Wingdings" panose="05000000000000000000" pitchFamily="2" charset="2"/>
              <a:buChar char="§"/>
              <a:defRPr sz="1200"/>
            </a:pPr>
            <a:r>
              <a:rPr lang="en-US" sz="1200" dirty="0">
                <a:latin typeface="Avenir Next LT Pro Light" panose="020B0304020202020204" pitchFamily="34" charset="0"/>
              </a:rPr>
              <a:t>Part of NSTC Workforce Partner Alliance under CHIPS Act, scaling semiconductor workforce ecosystem.</a:t>
            </a:r>
          </a:p>
          <a:p>
            <a:pPr marL="171450" indent="-171450">
              <a:buFont typeface="Wingdings" panose="05000000000000000000" pitchFamily="2" charset="2"/>
              <a:buChar char="§"/>
              <a:defRPr sz="1200"/>
            </a:pPr>
            <a:r>
              <a:rPr lang="en-US" sz="1200" dirty="0">
                <a:latin typeface="Avenir Next LT Pro Light" panose="020B0304020202020204" pitchFamily="34" charset="0"/>
              </a:rPr>
              <a:t>Industry Partners: Micron, GlobalFoundries, Northrop Grumman</a:t>
            </a:r>
            <a:endParaRPr sz="1200" dirty="0">
              <a:latin typeface="Avenir Next LT Pro Light" panose="020B0304020202020204" pitchFamily="34" charset="0"/>
            </a:endParaRPr>
          </a:p>
        </p:txBody>
      </p:sp>
      <p:pic>
        <p:nvPicPr>
          <p:cNvPr id="1028" name="Picture 4" descr="National Science Foundation - Wikipedia">
            <a:extLst>
              <a:ext uri="{FF2B5EF4-FFF2-40B4-BE49-F238E27FC236}">
                <a16:creationId xmlns:a16="http://schemas.microsoft.com/office/drawing/2014/main" id="{7C8F01EE-8045-09A0-6599-22956DE039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1278" y="5685173"/>
            <a:ext cx="1093724" cy="1097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with orange text&#10;&#10;Description automatically generated">
            <a:extLst>
              <a:ext uri="{FF2B5EF4-FFF2-40B4-BE49-F238E27FC236}">
                <a16:creationId xmlns:a16="http://schemas.microsoft.com/office/drawing/2014/main" id="{6350F1C1-9756-83D5-BB4B-AC6F73011F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784" b="26662"/>
          <a:stretch/>
        </p:blipFill>
        <p:spPr>
          <a:xfrm>
            <a:off x="6459390" y="5997056"/>
            <a:ext cx="2351315" cy="548640"/>
          </a:xfrm>
          <a:prstGeom prst="rect">
            <a:avLst/>
          </a:prstGeom>
        </p:spPr>
      </p:pic>
      <p:pic>
        <p:nvPicPr>
          <p:cNvPr id="8" name="Picture 7" descr="A black and white logo&#10;&#10;Description automatically generated">
            <a:extLst>
              <a:ext uri="{FF2B5EF4-FFF2-40B4-BE49-F238E27FC236}">
                <a16:creationId xmlns:a16="http://schemas.microsoft.com/office/drawing/2014/main" id="{F0D162AE-1D1F-5D90-8D30-9EED81E916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0492" y="5814176"/>
            <a:ext cx="1300480" cy="731520"/>
          </a:xfrm>
          <a:prstGeom prst="rect">
            <a:avLst/>
          </a:prstGeom>
        </p:spPr>
      </p:pic>
      <p:pic>
        <p:nvPicPr>
          <p:cNvPr id="9" name="Picture 2" descr="Northrop Grumman Logo Blue transparent ...">
            <a:extLst>
              <a:ext uri="{FF2B5EF4-FFF2-40B4-BE49-F238E27FC236}">
                <a16:creationId xmlns:a16="http://schemas.microsoft.com/office/drawing/2014/main" id="{529420CE-E072-6157-D11D-77AB27A182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8124" y="5959498"/>
            <a:ext cx="1612415"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ted States Department of Commerce - Wikipedia">
            <a:extLst>
              <a:ext uri="{FF2B5EF4-FFF2-40B4-BE49-F238E27FC236}">
                <a16:creationId xmlns:a16="http://schemas.microsoft.com/office/drawing/2014/main" id="{3C3C14F8-6EE3-9615-E044-440EDF2B68A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93143" y="5685173"/>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00CF-6AD3-275F-85DB-EBCEA042CB52}"/>
              </a:ext>
            </a:extLst>
          </p:cNvPr>
          <p:cNvSpPr>
            <a:spLocks noGrp="1"/>
          </p:cNvSpPr>
          <p:nvPr>
            <p:ph type="title"/>
          </p:nvPr>
        </p:nvSpPr>
        <p:spPr/>
        <p:txBody>
          <a:bodyPr/>
          <a:lstStyle/>
          <a:p>
            <a:r>
              <a:rPr lang="en-US" dirty="0"/>
              <a:t>RIT-CHIPS News</a:t>
            </a:r>
          </a:p>
        </p:txBody>
      </p:sp>
      <p:sp>
        <p:nvSpPr>
          <p:cNvPr id="3" name="Content Placeholder 2">
            <a:extLst>
              <a:ext uri="{FF2B5EF4-FFF2-40B4-BE49-F238E27FC236}">
                <a16:creationId xmlns:a16="http://schemas.microsoft.com/office/drawing/2014/main" id="{E4127FD1-1E79-A6C2-D1D2-F9149FEE3BD4}"/>
              </a:ext>
            </a:extLst>
          </p:cNvPr>
          <p:cNvSpPr>
            <a:spLocks noGrp="1"/>
          </p:cNvSpPr>
          <p:nvPr>
            <p:ph idx="1"/>
          </p:nvPr>
        </p:nvSpPr>
        <p:spPr/>
        <p:txBody>
          <a:bodyPr/>
          <a:lstStyle/>
          <a:p>
            <a:pPr marL="0" indent="0">
              <a:spcBef>
                <a:spcPts val="0"/>
              </a:spcBef>
              <a:buNone/>
            </a:pPr>
            <a:r>
              <a:rPr lang="en-US" sz="1800" dirty="0"/>
              <a:t>This list includes NSF public records and RIT/local news releases about our CHIPS-related workforce efforts here:</a:t>
            </a:r>
          </a:p>
          <a:p>
            <a:pPr>
              <a:spcBef>
                <a:spcPts val="0"/>
              </a:spcBef>
            </a:pPr>
            <a:r>
              <a:rPr lang="en-US" sz="1800" dirty="0"/>
              <a:t>NSF </a:t>
            </a:r>
            <a:r>
              <a:rPr lang="en-US" sz="1800" dirty="0" err="1"/>
              <a:t>ExLENT</a:t>
            </a:r>
            <a:r>
              <a:rPr lang="en-US" sz="1800" dirty="0"/>
              <a:t>:</a:t>
            </a:r>
          </a:p>
          <a:p>
            <a:pPr lvl="1">
              <a:spcBef>
                <a:spcPts val="0"/>
              </a:spcBef>
            </a:pPr>
            <a:r>
              <a:rPr lang="en-US" sz="1800" u="sng" dirty="0">
                <a:hlinkClick r:id="rId2"/>
              </a:rPr>
              <a:t>https://nsf.elsevierpure.com/en/projects/beginnings-empowering-minds-through-experiential-learning-researc</a:t>
            </a:r>
            <a:endParaRPr lang="en-US" sz="1800" dirty="0"/>
          </a:p>
          <a:p>
            <a:pPr lvl="1">
              <a:spcBef>
                <a:spcPts val="0"/>
              </a:spcBef>
            </a:pPr>
            <a:r>
              <a:rPr lang="en-US" sz="1800" u="sng" dirty="0">
                <a:hlinkClick r:id="rId3"/>
              </a:rPr>
              <a:t>https://www.rit.edu/news/rit-expands-its-workforce-initiatives-semiconductor-industry</a:t>
            </a:r>
            <a:endParaRPr lang="en-US" sz="1800" dirty="0"/>
          </a:p>
          <a:p>
            <a:pPr>
              <a:spcBef>
                <a:spcPts val="0"/>
              </a:spcBef>
            </a:pPr>
            <a:r>
              <a:rPr lang="en-US" sz="1800" dirty="0"/>
              <a:t>NSF NRT:</a:t>
            </a:r>
          </a:p>
          <a:p>
            <a:pPr lvl="1">
              <a:spcBef>
                <a:spcPts val="0"/>
              </a:spcBef>
            </a:pPr>
            <a:r>
              <a:rPr lang="en-US" sz="1800" u="sng" dirty="0">
                <a:hlinkClick r:id="rId4"/>
              </a:rPr>
              <a:t>https://www.nsf.gov/awardsearch/showAward?AWD_ID=2345983&amp;HistoricalAwards=false</a:t>
            </a:r>
            <a:endParaRPr lang="en-US" sz="1800" dirty="0"/>
          </a:p>
          <a:p>
            <a:pPr lvl="1">
              <a:spcBef>
                <a:spcPts val="0"/>
              </a:spcBef>
            </a:pPr>
            <a:r>
              <a:rPr lang="en-US" sz="1800" u="sng" dirty="0">
                <a:hlinkClick r:id="rId5"/>
              </a:rPr>
              <a:t>https://www.rit.edu/news/nsf-awards-rit-nearly-3-million-advance-semiconductor-technologies</a:t>
            </a:r>
            <a:endParaRPr lang="en-US" sz="1800" dirty="0"/>
          </a:p>
          <a:p>
            <a:pPr>
              <a:spcBef>
                <a:spcPts val="0"/>
              </a:spcBef>
            </a:pPr>
            <a:r>
              <a:rPr lang="en-US" sz="1800" dirty="0"/>
              <a:t>NSF UPWARDS for the Future:</a:t>
            </a:r>
          </a:p>
          <a:p>
            <a:pPr lvl="1">
              <a:spcBef>
                <a:spcPts val="0"/>
              </a:spcBef>
            </a:pPr>
            <a:r>
              <a:rPr lang="en-US" sz="1800" u="sng" dirty="0">
                <a:hlinkClick r:id="rId6"/>
              </a:rPr>
              <a:t>https://nsf.elsevierpure.com/en/projects/us-japan-university-partnership-for-workforce-advancement-and-res</a:t>
            </a:r>
            <a:endParaRPr lang="en-US" sz="1800" dirty="0"/>
          </a:p>
          <a:p>
            <a:pPr lvl="1">
              <a:spcBef>
                <a:spcPts val="0"/>
              </a:spcBef>
            </a:pPr>
            <a:r>
              <a:rPr lang="en-US" sz="1800" u="sng" dirty="0">
                <a:hlinkClick r:id="rId7"/>
              </a:rPr>
              <a:t>https://www.rochesterfirst.com/development/inside-upwards-at-rit-an-international-semiconductor-education-exchange-program/</a:t>
            </a:r>
            <a:endParaRPr lang="en-US" sz="1800" dirty="0"/>
          </a:p>
          <a:p>
            <a:pPr>
              <a:spcBef>
                <a:spcPts val="0"/>
              </a:spcBef>
            </a:pPr>
            <a:r>
              <a:rPr lang="en-US" sz="1800" dirty="0"/>
              <a:t>Department of Commerce BRIDGE for Microelectronics Program:</a:t>
            </a:r>
          </a:p>
          <a:p>
            <a:pPr lvl="1">
              <a:spcBef>
                <a:spcPts val="0"/>
              </a:spcBef>
            </a:pPr>
            <a:r>
              <a:rPr lang="en-US" sz="1800" u="sng" dirty="0">
                <a:hlinkClick r:id="rId8"/>
              </a:rPr>
              <a:t>https://www.nist.gov/chips/rochester-institute-technology-rit-rochester</a:t>
            </a:r>
            <a:endParaRPr lang="en-US" sz="1800" dirty="0"/>
          </a:p>
          <a:p>
            <a:pPr lvl="1">
              <a:spcBef>
                <a:spcPts val="0"/>
              </a:spcBef>
            </a:pPr>
            <a:r>
              <a:rPr lang="en-US" sz="1800" u="sng" dirty="0">
                <a:hlinkClick r:id="rId9"/>
              </a:rPr>
              <a:t>https://www.nist.gov/news-events/news/2024/09/biden-harris-administration-launches-nstc-workforce-center-excellence</a:t>
            </a:r>
            <a:endParaRPr lang="en-US" sz="1800" dirty="0"/>
          </a:p>
          <a:p>
            <a:pPr lvl="1">
              <a:spcBef>
                <a:spcPts val="0"/>
              </a:spcBef>
            </a:pPr>
            <a:r>
              <a:rPr lang="en-US" sz="1800" u="sng" dirty="0">
                <a:hlinkClick r:id="rId10"/>
              </a:rPr>
              <a:t>https://www.rochesterfirst.com/news/local-news/rit-awarded-1-5-million-to-train-555-students-in-semiconductor-program/</a:t>
            </a:r>
            <a:endParaRPr lang="en-US" sz="1800" dirty="0"/>
          </a:p>
          <a:p>
            <a:pPr>
              <a:spcBef>
                <a:spcPts val="0"/>
              </a:spcBef>
            </a:pPr>
            <a:r>
              <a:rPr lang="en-US" sz="1800" dirty="0"/>
              <a:t>You can find a full list of RIT CHIPS news here: </a:t>
            </a:r>
            <a:r>
              <a:rPr lang="en-US" sz="1800" u="sng" dirty="0">
                <a:hlinkClick r:id="rId11"/>
              </a:rPr>
              <a:t>https://www.rit.edu/news/semiconductor-chips</a:t>
            </a:r>
            <a:endParaRPr lang="en-US" sz="1800" dirty="0"/>
          </a:p>
          <a:p>
            <a:endParaRPr lang="en-US" dirty="0"/>
          </a:p>
        </p:txBody>
      </p:sp>
    </p:spTree>
    <p:extLst>
      <p:ext uri="{BB962C8B-B14F-4D97-AF65-F5344CB8AC3E}">
        <p14:creationId xmlns:p14="http://schemas.microsoft.com/office/powerpoint/2010/main" val="452078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a:t>Future Photon Initiative</a:t>
            </a:r>
            <a:endParaRPr lang="en-US" altLang="en-US" dirty="0"/>
          </a:p>
        </p:txBody>
      </p:sp>
      <p:sp>
        <p:nvSpPr>
          <p:cNvPr id="24" name="Slide Number Placeholder 23"/>
          <p:cNvSpPr>
            <a:spLocks noGrp="1"/>
          </p:cNvSpPr>
          <p:nvPr>
            <p:ph type="sldNum" sz="quarter" idx="4294967295"/>
          </p:nvPr>
        </p:nvSpPr>
        <p:spPr>
          <a:xfrm>
            <a:off x="9347200" y="6492875"/>
            <a:ext cx="2844800" cy="365125"/>
          </a:xfrm>
        </p:spPr>
        <p:txBody>
          <a:bodyPr/>
          <a:lstStyle/>
          <a:p>
            <a:fld id="{B9B0392C-5BE7-214B-9E5F-CC8853CBAA6A}" type="slidenum">
              <a:rPr lang="en-US" smtClean="0"/>
              <a:pPr/>
              <a:t>4</a:t>
            </a:fld>
            <a:endParaRPr lang="en-US" dirty="0"/>
          </a:p>
        </p:txBody>
      </p:sp>
    </p:spTree>
    <p:extLst>
      <p:ext uri="{BB962C8B-B14F-4D97-AF65-F5344CB8AC3E}">
        <p14:creationId xmlns:p14="http://schemas.microsoft.com/office/powerpoint/2010/main" val="254699217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lvl="0"/>
            <a:fld id="{1DE96E15-BA78-4D39-8A3D-718822BD91F9}" type="slidenum">
              <a:rPr lang="en-US" altLang="en-US" noProof="0" smtClean="0"/>
              <a:pPr lvl="0"/>
              <a:t>5</a:t>
            </a:fld>
            <a:endParaRPr lang="en-US" altLang="en-US" noProof="0"/>
          </a:p>
        </p:txBody>
      </p:sp>
      <p:sp>
        <p:nvSpPr>
          <p:cNvPr id="2" name="Title 1"/>
          <p:cNvSpPr>
            <a:spLocks noGrp="1"/>
          </p:cNvSpPr>
          <p:nvPr>
            <p:ph type="title"/>
          </p:nvPr>
        </p:nvSpPr>
        <p:spPr/>
        <p:txBody>
          <a:bodyPr/>
          <a:lstStyle/>
          <a:p>
            <a:r>
              <a:rPr lang="en-US"/>
              <a:t>Future Photon Initiative</a:t>
            </a:r>
            <a:endParaRPr lang="en-US" dirty="0"/>
          </a:p>
        </p:txBody>
      </p:sp>
      <p:sp>
        <p:nvSpPr>
          <p:cNvPr id="3" name="Content Placeholder 2"/>
          <p:cNvSpPr>
            <a:spLocks noGrp="1"/>
          </p:cNvSpPr>
          <p:nvPr>
            <p:ph idx="1"/>
          </p:nvPr>
        </p:nvSpPr>
        <p:spPr/>
        <p:txBody>
          <a:bodyPr>
            <a:normAutofit fontScale="92500" lnSpcReduction="20000"/>
          </a:bodyPr>
          <a:lstStyle/>
          <a:p>
            <a:r>
              <a:rPr lang="en-US" dirty="0"/>
              <a:t>The Future Photon Initiative develops photonic devices in pursuit of answers to grand questions, leveraging efforts of existing RIT research groups using the generation, transmission, manipulation, absorption, and detection of photons.</a:t>
            </a:r>
          </a:p>
          <a:p>
            <a:r>
              <a:rPr lang="en-US" dirty="0"/>
              <a:t>FPI cross-disciplinary teams collaborate with external university groups, industry, and national laboratories to develop new photonic device technology. </a:t>
            </a:r>
          </a:p>
          <a:p>
            <a:r>
              <a:rPr lang="en-US" dirty="0"/>
              <a:t>Areas include solar energy, </a:t>
            </a:r>
            <a:r>
              <a:rPr lang="en-US" dirty="0" err="1"/>
              <a:t>biophotonics</a:t>
            </a:r>
            <a:r>
              <a:rPr lang="en-US" dirty="0"/>
              <a:t>, high performance imaging, astrophysics, quantum, and communication. </a:t>
            </a:r>
          </a:p>
          <a:p>
            <a:r>
              <a:rPr lang="en-US" dirty="0"/>
              <a:t>Eight groups: Center for Detectors, Integrated Photonics Group, Nanolithography Research Lab, </a:t>
            </a:r>
            <a:r>
              <a:rPr lang="en-US" dirty="0" err="1"/>
              <a:t>NanoPower</a:t>
            </a:r>
            <a:r>
              <a:rPr lang="en-US" dirty="0"/>
              <a:t> Research Labs, Photonic Systems Lab, Photonics and Optics Workforce Education Research, Semiconductor Nanofabrication Lab, and the Simone Center for Innovation and Entrepreneurship.</a:t>
            </a:r>
          </a:p>
        </p:txBody>
      </p:sp>
      <p:pic>
        <p:nvPicPr>
          <p:cNvPr id="15" name="Content Placeholder 14"/>
          <p:cNvPicPr>
            <a:picLocks noGrp="1" noChangeAspect="1"/>
          </p:cNvPicPr>
          <p:nvPr>
            <p:ph idx="13"/>
          </p:nvPr>
        </p:nvPicPr>
        <p:blipFill>
          <a:blip r:embed="rId2"/>
          <a:stretch>
            <a:fillRect/>
          </a:stretch>
        </p:blipFill>
        <p:spPr>
          <a:xfrm>
            <a:off x="6510797" y="1295400"/>
            <a:ext cx="4804443" cy="4830763"/>
          </a:xfrm>
          <a:prstGeom prst="rect">
            <a:avLst/>
          </a:prstGeom>
        </p:spPr>
      </p:pic>
    </p:spTree>
    <p:extLst>
      <p:ext uri="{BB962C8B-B14F-4D97-AF65-F5344CB8AC3E}">
        <p14:creationId xmlns:p14="http://schemas.microsoft.com/office/powerpoint/2010/main" val="55130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lvl="0"/>
            <a:fld id="{1DE96E15-BA78-4D39-8A3D-718822BD91F9}" type="slidenum">
              <a:rPr lang="en-US" altLang="en-US" noProof="0" smtClean="0"/>
              <a:pPr lvl="0"/>
              <a:t>6</a:t>
            </a:fld>
            <a:endParaRPr lang="en-US" altLang="en-US" noProof="0"/>
          </a:p>
        </p:txBody>
      </p:sp>
      <p:sp>
        <p:nvSpPr>
          <p:cNvPr id="2" name="Title 1"/>
          <p:cNvSpPr>
            <a:spLocks noGrp="1"/>
          </p:cNvSpPr>
          <p:nvPr>
            <p:ph type="title"/>
          </p:nvPr>
        </p:nvSpPr>
        <p:spPr/>
        <p:txBody>
          <a:bodyPr/>
          <a:lstStyle/>
          <a:p>
            <a:r>
              <a:rPr lang="en-US" dirty="0"/>
              <a:t>FPI Research Funding</a:t>
            </a:r>
          </a:p>
        </p:txBody>
      </p:sp>
      <p:pic>
        <p:nvPicPr>
          <p:cNvPr id="8" name="Picture 7">
            <a:extLst>
              <a:ext uri="{FF2B5EF4-FFF2-40B4-BE49-F238E27FC236}">
                <a16:creationId xmlns:a16="http://schemas.microsoft.com/office/drawing/2014/main" id="{C4476676-0310-EDD6-0C02-C8379C40A485}"/>
              </a:ext>
            </a:extLst>
          </p:cNvPr>
          <p:cNvPicPr>
            <a:picLocks noChangeAspect="1"/>
          </p:cNvPicPr>
          <p:nvPr/>
        </p:nvPicPr>
        <p:blipFill>
          <a:blip r:embed="rId2"/>
          <a:stretch>
            <a:fillRect/>
          </a:stretch>
        </p:blipFill>
        <p:spPr>
          <a:xfrm>
            <a:off x="156253" y="1934642"/>
            <a:ext cx="11883346" cy="3690392"/>
          </a:xfrm>
          <a:prstGeom prst="rect">
            <a:avLst/>
          </a:prstGeom>
        </p:spPr>
      </p:pic>
    </p:spTree>
    <p:extLst>
      <p:ext uri="{BB962C8B-B14F-4D97-AF65-F5344CB8AC3E}">
        <p14:creationId xmlns:p14="http://schemas.microsoft.com/office/powerpoint/2010/main" val="563341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dirty="0"/>
              <a:t>Center for Detectors</a:t>
            </a:r>
          </a:p>
        </p:txBody>
      </p:sp>
      <p:sp>
        <p:nvSpPr>
          <p:cNvPr id="24" name="Slide Number Placeholder 23"/>
          <p:cNvSpPr>
            <a:spLocks noGrp="1"/>
          </p:cNvSpPr>
          <p:nvPr>
            <p:ph type="sldNum" sz="quarter" idx="4294967295"/>
          </p:nvPr>
        </p:nvSpPr>
        <p:spPr>
          <a:xfrm>
            <a:off x="9347200" y="6492875"/>
            <a:ext cx="2844800" cy="365125"/>
          </a:xfrm>
        </p:spPr>
        <p:txBody>
          <a:bodyPr/>
          <a:lstStyle/>
          <a:p>
            <a:fld id="{B9B0392C-5BE7-214B-9E5F-CC8853CBAA6A}" type="slidenum">
              <a:rPr lang="en-US" smtClean="0"/>
              <a:pPr/>
              <a:t>7</a:t>
            </a:fld>
            <a:endParaRPr lang="en-US" dirty="0"/>
          </a:p>
        </p:txBody>
      </p:sp>
    </p:spTree>
    <p:extLst>
      <p:ext uri="{BB962C8B-B14F-4D97-AF65-F5344CB8AC3E}">
        <p14:creationId xmlns:p14="http://schemas.microsoft.com/office/powerpoint/2010/main" val="102035182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723"/>
            <a:ext cx="12192000" cy="6854553"/>
          </a:xfrm>
          <a:prstGeom prst="rect">
            <a:avLst/>
          </a:prstGeom>
          <a:solidFill>
            <a:schemeClr val="accent4">
              <a:lumMod val="50000"/>
              <a:lumOff val="50000"/>
              <a:alpha val="0"/>
            </a:schemeClr>
          </a:solidFill>
        </p:spPr>
      </p:pic>
      <p:sp>
        <p:nvSpPr>
          <p:cNvPr id="5" name="Slide Number Placeholder 4"/>
          <p:cNvSpPr>
            <a:spLocks noGrp="1"/>
          </p:cNvSpPr>
          <p:nvPr>
            <p:ph type="sldNum" sz="quarter" idx="12"/>
          </p:nvPr>
        </p:nvSpPr>
        <p:spPr>
          <a:xfrm>
            <a:off x="8737600" y="6245225"/>
            <a:ext cx="28448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36BF90-F6C3-40B9-A101-D2D9AB0941E0}" type="slidenum">
              <a:rPr kumimoji="0" lang="en-US" altLang="en-US" sz="105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en-US" sz="1050" b="0" i="0" u="none" strike="noStrike" kern="1200" cap="none" spc="0" normalizeH="0" baseline="0" noProof="0">
              <a:ln>
                <a:noFill/>
              </a:ln>
              <a:solidFill>
                <a:srgbClr val="000000"/>
              </a:solidFill>
              <a:effectLst/>
              <a:uLnTx/>
              <a:uFillTx/>
              <a:latin typeface="Arial"/>
              <a:ea typeface="ＭＳ Ｐゴシック"/>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2833118666"/>
              </p:ext>
            </p:extLst>
          </p:nvPr>
        </p:nvGraphicFramePr>
        <p:xfrm>
          <a:off x="958732" y="4334510"/>
          <a:ext cx="10274533" cy="2148840"/>
        </p:xfrm>
        <a:graphic>
          <a:graphicData uri="http://schemas.openxmlformats.org/drawingml/2006/table">
            <a:tbl>
              <a:tblPr firstRow="1" bandRow="1">
                <a:tableStyleId>{5C22544A-7EE6-4342-B048-85BDC9FD1C3A}</a:tableStyleId>
              </a:tblPr>
              <a:tblGrid>
                <a:gridCol w="1737361">
                  <a:extLst>
                    <a:ext uri="{9D8B030D-6E8A-4147-A177-3AD203B41FA5}">
                      <a16:colId xmlns:a16="http://schemas.microsoft.com/office/drawing/2014/main" val="3727218306"/>
                    </a:ext>
                  </a:extLst>
                </a:gridCol>
                <a:gridCol w="2402378">
                  <a:extLst>
                    <a:ext uri="{9D8B030D-6E8A-4147-A177-3AD203B41FA5}">
                      <a16:colId xmlns:a16="http://schemas.microsoft.com/office/drawing/2014/main" val="3711043553"/>
                    </a:ext>
                  </a:extLst>
                </a:gridCol>
                <a:gridCol w="1753986">
                  <a:extLst>
                    <a:ext uri="{9D8B030D-6E8A-4147-A177-3AD203B41FA5}">
                      <a16:colId xmlns:a16="http://schemas.microsoft.com/office/drawing/2014/main" val="4020208363"/>
                    </a:ext>
                  </a:extLst>
                </a:gridCol>
                <a:gridCol w="2325901">
                  <a:extLst>
                    <a:ext uri="{9D8B030D-6E8A-4147-A177-3AD203B41FA5}">
                      <a16:colId xmlns:a16="http://schemas.microsoft.com/office/drawing/2014/main" val="1818139703"/>
                    </a:ext>
                  </a:extLst>
                </a:gridCol>
                <a:gridCol w="2054907">
                  <a:extLst>
                    <a:ext uri="{9D8B030D-6E8A-4147-A177-3AD203B41FA5}">
                      <a16:colId xmlns:a16="http://schemas.microsoft.com/office/drawing/2014/main" val="2756923"/>
                    </a:ext>
                  </a:extLst>
                </a:gridCol>
              </a:tblGrid>
              <a:tr h="1952914">
                <a:tc>
                  <a:txBody>
                    <a:bodyPr/>
                    <a:lstStyle/>
                    <a:p>
                      <a:pPr algn="ctr"/>
                      <a:r>
                        <a:rPr lang="en-US" dirty="0">
                          <a:solidFill>
                            <a:schemeClr val="bg1"/>
                          </a:solidFill>
                        </a:rPr>
                        <a:t>CfD designs, develops, and implements photon devices to enable scientific discoveries. </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err="1">
                          <a:solidFill>
                            <a:schemeClr val="bg1"/>
                          </a:solidFill>
                        </a:rPr>
                        <a:t>CfD</a:t>
                      </a:r>
                      <a:r>
                        <a:rPr lang="en-US" dirty="0">
                          <a:solidFill>
                            <a:schemeClr val="bg1"/>
                          </a:solidFill>
                        </a:rPr>
                        <a:t> trains students through research and development in detectors, instrumentation, observational astrophysics, nanostructures, silicon photonics, quantum optics and photonics, and wide bandgap materials.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The CfD was established in 2010, and includes seven professors and over two dozen students at all levels of matriculation.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Staff and student researchers investigate high impact engineering and development problems through external financial support from federal agencies, private foundations, national laboratories, and industry.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The CfD operates nine laboratories in three buildings and has an average of 32 externally funded projects (~$2.5M/year).</a:t>
                      </a:r>
                    </a:p>
                    <a:p>
                      <a:pPr algn="ctr"/>
                      <a:endParaRPr lang="en-US" dirty="0">
                        <a:solidFill>
                          <a:schemeClr val="bg1"/>
                        </a:solidFill>
                      </a:endParaRPr>
                    </a:p>
                  </a:txBody>
                  <a:tcPr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extLst>
                  <a:ext uri="{0D108BD9-81ED-4DB2-BD59-A6C34878D82A}">
                    <a16:rowId xmlns:a16="http://schemas.microsoft.com/office/drawing/2014/main" val="1513920786"/>
                  </a:ext>
                </a:extLst>
              </a:tr>
            </a:tbl>
          </a:graphicData>
        </a:graphic>
      </p:graphicFrame>
      <p:sp>
        <p:nvSpPr>
          <p:cNvPr id="9" name="TextBox 8"/>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Center for Detectors</a:t>
            </a:r>
          </a:p>
        </p:txBody>
      </p:sp>
    </p:spTree>
    <p:extLst>
      <p:ext uri="{BB962C8B-B14F-4D97-AF65-F5344CB8AC3E}">
        <p14:creationId xmlns:p14="http://schemas.microsoft.com/office/powerpoint/2010/main" val="385493331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11159"/>
            <a:ext cx="12192000" cy="8132601"/>
          </a:xfrm>
          <a:prstGeom prst="rect">
            <a:avLst/>
          </a:prstGeom>
        </p:spPr>
      </p:pic>
      <p:sp>
        <p:nvSpPr>
          <p:cNvPr id="5" name="Slide Number Placeholder 4"/>
          <p:cNvSpPr>
            <a:spLocks noGrp="1"/>
          </p:cNvSpPr>
          <p:nvPr>
            <p:ph type="sldNum" sz="quarter" idx="12"/>
          </p:nvPr>
        </p:nvSpPr>
        <p:spPr/>
        <p:txBody>
          <a:bodyPr/>
          <a:lstStyle/>
          <a:p>
            <a:pPr lvl="0"/>
            <a:fld id="{D336BF90-F6C3-40B9-A101-D2D9AB0941E0}" type="slidenum">
              <a:rPr lang="en-US" altLang="en-US" noProof="0" smtClean="0"/>
              <a:pPr lvl="0"/>
              <a:t>9</a:t>
            </a:fld>
            <a:endParaRPr lang="en-US" altLang="en-US" noProof="0"/>
          </a:p>
        </p:txBody>
      </p:sp>
      <p:graphicFrame>
        <p:nvGraphicFramePr>
          <p:cNvPr id="6" name="Table 5"/>
          <p:cNvGraphicFramePr>
            <a:graphicFrameLocks noGrp="1"/>
          </p:cNvGraphicFramePr>
          <p:nvPr>
            <p:extLst>
              <p:ext uri="{D42A27DB-BD31-4B8C-83A1-F6EECF244321}">
                <p14:modId xmlns:p14="http://schemas.microsoft.com/office/powerpoint/2010/main" val="57603342"/>
              </p:ext>
            </p:extLst>
          </p:nvPr>
        </p:nvGraphicFramePr>
        <p:xfrm>
          <a:off x="1597104" y="4425435"/>
          <a:ext cx="8127999" cy="25603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552747270"/>
                    </a:ext>
                  </a:extLst>
                </a:gridCol>
                <a:gridCol w="2709333">
                  <a:extLst>
                    <a:ext uri="{9D8B030D-6E8A-4147-A177-3AD203B41FA5}">
                      <a16:colId xmlns:a16="http://schemas.microsoft.com/office/drawing/2014/main" val="1180508428"/>
                    </a:ext>
                  </a:extLst>
                </a:gridCol>
                <a:gridCol w="2709333">
                  <a:extLst>
                    <a:ext uri="{9D8B030D-6E8A-4147-A177-3AD203B41FA5}">
                      <a16:colId xmlns:a16="http://schemas.microsoft.com/office/drawing/2014/main" val="695018370"/>
                    </a:ext>
                  </a:extLst>
                </a:gridCol>
              </a:tblGrid>
              <a:tr h="1629293">
                <a:tc>
                  <a:txBody>
                    <a:bodyPr/>
                    <a:lstStyle/>
                    <a:p>
                      <a:pPr algn="ctr"/>
                      <a:r>
                        <a:rPr lang="en-US" dirty="0"/>
                        <a:t>The RIT Integrated Photonics Group conducts research in the Lobozzo Photonics and Optical Characterization lab.</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69696">
                        <a:alpha val="41000"/>
                      </a:srgbClr>
                    </a:solidFill>
                  </a:tcPr>
                </a:tc>
                <a:tc>
                  <a:txBody>
                    <a:bodyPr/>
                    <a:lstStyle/>
                    <a:p>
                      <a:pPr algn="ctr"/>
                      <a:r>
                        <a:rPr lang="en-US" dirty="0"/>
                        <a:t>Dr. Preble and his team develop high performance nanophotonic devices and systems using complementary metal-oxide-semiconductor compatible materials and processes.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69696">
                        <a:alpha val="41000"/>
                      </a:srgbClr>
                    </a:solidFill>
                  </a:tcPr>
                </a:tc>
                <a:tc>
                  <a:txBody>
                    <a:bodyPr/>
                    <a:lstStyle/>
                    <a:p>
                      <a:pPr algn="ctr"/>
                      <a:r>
                        <a:rPr lang="en-US" dirty="0"/>
                        <a:t>Their work enables unique performance and efficiency by leveraging the inherently high bandwidths and low power of photons with the intelligence of electronics.</a:t>
                      </a:r>
                    </a:p>
                    <a:p>
                      <a:pPr algn="ctr"/>
                      <a:endParaRPr lang="en-US" dirty="0"/>
                    </a:p>
                  </a:txBody>
                  <a:tcPr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969696">
                        <a:alpha val="41000"/>
                      </a:srgbClr>
                    </a:solidFill>
                  </a:tcPr>
                </a:tc>
                <a:extLst>
                  <a:ext uri="{0D108BD9-81ED-4DB2-BD59-A6C34878D82A}">
                    <a16:rowId xmlns:a16="http://schemas.microsoft.com/office/drawing/2014/main" val="3339290215"/>
                  </a:ext>
                </a:extLst>
              </a:tr>
            </a:tbl>
          </a:graphicData>
        </a:graphic>
      </p:graphicFrame>
      <p:sp>
        <p:nvSpPr>
          <p:cNvPr id="8" name="TextBox 7"/>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Integrated Photonics Group</a:t>
            </a:r>
          </a:p>
        </p:txBody>
      </p:sp>
    </p:spTree>
    <p:extLst>
      <p:ext uri="{BB962C8B-B14F-4D97-AF65-F5344CB8AC3E}">
        <p14:creationId xmlns:p14="http://schemas.microsoft.com/office/powerpoint/2010/main" val="37783331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2258</TotalTime>
  <Words>1845</Words>
  <Application>Microsoft Office PowerPoint</Application>
  <PresentationFormat>Widescreen</PresentationFormat>
  <Paragraphs>250</Paragraphs>
  <Slides>33</Slides>
  <Notes>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33</vt:i4>
      </vt:variant>
    </vt:vector>
  </HeadingPairs>
  <TitlesOfParts>
    <vt:vector size="44" baseType="lpstr">
      <vt:lpstr>Arial</vt:lpstr>
      <vt:lpstr>Arial</vt:lpstr>
      <vt:lpstr>Avenir Next LT Pro Light</vt:lpstr>
      <vt:lpstr>Calibri</vt:lpstr>
      <vt:lpstr>Calibri Light</vt:lpstr>
      <vt:lpstr>Times New Roman</vt:lpstr>
      <vt:lpstr>Wingdings</vt:lpstr>
      <vt:lpstr>Office Theme</vt:lpstr>
      <vt:lpstr>Blank Presentation</vt:lpstr>
      <vt:lpstr>1_Blank Presentation</vt:lpstr>
      <vt:lpstr>Custom Design</vt:lpstr>
      <vt:lpstr>Future Photon Initiative Center for Detectors CMOS Imaging Detectors for Space</vt:lpstr>
      <vt:lpstr>Outline</vt:lpstr>
      <vt:lpstr>Don Figer - Speaker Bio</vt:lpstr>
      <vt:lpstr>Future Photon Initiative</vt:lpstr>
      <vt:lpstr>Future Photon Initiative</vt:lpstr>
      <vt:lpstr>FPI Research Funding</vt:lpstr>
      <vt:lpstr>Center for Detectors</vt:lpstr>
      <vt:lpstr>PowerPoint Presentation</vt:lpstr>
      <vt:lpstr>PowerPoint Presentation</vt:lpstr>
      <vt:lpstr>PowerPoint Presentation</vt:lpstr>
      <vt:lpstr>CMOS Imaging Detectors for Space</vt:lpstr>
      <vt:lpstr>Advancing Radiation-Tolerant CMOS  Detectors for NASA Missions</vt:lpstr>
      <vt:lpstr>Life in the Universe</vt:lpstr>
      <vt:lpstr>State of the Art Detector Candidates for Future Missions</vt:lpstr>
      <vt:lpstr>Single Photon Sensitivity</vt:lpstr>
      <vt:lpstr>Single Photon Detector Operation</vt:lpstr>
      <vt:lpstr>Single-Photon CMOS Image Sensors</vt:lpstr>
      <vt:lpstr>Single Photon Images</vt:lpstr>
      <vt:lpstr>Sensor Parameters and Performance</vt:lpstr>
      <vt:lpstr>New FPGA-based Electronics</vt:lpstr>
      <vt:lpstr>Radiation Mitigation Readout Modes</vt:lpstr>
      <vt:lpstr>Custom Cryogenic and Vacuum Safe Readout Electronics</vt:lpstr>
      <vt:lpstr>Detector Mounted for Radiation (left) and Optical (right) Testing</vt:lpstr>
      <vt:lpstr>Dewar and Detector at the Proton Radiation Testing Facility</vt:lpstr>
      <vt:lpstr>Integrated Dark Signal as a Function of Radiation Dose</vt:lpstr>
      <vt:lpstr>Dark Current After Irradiation</vt:lpstr>
      <vt:lpstr>Single-Photon Sensing NIR Photodiode</vt:lpstr>
      <vt:lpstr>Telescopes at UofR’s Observatory (left) and RIT’s Observatory (right)</vt:lpstr>
      <vt:lpstr>Image of Lunar Terminator and Saturn</vt:lpstr>
      <vt:lpstr>Raw image of M67 using QISCDK </vt:lpstr>
      <vt:lpstr>Summary</vt:lpstr>
      <vt:lpstr>PowerPoint Presentation</vt:lpstr>
      <vt:lpstr>RIT-CHIPS News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Miron (RIT Student)</dc:creator>
  <cp:lastModifiedBy>David Brodhead</cp:lastModifiedBy>
  <cp:revision>118</cp:revision>
  <dcterms:created xsi:type="dcterms:W3CDTF">2023-10-02T17:48:15Z</dcterms:created>
  <dcterms:modified xsi:type="dcterms:W3CDTF">2025-09-18T17:13:36Z</dcterms:modified>
</cp:coreProperties>
</file>