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71" r:id="rId4"/>
    <p:sldId id="276" r:id="rId5"/>
    <p:sldId id="275" r:id="rId6"/>
    <p:sldId id="265" r:id="rId7"/>
    <p:sldId id="257" r:id="rId8"/>
    <p:sldId id="263" r:id="rId9"/>
    <p:sldId id="262" r:id="rId10"/>
    <p:sldId id="283" r:id="rId11"/>
    <p:sldId id="264" r:id="rId12"/>
    <p:sldId id="260" r:id="rId13"/>
    <p:sldId id="281" r:id="rId14"/>
    <p:sldId id="261" r:id="rId15"/>
    <p:sldId id="268" r:id="rId16"/>
    <p:sldId id="269" r:id="rId17"/>
    <p:sldId id="280" r:id="rId18"/>
    <p:sldId id="270" r:id="rId19"/>
    <p:sldId id="277" r:id="rId20"/>
    <p:sldId id="279" r:id="rId21"/>
    <p:sldId id="282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6513" autoAdjust="0"/>
    <p:restoredTop sz="98672" autoAdjust="0"/>
  </p:normalViewPr>
  <p:slideViewPr>
    <p:cSldViewPr snapToGrid="0" snapToObjects="1">
      <p:cViewPr>
        <p:scale>
          <a:sx n="100" d="100"/>
          <a:sy n="100" d="100"/>
        </p:scale>
        <p:origin x="-1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C075-0165-A347-AA93-0EF24666B586}" type="datetimeFigureOut">
              <a:rPr lang="fr-FR" smtClean="0"/>
              <a:pPr/>
              <a:t>11/10/2013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40E4-F16E-BA44-90CF-95877E2ED0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C075-0165-A347-AA93-0EF24666B586}" type="datetimeFigureOut">
              <a:rPr lang="fr-FR" smtClean="0"/>
              <a:pPr/>
              <a:t>11/10/2013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40E4-F16E-BA44-90CF-95877E2ED0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C075-0165-A347-AA93-0EF24666B586}" type="datetimeFigureOut">
              <a:rPr lang="fr-FR" smtClean="0"/>
              <a:pPr/>
              <a:t>11/10/2013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40E4-F16E-BA44-90CF-95877E2ED0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C075-0165-A347-AA93-0EF24666B586}" type="datetimeFigureOut">
              <a:rPr lang="fr-FR" smtClean="0"/>
              <a:pPr/>
              <a:t>11/10/2013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40E4-F16E-BA44-90CF-95877E2ED0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C075-0165-A347-AA93-0EF24666B586}" type="datetimeFigureOut">
              <a:rPr lang="fr-FR" smtClean="0"/>
              <a:pPr/>
              <a:t>11/10/2013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40E4-F16E-BA44-90CF-95877E2ED0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53412"/>
            <a:ext cx="4038600" cy="536065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3412"/>
            <a:ext cx="4038600" cy="536065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C075-0165-A347-AA93-0EF24666B586}" type="datetimeFigureOut">
              <a:rPr lang="fr-FR" smtClean="0"/>
              <a:pPr/>
              <a:t>11/10/2013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40E4-F16E-BA44-90CF-95877E2ED0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1931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55396"/>
            <a:ext cx="4040188" cy="44707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01563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55396"/>
            <a:ext cx="4041775" cy="447076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C075-0165-A347-AA93-0EF24666B586}" type="datetimeFigureOut">
              <a:rPr lang="fr-FR" smtClean="0"/>
              <a:pPr/>
              <a:t>11/10/2013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40E4-F16E-BA44-90CF-95877E2ED0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C075-0165-A347-AA93-0EF24666B586}" type="datetimeFigureOut">
              <a:rPr lang="fr-FR" smtClean="0"/>
              <a:pPr/>
              <a:t>11/10/2013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40E4-F16E-BA44-90CF-95877E2ED0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C075-0165-A347-AA93-0EF24666B586}" type="datetimeFigureOut">
              <a:rPr lang="fr-FR" smtClean="0"/>
              <a:pPr/>
              <a:t>11/10/2013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40E4-F16E-BA44-90CF-95877E2ED0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C075-0165-A347-AA93-0EF24666B586}" type="datetimeFigureOut">
              <a:rPr lang="fr-FR" smtClean="0"/>
              <a:pPr/>
              <a:t>11/10/2013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40E4-F16E-BA44-90CF-95877E2ED0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C075-0165-A347-AA93-0EF24666B586}" type="datetimeFigureOut">
              <a:rPr lang="fr-FR" smtClean="0"/>
              <a:pPr/>
              <a:t>11/10/2013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40E4-F16E-BA44-90CF-95877E2ED0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2488"/>
            <a:ext cx="8229600" cy="66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Cliquez et modifiez le titre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11134"/>
            <a:ext cx="8229600" cy="5245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140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C075-0165-A347-AA93-0EF24666B586}" type="datetimeFigureOut">
              <a:rPr lang="fr-FR" smtClean="0"/>
              <a:pPr/>
              <a:t>11/10/2013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285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429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A40E4-F16E-BA44-90CF-95877E2ED0F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2.pd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d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d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8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3.pd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df"/><Relationship Id="rId5" Type="http://schemas.openxmlformats.org/officeDocument/2006/relationships/image" Target="../media/image11.png"/><Relationship Id="rId4" Type="http://schemas.openxmlformats.org/officeDocument/2006/relationships/image" Target="../media/image15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42134"/>
            <a:ext cx="7772400" cy="1903733"/>
          </a:xfrm>
        </p:spPr>
        <p:txBody>
          <a:bodyPr>
            <a:normAutofit/>
          </a:bodyPr>
          <a:lstStyle/>
          <a:p>
            <a:r>
              <a:rPr lang="en-US" dirty="0" smtClean="0"/>
              <a:t>Effective CCD Pixel Sizes </a:t>
            </a:r>
            <a:br>
              <a:rPr lang="en-US" dirty="0" smtClean="0"/>
            </a:br>
            <a:r>
              <a:rPr lang="en-US" dirty="0" smtClean="0"/>
              <a:t>as a function of collected charges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err="1" smtClean="0"/>
              <a:t>P.Antilogus</a:t>
            </a:r>
            <a:r>
              <a:rPr lang="en-US" sz="1800" dirty="0" smtClean="0"/>
              <a:t> , LPNHE , Paris  </a:t>
            </a:r>
            <a:endParaRPr lang="en-US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1723" y="2757141"/>
            <a:ext cx="8363769" cy="3326159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The data included in this presentation are from : 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LSST ( CCD e2v 250) :  Data collected on the Harvard  LSST sensor characterization test bench with the close collaboration of  </a:t>
            </a:r>
            <a:r>
              <a:rPr lang="en-US" dirty="0" smtClean="0">
                <a:solidFill>
                  <a:srgbClr val="0000FF"/>
                </a:solidFill>
              </a:rPr>
              <a:t>P. Doherty 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Remark : the work presented here started within the LSST sensor group.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CFHT/ </a:t>
            </a:r>
            <a:r>
              <a:rPr lang="en-US" dirty="0" err="1" smtClean="0">
                <a:solidFill>
                  <a:srgbClr val="000000"/>
                </a:solidFill>
              </a:rPr>
              <a:t>Megacam</a:t>
            </a:r>
            <a:r>
              <a:rPr lang="en-US" dirty="0" smtClean="0">
                <a:solidFill>
                  <a:srgbClr val="000000"/>
                </a:solidFill>
              </a:rPr>
              <a:t> data (e2v CCD 42-90 ) : CFHT Legacy Survey data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DECam</a:t>
            </a:r>
            <a:r>
              <a:rPr lang="en-US" dirty="0" smtClean="0">
                <a:solidFill>
                  <a:srgbClr val="000000"/>
                </a:solidFill>
              </a:rPr>
              <a:t>/CTIO  data (</a:t>
            </a:r>
            <a:r>
              <a:rPr lang="en-US" dirty="0" err="1" smtClean="0">
                <a:solidFill>
                  <a:srgbClr val="000000"/>
                </a:solidFill>
              </a:rPr>
              <a:t>Dalsa</a:t>
            </a:r>
            <a:r>
              <a:rPr lang="en-US" dirty="0" smtClean="0">
                <a:solidFill>
                  <a:srgbClr val="000000"/>
                </a:solidFill>
              </a:rPr>
              <a:t>/LBNL CCD)  : Dark Energy Survey data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All the analysis/studies have been done at LPNHE, Paris, by </a:t>
            </a:r>
          </a:p>
          <a:p>
            <a:pPr algn="l"/>
            <a:r>
              <a:rPr lang="en-US" dirty="0" err="1" smtClean="0">
                <a:solidFill>
                  <a:srgbClr val="0000FF"/>
                </a:solidFill>
              </a:rPr>
              <a:t>P.Antilogus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P.Astier</a:t>
            </a:r>
            <a:r>
              <a:rPr lang="en-US" dirty="0" smtClean="0">
                <a:solidFill>
                  <a:srgbClr val="0000FF"/>
                </a:solidFill>
              </a:rPr>
              <a:t> , </a:t>
            </a:r>
            <a:r>
              <a:rPr lang="en-US" dirty="0" err="1" smtClean="0">
                <a:solidFill>
                  <a:srgbClr val="0000FF"/>
                </a:solidFill>
              </a:rPr>
              <a:t>A.Guyonet</a:t>
            </a:r>
            <a:r>
              <a:rPr lang="en-US" dirty="0" smtClean="0">
                <a:solidFill>
                  <a:srgbClr val="0000FF"/>
                </a:solidFill>
              </a:rPr>
              <a:t> , </a:t>
            </a:r>
            <a:r>
              <a:rPr lang="en-US" dirty="0" err="1" smtClean="0">
                <a:solidFill>
                  <a:srgbClr val="0000FF"/>
                </a:solidFill>
              </a:rPr>
              <a:t>N.Regnault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28900" y="6488668"/>
            <a:ext cx="446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sdw2013  - Florence, 7-11 October 2013 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388"/>
            <a:ext cx="8229600" cy="663330"/>
          </a:xfrm>
        </p:spPr>
        <p:txBody>
          <a:bodyPr>
            <a:normAutofit/>
          </a:bodyPr>
          <a:lstStyle/>
          <a:p>
            <a:r>
              <a:rPr lang="en-US" dirty="0" smtClean="0"/>
              <a:t>Correlations/PTC : Preliminary conclusion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038600" y="1054100"/>
            <a:ext cx="492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The non-significant dependency of the correlations in </a:t>
            </a:r>
            <a:r>
              <a:rPr lang="en-US" sz="2000" dirty="0" err="1" smtClean="0">
                <a:solidFill>
                  <a:srgbClr val="0000FF"/>
                </a:solidFill>
              </a:rPr>
              <a:t>λ</a:t>
            </a:r>
            <a:r>
              <a:rPr lang="en-US" sz="2000" dirty="0" smtClean="0">
                <a:solidFill>
                  <a:srgbClr val="0000FF"/>
                </a:solidFill>
              </a:rPr>
              <a:t> and T , and the clear dependency in clock V , is in favor of an electrostatic effect near the storage area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Still there is at least 2 “surprising” points : 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The correlation difference between the +/- 1 pixel in // and serial direction :   </a:t>
            </a:r>
            <a:r>
              <a:rPr lang="en-US" sz="2000" dirty="0" err="1" smtClean="0"/>
              <a:t>corr</a:t>
            </a:r>
            <a:r>
              <a:rPr lang="en-US" sz="2000" dirty="0" smtClean="0"/>
              <a:t> //  ~ 4 </a:t>
            </a:r>
            <a:r>
              <a:rPr lang="en-US" sz="2000" dirty="0" err="1" smtClean="0"/>
              <a:t>corr</a:t>
            </a:r>
            <a:r>
              <a:rPr lang="en-US" sz="2000" dirty="0" smtClean="0"/>
              <a:t> serial. But at longer range (+/-2 …)  </a:t>
            </a:r>
            <a:r>
              <a:rPr lang="en-US" sz="2000" dirty="0" err="1" smtClean="0"/>
              <a:t>corr</a:t>
            </a:r>
            <a:r>
              <a:rPr lang="en-US" sz="2000" dirty="0" smtClean="0"/>
              <a:t> // ~ </a:t>
            </a:r>
            <a:r>
              <a:rPr lang="en-US" sz="2000" dirty="0" err="1" smtClean="0"/>
              <a:t>corr</a:t>
            </a:r>
            <a:r>
              <a:rPr lang="en-US" sz="2000" dirty="0" smtClean="0"/>
              <a:t> serial ( observed in all sensors we looked at )    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There is an apparent contradiction in the fact that  there is no  </a:t>
            </a:r>
            <a:r>
              <a:rPr lang="en-US" sz="2000" dirty="0" err="1" smtClean="0">
                <a:solidFill>
                  <a:srgbClr val="000000"/>
                </a:solidFill>
              </a:rPr>
              <a:t>λ</a:t>
            </a:r>
            <a:r>
              <a:rPr lang="en-US" sz="2000" dirty="0" smtClean="0">
                <a:solidFill>
                  <a:srgbClr val="000000"/>
                </a:solidFill>
              </a:rPr>
              <a:t> dependency observed (~ short range effect near the storage area ) and the fact that we see  correlation up to 4 pixels (~ 40 microns)   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4" name="Espace réservé du contenu 4" descr="2dplot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>
          <a:xfrm>
            <a:off x="-10393" y="2705100"/>
            <a:ext cx="4038600" cy="312051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65100" y="5733871"/>
            <a:ext cx="340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Correlations  Observed in</a:t>
            </a:r>
          </a:p>
          <a:p>
            <a:r>
              <a:rPr lang="en-US" dirty="0" smtClean="0"/>
              <a:t>CCD e2v 250   For ½ full well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Spot studies 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1839" y="3886200"/>
            <a:ext cx="7472311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If there is pixel to pixel correlations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If the size of these correlations is function of the pixel content</a:t>
            </a:r>
          </a:p>
          <a:p>
            <a:pPr algn="l"/>
            <a:endParaRPr lang="en-US" dirty="0" smtClean="0">
              <a:solidFill>
                <a:srgbClr val="000000"/>
              </a:solidFill>
            </a:endParaRPr>
          </a:p>
          <a:p>
            <a:pPr algn="l"/>
            <a:r>
              <a:rPr lang="en-US" dirty="0" err="1" smtClean="0">
                <a:solidFill>
                  <a:srgbClr val="000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We expect an effect on  the PSF / star  shape versus flux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79823" y="1177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07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Spot size increase with the flux / Brighter-Fatter</a:t>
            </a:r>
            <a:endParaRPr lang="en-US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40747"/>
            <a:ext cx="9144000" cy="125155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1800" dirty="0" smtClean="0"/>
              <a:t>Setup :  a spot with a “star like” size (</a:t>
            </a:r>
            <a:r>
              <a:rPr lang="en-US" sz="1800" dirty="0" err="1" smtClean="0"/>
              <a:t>σ</a:t>
            </a:r>
            <a:r>
              <a:rPr lang="en-US" sz="1800" dirty="0" smtClean="0"/>
              <a:t> </a:t>
            </a:r>
            <a:r>
              <a:rPr lang="en-US" sz="1800" baseline="-25000" dirty="0" smtClean="0"/>
              <a:t>PSF</a:t>
            </a:r>
            <a:r>
              <a:rPr lang="en-US" sz="1800" dirty="0" smtClean="0"/>
              <a:t> ~ 1.5-2 pixels) , exposure time from 1s to 800s ( above/close to saturation of the “max pixel” for the #  </a:t>
            </a:r>
            <a:r>
              <a:rPr lang="en-US" sz="1800" dirty="0" err="1" smtClean="0"/>
              <a:t>λ</a:t>
            </a:r>
            <a:r>
              <a:rPr lang="en-US" sz="1800" dirty="0" smtClean="0"/>
              <a:t> ) , measurements performed at different </a:t>
            </a:r>
            <a:r>
              <a:rPr lang="en-US" sz="1800" dirty="0" err="1" smtClean="0"/>
              <a:t>λ</a:t>
            </a:r>
            <a:r>
              <a:rPr lang="en-US" sz="1800" dirty="0" smtClean="0"/>
              <a:t> and done more than once to confirm that the slow variation of the spot position overtime was correctly handled in the analysis. </a:t>
            </a:r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9" name="Image 8" descr="PlotIQ_nor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902" y="1866901"/>
            <a:ext cx="4803998" cy="47532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21887" y="6556658"/>
            <a:ext cx="1906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30000 ADU ~ 150 </a:t>
            </a:r>
            <a:r>
              <a:rPr lang="en-US" sz="1400" dirty="0" err="1" smtClean="0"/>
              <a:t>ke</a:t>
            </a:r>
            <a:r>
              <a:rPr lang="en-US" sz="1400" dirty="0" smtClean="0"/>
              <a:t>-</a:t>
            </a:r>
            <a:endParaRPr lang="en-US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152400" y="2857499"/>
            <a:ext cx="414950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We observe a linear increase of the spot size/</a:t>
            </a:r>
            <a:r>
              <a:rPr lang="en-US" dirty="0" err="1" smtClean="0">
                <a:solidFill>
                  <a:srgbClr val="0000FF"/>
                </a:solidFill>
              </a:rPr>
              <a:t>σ</a:t>
            </a:r>
            <a:r>
              <a:rPr lang="en-US" dirty="0" smtClean="0">
                <a:solidFill>
                  <a:srgbClr val="0000FF"/>
                </a:solidFill>
              </a:rPr>
              <a:t> with the flux </a:t>
            </a:r>
          </a:p>
          <a:p>
            <a:r>
              <a:rPr lang="fr-FR" dirty="0" smtClean="0">
                <a:sym typeface="Wingdings"/>
              </a:rPr>
              <a:t>    </a:t>
            </a:r>
            <a:r>
              <a:rPr lang="fr-FR" dirty="0" err="1" smtClean="0">
                <a:sym typeface="Wingdings"/>
              </a:rPr>
              <a:t></a:t>
            </a:r>
            <a:r>
              <a:rPr lang="fr-FR" dirty="0" smtClean="0">
                <a:sym typeface="Wingdings"/>
              </a:rPr>
              <a:t>  </a:t>
            </a:r>
            <a:r>
              <a:rPr lang="fr-FR" dirty="0" smtClean="0">
                <a:solidFill>
                  <a:srgbClr val="FF0000"/>
                </a:solidFill>
                <a:sym typeface="Wingdings"/>
              </a:rPr>
              <a:t>« 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Brighter – Fatter effect </a:t>
            </a:r>
            <a:r>
              <a:rPr lang="fr-FR" dirty="0" smtClean="0">
                <a:solidFill>
                  <a:srgbClr val="FF0000"/>
                </a:solidFill>
                <a:sym typeface="Wingdings"/>
              </a:rPr>
              <a:t>»</a:t>
            </a:r>
          </a:p>
          <a:p>
            <a:endParaRPr lang="fr-FR" dirty="0" smtClean="0">
              <a:solidFill>
                <a:srgbClr val="FF0000"/>
              </a:solidFill>
              <a:sym typeface="Wingdings"/>
            </a:endParaRP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effect is only slightly stronger in Y (// direction) than in X (serial direction) </a:t>
            </a:r>
            <a:r>
              <a:rPr lang="fr-FR" dirty="0" err="1" smtClean="0">
                <a:sym typeface="Wingdings"/>
              </a:rPr>
              <a:t></a:t>
            </a:r>
            <a:r>
              <a:rPr lang="fr-FR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+</a:t>
            </a:r>
            <a:r>
              <a:rPr lang="en-US" dirty="0" smtClean="0"/>
              <a:t>10-20% for the “small” spot used.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No seen/significant lambda dependency of the effect : the # in spot variation is &lt; 5 % between 550nm and 900nm . 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fr-FR" dirty="0" smtClean="0">
                <a:sym typeface="Wingdings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3860800" y="3390900"/>
            <a:ext cx="939800" cy="2412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6200000" flipH="1">
            <a:off x="3841750" y="3651250"/>
            <a:ext cx="1473200" cy="1435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 rot="16200000">
            <a:off x="4301195" y="2112305"/>
            <a:ext cx="113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baseline="-25000" dirty="0" smtClean="0"/>
              <a:t>PSF</a:t>
            </a:r>
            <a:r>
              <a:rPr lang="fr-FR" dirty="0" err="1" smtClean="0">
                <a:sym typeface="Wingdings"/>
              </a:rPr>
              <a:t>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6504760" y="3879334"/>
            <a:ext cx="43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ym typeface="Wingdings"/>
              </a:rPr>
              <a:t>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07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Spot shape change with flux </a:t>
            </a:r>
            <a:endParaRPr lang="en-US" sz="2400" dirty="0"/>
          </a:p>
        </p:txBody>
      </p:sp>
      <p:pic>
        <p:nvPicPr>
          <p:cNvPr id="10" name="Espace réservé du contenu 9" descr="spots-diff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>
          <a:xfrm>
            <a:off x="4127232" y="1230494"/>
            <a:ext cx="4762768" cy="1399809"/>
          </a:xfrm>
        </p:spPr>
      </p:pic>
      <p:pic>
        <p:nvPicPr>
          <p:cNvPr id="11" name="Espace réservé du contenu 7" descr="sub200_20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 l="49494"/>
              <a:stretch>
                <a:fillRect/>
              </a:stretch>
            </p:blipFill>
          </mc:Choice>
          <mc:Fallback>
            <p:blipFill>
              <a:blip r:embed="rId5"/>
              <a:srcRect l="49494"/>
              <a:stretch>
                <a:fillRect/>
              </a:stretch>
            </p:blipFill>
          </mc:Fallback>
        </mc:AlternateContent>
        <p:spPr>
          <a:xfrm>
            <a:off x="4715418" y="3305026"/>
            <a:ext cx="4174581" cy="3251632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rot="5400000">
            <a:off x="6522447" y="2534643"/>
            <a:ext cx="1714497" cy="1115616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28601" y="1143000"/>
            <a:ext cx="36700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Difference of a 200-s spot (900 nm) from a sum of 20-s spots after geometrical </a:t>
            </a:r>
            <a:r>
              <a:rPr lang="en-US" sz="2000" dirty="0" err="1" smtClean="0"/>
              <a:t>alignement</a:t>
            </a:r>
            <a:r>
              <a:rPr lang="en-US" sz="2000" dirty="0" smtClean="0"/>
              <a:t> via a flux-conserving </a:t>
            </a:r>
            <a:r>
              <a:rPr lang="en-US" sz="2000" dirty="0" err="1" smtClean="0"/>
              <a:t>resampling</a:t>
            </a:r>
            <a:r>
              <a:rPr lang="en-US" sz="2000" dirty="0" smtClean="0"/>
              <a:t> and proper </a:t>
            </a:r>
            <a:r>
              <a:rPr lang="en-US" sz="2000" dirty="0" err="1" smtClean="0"/>
              <a:t>normalisation</a:t>
            </a:r>
            <a:r>
              <a:rPr lang="en-US" sz="2000" dirty="0" smtClean="0"/>
              <a:t> to integration times. The broader wings and lower peak of the brighter spot shows up clearly.</a:t>
            </a:r>
          </a:p>
          <a:p>
            <a:endParaRPr lang="en-US" sz="2000" dirty="0" smtClean="0"/>
          </a:p>
          <a:p>
            <a:r>
              <a:rPr lang="en-US" sz="2000" dirty="0" smtClean="0"/>
              <a:t>Remark : this looks like an anti-correlation between bright and faint pixels : bright pixels get fainter and faint pixels get brighter, instead on flat we have a positive correlation : Poisson fluctuation propagate to nearby pixel . 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127232" y="2792215"/>
            <a:ext cx="501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200s         - 1/2    20x20s   =  </a:t>
            </a:r>
            <a:r>
              <a:rPr lang="en-US" dirty="0" err="1" smtClean="0"/>
              <a:t>diff(bright</a:t>
            </a:r>
            <a:r>
              <a:rPr lang="en-US" dirty="0" smtClean="0"/>
              <a:t>-faint) 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3007440" y="4919842"/>
            <a:ext cx="3108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(Bright-faint) normalized to max pixel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4098"/>
          </a:xfrm>
        </p:spPr>
        <p:txBody>
          <a:bodyPr>
            <a:normAutofit fontScale="90000"/>
          </a:bodyPr>
          <a:lstStyle/>
          <a:p>
            <a:r>
              <a:rPr lang="en-US" sz="2667" dirty="0" smtClean="0"/>
              <a:t>PSF versus intensity  measured on stars  </a:t>
            </a:r>
            <a:br>
              <a:rPr lang="en-US" sz="2667" dirty="0" smtClean="0"/>
            </a:br>
            <a:r>
              <a:rPr lang="en-US" sz="2667" dirty="0" smtClean="0"/>
              <a:t>in DES and CFHTLS </a:t>
            </a:r>
            <a:r>
              <a:rPr lang="en-US" sz="20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6" name="Espace réservé du contenu 5" descr="delta_iq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655" r="-11655"/>
          <a:stretch>
            <a:fillRect/>
          </a:stretch>
        </p:blipFill>
        <p:spPr>
          <a:xfrm>
            <a:off x="947169" y="1387263"/>
            <a:ext cx="7599931" cy="4179669"/>
          </a:xfrm>
        </p:spPr>
      </p:pic>
      <p:sp>
        <p:nvSpPr>
          <p:cNvPr id="7" name="ZoneTexte 6"/>
          <p:cNvSpPr txBox="1"/>
          <p:nvPr/>
        </p:nvSpPr>
        <p:spPr>
          <a:xfrm>
            <a:off x="217374" y="740932"/>
            <a:ext cx="6362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IQ =Image quality ~ sigma of the </a:t>
            </a:r>
            <a:r>
              <a:rPr lang="en-US" dirty="0" err="1" smtClean="0"/>
              <a:t>psf</a:t>
            </a:r>
            <a:r>
              <a:rPr lang="en-US" dirty="0" smtClean="0"/>
              <a:t> of the stars</a:t>
            </a:r>
          </a:p>
          <a:p>
            <a:r>
              <a:rPr lang="en-US" dirty="0" smtClean="0"/>
              <a:t>Delta IQ =   ( IQ “at saturation” – IQ “extrapolated at no flux”)  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17374" y="5566932"/>
            <a:ext cx="8926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effect is there in all the data set we looked at. </a:t>
            </a:r>
          </a:p>
          <a:p>
            <a:r>
              <a:rPr lang="en-US" dirty="0" smtClean="0"/>
              <a:t>1% relative change on the sigma of the </a:t>
            </a:r>
            <a:r>
              <a:rPr lang="en-US" dirty="0" err="1" smtClean="0"/>
              <a:t>psf</a:t>
            </a:r>
            <a:r>
              <a:rPr lang="en-US" dirty="0" smtClean="0"/>
              <a:t> between high/low flux will generate ~1% offset in a </a:t>
            </a:r>
            <a:r>
              <a:rPr lang="en-US" dirty="0" err="1" smtClean="0"/>
              <a:t>psf</a:t>
            </a:r>
            <a:r>
              <a:rPr lang="en-US" dirty="0" smtClean="0"/>
              <a:t> photometry if the </a:t>
            </a:r>
            <a:r>
              <a:rPr lang="en-US" dirty="0" err="1" smtClean="0"/>
              <a:t>psf</a:t>
            </a:r>
            <a:r>
              <a:rPr lang="en-US" dirty="0" smtClean="0"/>
              <a:t> of the high flux is used to extract the low flux star.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359400" y="2527300"/>
            <a:ext cx="1954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 (for # filters) 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2667000" y="4311134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Megacam</a:t>
            </a:r>
            <a:r>
              <a:rPr lang="en-US" dirty="0" smtClean="0"/>
              <a:t>/CFHT </a:t>
            </a:r>
            <a:r>
              <a:rPr lang="en-US" dirty="0" err="1" smtClean="0"/>
              <a:t>r</a:t>
            </a:r>
            <a:endParaRPr lang="en-US" dirty="0"/>
          </a:p>
        </p:txBody>
      </p:sp>
      <p:cxnSp>
        <p:nvCxnSpPr>
          <p:cNvPr id="13" name="Connecteur droit avec flèche 12"/>
          <p:cNvCxnSpPr/>
          <p:nvPr/>
        </p:nvCxnSpPr>
        <p:spPr>
          <a:xfrm rot="5400000" flipH="1" flipV="1">
            <a:off x="6654800" y="2413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attempt of modeling / correction 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ield-lines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>
          <a:xfrm>
            <a:off x="4251080" y="1454034"/>
            <a:ext cx="5417053" cy="5245216"/>
          </a:xfrm>
        </p:spPr>
      </p:pic>
      <p:sp>
        <p:nvSpPr>
          <p:cNvPr id="25" name="ZoneTexte 24"/>
          <p:cNvSpPr txBox="1"/>
          <p:nvPr/>
        </p:nvSpPr>
        <p:spPr>
          <a:xfrm>
            <a:off x="5303618" y="983773"/>
            <a:ext cx="3147191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e</a:t>
            </a:r>
            <a:r>
              <a:rPr lang="en-US" sz="1400" b="1" dirty="0" smtClean="0"/>
              <a:t>- drift lines (crude CCD modeling)</a:t>
            </a:r>
          </a:p>
          <a:p>
            <a:pPr>
              <a:buFontTx/>
              <a:buChar char="-"/>
            </a:pPr>
            <a:r>
              <a:rPr lang="en-US" sz="1400" b="1" dirty="0" smtClean="0"/>
              <a:t>With 50 </a:t>
            </a:r>
            <a:r>
              <a:rPr lang="en-US" sz="1400" b="1" dirty="0" err="1" smtClean="0"/>
              <a:t>ke</a:t>
            </a:r>
            <a:r>
              <a:rPr lang="en-US" sz="1400" b="1" dirty="0" smtClean="0"/>
              <a:t>- (</a:t>
            </a:r>
            <a:r>
              <a:rPr lang="en-US" sz="1400" b="1" dirty="0" smtClean="0">
                <a:solidFill>
                  <a:srgbClr val="FF0000"/>
                </a:solidFill>
              </a:rPr>
              <a:t>red</a:t>
            </a:r>
            <a:r>
              <a:rPr lang="en-US" sz="1400" b="1" dirty="0" smtClean="0"/>
              <a:t>) – lower right </a:t>
            </a:r>
          </a:p>
          <a:p>
            <a:pPr>
              <a:buFontTx/>
              <a:buChar char="-"/>
            </a:pPr>
            <a:r>
              <a:rPr lang="en-US" sz="1400" b="1" dirty="0" smtClean="0"/>
              <a:t>With no </a:t>
            </a:r>
            <a:r>
              <a:rPr lang="en-US" sz="1400" b="1" dirty="0" err="1" smtClean="0"/>
              <a:t>e</a:t>
            </a:r>
            <a:r>
              <a:rPr lang="en-US" sz="1400" b="1" dirty="0" smtClean="0"/>
              <a:t>- (black) </a:t>
            </a:r>
            <a:endParaRPr lang="en-US" sz="1400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Collected charges = Electrostatic effect </a:t>
            </a:r>
            <a:br>
              <a:rPr lang="en-US" dirty="0" smtClean="0"/>
            </a:br>
            <a:r>
              <a:rPr lang="en-US" dirty="0" smtClean="0"/>
              <a:t>= Pixel boundaries shift </a:t>
            </a:r>
            <a:endParaRPr lang="en-US" dirty="0"/>
          </a:p>
        </p:txBody>
      </p:sp>
      <p:grpSp>
        <p:nvGrpSpPr>
          <p:cNvPr id="53" name="Grouper 52"/>
          <p:cNvGrpSpPr/>
          <p:nvPr/>
        </p:nvGrpSpPr>
        <p:grpSpPr>
          <a:xfrm>
            <a:off x="6616700" y="5232403"/>
            <a:ext cx="2374900" cy="520697"/>
            <a:chOff x="6616700" y="5232403"/>
            <a:chExt cx="2374900" cy="520697"/>
          </a:xfrm>
        </p:grpSpPr>
        <p:cxnSp>
          <p:nvCxnSpPr>
            <p:cNvPr id="46" name="Connecteur droit avec flèche 45"/>
            <p:cNvCxnSpPr/>
            <p:nvPr/>
          </p:nvCxnSpPr>
          <p:spPr>
            <a:xfrm rot="10800000">
              <a:off x="6616700" y="5251450"/>
              <a:ext cx="2374900" cy="5016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 rot="10620000">
              <a:off x="6616700" y="5232403"/>
              <a:ext cx="273050" cy="82549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er 53"/>
          <p:cNvGrpSpPr/>
          <p:nvPr/>
        </p:nvGrpSpPr>
        <p:grpSpPr>
          <a:xfrm rot="3552739">
            <a:off x="7419641" y="4351226"/>
            <a:ext cx="2374900" cy="520697"/>
            <a:chOff x="6616700" y="5232403"/>
            <a:chExt cx="2374900" cy="520697"/>
          </a:xfrm>
        </p:grpSpPr>
        <p:cxnSp>
          <p:nvCxnSpPr>
            <p:cNvPr id="55" name="Connecteur droit avec flèche 54"/>
            <p:cNvCxnSpPr/>
            <p:nvPr/>
          </p:nvCxnSpPr>
          <p:spPr>
            <a:xfrm rot="10800000">
              <a:off x="6616700" y="5251450"/>
              <a:ext cx="2374900" cy="5016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/>
            <p:nvPr/>
          </p:nvCxnSpPr>
          <p:spPr>
            <a:xfrm rot="10620000">
              <a:off x="6616700" y="5232403"/>
              <a:ext cx="273050" cy="82549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Connecteur droit avec flèche 57"/>
          <p:cNvCxnSpPr/>
          <p:nvPr/>
        </p:nvCxnSpPr>
        <p:spPr>
          <a:xfrm rot="10800000">
            <a:off x="8185100" y="3748918"/>
            <a:ext cx="108000" cy="0"/>
          </a:xfrm>
          <a:prstGeom prst="straightConnector1">
            <a:avLst/>
          </a:prstGeom>
          <a:ln w="12700">
            <a:solidFill>
              <a:srgbClr val="008000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rot="10800000" flipV="1">
            <a:off x="6625324" y="5322039"/>
            <a:ext cx="266400" cy="1"/>
          </a:xfrm>
          <a:prstGeom prst="straightConnector1">
            <a:avLst/>
          </a:prstGeom>
          <a:ln w="12700">
            <a:solidFill>
              <a:srgbClr val="008000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127000" y="1022234"/>
            <a:ext cx="4432300" cy="575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brighter-fatter effect can be  described/explained  by a basic electrostatic model , which displaces ( δ</a:t>
            </a:r>
            <a:r>
              <a:rPr lang="en-US" sz="1600" baseline="30000" dirty="0" smtClean="0"/>
              <a:t>X</a:t>
            </a:r>
            <a:r>
              <a:rPr lang="en-US" sz="1600" dirty="0" smtClean="0"/>
              <a:t>)  the pixels effective boundaries (X for one of the 4 pixel boundaries)  proportionally  (</a:t>
            </a:r>
            <a:r>
              <a:rPr lang="en-US" sz="1600" dirty="0" err="1" smtClean="0"/>
              <a:t>a</a:t>
            </a:r>
            <a:r>
              <a:rPr lang="en-US" sz="1600" baseline="30000" dirty="0" err="1" smtClean="0"/>
              <a:t>X</a:t>
            </a:r>
            <a:r>
              <a:rPr lang="en-US" sz="1600" baseline="-25000" dirty="0" err="1" smtClean="0"/>
              <a:t>ij</a:t>
            </a:r>
            <a:r>
              <a:rPr lang="en-US" sz="1600" dirty="0" smtClean="0"/>
              <a:t>) to the  pixels content (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ij</a:t>
            </a:r>
            <a:r>
              <a:rPr lang="en-US" sz="1600" dirty="0" smtClean="0"/>
              <a:t>) .  </a:t>
            </a:r>
            <a:r>
              <a:rPr lang="fr-FR" sz="1600" dirty="0" err="1" smtClean="0">
                <a:sym typeface="Wingdings"/>
              </a:rPr>
              <a:t></a:t>
            </a:r>
            <a:r>
              <a:rPr lang="fr-FR" sz="1600" dirty="0" smtClean="0">
                <a:sym typeface="Wingdings"/>
              </a:rPr>
              <a:t> </a:t>
            </a:r>
            <a:r>
              <a:rPr lang="en-US" sz="1600" dirty="0" smtClean="0"/>
              <a:t>δ</a:t>
            </a:r>
            <a:r>
              <a:rPr lang="en-US" sz="1600" baseline="30000" dirty="0" smtClean="0"/>
              <a:t>X </a:t>
            </a:r>
            <a:r>
              <a:rPr lang="en-US" sz="1600" dirty="0" smtClean="0"/>
              <a:t>= </a:t>
            </a:r>
            <a:r>
              <a:rPr lang="en-US" sz="1600" dirty="0" err="1" smtClean="0"/>
              <a:t>Σ</a:t>
            </a:r>
            <a:r>
              <a:rPr lang="en-US" sz="1600" baseline="-25000" dirty="0" err="1" smtClean="0"/>
              <a:t>ij</a:t>
            </a:r>
            <a:r>
              <a:rPr lang="en-US" sz="1600" dirty="0" smtClean="0"/>
              <a:t> </a:t>
            </a:r>
            <a:r>
              <a:rPr lang="en-US" sz="1600" dirty="0" err="1" smtClean="0"/>
              <a:t>a</a:t>
            </a:r>
            <a:r>
              <a:rPr lang="en-US" sz="1600" baseline="30000" dirty="0" err="1" smtClean="0"/>
              <a:t>X</a:t>
            </a:r>
            <a:r>
              <a:rPr lang="en-US" sz="1600" baseline="-25000" dirty="0" err="1" smtClean="0"/>
              <a:t>ij</a:t>
            </a:r>
            <a:r>
              <a:rPr lang="en-US" sz="1600" baseline="-25000" dirty="0" smtClean="0"/>
              <a:t>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ij</a:t>
            </a:r>
            <a:r>
              <a:rPr lang="en-US" sz="1600" baseline="-25000" dirty="0" smtClean="0"/>
              <a:t> </a:t>
            </a:r>
          </a:p>
          <a:p>
            <a:r>
              <a:rPr lang="en-US" sz="1600" dirty="0" smtClean="0"/>
              <a:t>Remark : Then it can be demonstrated that at first order  correlations are linear in flux and in  Σ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 </a:t>
            </a:r>
            <a:r>
              <a:rPr lang="en-US" sz="1600" dirty="0" err="1" smtClean="0"/>
              <a:t>a</a:t>
            </a:r>
            <a:r>
              <a:rPr lang="en-US" sz="1600" baseline="30000" dirty="0" err="1" smtClean="0"/>
              <a:t>X</a:t>
            </a:r>
            <a:r>
              <a:rPr lang="en-US" sz="1600" baseline="-25000" dirty="0" err="1" smtClean="0"/>
              <a:t>ij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 </a:t>
            </a:r>
          </a:p>
          <a:p>
            <a:endParaRPr lang="en-US" sz="1600" dirty="0" smtClean="0"/>
          </a:p>
          <a:p>
            <a:r>
              <a:rPr lang="en-US" sz="1600" dirty="0" smtClean="0"/>
              <a:t>In the light of this hypothesis we can understand the origin of some of the surprising behavior of the correlations :</a:t>
            </a:r>
          </a:p>
          <a:p>
            <a:r>
              <a:rPr lang="en-US" sz="1600" dirty="0" smtClean="0"/>
              <a:t> </a:t>
            </a:r>
          </a:p>
          <a:p>
            <a:pPr marL="342900" indent="-342900"/>
            <a:r>
              <a:rPr lang="en-US" sz="1600" dirty="0" smtClean="0"/>
              <a:t>       The origin of the correlation extend more in the pixel plane than in the pixel depth </a:t>
            </a:r>
          </a:p>
          <a:p>
            <a:pPr marL="342900" indent="-342900"/>
            <a:r>
              <a:rPr lang="en-US" sz="1600" dirty="0" smtClean="0">
                <a:sym typeface="Wingdings"/>
              </a:rPr>
              <a:t>       </a:t>
            </a:r>
            <a:r>
              <a:rPr lang="fr-FR" sz="1600" dirty="0" err="1" smtClean="0">
                <a:sym typeface="Wingdings"/>
              </a:rPr>
              <a:t></a:t>
            </a:r>
            <a:r>
              <a:rPr lang="fr-FR" sz="1600" dirty="0" smtClean="0">
                <a:sym typeface="Wingdings"/>
              </a:rPr>
              <a:t> </a:t>
            </a:r>
            <a:r>
              <a:rPr lang="en-US" sz="1600" dirty="0" smtClean="0"/>
              <a:t>this is a simple geometric effect - </a:t>
            </a:r>
            <a:r>
              <a:rPr lang="en-US" sz="1600" i="1" dirty="0" err="1" smtClean="0">
                <a:solidFill>
                  <a:srgbClr val="008000"/>
                </a:solidFill>
              </a:rPr>
              <a:t>cos</a:t>
            </a:r>
            <a:r>
              <a:rPr lang="en-US" sz="1600" i="1" dirty="0" smtClean="0">
                <a:solidFill>
                  <a:srgbClr val="008000"/>
                </a:solidFill>
              </a:rPr>
              <a:t>()</a:t>
            </a:r>
            <a:r>
              <a:rPr lang="en-US" sz="1600" dirty="0" smtClean="0">
                <a:solidFill>
                  <a:srgbClr val="008000"/>
                </a:solidFill>
              </a:rPr>
              <a:t> term </a:t>
            </a:r>
            <a:r>
              <a:rPr lang="en-US" sz="1600" dirty="0" smtClean="0"/>
              <a:t>: what matter to move a pixel boundary  is the transverse field applied to the drift lines near this boundary  : it’s the only way you can move an </a:t>
            </a:r>
            <a:r>
              <a:rPr lang="en-US" sz="1600" dirty="0" err="1" smtClean="0"/>
              <a:t>e</a:t>
            </a:r>
            <a:r>
              <a:rPr lang="en-US" sz="1600" dirty="0" smtClean="0"/>
              <a:t>- drift line from one pixel to an other one .</a:t>
            </a:r>
          </a:p>
          <a:p>
            <a:pPr marL="342900" indent="-342900"/>
            <a:r>
              <a:rPr lang="en-US" sz="1600" dirty="0" smtClean="0">
                <a:sym typeface="Wingdings"/>
              </a:rPr>
              <a:t>       </a:t>
            </a:r>
          </a:p>
        </p:txBody>
      </p:sp>
      <p:sp>
        <p:nvSpPr>
          <p:cNvPr id="68" name="Bouée 67"/>
          <p:cNvSpPr/>
          <p:nvPr/>
        </p:nvSpPr>
        <p:spPr>
          <a:xfrm rot="2506533">
            <a:off x="7061200" y="2933700"/>
            <a:ext cx="952500" cy="2933701"/>
          </a:xfrm>
          <a:prstGeom prst="donut">
            <a:avLst>
              <a:gd name="adj" fmla="val 66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0" name="Connecteur droit avec flèche 69"/>
          <p:cNvCxnSpPr/>
          <p:nvPr/>
        </p:nvCxnSpPr>
        <p:spPr>
          <a:xfrm flipV="1">
            <a:off x="4483100" y="4230688"/>
            <a:ext cx="2573724" cy="994626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8280400" y="1924050"/>
            <a:ext cx="738000" cy="1588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6885374" y="1922462"/>
            <a:ext cx="1401376" cy="1588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8350250" y="1803400"/>
            <a:ext cx="666000" cy="1588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6885374" y="1800224"/>
            <a:ext cx="1458000" cy="1588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7399724" y="1454034"/>
            <a:ext cx="1601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Pixels boundaries</a:t>
            </a:r>
            <a:endParaRPr lang="en-US" sz="1400" dirty="0"/>
          </a:p>
        </p:txBody>
      </p:sp>
      <p:sp>
        <p:nvSpPr>
          <p:cNvPr id="88" name="Arc plein 87"/>
          <p:cNvSpPr/>
          <p:nvPr/>
        </p:nvSpPr>
        <p:spPr>
          <a:xfrm rot="16374758">
            <a:off x="8131319" y="5592417"/>
            <a:ext cx="1811148" cy="1222747"/>
          </a:xfrm>
          <a:prstGeom prst="blockArc">
            <a:avLst>
              <a:gd name="adj1" fmla="val 16529548"/>
              <a:gd name="adj2" fmla="val 16044"/>
              <a:gd name="adj3" fmla="val 46502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8460349" y="5611050"/>
            <a:ext cx="68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50 </a:t>
            </a:r>
            <a:r>
              <a:rPr lang="en-US" sz="1400" dirty="0" err="1" smtClean="0">
                <a:solidFill>
                  <a:srgbClr val="FF0000"/>
                </a:solidFill>
              </a:rPr>
              <a:t>ke</a:t>
            </a:r>
            <a:r>
              <a:rPr lang="en-US" sz="1400" dirty="0" smtClean="0">
                <a:solidFill>
                  <a:srgbClr val="FF0000"/>
                </a:solidFill>
              </a:rPr>
              <a:t>-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4484084" y="2172640"/>
            <a:ext cx="12697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μm</a:t>
            </a:r>
            <a:r>
              <a:rPr lang="en-US" dirty="0" smtClean="0"/>
              <a:t> </a:t>
            </a:r>
            <a:r>
              <a:rPr lang="fr-FR" dirty="0" err="1" smtClean="0">
                <a:sym typeface="Wingdings"/>
              </a:rPr>
              <a:t>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Collected charges = Electrostatic effect </a:t>
            </a:r>
            <a:br>
              <a:rPr lang="en-US" dirty="0" smtClean="0"/>
            </a:br>
            <a:r>
              <a:rPr lang="en-US" dirty="0" smtClean="0"/>
              <a:t>= Pixel boundaries shift </a:t>
            </a:r>
            <a:endParaRPr lang="en-US" dirty="0"/>
          </a:p>
        </p:txBody>
      </p:sp>
      <p:pic>
        <p:nvPicPr>
          <p:cNvPr id="4" name="Espace réservé du contenu 3" descr="field-lines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>
          <a:xfrm>
            <a:off x="4276439" y="1454034"/>
            <a:ext cx="5417053" cy="5245216"/>
          </a:xfrm>
        </p:spPr>
      </p:pic>
      <p:sp>
        <p:nvSpPr>
          <p:cNvPr id="66" name="ZoneTexte 65"/>
          <p:cNvSpPr txBox="1"/>
          <p:nvPr/>
        </p:nvSpPr>
        <p:spPr>
          <a:xfrm>
            <a:off x="127000" y="1022234"/>
            <a:ext cx="4483100" cy="600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 other effect clarified  : </a:t>
            </a:r>
          </a:p>
          <a:p>
            <a:endParaRPr lang="en-US" sz="1600" dirty="0" smtClean="0"/>
          </a:p>
          <a:p>
            <a:r>
              <a:rPr lang="en-US" sz="1600" dirty="0" smtClean="0"/>
              <a:t>The correlation at +/-1 pixel is (much) higher in the // direction than in the serial one but at +/-2 pixels and above this asymmetry is ~ gone        </a:t>
            </a:r>
          </a:p>
          <a:p>
            <a:r>
              <a:rPr lang="en-US" sz="1600" dirty="0" smtClean="0">
                <a:sym typeface="Wingdings"/>
              </a:rPr>
              <a:t>        </a:t>
            </a:r>
            <a:r>
              <a:rPr lang="en-US" sz="1600" dirty="0" err="1" smtClean="0">
                <a:sym typeface="Wingdings"/>
              </a:rPr>
              <a:t></a:t>
            </a:r>
            <a:r>
              <a:rPr lang="en-US" sz="1600" dirty="0" smtClean="0">
                <a:sym typeface="Wingdings"/>
              </a:rPr>
              <a:t> pixels boundaries have # origins between serial (implant) and // (// clock line) . // boundaries are weaker (blooming first) </a:t>
            </a:r>
          </a:p>
          <a:p>
            <a:r>
              <a:rPr lang="en-US" sz="1600" dirty="0" smtClean="0">
                <a:sym typeface="Wingdings"/>
              </a:rPr>
              <a:t>	</a:t>
            </a:r>
            <a:r>
              <a:rPr lang="en-US" sz="1600" dirty="0" err="1" smtClean="0">
                <a:sym typeface="Wingdings"/>
              </a:rPr>
              <a:t></a:t>
            </a:r>
            <a:r>
              <a:rPr lang="en-US" sz="1600" dirty="0" smtClean="0">
                <a:sym typeface="Wingdings"/>
              </a:rPr>
              <a:t> for // direction, the pixel boundaries region  contributing to the charge exchange between pixels , ends closer  to the  charge storage . </a:t>
            </a:r>
          </a:p>
          <a:p>
            <a:r>
              <a:rPr lang="en-US" sz="1600" dirty="0" smtClean="0">
                <a:sym typeface="Wingdings"/>
              </a:rPr>
              <a:t>	</a:t>
            </a:r>
            <a:r>
              <a:rPr lang="en-US" sz="1600" dirty="0" err="1" smtClean="0">
                <a:sym typeface="Wingdings"/>
              </a:rPr>
              <a:t></a:t>
            </a:r>
            <a:r>
              <a:rPr lang="en-US" sz="1600" dirty="0" smtClean="0">
                <a:sym typeface="Wingdings"/>
              </a:rPr>
              <a:t>  An increasing clocks upper voltage, will push away the “exchange area” from the “storage area” , reducing the impact of the charge collected on pixel boundary – reducing the correlation    </a:t>
            </a:r>
          </a:p>
          <a:p>
            <a:r>
              <a:rPr lang="en-US" sz="1600" dirty="0" smtClean="0">
                <a:sym typeface="Wingdings"/>
              </a:rPr>
              <a:t>	</a:t>
            </a:r>
            <a:r>
              <a:rPr lang="en-US" sz="1600" dirty="0" err="1" smtClean="0">
                <a:sym typeface="Wingdings"/>
              </a:rPr>
              <a:t></a:t>
            </a:r>
            <a:r>
              <a:rPr lang="en-US" sz="1600" dirty="0" smtClean="0">
                <a:sym typeface="Wingdings"/>
              </a:rPr>
              <a:t> We got higher correlation where a small “change in length” matter which is at short distance / for the closer boundary. </a:t>
            </a:r>
            <a:r>
              <a:rPr lang="en-US" sz="1600" dirty="0" err="1" smtClean="0">
                <a:sym typeface="Wingdings"/>
              </a:rPr>
              <a:t></a:t>
            </a:r>
            <a:r>
              <a:rPr lang="en-US" sz="1600" dirty="0" smtClean="0">
                <a:sym typeface="Wingdings"/>
              </a:rPr>
              <a:t> // - serial  correlations differences will almost vanish as  distances increase . </a:t>
            </a:r>
          </a:p>
          <a:p>
            <a:r>
              <a:rPr lang="en-US" sz="1600" dirty="0" smtClean="0">
                <a:sym typeface="Wingdings"/>
              </a:rPr>
              <a:t>   </a:t>
            </a:r>
          </a:p>
          <a:p>
            <a:r>
              <a:rPr lang="en-US" sz="1600" dirty="0" smtClean="0">
                <a:sym typeface="Wingdings"/>
              </a:rPr>
              <a:t> </a:t>
            </a:r>
            <a:endParaRPr lang="en-US" sz="1600" dirty="0" smtClean="0"/>
          </a:p>
        </p:txBody>
      </p:sp>
      <p:sp>
        <p:nvSpPr>
          <p:cNvPr id="68" name="Bouée 67"/>
          <p:cNvSpPr/>
          <p:nvPr/>
        </p:nvSpPr>
        <p:spPr>
          <a:xfrm>
            <a:off x="7810500" y="3810067"/>
            <a:ext cx="952500" cy="1800983"/>
          </a:xfrm>
          <a:prstGeom prst="donut">
            <a:avLst>
              <a:gd name="adj" fmla="val 66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0" name="Connecteur droit avec flèche 69"/>
          <p:cNvCxnSpPr/>
          <p:nvPr/>
        </p:nvCxnSpPr>
        <p:spPr>
          <a:xfrm>
            <a:off x="4495800" y="4368800"/>
            <a:ext cx="2389574" cy="10668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8280400" y="1924050"/>
            <a:ext cx="738000" cy="1588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6885374" y="1922462"/>
            <a:ext cx="1401376" cy="1588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8350250" y="1803400"/>
            <a:ext cx="666000" cy="1588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6885374" y="1800224"/>
            <a:ext cx="1458000" cy="1588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5303618" y="983773"/>
            <a:ext cx="3147191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e</a:t>
            </a:r>
            <a:r>
              <a:rPr lang="en-US" sz="1400" b="1" dirty="0" smtClean="0"/>
              <a:t>- drift lines (crude CCD modeling)</a:t>
            </a:r>
          </a:p>
          <a:p>
            <a:pPr>
              <a:buFontTx/>
              <a:buChar char="-"/>
            </a:pPr>
            <a:r>
              <a:rPr lang="en-US" sz="1400" b="1" dirty="0" smtClean="0"/>
              <a:t>With 50 </a:t>
            </a:r>
            <a:r>
              <a:rPr lang="en-US" sz="1400" b="1" dirty="0" err="1" smtClean="0"/>
              <a:t>ke</a:t>
            </a:r>
            <a:r>
              <a:rPr lang="en-US" sz="1400" b="1" dirty="0" smtClean="0"/>
              <a:t>- (</a:t>
            </a:r>
            <a:r>
              <a:rPr lang="en-US" sz="1400" b="1" dirty="0" smtClean="0">
                <a:solidFill>
                  <a:srgbClr val="FF0000"/>
                </a:solidFill>
              </a:rPr>
              <a:t>red</a:t>
            </a:r>
            <a:r>
              <a:rPr lang="en-US" sz="1400" b="1" dirty="0" smtClean="0"/>
              <a:t>) – lower right </a:t>
            </a:r>
          </a:p>
          <a:p>
            <a:pPr>
              <a:buFontTx/>
              <a:buChar char="-"/>
            </a:pPr>
            <a:r>
              <a:rPr lang="en-US" sz="1400" b="1" dirty="0" smtClean="0"/>
              <a:t>With no </a:t>
            </a:r>
            <a:r>
              <a:rPr lang="en-US" sz="1400" b="1" dirty="0" err="1" smtClean="0"/>
              <a:t>e</a:t>
            </a:r>
            <a:r>
              <a:rPr lang="en-US" sz="1400" b="1" dirty="0" smtClean="0"/>
              <a:t>- (black) </a:t>
            </a:r>
            <a:endParaRPr lang="en-US" sz="1400" b="1" dirty="0"/>
          </a:p>
        </p:txBody>
      </p:sp>
      <p:sp>
        <p:nvSpPr>
          <p:cNvPr id="86" name="ZoneTexte 85"/>
          <p:cNvSpPr txBox="1"/>
          <p:nvPr/>
        </p:nvSpPr>
        <p:spPr>
          <a:xfrm>
            <a:off x="7399724" y="1454034"/>
            <a:ext cx="1601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Pixels boundaries</a:t>
            </a:r>
            <a:endParaRPr lang="en-US" sz="1400" dirty="0"/>
          </a:p>
        </p:txBody>
      </p:sp>
      <p:sp>
        <p:nvSpPr>
          <p:cNvPr id="88" name="Arc plein 87"/>
          <p:cNvSpPr/>
          <p:nvPr/>
        </p:nvSpPr>
        <p:spPr>
          <a:xfrm rot="16374758">
            <a:off x="8131319" y="5592417"/>
            <a:ext cx="1811148" cy="1222747"/>
          </a:xfrm>
          <a:prstGeom prst="blockArc">
            <a:avLst>
              <a:gd name="adj1" fmla="val 16529548"/>
              <a:gd name="adj2" fmla="val 16044"/>
              <a:gd name="adj3" fmla="val 46502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8460349" y="5611050"/>
            <a:ext cx="68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50 </a:t>
            </a:r>
            <a:r>
              <a:rPr lang="en-US" sz="1400" dirty="0" err="1" smtClean="0">
                <a:solidFill>
                  <a:srgbClr val="FF0000"/>
                </a:solidFill>
              </a:rPr>
              <a:t>ke</a:t>
            </a:r>
            <a:r>
              <a:rPr lang="en-US" sz="1400" dirty="0" smtClean="0">
                <a:solidFill>
                  <a:srgbClr val="FF0000"/>
                </a:solidFill>
              </a:rPr>
              <a:t>-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4276439" y="3289300"/>
            <a:ext cx="3534061" cy="10795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 rot="16200000">
            <a:off x="4484084" y="2172640"/>
            <a:ext cx="12697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μm</a:t>
            </a:r>
            <a:r>
              <a:rPr lang="en-US" dirty="0" smtClean="0"/>
              <a:t> </a:t>
            </a:r>
            <a:r>
              <a:rPr lang="fr-FR" dirty="0" err="1" smtClean="0">
                <a:sym typeface="Wingdings"/>
              </a:rPr>
              <a:t>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Correction of the  images/spots on the e2v CCD 250 </a:t>
            </a:r>
            <a:endParaRPr lang="en-US" dirty="0"/>
          </a:p>
        </p:txBody>
      </p:sp>
      <p:pic>
        <p:nvPicPr>
          <p:cNvPr id="9" name="Image 8" descr="cor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840" y="3975100"/>
            <a:ext cx="4635960" cy="25590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33350" y="831850"/>
            <a:ext cx="8807450" cy="3028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Step 1 :  </a:t>
            </a:r>
            <a:r>
              <a:rPr lang="en-US" sz="1600" dirty="0" smtClean="0"/>
              <a:t>implement a pixel to pixel charge exchange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it will in particular </a:t>
            </a:r>
            <a:r>
              <a:rPr lang="en-US" sz="1600" dirty="0" smtClean="0">
                <a:solidFill>
                  <a:srgbClr val="3366FF"/>
                </a:solidFill>
              </a:rPr>
              <a:t>estimate how much  a charge in a given pixel will offset the boundaries </a:t>
            </a:r>
            <a:r>
              <a:rPr lang="en-US" sz="1600" dirty="0" smtClean="0"/>
              <a:t>of all other pixels. We tried many things, the best results were obtained  with a simplified electrostatic  model , which provide an attenuation low in function of the distance to the charge.  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the model  has to know the photon/charge density at the pixel boundaries : knowing how much the boundaries change doesn’t matter if you don’t know how many charges it concerns . Here , we used the average of the charges collected by both pixels sharing the boundary. (only ok at first order for spot/star)   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dirty="0" smtClean="0"/>
              <a:t>Our current model for a given sensor is fitted using  </a:t>
            </a:r>
            <a:r>
              <a:rPr lang="en-US" sz="1600" dirty="0" smtClean="0">
                <a:solidFill>
                  <a:srgbClr val="3366FF"/>
                </a:solidFill>
              </a:rPr>
              <a:t>all measured correlations</a:t>
            </a:r>
            <a:r>
              <a:rPr lang="en-US" sz="1600" dirty="0" smtClean="0"/>
              <a:t> in flat fields (in practice full PTC needed) . It uses  a law versus distance for the  impact of a charge on pixels boundary  + 2 parameters for the X (serial) and Y (//) offset/scale .     </a:t>
            </a:r>
            <a:endParaRPr lang="en-US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85750" y="3948827"/>
            <a:ext cx="4260850" cy="258532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Step 2 </a:t>
            </a:r>
            <a:r>
              <a:rPr lang="en-US" dirty="0" smtClean="0"/>
              <a:t>:  we check from a simulated “scrambled” flat, using these pixels to pixels charges exchange ,  that we find back the initial correlation.</a:t>
            </a:r>
          </a:p>
          <a:p>
            <a:r>
              <a:rPr lang="en-US" dirty="0" smtClean="0"/>
              <a:t>Success </a:t>
            </a:r>
          </a:p>
          <a:p>
            <a:r>
              <a:rPr lang="en-US" dirty="0" smtClean="0"/>
              <a:t>But no real surprise  : these correlations where used in the fit. It just confirm that with this model you do get a </a:t>
            </a:r>
            <a:r>
              <a:rPr lang="en-US" dirty="0" smtClean="0">
                <a:solidFill>
                  <a:srgbClr val="3366FF"/>
                </a:solidFill>
              </a:rPr>
              <a:t>linear variation of the correlation with the flux  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549400" y="5257800"/>
            <a:ext cx="4191000" cy="63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550nm_900nm_run1_H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179" r="-1179"/>
          <a:stretch>
            <a:fillRect/>
          </a:stretch>
        </p:blipFill>
        <p:spPr>
          <a:xfrm>
            <a:off x="4787900" y="627398"/>
            <a:ext cx="4387824" cy="5824202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Correction of the  images/spots on the e2v CCD 250 </a:t>
            </a:r>
            <a:endParaRPr lang="en-US" dirty="0"/>
          </a:p>
        </p:txBody>
      </p:sp>
      <p:pic>
        <p:nvPicPr>
          <p:cNvPr id="8" name="Espace réservé du contenu 7" descr="sub200_20.pdf"/>
          <p:cNvPicPr>
            <a:picLocks noGrp="1" noChangeAspect="1"/>
          </p:cNvPicPr>
          <p:nvPr>
            <p:ph sz="half" idx="2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>
          <a:xfrm>
            <a:off x="133351" y="4660900"/>
            <a:ext cx="4705349" cy="2106379"/>
          </a:xfrm>
        </p:spPr>
      </p:pic>
      <p:sp>
        <p:nvSpPr>
          <p:cNvPr id="10" name="ZoneTexte 9"/>
          <p:cNvSpPr txBox="1"/>
          <p:nvPr/>
        </p:nvSpPr>
        <p:spPr>
          <a:xfrm>
            <a:off x="133350" y="984250"/>
            <a:ext cx="5111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Step 3 </a:t>
            </a:r>
            <a:r>
              <a:rPr lang="en-US" sz="1600" dirty="0" smtClean="0"/>
              <a:t>: </a:t>
            </a:r>
            <a:r>
              <a:rPr lang="en-US" sz="1600" dirty="0" smtClean="0">
                <a:solidFill>
                  <a:srgbClr val="0000FF"/>
                </a:solidFill>
              </a:rPr>
              <a:t>“unscramble” </a:t>
            </a:r>
            <a:r>
              <a:rPr lang="en-US" sz="1600" dirty="0" err="1" smtClean="0">
                <a:solidFill>
                  <a:srgbClr val="0000FF"/>
                </a:solidFill>
              </a:rPr>
              <a:t>ccd</a:t>
            </a:r>
            <a:r>
              <a:rPr lang="en-US" sz="1600" dirty="0" smtClean="0">
                <a:solidFill>
                  <a:srgbClr val="0000FF"/>
                </a:solidFill>
              </a:rPr>
              <a:t> images </a:t>
            </a:r>
            <a:r>
              <a:rPr lang="en-US" sz="1600" dirty="0" smtClean="0"/>
              <a:t>using the fitted pixel to pixel charges exchange function with the opposite sign  : 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We applied this to our spot images , and re-measured the sigma of our spot  versus flux .</a:t>
            </a:r>
          </a:p>
          <a:p>
            <a:r>
              <a:rPr lang="fr-FR" sz="1600" dirty="0" err="1" smtClean="0">
                <a:sym typeface="Wingdings"/>
              </a:rPr>
              <a:t></a:t>
            </a:r>
            <a:r>
              <a:rPr lang="fr-FR" sz="1600" dirty="0" smtClean="0">
                <a:sym typeface="Wingdings"/>
              </a:rPr>
              <a:t> </a:t>
            </a:r>
            <a:r>
              <a:rPr lang="en-US" sz="1600" dirty="0" smtClean="0"/>
              <a:t>(non trivial) success ! 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We also compared our 200 </a:t>
            </a:r>
            <a:r>
              <a:rPr lang="en-US" sz="1600" dirty="0" err="1" smtClean="0"/>
              <a:t>s</a:t>
            </a:r>
            <a:r>
              <a:rPr lang="en-US" sz="1600" dirty="0" smtClean="0"/>
              <a:t> –   20 </a:t>
            </a:r>
            <a:r>
              <a:rPr lang="en-US" sz="1600" dirty="0" err="1" smtClean="0"/>
              <a:t>s</a:t>
            </a:r>
            <a:r>
              <a:rPr lang="en-US" sz="1600" dirty="0" smtClean="0"/>
              <a:t> spot shape difference after this correction :  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some over correction in the core at 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+1% level (instead of -3.8% ) , still most of the effect is gone. 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Today We are implementing such correction in astronomical data . Stay tuned.  </a:t>
            </a:r>
          </a:p>
          <a:p>
            <a:endParaRPr lang="en-US" sz="1600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330700" y="2235200"/>
            <a:ext cx="2349500" cy="50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6200000" flipH="1">
            <a:off x="3670300" y="2895600"/>
            <a:ext cx="3340100" cy="2019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6200000" flipH="1">
            <a:off x="70882" y="3868182"/>
            <a:ext cx="1547336" cy="774700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6200000" flipH="1">
            <a:off x="1544082" y="4376183"/>
            <a:ext cx="2969735" cy="1181099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rapèze 24"/>
          <p:cNvSpPr/>
          <p:nvPr/>
        </p:nvSpPr>
        <p:spPr>
          <a:xfrm rot="4385837">
            <a:off x="1891073" y="4874475"/>
            <a:ext cx="835188" cy="858848"/>
          </a:xfrm>
          <a:prstGeom prst="trapezoid">
            <a:avLst>
              <a:gd name="adj" fmla="val 31615"/>
            </a:avLst>
          </a:prstGeom>
          <a:solidFill>
            <a:srgbClr val="3366FF">
              <a:alpha val="28000"/>
            </a:srgbClr>
          </a:solidFill>
          <a:ln>
            <a:gradFill flip="none" rotWithShape="1">
              <a:gsLst>
                <a:gs pos="25000">
                  <a:schemeClr val="accent1">
                    <a:shade val="95000"/>
                    <a:satMod val="105000"/>
                    <a:alpha val="5000"/>
                  </a:schemeClr>
                </a:gs>
                <a:gs pos="41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oneTexte 30"/>
          <p:cNvSpPr txBox="1"/>
          <p:nvPr/>
        </p:nvSpPr>
        <p:spPr>
          <a:xfrm>
            <a:off x="7327900" y="1606034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Raw data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755058" y="5855192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data </a:t>
            </a:r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7717457" y="4108965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Raw data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180596" y="2743200"/>
            <a:ext cx="150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unscrambled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180596" y="5327134"/>
            <a:ext cx="150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unscrambled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674100" y="2450068"/>
            <a:ext cx="40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baseline="-25000" dirty="0" err="1" smtClean="0"/>
              <a:t>y</a:t>
            </a:r>
            <a:endParaRPr lang="en-US" baseline="-25000" dirty="0"/>
          </a:p>
        </p:txBody>
      </p:sp>
      <p:sp>
        <p:nvSpPr>
          <p:cNvPr id="37" name="ZoneTexte 36"/>
          <p:cNvSpPr txBox="1"/>
          <p:nvPr/>
        </p:nvSpPr>
        <p:spPr>
          <a:xfrm>
            <a:off x="8739923" y="5205968"/>
            <a:ext cx="40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baseline="-25000" dirty="0" err="1" smtClean="0"/>
              <a:t>y</a:t>
            </a:r>
            <a:endParaRPr lang="en-US" baseline="-25000" dirty="0"/>
          </a:p>
        </p:txBody>
      </p:sp>
      <p:sp>
        <p:nvSpPr>
          <p:cNvPr id="38" name="ZoneTexte 37"/>
          <p:cNvSpPr txBox="1"/>
          <p:nvPr/>
        </p:nvSpPr>
        <p:spPr>
          <a:xfrm>
            <a:off x="8686800" y="3112532"/>
            <a:ext cx="40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baseline="-25000" dirty="0" err="1" smtClean="0"/>
              <a:t>x</a:t>
            </a:r>
            <a:endParaRPr lang="en-US" baseline="-25000" dirty="0"/>
          </a:p>
        </p:txBody>
      </p:sp>
      <p:sp>
        <p:nvSpPr>
          <p:cNvPr id="39" name="ZoneTexte 38"/>
          <p:cNvSpPr txBox="1"/>
          <p:nvPr/>
        </p:nvSpPr>
        <p:spPr>
          <a:xfrm>
            <a:off x="8752623" y="5524500"/>
            <a:ext cx="40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baseline="-25000" dirty="0" err="1" smtClean="0"/>
              <a:t>x</a:t>
            </a:r>
            <a:endParaRPr lang="en-US" baseline="-25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var10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03786" y="1479758"/>
            <a:ext cx="4823620" cy="4610362"/>
          </a:xfrm>
        </p:spPr>
      </p:pic>
      <p:sp>
        <p:nvSpPr>
          <p:cNvPr id="8" name="ZoneTexte 7"/>
          <p:cNvSpPr txBox="1"/>
          <p:nvPr/>
        </p:nvSpPr>
        <p:spPr>
          <a:xfrm>
            <a:off x="5544853" y="1037794"/>
            <a:ext cx="228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PTC for </a:t>
            </a:r>
            <a:r>
              <a:rPr lang="en-US" dirty="0" err="1" smtClean="0"/>
              <a:t>ccd</a:t>
            </a:r>
            <a:r>
              <a:rPr lang="en-US" dirty="0" smtClean="0"/>
              <a:t> e2v 250 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8463" y="865818"/>
            <a:ext cx="4431884" cy="5548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Photon Transfer Curve, based on flat fields, shows in many CCD  a pixel </a:t>
            </a:r>
            <a:r>
              <a:rPr lang="en-US" dirty="0" smtClean="0">
                <a:solidFill>
                  <a:srgbClr val="FF0000"/>
                </a:solidFill>
              </a:rPr>
              <a:t>  flux variance &lt; flux  </a:t>
            </a:r>
            <a:r>
              <a:rPr lang="en-US" dirty="0" smtClean="0"/>
              <a:t>in at least ½ of the higher flux range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“=“ </a:t>
            </a:r>
            <a:r>
              <a:rPr lang="en-US" dirty="0" smtClean="0"/>
              <a:t>as expected for a </a:t>
            </a:r>
            <a:r>
              <a:rPr lang="en-US" dirty="0" err="1" smtClean="0">
                <a:solidFill>
                  <a:srgbClr val="0000FF"/>
                </a:solidFill>
              </a:rPr>
              <a:t>poisson</a:t>
            </a:r>
            <a:r>
              <a:rPr lang="en-US" dirty="0" smtClean="0"/>
              <a:t> process.   </a:t>
            </a:r>
          </a:p>
          <a:p>
            <a:pPr marL="0" indent="0">
              <a:buNone/>
            </a:pPr>
            <a:r>
              <a:rPr lang="en-US" dirty="0" smtClean="0"/>
              <a:t>Taking into account the </a:t>
            </a:r>
            <a:r>
              <a:rPr lang="en-US" dirty="0" smtClean="0">
                <a:solidFill>
                  <a:srgbClr val="3366FF"/>
                </a:solidFill>
              </a:rPr>
              <a:t>correlations between pixels</a:t>
            </a:r>
            <a:r>
              <a:rPr lang="en-US" dirty="0" smtClean="0"/>
              <a:t> solves this apparent problem.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known fact  (see </a:t>
            </a:r>
            <a:r>
              <a:rPr lang="en-US" dirty="0" smtClean="0">
                <a:solidFill>
                  <a:srgbClr val="0000FF"/>
                </a:solidFill>
              </a:rPr>
              <a:t>Mark Downing </a:t>
            </a:r>
            <a:r>
              <a:rPr lang="en-US" dirty="0" smtClean="0"/>
              <a:t>work on the subject)  is the starting point and the core of this talk :</a:t>
            </a:r>
          </a:p>
          <a:p>
            <a:pPr marL="0" indent="0"/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What are these correlations ?</a:t>
            </a:r>
          </a:p>
          <a:p>
            <a:pPr marL="0" indent="0"/>
            <a:r>
              <a:rPr lang="en-US" dirty="0" smtClean="0">
                <a:solidFill>
                  <a:srgbClr val="0000FF"/>
                </a:solidFill>
              </a:rPr>
              <a:t> How do  they impact star/spot </a:t>
            </a:r>
            <a:r>
              <a:rPr lang="en-US" dirty="0" err="1" smtClean="0">
                <a:solidFill>
                  <a:srgbClr val="0000FF"/>
                </a:solidFill>
              </a:rPr>
              <a:t>psf</a:t>
            </a:r>
            <a:r>
              <a:rPr lang="en-US" dirty="0" smtClean="0">
                <a:solidFill>
                  <a:srgbClr val="0000FF"/>
                </a:solidFill>
              </a:rPr>
              <a:t> ? </a:t>
            </a:r>
          </a:p>
          <a:p>
            <a:pPr marL="0" indent="0"/>
            <a:r>
              <a:rPr lang="en-US" dirty="0" smtClean="0">
                <a:solidFill>
                  <a:srgbClr val="0000FF"/>
                </a:solidFill>
              </a:rPr>
              <a:t> can we understand this effect and remove it from astronomical images?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22261" y="6377810"/>
            <a:ext cx="2398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35000 ADU ~ 175 </a:t>
            </a:r>
            <a:r>
              <a:rPr lang="en-US" dirty="0" err="1" smtClean="0"/>
              <a:t>ke</a:t>
            </a:r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303786" y="1892300"/>
            <a:ext cx="3529825" cy="355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4303786" y="2400300"/>
            <a:ext cx="2503414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130800" y="4762500"/>
            <a:ext cx="3199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Residue in ADU to a </a:t>
            </a:r>
            <a:r>
              <a:rPr lang="en-US" dirty="0" err="1" smtClean="0"/>
              <a:t>linearfit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Gain(e</a:t>
            </a:r>
            <a:r>
              <a:rPr lang="en-US" dirty="0" smtClean="0"/>
              <a:t>-/ADU) = flux / </a:t>
            </a:r>
            <a:r>
              <a:rPr lang="en-US" dirty="0" err="1" smtClean="0"/>
              <a:t>var(flux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333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" y="663330"/>
            <a:ext cx="8674100" cy="56930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Non-uniform charges distribution among pixels induces changes in the effective pixel boundary/size.</a:t>
            </a:r>
          </a:p>
          <a:p>
            <a:r>
              <a:rPr lang="en-US" dirty="0" smtClean="0"/>
              <a:t>Such electrostatic effect impact CCD data : </a:t>
            </a:r>
          </a:p>
          <a:p>
            <a:pPr lvl="1"/>
            <a:r>
              <a:rPr lang="en-US" dirty="0" smtClean="0"/>
              <a:t>the generated positive correlation between pixels in response to a flat field Poisson noise</a:t>
            </a:r>
            <a:r>
              <a:rPr lang="en-US" dirty="0" smtClean="0">
                <a:sym typeface="Wingdings"/>
              </a:rPr>
              <a:t> should be considered to compute the total variance / PTC .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“star like”/</a:t>
            </a:r>
            <a:r>
              <a:rPr lang="en-US" dirty="0" err="1" smtClean="0"/>
              <a:t>psf</a:t>
            </a:r>
            <a:r>
              <a:rPr lang="en-US" dirty="0" smtClean="0"/>
              <a:t> will suffer </a:t>
            </a:r>
            <a:r>
              <a:rPr lang="en-US" dirty="0" smtClean="0">
                <a:solidFill>
                  <a:srgbClr val="FF0000"/>
                </a:solidFill>
              </a:rPr>
              <a:t>a brighter-fatter effect </a:t>
            </a:r>
            <a:r>
              <a:rPr lang="en-US" dirty="0" smtClean="0"/>
              <a:t>: negative correlation between bright/faint pixels  will  linearly increase the PSF width  with the flux. </a:t>
            </a:r>
          </a:p>
          <a:p>
            <a:r>
              <a:rPr lang="en-US" dirty="0" smtClean="0"/>
              <a:t>We showed that a per pixel correction of the images based on correlations measured on PTC gives good results on </a:t>
            </a:r>
            <a:r>
              <a:rPr lang="en-US" dirty="0" err="1" smtClean="0"/>
              <a:t>psf</a:t>
            </a:r>
            <a:r>
              <a:rPr lang="en-US" dirty="0" smtClean="0"/>
              <a:t>  (good PTC needed )  </a:t>
            </a:r>
          </a:p>
          <a:p>
            <a:r>
              <a:rPr lang="en-US" dirty="0" smtClean="0"/>
              <a:t>The brighter-fatter effect/pixel boundary change may impact other CCD data ( </a:t>
            </a:r>
            <a:r>
              <a:rPr lang="en-US" dirty="0" err="1" smtClean="0"/>
              <a:t>psf</a:t>
            </a:r>
            <a:r>
              <a:rPr lang="en-US" dirty="0" smtClean="0"/>
              <a:t> based extraction of spectra in IFU , estimation of electron diffusion in CCD by knife edge or MTF methods ,…? )  </a:t>
            </a:r>
          </a:p>
          <a:p>
            <a:r>
              <a:rPr lang="en-US" dirty="0" smtClean="0"/>
              <a:t>In photometric survey bright objects are used to calibrate faint objects ( photometric </a:t>
            </a:r>
            <a:r>
              <a:rPr lang="en-US" dirty="0" err="1" smtClean="0"/>
              <a:t>psf</a:t>
            </a:r>
            <a:r>
              <a:rPr lang="en-US" dirty="0" smtClean="0"/>
              <a:t> , </a:t>
            </a:r>
            <a:r>
              <a:rPr lang="en-US" dirty="0" err="1" smtClean="0"/>
              <a:t>psf</a:t>
            </a:r>
            <a:r>
              <a:rPr lang="en-US" dirty="0" smtClean="0"/>
              <a:t> calibration in weak </a:t>
            </a:r>
            <a:r>
              <a:rPr lang="en-US" dirty="0" err="1" smtClean="0"/>
              <a:t>lensing</a:t>
            </a:r>
            <a:r>
              <a:rPr lang="en-US" dirty="0" smtClean="0"/>
              <a:t> studies… ) , the brighter-fatter effect has to be taken into account in the current/future large photometric sky survey to reach the expected resolution ( “&lt; 1% </a:t>
            </a:r>
            <a:r>
              <a:rPr lang="en-US" smtClean="0"/>
              <a:t>“ ).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ym typeface="Wingdings"/>
              </a:rPr>
              <a:t>    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this is part of  the current « worries » that will address the coming workshop on </a:t>
            </a:r>
            <a:r>
              <a:rPr lang="en-US" dirty="0" smtClean="0"/>
              <a:t>on </a:t>
            </a:r>
            <a:r>
              <a:rPr lang="en-US" i="1" dirty="0" smtClean="0"/>
              <a:t>Precision Astronomy with Fully Depleted </a:t>
            </a:r>
            <a:r>
              <a:rPr lang="en-US" i="1" dirty="0" err="1" smtClean="0"/>
              <a:t>CCDs</a:t>
            </a:r>
            <a:r>
              <a:rPr lang="en-US" dirty="0" smtClean="0"/>
              <a:t> the 18-19 Nov 2013 at BNL.   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http://www.bnl.gov/cosmo2013/files/flyerPoster/flyerPoster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405063" y="6056313"/>
            <a:ext cx="335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/>
              <a:t>http://www.bnl.gov/cosmo2013/</a:t>
            </a:r>
          </a:p>
          <a:p>
            <a:pPr defTabSz="457200"/>
            <a:r>
              <a:rPr lang="en-US" i="1"/>
              <a:t>register by Oct. 18</a:t>
            </a:r>
          </a:p>
        </p:txBody>
      </p:sp>
      <p:sp>
        <p:nvSpPr>
          <p:cNvPr id="3078" name="WordArt 316"/>
          <p:cNvSpPr>
            <a:spLocks noChangeArrowheads="1" noChangeShapeType="1" noTextEdit="1"/>
          </p:cNvSpPr>
          <p:nvPr/>
        </p:nvSpPr>
        <p:spPr bwMode="auto">
          <a:xfrm rot="303555">
            <a:off x="228600" y="0"/>
            <a:ext cx="1755775" cy="1801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fr-FR" sz="3600" b="1" kern="10" spc="-18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  <a:ea typeface="Arial Black"/>
                <a:cs typeface="Arial Black"/>
              </a:rPr>
              <a:t>Brookhaven National Lab</a:t>
            </a:r>
          </a:p>
          <a:p>
            <a:pPr algn="ctr"/>
            <a:r>
              <a:rPr lang="fr-FR" sz="3600" b="1" kern="10" spc="-18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  <a:ea typeface="Arial Black"/>
                <a:cs typeface="Arial Black"/>
              </a:rPr>
              <a:t>Long Island, New York</a:t>
            </a:r>
            <a:endParaRPr lang="en-US" sz="3600" b="1" kern="10" spc="-18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CCD Pixel to Pixel correlations :  first look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4" descr="2dplot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>
          <a:xfrm>
            <a:off x="1481100" y="2103402"/>
            <a:ext cx="4038600" cy="312051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572000" y="2103402"/>
            <a:ext cx="947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Espace réservé du contenu 6" descr="corr_8v.pn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202488"/>
            <a:ext cx="6251055" cy="1854444"/>
          </a:xfrm>
        </p:spPr>
      </p:pic>
      <p:pic>
        <p:nvPicPr>
          <p:cNvPr id="8" name="Espace réservé du contenu 7" descr="long_range_corr.pn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5177448"/>
            <a:ext cx="5796904" cy="1687603"/>
          </a:xfrm>
        </p:spPr>
      </p:pic>
      <p:cxnSp>
        <p:nvCxnSpPr>
          <p:cNvPr id="11" name="Connecteur droit avec flèche 10"/>
          <p:cNvCxnSpPr/>
          <p:nvPr/>
        </p:nvCxnSpPr>
        <p:spPr>
          <a:xfrm rot="16200000" flipH="1">
            <a:off x="1431820" y="1509455"/>
            <a:ext cx="1844851" cy="55758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6200000" flipH="1">
            <a:off x="1563113" y="2005589"/>
            <a:ext cx="2401194" cy="1158620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16200000" flipH="1">
            <a:off x="1774381" y="2029276"/>
            <a:ext cx="2401193" cy="1416045"/>
          </a:xfrm>
          <a:prstGeom prst="straightConnector1">
            <a:avLst/>
          </a:prstGeom>
          <a:ln w="508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63600" y="75488"/>
            <a:ext cx="2044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Vertical-//  </a:t>
            </a:r>
            <a:r>
              <a:rPr lang="en-US" sz="1200" b="1" dirty="0" err="1" smtClean="0"/>
              <a:t>cor</a:t>
            </a:r>
            <a:r>
              <a:rPr lang="en-US" sz="1200" b="1" dirty="0" smtClean="0"/>
              <a:t> +/-1,2,3 pix</a:t>
            </a:r>
            <a:endParaRPr lang="en-US" sz="12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3835400" y="100888"/>
            <a:ext cx="2506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Horizontal-serial </a:t>
            </a:r>
            <a:r>
              <a:rPr lang="en-US" sz="1200" b="1" dirty="0" err="1" smtClean="0"/>
              <a:t>cor</a:t>
            </a:r>
            <a:r>
              <a:rPr lang="en-US" sz="1200" b="1" dirty="0" smtClean="0"/>
              <a:t> +/-1,2,3 pix</a:t>
            </a:r>
            <a:endParaRPr lang="en-US" sz="12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1947900" y="6619101"/>
            <a:ext cx="209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Long range  </a:t>
            </a:r>
            <a:r>
              <a:rPr lang="en-US" sz="1200" b="1" dirty="0" err="1" smtClean="0"/>
              <a:t>cor</a:t>
            </a:r>
            <a:r>
              <a:rPr lang="en-US" sz="1200" b="1" dirty="0" smtClean="0"/>
              <a:t> +/- 2,3 pix</a:t>
            </a:r>
            <a:endParaRPr lang="en-US" sz="12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-10393" y="2945368"/>
            <a:ext cx="1608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Correlations </a:t>
            </a:r>
          </a:p>
          <a:p>
            <a:r>
              <a:rPr lang="en-US" dirty="0" smtClean="0"/>
              <a:t>Observed in</a:t>
            </a:r>
          </a:p>
          <a:p>
            <a:r>
              <a:rPr lang="en-US" dirty="0" smtClean="0"/>
              <a:t>CCD e2v 250</a:t>
            </a:r>
          </a:p>
          <a:p>
            <a:r>
              <a:rPr lang="en-US" dirty="0" smtClean="0"/>
              <a:t>For ½ full well </a:t>
            </a:r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6251056" y="75488"/>
            <a:ext cx="28929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Correlations  in</a:t>
            </a:r>
          </a:p>
          <a:p>
            <a:r>
              <a:rPr lang="en-US" sz="2400" dirty="0" smtClean="0"/>
              <a:t>CCD e2v 250 at  </a:t>
            </a:r>
          </a:p>
          <a:p>
            <a:r>
              <a:rPr lang="en-US" sz="2400" dirty="0" smtClean="0"/>
              <a:t>different Flux level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-76200" y="6615668"/>
            <a:ext cx="1306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35000 ADU ~ 175 </a:t>
            </a:r>
            <a:r>
              <a:rPr lang="en-US" sz="900" b="1" dirty="0" err="1" smtClean="0"/>
              <a:t>ke</a:t>
            </a:r>
            <a:r>
              <a:rPr lang="en-US" sz="900" b="1" dirty="0" smtClean="0"/>
              <a:t>-</a:t>
            </a:r>
            <a:endParaRPr lang="en-US" sz="9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321300" y="1884239"/>
            <a:ext cx="38735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/>
              <a:t>A clear </a:t>
            </a:r>
            <a:r>
              <a:rPr lang="en-US" sz="1600" dirty="0" smtClean="0">
                <a:solidFill>
                  <a:srgbClr val="3366FF"/>
                </a:solidFill>
              </a:rPr>
              <a:t>linear increases</a:t>
            </a:r>
            <a:r>
              <a:rPr lang="en-US" sz="1600" dirty="0" smtClean="0"/>
              <a:t> of the correlations is observed with the flux</a:t>
            </a:r>
          </a:p>
          <a:p>
            <a:pPr>
              <a:buFontTx/>
              <a:buChar char="-"/>
            </a:pPr>
            <a:r>
              <a:rPr lang="en-US" sz="1600" dirty="0" smtClean="0"/>
              <a:t> Correlations are measured up to </a:t>
            </a:r>
            <a:r>
              <a:rPr lang="en-US" sz="1600" dirty="0" smtClean="0">
                <a:solidFill>
                  <a:srgbClr val="3366FF"/>
                </a:solidFill>
              </a:rPr>
              <a:t>4%</a:t>
            </a:r>
            <a:r>
              <a:rPr lang="en-US" sz="1600" dirty="0" smtClean="0"/>
              <a:t> for the closest pixels in the // direction </a:t>
            </a:r>
            <a:r>
              <a:rPr lang="en-US" sz="1600" dirty="0" smtClean="0">
                <a:solidFill>
                  <a:srgbClr val="3366FF"/>
                </a:solidFill>
              </a:rPr>
              <a:t>( R(0,1) ) </a:t>
            </a:r>
            <a:r>
              <a:rPr lang="en-US" sz="1600" dirty="0" smtClean="0"/>
              <a:t>and are  still at the </a:t>
            </a:r>
            <a:r>
              <a:rPr lang="en-US" sz="1600" dirty="0" smtClean="0">
                <a:solidFill>
                  <a:srgbClr val="3366FF"/>
                </a:solidFill>
              </a:rPr>
              <a:t>.1 % level 3 pixels </a:t>
            </a:r>
            <a:r>
              <a:rPr lang="en-US" sz="1600" dirty="0" smtClean="0"/>
              <a:t>away . </a:t>
            </a:r>
          </a:p>
          <a:p>
            <a:pPr>
              <a:buFontTx/>
              <a:buChar char="-"/>
            </a:pPr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3366FF"/>
                </a:solidFill>
              </a:rPr>
              <a:t>R(0,1) ~ 4 </a:t>
            </a:r>
            <a:r>
              <a:rPr lang="en-US" sz="1600" dirty="0" err="1" smtClean="0">
                <a:solidFill>
                  <a:srgbClr val="3366FF"/>
                </a:solidFill>
              </a:rPr>
              <a:t>x</a:t>
            </a:r>
            <a:r>
              <a:rPr lang="en-US" sz="1600" dirty="0" smtClean="0">
                <a:solidFill>
                  <a:srgbClr val="3366FF"/>
                </a:solidFill>
              </a:rPr>
              <a:t> R(1,0) </a:t>
            </a:r>
            <a:r>
              <a:rPr lang="en-US" sz="1600" dirty="0" smtClean="0"/>
              <a:t>, but all other correlations at an equivalent “distance” are of the same order .</a:t>
            </a:r>
          </a:p>
          <a:p>
            <a:pPr>
              <a:buFontTx/>
              <a:buChar char="-"/>
            </a:pPr>
            <a:r>
              <a:rPr lang="en-US" sz="1600" dirty="0" smtClean="0"/>
              <a:t> There is a clear reduction of the correlations with the distance but indeed </a:t>
            </a:r>
            <a:r>
              <a:rPr lang="en-US" sz="1600" dirty="0" smtClean="0">
                <a:solidFill>
                  <a:srgbClr val="3366FF"/>
                </a:solidFill>
              </a:rPr>
              <a:t>the number of pixels concerned increases with the distance </a:t>
            </a:r>
            <a:r>
              <a:rPr lang="en-US" sz="1600" dirty="0" smtClean="0"/>
              <a:t>… </a:t>
            </a:r>
            <a:endParaRPr lang="en-US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629373" y="1734070"/>
            <a:ext cx="755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ADU</a:t>
            </a:r>
            <a:r>
              <a:rPr lang="fr-FR" sz="1400" dirty="0" err="1" smtClean="0">
                <a:solidFill>
                  <a:srgbClr val="0000FF"/>
                </a:solidFill>
                <a:sym typeface="Wingdings"/>
              </a:rPr>
              <a:t>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-498729" y="780996"/>
            <a:ext cx="12544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sym typeface="Wingdings"/>
              </a:rPr>
              <a:t>Correlation</a:t>
            </a:r>
            <a:r>
              <a:rPr lang="fr-FR" sz="1400" dirty="0" err="1" smtClean="0">
                <a:solidFill>
                  <a:srgbClr val="0000FF"/>
                </a:solidFill>
                <a:sym typeface="Wingdings"/>
              </a:rPr>
              <a:t>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188"/>
            <a:ext cx="8229600" cy="663330"/>
          </a:xfrm>
        </p:spPr>
        <p:txBody>
          <a:bodyPr/>
          <a:lstStyle/>
          <a:p>
            <a:r>
              <a:rPr lang="en-US" dirty="0" smtClean="0"/>
              <a:t>Correlations seen in flat field for  # CCD kind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079500" y="723885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LSST-e2v CCD 250</a:t>
            </a:r>
            <a:r>
              <a:rPr lang="en-US" baseline="30000" dirty="0" smtClean="0"/>
              <a:t>: pixels 10x10 </a:t>
            </a:r>
            <a:r>
              <a:rPr lang="en-US" baseline="30000" dirty="0" err="1" smtClean="0"/>
              <a:t>μm</a:t>
            </a:r>
            <a:r>
              <a:rPr lang="en-US" baseline="30000" dirty="0" smtClean="0"/>
              <a:t>, 4 phases, red-sensitive 100 </a:t>
            </a:r>
            <a:r>
              <a:rPr lang="en-US" baseline="30000" dirty="0" err="1" smtClean="0"/>
              <a:t>μm</a:t>
            </a:r>
            <a:r>
              <a:rPr lang="en-US" baseline="30000" dirty="0" smtClean="0"/>
              <a:t> thick, fully depleted, </a:t>
            </a:r>
          </a:p>
          <a:p>
            <a:r>
              <a:rPr lang="en-US" baseline="30000" dirty="0" smtClean="0">
                <a:solidFill>
                  <a:srgbClr val="008000"/>
                </a:solidFill>
              </a:rPr>
              <a:t>DES - LBNL/</a:t>
            </a:r>
            <a:r>
              <a:rPr lang="en-US" baseline="30000" dirty="0" err="1" smtClean="0">
                <a:solidFill>
                  <a:srgbClr val="008000"/>
                </a:solidFill>
              </a:rPr>
              <a:t>Dalsa</a:t>
            </a:r>
            <a:r>
              <a:rPr lang="en-US" baseline="30000" dirty="0" smtClean="0">
                <a:solidFill>
                  <a:srgbClr val="008000"/>
                </a:solidFill>
              </a:rPr>
              <a:t>  </a:t>
            </a:r>
            <a:r>
              <a:rPr lang="en-US" baseline="30000" dirty="0" smtClean="0"/>
              <a:t>: pixels 15x15 </a:t>
            </a:r>
            <a:r>
              <a:rPr lang="en-US" baseline="30000" dirty="0" err="1" smtClean="0"/>
              <a:t>μm</a:t>
            </a:r>
            <a:r>
              <a:rPr lang="en-US" baseline="30000" dirty="0" smtClean="0"/>
              <a:t>, 3 phases, red-sensitive 250 </a:t>
            </a:r>
            <a:r>
              <a:rPr lang="en-US" baseline="30000" dirty="0" err="1" smtClean="0"/>
              <a:t>μm</a:t>
            </a:r>
            <a:r>
              <a:rPr lang="en-US" baseline="30000" dirty="0" smtClean="0"/>
              <a:t> thick, fully depleted, </a:t>
            </a:r>
          </a:p>
          <a:p>
            <a:r>
              <a:rPr lang="en-US" baseline="30000" dirty="0" smtClean="0">
                <a:solidFill>
                  <a:srgbClr val="3366FF"/>
                </a:solidFill>
              </a:rPr>
              <a:t>CCD e2v 44-82       </a:t>
            </a:r>
            <a:r>
              <a:rPr lang="en-US" baseline="30000" dirty="0" smtClean="0"/>
              <a:t>: pixels 15x15 </a:t>
            </a:r>
            <a:r>
              <a:rPr lang="en-US" baseline="30000" dirty="0" err="1" smtClean="0"/>
              <a:t>μm</a:t>
            </a:r>
            <a:r>
              <a:rPr lang="en-US" baseline="30000" dirty="0" smtClean="0"/>
              <a:t>, 3 phases, 16 </a:t>
            </a:r>
            <a:r>
              <a:rPr lang="en-US" baseline="30000" dirty="0" err="1" smtClean="0"/>
              <a:t>μm</a:t>
            </a:r>
            <a:r>
              <a:rPr lang="en-US" baseline="30000" dirty="0" smtClean="0"/>
              <a:t> thick</a:t>
            </a:r>
          </a:p>
          <a:p>
            <a:r>
              <a:rPr lang="en-US" baseline="30000" dirty="0" smtClean="0"/>
              <a:t>CFHTLS-CCD e2v 42-90 : pixels 13.5x13.5 </a:t>
            </a:r>
            <a:r>
              <a:rPr lang="en-US" baseline="30000" dirty="0" err="1" smtClean="0"/>
              <a:t>μm</a:t>
            </a:r>
            <a:r>
              <a:rPr lang="en-US" baseline="30000" dirty="0" smtClean="0"/>
              <a:t>, 3 phases,  </a:t>
            </a:r>
            <a:endParaRPr lang="en-US" dirty="0"/>
          </a:p>
        </p:txBody>
      </p:sp>
      <p:pic>
        <p:nvPicPr>
          <p:cNvPr id="10" name="Espace réservé du contenu 9" descr="r01_all.pdf"/>
          <p:cNvPicPr>
            <a:picLocks noGrp="1" noChangeAspect="1"/>
          </p:cNvPicPr>
          <p:nvPr>
            <p:ph sz="half"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3825" r="-3825"/>
              <a:stretch>
                <a:fillRect/>
              </a:stretch>
            </p:blipFill>
          </mc:Choice>
          <mc:Fallback>
            <p:blipFill>
              <a:blip r:embed="rId3"/>
              <a:srcRect l="-3825" r="-3825"/>
              <a:stretch>
                <a:fillRect/>
              </a:stretch>
            </p:blipFill>
          </mc:Fallback>
        </mc:AlternateContent>
        <p:spPr>
          <a:xfrm>
            <a:off x="457200" y="1472512"/>
            <a:ext cx="4038600" cy="5360658"/>
          </a:xfrm>
        </p:spPr>
      </p:pic>
      <p:pic>
        <p:nvPicPr>
          <p:cNvPr id="11" name="Espace réservé du contenu 10" descr="r10_all.pdf"/>
          <p:cNvPicPr>
            <a:picLocks noGrp="1" noChangeAspect="1"/>
          </p:cNvPicPr>
          <p:nvPr>
            <p:ph sz="half" idx="2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 l="-3825" r="-3825"/>
              <a:stretch>
                <a:fillRect/>
              </a:stretch>
            </p:blipFill>
          </mc:Choice>
          <mc:Fallback>
            <p:blipFill>
              <a:blip r:embed="rId5"/>
              <a:srcRect l="-3825" r="-3825"/>
              <a:stretch>
                <a:fillRect/>
              </a:stretch>
            </p:blipFill>
          </mc:Fallback>
        </mc:AlternateContent>
        <p:spPr>
          <a:xfrm>
            <a:off x="4648200" y="1497342"/>
            <a:ext cx="4038600" cy="5360658"/>
          </a:xfrm>
        </p:spPr>
      </p:pic>
      <p:sp>
        <p:nvSpPr>
          <p:cNvPr id="6" name="ZoneTexte 5"/>
          <p:cNvSpPr txBox="1"/>
          <p:nvPr/>
        </p:nvSpPr>
        <p:spPr>
          <a:xfrm rot="5400000">
            <a:off x="2155352" y="3680363"/>
            <a:ext cx="454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 with +/-1 pixel in // direction (Y) 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 rot="5400000">
            <a:off x="6166947" y="3892034"/>
            <a:ext cx="496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 with +/-1 pixel in serial direction (X)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Correlations dependencies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 we better understand the source of these correlations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6288"/>
            <a:ext cx="8229600" cy="663330"/>
          </a:xfrm>
        </p:spPr>
        <p:txBody>
          <a:bodyPr/>
          <a:lstStyle/>
          <a:p>
            <a:r>
              <a:rPr lang="en-US" dirty="0" smtClean="0"/>
              <a:t>Correlations independent of </a:t>
            </a:r>
            <a:r>
              <a:rPr lang="en-US" dirty="0" err="1" smtClean="0"/>
              <a:t>λ</a:t>
            </a:r>
            <a:endParaRPr lang="en-US" dirty="0"/>
          </a:p>
        </p:txBody>
      </p:sp>
      <p:pic>
        <p:nvPicPr>
          <p:cNvPr id="4" name="Espace réservé du contenu 7" descr="corr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320" r="-5320"/>
          <a:stretch>
            <a:fillRect/>
          </a:stretch>
        </p:blipFill>
        <p:spPr>
          <a:xfrm>
            <a:off x="-22928" y="1662160"/>
            <a:ext cx="9222318" cy="5071920"/>
          </a:xfrm>
        </p:spPr>
      </p:pic>
      <p:sp>
        <p:nvSpPr>
          <p:cNvPr id="5" name="ZoneTexte 4"/>
          <p:cNvSpPr txBox="1"/>
          <p:nvPr/>
        </p:nvSpPr>
        <p:spPr>
          <a:xfrm>
            <a:off x="216838" y="761428"/>
            <a:ext cx="873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Below correlations measured in a thick (100 </a:t>
            </a:r>
            <a:r>
              <a:rPr lang="en-US" dirty="0" err="1" smtClean="0"/>
              <a:t>μm</a:t>
            </a:r>
            <a:r>
              <a:rPr lang="en-US" dirty="0" smtClean="0"/>
              <a:t>) e2v 250 at 3 wavelengths :</a:t>
            </a:r>
          </a:p>
          <a:p>
            <a:r>
              <a:rPr lang="en-US" dirty="0" smtClean="0"/>
              <a:t>No significant (&lt;5%) dependency of the correlations with  wavelengths is observed </a:t>
            </a:r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Source of the correlations is close to the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e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- storage area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55285" y="6439770"/>
            <a:ext cx="2398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35000 ADU ~ 175 </a:t>
            </a:r>
            <a:r>
              <a:rPr lang="en-US" dirty="0" err="1" smtClean="0"/>
              <a:t>ke</a:t>
            </a:r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Correlations/PTC independent of Temperature</a:t>
            </a:r>
            <a:endParaRPr lang="en-US" dirty="0"/>
          </a:p>
        </p:txBody>
      </p:sp>
      <p:pic>
        <p:nvPicPr>
          <p:cNvPr id="10" name="Espace réservé du contenu 9" descr="covarianceVStemp4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6225" b="-16225"/>
          <a:stretch>
            <a:fillRect/>
          </a:stretch>
        </p:blipFill>
        <p:spPr>
          <a:xfrm>
            <a:off x="457200" y="1239292"/>
            <a:ext cx="4038600" cy="5360658"/>
          </a:xfrm>
        </p:spPr>
      </p:pic>
      <p:pic>
        <p:nvPicPr>
          <p:cNvPr id="11" name="Espace réservé du contenu 10" descr="covarianceVStemp5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6225" b="-16225"/>
          <a:stretch>
            <a:fillRect/>
          </a:stretch>
        </p:blipFill>
        <p:spPr>
          <a:xfrm>
            <a:off x="4648200" y="1208312"/>
            <a:ext cx="4038600" cy="5360658"/>
          </a:xfrm>
        </p:spPr>
      </p:pic>
      <p:sp>
        <p:nvSpPr>
          <p:cNvPr id="5" name="ZoneTexte 4"/>
          <p:cNvSpPr txBox="1"/>
          <p:nvPr/>
        </p:nvSpPr>
        <p:spPr>
          <a:xfrm>
            <a:off x="457200" y="865818"/>
            <a:ext cx="822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KT  dependency observed for e2v 250 (- 70 V on Back Substrate)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corrR01_8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11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11000"/>
              </a:blip>
              <a:stretch>
                <a:fillRect/>
              </a:stretch>
            </p:blipFill>
          </mc:Fallback>
        </mc:AlternateContent>
        <p:spPr>
          <a:xfrm>
            <a:off x="4526550" y="904950"/>
            <a:ext cx="4287546" cy="32321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388"/>
            <a:ext cx="8229600" cy="663330"/>
          </a:xfrm>
        </p:spPr>
        <p:txBody>
          <a:bodyPr/>
          <a:lstStyle/>
          <a:p>
            <a:r>
              <a:rPr lang="en-US" dirty="0" smtClean="0"/>
              <a:t>Correlations/PTC dependency with Clock HV</a:t>
            </a:r>
            <a:endParaRPr lang="en-US" dirty="0"/>
          </a:p>
        </p:txBody>
      </p:sp>
      <p:pic>
        <p:nvPicPr>
          <p:cNvPr id="13" name="Image 12" descr="corrR01bis_8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>
                <a:alphaModFix/>
              </a:blip>
              <a:srcRect/>
              <a:stretch>
                <a:fillRect/>
              </a:stretch>
            </p:blipFill>
          </mc:Choice>
          <mc:Fallback>
            <p:blipFill>
              <a:blip r:embed="rId5">
                <a:alphaModFix/>
              </a:blip>
              <a:srcRect/>
              <a:stretch>
                <a:fillRect/>
              </a:stretch>
            </p:blipFill>
          </mc:Fallback>
        </mc:AlternateContent>
        <p:spPr>
          <a:xfrm>
            <a:off x="5156201" y="1835113"/>
            <a:ext cx="2057400" cy="1550984"/>
          </a:xfrm>
          <a:prstGeom prst="rect">
            <a:avLst/>
          </a:prstGeom>
        </p:spPr>
      </p:pic>
      <p:pic>
        <p:nvPicPr>
          <p:cNvPr id="11" name="Espace réservé du contenu 10" descr="var_8.pdf"/>
          <p:cNvPicPr>
            <a:picLocks noGrp="1" noChangeAspect="1"/>
          </p:cNvPicPr>
          <p:nvPr>
            <p:ph sz="half" idx="2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>
          <a:xfrm>
            <a:off x="25400" y="918155"/>
            <a:ext cx="4288874" cy="3233919"/>
          </a:xfrm>
        </p:spPr>
      </p:pic>
      <p:cxnSp>
        <p:nvCxnSpPr>
          <p:cNvPr id="15" name="Connecteur droit avec flèche 14"/>
          <p:cNvCxnSpPr/>
          <p:nvPr/>
        </p:nvCxnSpPr>
        <p:spPr>
          <a:xfrm rot="16200000" flipH="1">
            <a:off x="5956301" y="3073399"/>
            <a:ext cx="66039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 flipH="1" flipV="1">
            <a:off x="5851960" y="4380348"/>
            <a:ext cx="8674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975924" y="4381500"/>
            <a:ext cx="6986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well than for the blooming/full well , there is a clear dependency of the correlation R(0,1) (+/-1 pixel in // direction)  with the clock upper Voltage. The other correlations are unchanged!</a:t>
            </a:r>
          </a:p>
          <a:p>
            <a:endParaRPr lang="en-US" sz="240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975924" y="827718"/>
            <a:ext cx="23915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Photon transfer curve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4920740" y="599574"/>
            <a:ext cx="3702856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 for +/-1 pixels in // direction </a:t>
            </a:r>
          </a:p>
          <a:p>
            <a:r>
              <a:rPr lang="en-US" sz="1600" dirty="0" smtClean="0"/>
              <a:t> in function of the flux</a:t>
            </a:r>
            <a:endParaRPr lang="en-US" sz="1600" dirty="0"/>
          </a:p>
        </p:txBody>
      </p:sp>
      <p:cxnSp>
        <p:nvCxnSpPr>
          <p:cNvPr id="21" name="Connecteur droit avec flèche 20"/>
          <p:cNvCxnSpPr/>
          <p:nvPr/>
        </p:nvCxnSpPr>
        <p:spPr>
          <a:xfrm rot="16200000" flipV="1">
            <a:off x="3462788" y="4090612"/>
            <a:ext cx="567426" cy="279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8805</TotalTime>
  <Words>1965</Words>
  <Application>Microsoft Office PowerPoint</Application>
  <PresentationFormat>Presentazione su schermo (4:3)</PresentationFormat>
  <Paragraphs>172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Thème Office</vt:lpstr>
      <vt:lpstr>Effective CCD Pixel Sizes  as a function of collected charges  P.Antilogus , LPNHE , Paris  </vt:lpstr>
      <vt:lpstr>Talk Overview</vt:lpstr>
      <vt:lpstr>CCD Pixel to Pixel correlations :  first look</vt:lpstr>
      <vt:lpstr>Presentazione standard di PowerPoint</vt:lpstr>
      <vt:lpstr>Correlations seen in flat field for  # CCD kind</vt:lpstr>
      <vt:lpstr>Correlations dependencies</vt:lpstr>
      <vt:lpstr>Correlations independent of λ</vt:lpstr>
      <vt:lpstr>Correlations/PTC independent of Temperature</vt:lpstr>
      <vt:lpstr>Correlations/PTC dependency with Clock HV</vt:lpstr>
      <vt:lpstr>Correlations/PTC : Preliminary conclusion</vt:lpstr>
      <vt:lpstr>Spot studies </vt:lpstr>
      <vt:lpstr>Spot size increase with the flux / Brighter-Fatter</vt:lpstr>
      <vt:lpstr>Spot shape change with flux </vt:lpstr>
      <vt:lpstr>PSF versus intensity  measured on stars   in DES and CFHTLS   </vt:lpstr>
      <vt:lpstr>First attempt of modeling / correction </vt:lpstr>
      <vt:lpstr>Collected charges = Electrostatic effect  = Pixel boundaries shift </vt:lpstr>
      <vt:lpstr>Collected charges = Electrostatic effect  = Pixel boundaries shift </vt:lpstr>
      <vt:lpstr>Correction of the  images/spots on the e2v CCD 250 </vt:lpstr>
      <vt:lpstr>Correction of the  images/spots on the e2v CCD 250 </vt:lpstr>
      <vt:lpstr>Conclusion</vt:lpstr>
      <vt:lpstr>Presentazione standard di PowerPoint</vt:lpstr>
    </vt:vector>
  </TitlesOfParts>
  <Company>LPNHE/IN2P3/CNRS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 Antilogus</dc:creator>
  <cp:lastModifiedBy>tecno</cp:lastModifiedBy>
  <cp:revision>19</cp:revision>
  <cp:lastPrinted>2013-10-09T12:33:15Z</cp:lastPrinted>
  <dcterms:created xsi:type="dcterms:W3CDTF">2013-10-11T04:31:04Z</dcterms:created>
  <dcterms:modified xsi:type="dcterms:W3CDTF">2013-10-11T06:13:29Z</dcterms:modified>
</cp:coreProperties>
</file>