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</p:sldMasterIdLst>
  <p:sldIdLst>
    <p:sldId id="272" r:id="rId6"/>
    <p:sldId id="256" r:id="rId7"/>
    <p:sldId id="257" r:id="rId8"/>
    <p:sldId id="258" r:id="rId9"/>
    <p:sldId id="259" r:id="rId10"/>
    <p:sldId id="260" r:id="rId11"/>
    <p:sldId id="273" r:id="rId12"/>
    <p:sldId id="261" r:id="rId13"/>
    <p:sldId id="276" r:id="rId14"/>
    <p:sldId id="263" r:id="rId15"/>
    <p:sldId id="275" r:id="rId16"/>
    <p:sldId id="277" r:id="rId17"/>
    <p:sldId id="278" r:id="rId18"/>
    <p:sldId id="264" r:id="rId19"/>
    <p:sldId id="266" r:id="rId20"/>
    <p:sldId id="267" r:id="rId21"/>
    <p:sldId id="269" r:id="rId22"/>
    <p:sldId id="270" r:id="rId23"/>
    <p:sldId id="27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58" autoAdjust="0"/>
    <p:restoredTop sz="94595" autoAdjust="0"/>
  </p:normalViewPr>
  <p:slideViewPr>
    <p:cSldViewPr>
      <p:cViewPr>
        <p:scale>
          <a:sx n="60" d="100"/>
          <a:sy n="60" d="100"/>
        </p:scale>
        <p:origin x="-231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3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3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10"/>
            <a:ext cx="2057400" cy="365125"/>
          </a:xfrm>
        </p:spPr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2" y="5410210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8" y="5410208"/>
            <a:ext cx="578317" cy="365125"/>
          </a:xfrm>
        </p:spPr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6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35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56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0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5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9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2" y="3073406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6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0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4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7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10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8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73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0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08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31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78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2" y="2134050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7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4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3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9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4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31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3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7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6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63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7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7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8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61" y="609608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3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21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21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6"/>
            <a:ext cx="2057400" cy="365125"/>
          </a:xfrm>
        </p:spPr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20" y="5410206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6" y="5410204"/>
            <a:ext cx="578317" cy="365125"/>
          </a:xfrm>
        </p:spPr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8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31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29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1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31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7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60" y="3073402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7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073402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69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80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27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31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2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31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13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6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1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304669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60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85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9604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2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5263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2134046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5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5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2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9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41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7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2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61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63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1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4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9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78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9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4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4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3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39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935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2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62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85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334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06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0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87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193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151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64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68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8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8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00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1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53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57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0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55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9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64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3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4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4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4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5" y="5883283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12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3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2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2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80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3" y="5883279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8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48C1C-3D6C-422A-AD81-AC73FE8DA850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10/10/2013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D4C7-E67E-476C-BADD-BFE40BBA29DC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8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67" y="5279042"/>
            <a:ext cx="2537666" cy="15860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256626"/>
            <a:ext cx="1844040" cy="15849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An </a:t>
            </a:r>
            <a:r>
              <a:rPr lang="en-US" b="1" dirty="0" smtClean="0">
                <a:solidFill>
                  <a:srgbClr val="002060"/>
                </a:solidFill>
              </a:rPr>
              <a:t>Introduction</a:t>
            </a:r>
            <a:r>
              <a:rPr lang="it-IT" b="1" dirty="0" smtClean="0">
                <a:solidFill>
                  <a:srgbClr val="002060"/>
                </a:solidFill>
              </a:rPr>
              <a:t> to opto-</a:t>
            </a:r>
            <a:r>
              <a:rPr lang="it-IT" b="1" dirty="0" err="1" smtClean="0">
                <a:solidFill>
                  <a:srgbClr val="002060"/>
                </a:solidFill>
              </a:rPr>
              <a:t>electronic</a:t>
            </a:r>
            <a:r>
              <a:rPr lang="it-IT" b="1" dirty="0" smtClean="0">
                <a:solidFill>
                  <a:srgbClr val="002060"/>
                </a:solidFill>
              </a:rPr>
              <a:t> CMOS </a:t>
            </a:r>
            <a:r>
              <a:rPr lang="en-US" b="1" dirty="0" smtClean="0">
                <a:solidFill>
                  <a:srgbClr val="002060"/>
                </a:solidFill>
              </a:rPr>
              <a:t>architectures</a:t>
            </a:r>
            <a:r>
              <a:rPr lang="it-IT" b="1" dirty="0" smtClean="0">
                <a:solidFill>
                  <a:srgbClr val="002060"/>
                </a:solidFill>
              </a:rPr>
              <a:t> for </a:t>
            </a:r>
            <a:r>
              <a:rPr lang="it-IT" b="1" dirty="0" err="1" smtClean="0">
                <a:solidFill>
                  <a:srgbClr val="002060"/>
                </a:solidFill>
              </a:rPr>
              <a:t>ELT’s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focal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planes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rgbClr val="0070C0"/>
                </a:solidFill>
              </a:rPr>
              <a:t>F. </a:t>
            </a:r>
            <a:r>
              <a:rPr lang="it-IT" sz="2800" dirty="0" err="1" smtClean="0">
                <a:solidFill>
                  <a:srgbClr val="0070C0"/>
                </a:solidFill>
              </a:rPr>
              <a:t>Pedichini</a:t>
            </a:r>
            <a:r>
              <a:rPr lang="it-IT" sz="2800" dirty="0" smtClean="0">
                <a:solidFill>
                  <a:srgbClr val="0070C0"/>
                </a:solidFill>
              </a:rPr>
              <a:t> (INAF - </a:t>
            </a:r>
            <a:r>
              <a:rPr lang="it-IT" sz="2800" dirty="0" err="1" smtClean="0">
                <a:solidFill>
                  <a:srgbClr val="0070C0"/>
                </a:solidFill>
              </a:rPr>
              <a:t>OARoma</a:t>
            </a:r>
            <a:r>
              <a:rPr lang="it-IT" sz="2800" dirty="0" smtClean="0">
                <a:solidFill>
                  <a:srgbClr val="0070C0"/>
                </a:solidFill>
              </a:rPr>
              <a:t>)</a:t>
            </a:r>
          </a:p>
          <a:p>
            <a:pPr algn="l"/>
            <a:r>
              <a:rPr lang="it-IT" sz="2800" dirty="0" smtClean="0">
                <a:solidFill>
                  <a:srgbClr val="0070C0"/>
                </a:solidFill>
              </a:rPr>
              <a:t>A. </a:t>
            </a:r>
            <a:r>
              <a:rPr lang="it-IT" sz="2800" dirty="0" err="1" smtClean="0">
                <a:solidFill>
                  <a:srgbClr val="0070C0"/>
                </a:solidFill>
              </a:rPr>
              <a:t>Bartoloni</a:t>
            </a:r>
            <a:r>
              <a:rPr lang="it-IT" sz="2800" dirty="0" smtClean="0">
                <a:solidFill>
                  <a:srgbClr val="0070C0"/>
                </a:solidFill>
              </a:rPr>
              <a:t> (INFN </a:t>
            </a:r>
            <a:r>
              <a:rPr lang="it-IT" sz="2800" dirty="0" smtClean="0">
                <a:solidFill>
                  <a:srgbClr val="0070C0"/>
                </a:solidFill>
              </a:rPr>
              <a:t>– Roma 1, </a:t>
            </a:r>
            <a:r>
              <a:rPr lang="it-IT" sz="2800" dirty="0" smtClean="0">
                <a:solidFill>
                  <a:srgbClr val="0070C0"/>
                </a:solidFill>
              </a:rPr>
              <a:t>CERN)</a:t>
            </a:r>
          </a:p>
          <a:p>
            <a:pPr algn="l"/>
            <a:r>
              <a:rPr lang="it-IT" sz="2800" i="1" dirty="0" smtClean="0">
                <a:solidFill>
                  <a:srgbClr val="0070C0"/>
                </a:solidFill>
              </a:rPr>
              <a:t>Firenze SDW 2013 conference</a:t>
            </a:r>
            <a:endParaRPr lang="it-IT" sz="2800" i="1" dirty="0">
              <a:solidFill>
                <a:srgbClr val="0070C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76600"/>
            <a:ext cx="2540000" cy="169465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8"/>
          <a:stretch/>
        </p:blipFill>
        <p:spPr>
          <a:xfrm>
            <a:off x="1828800" y="2438400"/>
            <a:ext cx="2635250" cy="18182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763"/>
            <a:ext cx="2537666" cy="15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Pixel features: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rgbClr val="0070C0"/>
                </a:solidFill>
              </a:rPr>
              <a:t>The </a:t>
            </a:r>
            <a:r>
              <a:rPr lang="it-IT" sz="2800" dirty="0" err="1" smtClean="0">
                <a:solidFill>
                  <a:srgbClr val="0070C0"/>
                </a:solidFill>
              </a:rPr>
              <a:t>local</a:t>
            </a:r>
            <a:r>
              <a:rPr lang="it-IT" sz="2800" dirty="0" smtClean="0">
                <a:solidFill>
                  <a:srgbClr val="0070C0"/>
                </a:solidFill>
              </a:rPr>
              <a:t> A/D </a:t>
            </a:r>
            <a:r>
              <a:rPr lang="it-IT" sz="2800" dirty="0" err="1" smtClean="0">
                <a:solidFill>
                  <a:srgbClr val="0070C0"/>
                </a:solidFill>
              </a:rPr>
              <a:t>samples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at</a:t>
            </a:r>
            <a:r>
              <a:rPr lang="it-IT" sz="2800" dirty="0" smtClean="0">
                <a:solidFill>
                  <a:srgbClr val="0070C0"/>
                </a:solidFill>
              </a:rPr>
              <a:t> kHz rates and </a:t>
            </a:r>
            <a:r>
              <a:rPr lang="it-IT" sz="2800" dirty="0" err="1" smtClean="0">
                <a:solidFill>
                  <a:srgbClr val="0070C0"/>
                </a:solidFill>
              </a:rPr>
              <a:t>digitally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integrates</a:t>
            </a:r>
            <a:r>
              <a:rPr lang="it-IT" sz="2800" dirty="0" smtClean="0">
                <a:solidFill>
                  <a:srgbClr val="0070C0"/>
                </a:solidFill>
              </a:rPr>
              <a:t> the </a:t>
            </a:r>
            <a:r>
              <a:rPr lang="it-IT" sz="2800" dirty="0" err="1" smtClean="0">
                <a:solidFill>
                  <a:srgbClr val="0070C0"/>
                </a:solidFill>
              </a:rPr>
              <a:t>results</a:t>
            </a:r>
            <a:r>
              <a:rPr lang="it-IT" sz="2800" dirty="0" smtClean="0">
                <a:solidFill>
                  <a:srgbClr val="0070C0"/>
                </a:solidFill>
              </a:rPr>
              <a:t> in a </a:t>
            </a:r>
            <a:r>
              <a:rPr lang="it-IT" sz="2800" dirty="0" err="1" smtClean="0">
                <a:solidFill>
                  <a:srgbClr val="0070C0"/>
                </a:solidFill>
              </a:rPr>
              <a:t>register</a:t>
            </a:r>
            <a:r>
              <a:rPr lang="it-IT" sz="2800" dirty="0" smtClean="0">
                <a:solidFill>
                  <a:srgbClr val="0070C0"/>
                </a:solidFill>
              </a:rPr>
              <a:t> allowing a photometric impressive </a:t>
            </a:r>
            <a:r>
              <a:rPr lang="it-IT" sz="2800" dirty="0" err="1" smtClean="0">
                <a:solidFill>
                  <a:srgbClr val="0070C0"/>
                </a:solidFill>
              </a:rPr>
              <a:t>dinamic</a:t>
            </a:r>
            <a:r>
              <a:rPr lang="it-IT" sz="2800" dirty="0" smtClean="0">
                <a:solidFill>
                  <a:srgbClr val="0070C0"/>
                </a:solidFill>
              </a:rPr>
              <a:t> ≥ 32 bits </a:t>
            </a:r>
            <a:r>
              <a:rPr lang="it-IT" sz="2800" dirty="0" err="1" smtClean="0">
                <a:solidFill>
                  <a:srgbClr val="0070C0"/>
                </a:solidFill>
              </a:rPr>
              <a:t>not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depending</a:t>
            </a:r>
            <a:r>
              <a:rPr lang="it-IT" sz="2800" smtClean="0">
                <a:solidFill>
                  <a:srgbClr val="0070C0"/>
                </a:solidFill>
              </a:rPr>
              <a:t> more on </a:t>
            </a:r>
            <a:r>
              <a:rPr lang="it-IT" sz="2800" dirty="0" smtClean="0">
                <a:solidFill>
                  <a:srgbClr val="0070C0"/>
                </a:solidFill>
              </a:rPr>
              <a:t>the pixel “fullwell”</a:t>
            </a:r>
            <a:endParaRPr lang="it-IT" sz="2800" i="1" dirty="0" smtClean="0">
              <a:solidFill>
                <a:srgbClr val="0070C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smtClean="0">
                <a:solidFill>
                  <a:srgbClr val="0070C0"/>
                </a:solidFill>
              </a:rPr>
              <a:t>The state machine </a:t>
            </a:r>
            <a:r>
              <a:rPr lang="it-IT" sz="2800" dirty="0" err="1" smtClean="0">
                <a:solidFill>
                  <a:srgbClr val="0070C0"/>
                </a:solidFill>
              </a:rPr>
              <a:t>manages</a:t>
            </a:r>
            <a:r>
              <a:rPr lang="it-IT" sz="2800" dirty="0" smtClean="0">
                <a:solidFill>
                  <a:srgbClr val="0070C0"/>
                </a:solidFill>
              </a:rPr>
              <a:t> all the </a:t>
            </a:r>
            <a:r>
              <a:rPr lang="en-US" sz="2800" dirty="0" smtClean="0">
                <a:solidFill>
                  <a:srgbClr val="0070C0"/>
                </a:solidFill>
              </a:rPr>
              <a:t>processes</a:t>
            </a:r>
            <a:r>
              <a:rPr lang="it-IT" sz="2800" dirty="0" smtClean="0">
                <a:solidFill>
                  <a:srgbClr val="0070C0"/>
                </a:solidFill>
              </a:rPr>
              <a:t> and transfer data to </a:t>
            </a:r>
            <a:r>
              <a:rPr lang="it-IT" sz="2800" dirty="0" err="1" smtClean="0">
                <a:solidFill>
                  <a:srgbClr val="0070C0"/>
                </a:solidFill>
              </a:rPr>
              <a:t>host</a:t>
            </a:r>
            <a:r>
              <a:rPr lang="it-IT" sz="2800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2800" dirty="0" err="1" smtClean="0">
                <a:solidFill>
                  <a:srgbClr val="0070C0"/>
                </a:solidFill>
              </a:rPr>
              <a:t>Actual</a:t>
            </a:r>
            <a:r>
              <a:rPr lang="it-IT" sz="2800" dirty="0" smtClean="0">
                <a:solidFill>
                  <a:srgbClr val="0070C0"/>
                </a:solidFill>
              </a:rPr>
              <a:t> CMOS tecnology produces pixels with RON of </a:t>
            </a:r>
            <a:r>
              <a:rPr lang="it-IT" sz="2800" dirty="0" err="1" smtClean="0">
                <a:solidFill>
                  <a:srgbClr val="0070C0"/>
                </a:solidFill>
              </a:rPr>
              <a:t>very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err="1" smtClean="0">
                <a:solidFill>
                  <a:srgbClr val="0070C0"/>
                </a:solidFill>
              </a:rPr>
              <a:t>few</a:t>
            </a:r>
            <a:r>
              <a:rPr lang="it-IT" sz="2800" dirty="0" smtClean="0">
                <a:solidFill>
                  <a:srgbClr val="0070C0"/>
                </a:solidFill>
              </a:rPr>
              <a:t> electron/sample. </a:t>
            </a:r>
            <a:r>
              <a:rPr lang="it-IT" sz="2400" i="1" dirty="0" smtClean="0">
                <a:solidFill>
                  <a:srgbClr val="0070C0"/>
                </a:solidFill>
              </a:rPr>
              <a:t>(Ybin Bay et al. SPIE 2008, Downing et Al. SPIE 2012, </a:t>
            </a:r>
            <a:r>
              <a:rPr lang="it-IT" sz="2400" i="1" dirty="0" err="1" smtClean="0">
                <a:solidFill>
                  <a:srgbClr val="0070C0"/>
                </a:solidFill>
              </a:rPr>
              <a:t>Fairchild</a:t>
            </a:r>
            <a:r>
              <a:rPr lang="it-IT" sz="2400" i="1" dirty="0" smtClean="0">
                <a:solidFill>
                  <a:srgbClr val="0070C0"/>
                </a:solidFill>
              </a:rPr>
              <a:t> </a:t>
            </a:r>
            <a:r>
              <a:rPr lang="it-IT" sz="2400" i="1" dirty="0" err="1" smtClean="0">
                <a:solidFill>
                  <a:srgbClr val="0070C0"/>
                </a:solidFill>
              </a:rPr>
              <a:t>sCMOS</a:t>
            </a:r>
            <a:r>
              <a:rPr lang="it-IT" sz="2400" i="1" dirty="0" smtClean="0">
                <a:solidFill>
                  <a:srgbClr val="0070C0"/>
                </a:solidFill>
              </a:rPr>
              <a:t> and </a:t>
            </a:r>
            <a:r>
              <a:rPr lang="it-IT" sz="2400" i="1" dirty="0" err="1" smtClean="0">
                <a:solidFill>
                  <a:srgbClr val="0070C0"/>
                </a:solidFill>
              </a:rPr>
              <a:t>others</a:t>
            </a:r>
            <a:r>
              <a:rPr lang="it-IT" sz="2400" i="1" dirty="0" smtClean="0">
                <a:solidFill>
                  <a:srgbClr val="0070C0"/>
                </a:solidFill>
              </a:rPr>
              <a:t>)</a:t>
            </a:r>
            <a:endParaRPr lang="it-IT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5" y="65275"/>
            <a:ext cx="7429499" cy="100153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UMC CIS 180 IMAGE SENSOR </a:t>
            </a:r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ULTra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(4T) </a:t>
            </a:r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diode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Technology (D.I.Y.)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3" y="889000"/>
            <a:ext cx="8153399" cy="596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NODE -&gt; 180 nm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Interconnect</a:t>
            </a:r>
            <a:r>
              <a:rPr lang="it-IT" sz="2000" b="1" dirty="0" smtClean="0">
                <a:latin typeface="Calibri" panose="020F0502020204030204" pitchFamily="34" charset="0"/>
              </a:rPr>
              <a:t> -&gt; 2P4M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VDD -&gt; 1.8V core / 3.3V I/O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Min</a:t>
            </a:r>
            <a:r>
              <a:rPr lang="it-IT" sz="2000" b="1" dirty="0" smtClean="0">
                <a:latin typeface="Calibri" panose="020F0502020204030204" pitchFamily="34" charset="0"/>
              </a:rPr>
              <a:t> Pixel </a:t>
            </a:r>
            <a:r>
              <a:rPr lang="it-IT" sz="2000" b="1" dirty="0" err="1" smtClean="0">
                <a:latin typeface="Calibri" panose="020F0502020204030204" pitchFamily="34" charset="0"/>
              </a:rPr>
              <a:t>Size</a:t>
            </a:r>
            <a:r>
              <a:rPr lang="it-IT" sz="2000" b="1" dirty="0" smtClean="0">
                <a:latin typeface="Calibri" panose="020F0502020204030204" pitchFamily="34" charset="0"/>
              </a:rPr>
              <a:t> -&gt; 2.6 </a:t>
            </a:r>
            <a:r>
              <a:rPr lang="it-IT" sz="2000" b="1" dirty="0" err="1" smtClean="0">
                <a:latin typeface="Calibri" panose="020F0502020204030204" pitchFamily="34" charset="0"/>
              </a:rPr>
              <a:t>um</a:t>
            </a:r>
            <a:endParaRPr lang="it-IT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Capacitor</a:t>
            </a:r>
            <a:r>
              <a:rPr lang="it-IT" sz="2000" b="1" dirty="0" smtClean="0">
                <a:latin typeface="Calibri" panose="020F0502020204030204" pitchFamily="34" charset="0"/>
              </a:rPr>
              <a:t> -&gt; </a:t>
            </a:r>
            <a:r>
              <a:rPr lang="it-IT" sz="2000" b="1" dirty="0" err="1" smtClean="0">
                <a:latin typeface="Calibri" panose="020F0502020204030204" pitchFamily="34" charset="0"/>
              </a:rPr>
              <a:t>Poly-Insulator-Poly</a:t>
            </a:r>
            <a:r>
              <a:rPr lang="it-IT" sz="2000" b="1" dirty="0">
                <a:latin typeface="Calibri" panose="020F0502020204030204" pitchFamily="34" charset="0"/>
              </a:rPr>
              <a:t>,</a:t>
            </a:r>
            <a:r>
              <a:rPr lang="it-IT" sz="2000" b="1" dirty="0" smtClean="0">
                <a:latin typeface="Calibri" panose="020F0502020204030204" pitchFamily="34" charset="0"/>
              </a:rPr>
              <a:t> Metal-</a:t>
            </a:r>
            <a:r>
              <a:rPr lang="it-IT" sz="2000" b="1" dirty="0" err="1" smtClean="0">
                <a:latin typeface="Calibri" panose="020F0502020204030204" pitchFamily="34" charset="0"/>
              </a:rPr>
              <a:t>Insulator</a:t>
            </a:r>
            <a:r>
              <a:rPr lang="it-IT" sz="2000" b="1" dirty="0" smtClean="0">
                <a:latin typeface="Calibri" panose="020F0502020204030204" pitchFamily="34" charset="0"/>
              </a:rPr>
              <a:t>-Metal </a:t>
            </a: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Digital design </a:t>
            </a:r>
          </a:p>
          <a:p>
            <a:pPr lvl="1">
              <a:lnSpc>
                <a:spcPct val="100000"/>
              </a:lnSpc>
            </a:pPr>
            <a:r>
              <a:rPr lang="it-IT" sz="1800" b="1" dirty="0" smtClean="0">
                <a:latin typeface="Calibri" panose="020F0502020204030204" pitchFamily="34" charset="0"/>
              </a:rPr>
              <a:t>IP </a:t>
            </a:r>
            <a:r>
              <a:rPr lang="it-IT" sz="1800" b="1" dirty="0" err="1" smtClean="0">
                <a:latin typeface="Calibri" panose="020F0502020204030204" pitchFamily="34" charset="0"/>
              </a:rPr>
              <a:t>library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it-IT" sz="1800" b="1" dirty="0" err="1" smtClean="0">
                <a:latin typeface="Calibri" panose="020F0502020204030204" pitchFamily="34" charset="0"/>
              </a:rPr>
              <a:t>Cadence</a:t>
            </a:r>
            <a:r>
              <a:rPr lang="it-IT" sz="1800" b="1" dirty="0" smtClean="0">
                <a:latin typeface="Calibri" panose="020F0502020204030204" pitchFamily="34" charset="0"/>
              </a:rPr>
              <a:t> &amp; </a:t>
            </a:r>
            <a:r>
              <a:rPr lang="it-IT" sz="1800" b="1" dirty="0" err="1">
                <a:latin typeface="Calibri" panose="020F0502020204030204" pitchFamily="34" charset="0"/>
              </a:rPr>
              <a:t>S</a:t>
            </a:r>
            <a:r>
              <a:rPr lang="it-IT" sz="1800" b="1" dirty="0" err="1" smtClean="0">
                <a:latin typeface="Calibri" panose="020F0502020204030204" pitchFamily="34" charset="0"/>
              </a:rPr>
              <a:t>ysnopsys</a:t>
            </a:r>
            <a:r>
              <a:rPr lang="it-IT" sz="1800" b="1" dirty="0" smtClean="0">
                <a:latin typeface="Calibri" panose="020F0502020204030204" pitchFamily="34" charset="0"/>
              </a:rPr>
              <a:t> design flow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Analog</a:t>
            </a:r>
            <a:r>
              <a:rPr lang="it-IT" sz="2000" b="1" dirty="0" smtClean="0">
                <a:latin typeface="Calibri" panose="020F0502020204030204" pitchFamily="34" charset="0"/>
              </a:rPr>
              <a:t> design</a:t>
            </a:r>
          </a:p>
          <a:p>
            <a:pPr lvl="1">
              <a:lnSpc>
                <a:spcPct val="100000"/>
              </a:lnSpc>
            </a:pPr>
            <a:r>
              <a:rPr lang="it-IT" sz="1800" b="1" dirty="0" err="1" smtClean="0">
                <a:latin typeface="Calibri" panose="020F0502020204030204" pitchFamily="34" charset="0"/>
              </a:rPr>
              <a:t>Cadence</a:t>
            </a:r>
            <a:r>
              <a:rPr lang="it-IT" sz="1800" b="1" dirty="0" smtClean="0">
                <a:latin typeface="Calibri" panose="020F0502020204030204" pitchFamily="34" charset="0"/>
              </a:rPr>
              <a:t> FDK </a:t>
            </a:r>
            <a:r>
              <a:rPr lang="it-IT" sz="1800" b="1" dirty="0" err="1" smtClean="0">
                <a:latin typeface="Calibri" panose="020F0502020204030204" pitchFamily="34" charset="0"/>
              </a:rPr>
              <a:t>available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Pixel Design </a:t>
            </a:r>
          </a:p>
          <a:p>
            <a:pPr lvl="1">
              <a:lnSpc>
                <a:spcPct val="100000"/>
              </a:lnSpc>
            </a:pPr>
            <a:r>
              <a:rPr lang="it-IT" sz="1800" b="1" dirty="0" smtClean="0">
                <a:latin typeface="Calibri" panose="020F0502020204030204" pitchFamily="34" charset="0"/>
              </a:rPr>
              <a:t>Optical </a:t>
            </a:r>
            <a:r>
              <a:rPr lang="it-IT" sz="1800" b="1" dirty="0" err="1" smtClean="0">
                <a:latin typeface="Calibri" panose="020F0502020204030204" pitchFamily="34" charset="0"/>
              </a:rPr>
              <a:t>simulation</a:t>
            </a:r>
            <a:r>
              <a:rPr lang="it-IT" sz="1800" b="1" dirty="0" smtClean="0">
                <a:latin typeface="Calibri" panose="020F0502020204030204" pitchFamily="34" charset="0"/>
              </a:rPr>
              <a:t> </a:t>
            </a:r>
            <a:r>
              <a:rPr lang="it-IT" sz="1800" b="1" dirty="0" err="1" smtClean="0">
                <a:latin typeface="Calibri" panose="020F0502020204030204" pitchFamily="34" charset="0"/>
              </a:rPr>
              <a:t>support</a:t>
            </a:r>
            <a:endParaRPr lang="it-IT" sz="18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b="1" dirty="0" smtClean="0">
                <a:latin typeface="Calibri" panose="020F0502020204030204" pitchFamily="34" charset="0"/>
              </a:rPr>
              <a:t>Technology </a:t>
            </a:r>
            <a:r>
              <a:rPr lang="it-IT" sz="2000" b="1" dirty="0" err="1" smtClean="0">
                <a:latin typeface="Calibri" panose="020F0502020204030204" pitchFamily="34" charset="0"/>
              </a:rPr>
              <a:t>evolution</a:t>
            </a:r>
            <a:r>
              <a:rPr lang="it-IT" sz="2000" b="1" dirty="0" smtClean="0">
                <a:latin typeface="Calibri" panose="020F0502020204030204" pitchFamily="34" charset="0"/>
              </a:rPr>
              <a:t> -&gt;  130 nm , 110 nm , 90 nm ready .. 65 nm </a:t>
            </a:r>
            <a:r>
              <a:rPr lang="it-IT" sz="2000" b="1" dirty="0" err="1" smtClean="0">
                <a:latin typeface="Calibri" panose="020F0502020204030204" pitchFamily="34" charset="0"/>
              </a:rPr>
              <a:t>planned</a:t>
            </a:r>
            <a:r>
              <a:rPr lang="it-IT" sz="2000" b="1" dirty="0" smtClean="0">
                <a:latin typeface="Calibri" panose="020F0502020204030204" pitchFamily="34" charset="0"/>
              </a:rPr>
              <a:t> (2011-12)</a:t>
            </a:r>
          </a:p>
          <a:p>
            <a:pPr>
              <a:lnSpc>
                <a:spcPct val="100000"/>
              </a:lnSpc>
            </a:pPr>
            <a:r>
              <a:rPr lang="it-IT" sz="2000" b="1" dirty="0" err="1" smtClean="0">
                <a:latin typeface="Calibri" panose="020F0502020204030204" pitchFamily="34" charset="0"/>
              </a:rPr>
              <a:t>Exist</a:t>
            </a:r>
            <a:r>
              <a:rPr lang="it-IT" sz="2000" b="1" dirty="0" smtClean="0">
                <a:latin typeface="Calibri" panose="020F0502020204030204" pitchFamily="34" charset="0"/>
              </a:rPr>
              <a:t> a MPW </a:t>
            </a:r>
            <a:r>
              <a:rPr lang="it-IT" sz="2000" b="1" dirty="0" err="1" smtClean="0">
                <a:latin typeface="Calibri" panose="020F0502020204030204" pitchFamily="34" charset="0"/>
              </a:rPr>
              <a:t>path</a:t>
            </a:r>
            <a:r>
              <a:rPr lang="it-IT" sz="2000" b="1" dirty="0" smtClean="0">
                <a:latin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</a:rPr>
              <a:t>at</a:t>
            </a:r>
            <a:r>
              <a:rPr lang="it-IT" sz="2000" b="1" dirty="0" smtClean="0">
                <a:latin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</a:rPr>
              <a:t>Europractice</a:t>
            </a:r>
            <a:r>
              <a:rPr lang="it-IT" sz="2000" b="1" dirty="0" smtClean="0">
                <a:latin typeface="Calibri" panose="020F0502020204030204" pitchFamily="34" charset="0"/>
              </a:rPr>
              <a:t> for a cheap </a:t>
            </a:r>
            <a:r>
              <a:rPr lang="it-IT" sz="2000" b="1" dirty="0" err="1" smtClean="0">
                <a:latin typeface="Calibri" panose="020F0502020204030204" pitchFamily="34" charset="0"/>
              </a:rPr>
              <a:t>early</a:t>
            </a:r>
            <a:r>
              <a:rPr lang="it-IT" sz="2000" b="1" dirty="0" smtClean="0">
                <a:latin typeface="Calibri" panose="020F0502020204030204" pitchFamily="34" charset="0"/>
              </a:rPr>
              <a:t> </a:t>
            </a:r>
            <a:r>
              <a:rPr lang="it-IT" sz="2000" b="1" dirty="0" err="1" smtClean="0">
                <a:latin typeface="Calibri" panose="020F0502020204030204" pitchFamily="34" charset="0"/>
              </a:rPr>
              <a:t>prototyping</a:t>
            </a:r>
            <a:endParaRPr lang="it-IT" sz="2000" b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20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47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04800" y="1143000"/>
            <a:ext cx="3657600" cy="5257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85803" y="4158886"/>
            <a:ext cx="1348625" cy="6745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ADCs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7" name="Elaborazione 16"/>
          <p:cNvSpPr/>
          <p:nvPr/>
        </p:nvSpPr>
        <p:spPr>
          <a:xfrm>
            <a:off x="2435879" y="5526362"/>
            <a:ext cx="1122549" cy="585471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IO LVDS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14800" y="22098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Pixel </a:t>
            </a:r>
            <a:r>
              <a:rPr lang="it-IT" sz="2400" b="1" dirty="0" smtClean="0">
                <a:latin typeface="Calibri" panose="020F0502020204030204" pitchFamily="34" charset="0"/>
              </a:rPr>
              <a:t>/ </a:t>
            </a:r>
            <a:r>
              <a:rPr lang="it-IT" sz="2400" b="1" dirty="0">
                <a:latin typeface="Calibri" panose="020F0502020204030204" pitchFamily="34" charset="0"/>
              </a:rPr>
              <a:t>die = 5x5 (</a:t>
            </a:r>
            <a:r>
              <a:rPr lang="it-IT" sz="2400" b="1" dirty="0" err="1">
                <a:latin typeface="Calibri" panose="020F0502020204030204" pitchFamily="34" charset="0"/>
              </a:rPr>
              <a:t>different</a:t>
            </a:r>
            <a:r>
              <a:rPr lang="it-IT" sz="2400" b="1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Total </a:t>
            </a:r>
            <a:r>
              <a:rPr lang="it-IT" sz="2400" b="1" dirty="0" err="1">
                <a:latin typeface="Calibri" panose="020F0502020204030204" pitchFamily="34" charset="0"/>
              </a:rPr>
              <a:t>Pixels</a:t>
            </a:r>
            <a:r>
              <a:rPr lang="it-IT" sz="2400" b="1" dirty="0">
                <a:latin typeface="Calibri" panose="020F0502020204030204" pitchFamily="34" charset="0"/>
              </a:rPr>
              <a:t> area 2500 </a:t>
            </a:r>
            <a:r>
              <a:rPr lang="it-IT" sz="2400" b="1" dirty="0" smtClean="0">
                <a:latin typeface="Calibri" panose="020F0502020204030204" pitchFamily="34" charset="0"/>
              </a:rPr>
              <a:t>µm2 </a:t>
            </a:r>
            <a:endParaRPr lang="it-IT" sz="2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Die area 5x5 mm2</a:t>
            </a:r>
          </a:p>
          <a:p>
            <a:pPr>
              <a:lnSpc>
                <a:spcPct val="150000"/>
              </a:lnSpc>
            </a:pPr>
            <a:r>
              <a:rPr lang="it-IT" sz="2400" b="1" dirty="0" err="1">
                <a:latin typeface="Calibri" panose="020F0502020204030204" pitchFamily="34" charset="0"/>
              </a:rPr>
              <a:t>Sampling</a:t>
            </a:r>
            <a:r>
              <a:rPr lang="it-IT" sz="2400" b="1" dirty="0">
                <a:latin typeface="Calibri" panose="020F0502020204030204" pitchFamily="34" charset="0"/>
              </a:rPr>
              <a:t> </a:t>
            </a:r>
            <a:r>
              <a:rPr lang="it-IT" sz="2400" b="1" dirty="0" err="1">
                <a:latin typeface="Calibri" panose="020F0502020204030204" pitchFamily="34" charset="0"/>
              </a:rPr>
              <a:t>at</a:t>
            </a:r>
            <a:r>
              <a:rPr lang="it-IT" sz="2400" b="1" dirty="0">
                <a:latin typeface="Calibri" panose="020F0502020204030204" pitchFamily="34" charset="0"/>
              </a:rPr>
              <a:t> 250 </a:t>
            </a:r>
            <a:r>
              <a:rPr lang="it-IT" sz="2400" b="1" dirty="0" err="1">
                <a:latin typeface="Calibri" panose="020F0502020204030204" pitchFamily="34" charset="0"/>
              </a:rPr>
              <a:t>Kfps</a:t>
            </a:r>
            <a:r>
              <a:rPr lang="it-IT" sz="2400" b="1" dirty="0">
                <a:latin typeface="Calibri" panose="020F0502020204030204" pitchFamily="34" charset="0"/>
              </a:rPr>
              <a:t> SAR ADC (12 bit)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I/O (slave mode) -&gt; </a:t>
            </a:r>
            <a:r>
              <a:rPr lang="it-IT" sz="2400" b="1" dirty="0" err="1">
                <a:latin typeface="Calibri" panose="020F0502020204030204" pitchFamily="34" charset="0"/>
              </a:rPr>
              <a:t>about</a:t>
            </a:r>
            <a:r>
              <a:rPr lang="it-IT" sz="2400" b="1" dirty="0">
                <a:latin typeface="Calibri" panose="020F0502020204030204" pitchFamily="34" charset="0"/>
              </a:rPr>
              <a:t> 10 </a:t>
            </a:r>
            <a:r>
              <a:rPr lang="it-IT" sz="2400" b="1" dirty="0" err="1" smtClean="0">
                <a:latin typeface="Calibri" panose="020F0502020204030204" pitchFamily="34" charset="0"/>
              </a:rPr>
              <a:t>Kbit</a:t>
            </a:r>
            <a:r>
              <a:rPr lang="it-IT" sz="2400" b="1" dirty="0" smtClean="0">
                <a:latin typeface="Calibri" panose="020F0502020204030204" pitchFamily="34" charset="0"/>
              </a:rPr>
              <a:t>/s</a:t>
            </a:r>
            <a:endParaRPr lang="it-IT" sz="24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Calibri" panose="020F0502020204030204" pitchFamily="34" charset="0"/>
              </a:rPr>
              <a:t>I/O (master mode) -&gt; </a:t>
            </a:r>
            <a:r>
              <a:rPr lang="it-IT" sz="2400" b="1" dirty="0" err="1">
                <a:latin typeface="Calibri" panose="020F0502020204030204" pitchFamily="34" charset="0"/>
              </a:rPr>
              <a:t>about</a:t>
            </a:r>
            <a:r>
              <a:rPr lang="it-IT" sz="2400" b="1" dirty="0">
                <a:latin typeface="Calibri" panose="020F0502020204030204" pitchFamily="34" charset="0"/>
              </a:rPr>
              <a:t> 1 </a:t>
            </a:r>
            <a:r>
              <a:rPr lang="it-IT" sz="2400" b="1" dirty="0" err="1" smtClean="0">
                <a:latin typeface="Calibri" panose="020F0502020204030204" pitchFamily="34" charset="0"/>
              </a:rPr>
              <a:t>Mbit</a:t>
            </a:r>
            <a:r>
              <a:rPr lang="it-IT" sz="2400" b="1" dirty="0" smtClean="0">
                <a:latin typeface="Calibri" panose="020F0502020204030204" pitchFamily="34" charset="0"/>
              </a:rPr>
              <a:t>/s 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4" name="Elaborazione 13"/>
          <p:cNvSpPr/>
          <p:nvPr/>
        </p:nvSpPr>
        <p:spPr>
          <a:xfrm>
            <a:off x="685800" y="4833448"/>
            <a:ext cx="2872626" cy="678183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32 bit  </a:t>
            </a:r>
          </a:p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Adder</a:t>
            </a:r>
            <a:r>
              <a:rPr lang="it-IT" dirty="0" smtClean="0">
                <a:solidFill>
                  <a:srgbClr val="002060"/>
                </a:solidFill>
              </a:rPr>
              <a:t> &amp; </a:t>
            </a:r>
            <a:r>
              <a:rPr lang="it-IT" dirty="0" err="1" smtClean="0">
                <a:solidFill>
                  <a:srgbClr val="002060"/>
                </a:solidFill>
              </a:rPr>
              <a:t>comp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8" name="Elaborazione 17"/>
          <p:cNvSpPr/>
          <p:nvPr/>
        </p:nvSpPr>
        <p:spPr>
          <a:xfrm>
            <a:off x="2435877" y="4158886"/>
            <a:ext cx="1122550" cy="67455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rgbClr val="002060"/>
              </a:solidFill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</a:rPr>
              <a:t>Memory RF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29" name="Connettore 4 28"/>
          <p:cNvCxnSpPr>
            <a:endCxn id="17" idx="2"/>
          </p:cNvCxnSpPr>
          <p:nvPr/>
        </p:nvCxnSpPr>
        <p:spPr>
          <a:xfrm rot="16200000" flipV="1">
            <a:off x="2856322" y="6252666"/>
            <a:ext cx="746167" cy="464502"/>
          </a:xfrm>
          <a:prstGeom prst="bentConnector3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695484" y="5537248"/>
            <a:ext cx="1095204" cy="690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Control </a:t>
            </a:r>
            <a:r>
              <a:rPr lang="it-IT" dirty="0" err="1" smtClean="0">
                <a:solidFill>
                  <a:srgbClr val="002060"/>
                </a:solidFill>
              </a:rPr>
              <a:t>Logic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6" name="Titolo 1"/>
          <p:cNvSpPr>
            <a:spLocks noGrp="1"/>
          </p:cNvSpPr>
          <p:nvPr>
            <p:ph type="title"/>
          </p:nvPr>
        </p:nvSpPr>
        <p:spPr>
          <a:xfrm>
            <a:off x="990600" y="76204"/>
            <a:ext cx="7429499" cy="100153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(D.I.Y.) a LABORATORY ON A die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718456" y="1295400"/>
            <a:ext cx="152400" cy="1524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1404256" y="1295400"/>
            <a:ext cx="152400" cy="1524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2090056" y="1295400"/>
            <a:ext cx="152400" cy="1524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>
            <a:off x="3385456" y="1295400"/>
            <a:ext cx="152400" cy="1524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>
            <a:off x="2699656" y="1295400"/>
            <a:ext cx="152400" cy="1524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>
            <a:off x="718456" y="1752600"/>
            <a:ext cx="152400" cy="1524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>
            <a:off x="1404256" y="17526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2090056" y="1752600"/>
            <a:ext cx="152400" cy="152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3385456" y="1752600"/>
            <a:ext cx="152400" cy="152400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/>
          <p:cNvSpPr/>
          <p:nvPr/>
        </p:nvSpPr>
        <p:spPr>
          <a:xfrm>
            <a:off x="2699656" y="17526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1404256" y="3200338"/>
            <a:ext cx="315686" cy="152557"/>
          </a:xfrm>
          <a:custGeom>
            <a:avLst/>
            <a:gdLst>
              <a:gd name="connsiteX0" fmla="*/ 0 w 152400"/>
              <a:gd name="connsiteY0" fmla="*/ 76200 h 152400"/>
              <a:gd name="connsiteX1" fmla="*/ 76200 w 152400"/>
              <a:gd name="connsiteY1" fmla="*/ 0 h 152400"/>
              <a:gd name="connsiteX2" fmla="*/ 152400 w 152400"/>
              <a:gd name="connsiteY2" fmla="*/ 76200 h 152400"/>
              <a:gd name="connsiteX3" fmla="*/ 76200 w 152400"/>
              <a:gd name="connsiteY3" fmla="*/ 152400 h 152400"/>
              <a:gd name="connsiteX4" fmla="*/ 0 w 152400"/>
              <a:gd name="connsiteY4" fmla="*/ 76200 h 152400"/>
              <a:gd name="connsiteX0" fmla="*/ 0 w 315686"/>
              <a:gd name="connsiteY0" fmla="*/ 76265 h 152557"/>
              <a:gd name="connsiteX1" fmla="*/ 76200 w 315686"/>
              <a:gd name="connsiteY1" fmla="*/ 65 h 152557"/>
              <a:gd name="connsiteX2" fmla="*/ 315686 w 315686"/>
              <a:gd name="connsiteY2" fmla="*/ 87150 h 152557"/>
              <a:gd name="connsiteX3" fmla="*/ 76200 w 315686"/>
              <a:gd name="connsiteY3" fmla="*/ 152465 h 152557"/>
              <a:gd name="connsiteX4" fmla="*/ 0 w 315686"/>
              <a:gd name="connsiteY4" fmla="*/ 76265 h 1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86" h="152557">
                <a:moveTo>
                  <a:pt x="0" y="76265"/>
                </a:moveTo>
                <a:cubicBezTo>
                  <a:pt x="0" y="34181"/>
                  <a:pt x="23586" y="-1749"/>
                  <a:pt x="76200" y="65"/>
                </a:cubicBezTo>
                <a:cubicBezTo>
                  <a:pt x="128814" y="1879"/>
                  <a:pt x="315686" y="45066"/>
                  <a:pt x="315686" y="87150"/>
                </a:cubicBezTo>
                <a:cubicBezTo>
                  <a:pt x="315686" y="129234"/>
                  <a:pt x="128814" y="154279"/>
                  <a:pt x="76200" y="152465"/>
                </a:cubicBezTo>
                <a:cubicBezTo>
                  <a:pt x="23586" y="150651"/>
                  <a:pt x="0" y="118349"/>
                  <a:pt x="0" y="76265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Elaborazione 83"/>
          <p:cNvSpPr/>
          <p:nvPr/>
        </p:nvSpPr>
        <p:spPr>
          <a:xfrm>
            <a:off x="697287" y="3505204"/>
            <a:ext cx="2872626" cy="52578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446 w 10000"/>
              <a:gd name="connsiteY2" fmla="*/ 9793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446 w 10000"/>
              <a:gd name="connsiteY2" fmla="*/ 9793 h 10000"/>
              <a:gd name="connsiteX3" fmla="*/ 1971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446" y="9793"/>
                </a:lnTo>
                <a:lnTo>
                  <a:pt x="1971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Multiplexing</a:t>
            </a:r>
          </a:p>
        </p:txBody>
      </p:sp>
      <p:sp>
        <p:nvSpPr>
          <p:cNvPr id="85" name="Ovale 84"/>
          <p:cNvSpPr/>
          <p:nvPr/>
        </p:nvSpPr>
        <p:spPr>
          <a:xfrm>
            <a:off x="664030" y="2133600"/>
            <a:ext cx="272142" cy="272142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85"/>
          <p:cNvSpPr/>
          <p:nvPr/>
        </p:nvSpPr>
        <p:spPr>
          <a:xfrm>
            <a:off x="1349830" y="2133600"/>
            <a:ext cx="272142" cy="27214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/>
          <p:cNvSpPr/>
          <p:nvPr/>
        </p:nvSpPr>
        <p:spPr>
          <a:xfrm>
            <a:off x="2035630" y="2133600"/>
            <a:ext cx="272142" cy="27214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/>
          <p:nvPr/>
        </p:nvSpPr>
        <p:spPr>
          <a:xfrm>
            <a:off x="3331030" y="2133600"/>
            <a:ext cx="272142" cy="272142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/>
          <p:cNvSpPr/>
          <p:nvPr/>
        </p:nvSpPr>
        <p:spPr>
          <a:xfrm>
            <a:off x="2645230" y="2133600"/>
            <a:ext cx="272142" cy="27214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/>
          <p:cNvSpPr/>
          <p:nvPr/>
        </p:nvSpPr>
        <p:spPr>
          <a:xfrm>
            <a:off x="664030" y="2623458"/>
            <a:ext cx="272142" cy="27214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/>
          <p:nvPr/>
        </p:nvSpPr>
        <p:spPr>
          <a:xfrm>
            <a:off x="1349830" y="2623458"/>
            <a:ext cx="272142" cy="2721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/>
          <p:nvPr/>
        </p:nvSpPr>
        <p:spPr>
          <a:xfrm>
            <a:off x="2035630" y="2623458"/>
            <a:ext cx="272142" cy="2721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/>
          <p:nvPr/>
        </p:nvSpPr>
        <p:spPr>
          <a:xfrm>
            <a:off x="3331030" y="2623458"/>
            <a:ext cx="272142" cy="272142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93"/>
          <p:cNvSpPr/>
          <p:nvPr/>
        </p:nvSpPr>
        <p:spPr>
          <a:xfrm>
            <a:off x="2645230" y="2623458"/>
            <a:ext cx="272142" cy="27214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96684" y="3167748"/>
            <a:ext cx="217716" cy="15255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/>
          <p:cNvSpPr/>
          <p:nvPr/>
        </p:nvSpPr>
        <p:spPr>
          <a:xfrm>
            <a:off x="1937660" y="3047845"/>
            <a:ext cx="483637" cy="348501"/>
          </a:xfrm>
          <a:prstGeom prst="star5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sagono 9"/>
          <p:cNvSpPr/>
          <p:nvPr/>
        </p:nvSpPr>
        <p:spPr>
          <a:xfrm>
            <a:off x="2688768" y="3124200"/>
            <a:ext cx="221296" cy="190772"/>
          </a:xfrm>
          <a:prstGeom prst="hexagon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31030" y="3091542"/>
            <a:ext cx="272142" cy="27214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716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err="1" smtClean="0"/>
              <a:t>remarks</a:t>
            </a:r>
            <a:r>
              <a:rPr lang="it-IT" b="1" dirty="0" smtClean="0"/>
              <a:t> on DIY..!</a:t>
            </a:r>
            <a:endParaRPr lang="it-IT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533400"/>
            <a:ext cx="8382000" cy="6172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600" b="1" dirty="0" smtClean="0">
                <a:latin typeface="Calibri" panose="020F0502020204030204" pitchFamily="34" charset="0"/>
              </a:rPr>
              <a:t>EUROPRACTICE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allows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research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institution</a:t>
            </a:r>
            <a:r>
              <a:rPr lang="it-IT" b="1" dirty="0" smtClean="0">
                <a:latin typeface="Calibri" panose="020F0502020204030204" pitchFamily="34" charset="0"/>
              </a:rPr>
              <a:t> to </a:t>
            </a:r>
            <a:r>
              <a:rPr lang="it-IT" b="1" dirty="0" err="1" smtClean="0">
                <a:latin typeface="Calibri" panose="020F0502020204030204" pitchFamily="34" charset="0"/>
              </a:rPr>
              <a:t>develop</a:t>
            </a:r>
            <a:r>
              <a:rPr lang="it-IT" b="1" dirty="0" smtClean="0">
                <a:latin typeface="Calibri" panose="020F0502020204030204" pitchFamily="34" charset="0"/>
              </a:rPr>
              <a:t> CMOS </a:t>
            </a:r>
            <a:r>
              <a:rPr lang="it-IT" b="1" dirty="0" err="1" smtClean="0">
                <a:latin typeface="Calibri" panose="020F0502020204030204" pitchFamily="34" charset="0"/>
              </a:rPr>
              <a:t>cameras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using</a:t>
            </a:r>
            <a:r>
              <a:rPr lang="it-IT" b="1" dirty="0" smtClean="0">
                <a:latin typeface="Calibri" panose="020F0502020204030204" pitchFamily="34" charset="0"/>
              </a:rPr>
              <a:t> 180 micron-</a:t>
            </a:r>
            <a:r>
              <a:rPr lang="it-IT" b="1" dirty="0" err="1" smtClean="0">
                <a:latin typeface="Calibri" panose="020F0502020204030204" pitchFamily="34" charset="0"/>
              </a:rPr>
              <a:t>litography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it-IT" b="1" dirty="0" smtClean="0">
                <a:latin typeface="Calibri" panose="020F0502020204030204" pitchFamily="34" charset="0"/>
              </a:rPr>
              <a:t>45 </a:t>
            </a:r>
            <a:r>
              <a:rPr lang="it-IT" b="1" dirty="0" err="1" smtClean="0">
                <a:latin typeface="Calibri" panose="020F0502020204030204" pitchFamily="34" charset="0"/>
              </a:rPr>
              <a:t>prototipes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cost</a:t>
            </a:r>
            <a:r>
              <a:rPr lang="it-IT" b="1" dirty="0" smtClean="0">
                <a:latin typeface="Calibri" panose="020F0502020204030204" pitchFamily="34" charset="0"/>
              </a:rPr>
              <a:t>  30 k€; </a:t>
            </a:r>
            <a:r>
              <a:rPr lang="it-IT" b="1" dirty="0" err="1" smtClean="0">
                <a:latin typeface="Calibri" panose="020F0502020204030204" pitchFamily="34" charset="0"/>
              </a:rPr>
              <a:t>you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pay</a:t>
            </a:r>
            <a:r>
              <a:rPr lang="it-IT" b="1" dirty="0" smtClean="0">
                <a:latin typeface="Calibri" panose="020F0502020204030204" pitchFamily="34" charset="0"/>
              </a:rPr>
              <a:t> the Si </a:t>
            </a:r>
            <a:r>
              <a:rPr lang="it-IT" b="1" dirty="0" err="1" smtClean="0">
                <a:latin typeface="Calibri" panose="020F0502020204030204" pitchFamily="34" charset="0"/>
              </a:rPr>
              <a:t>surface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about</a:t>
            </a:r>
            <a:r>
              <a:rPr lang="it-IT" b="1" dirty="0" smtClean="0">
                <a:latin typeface="Calibri" panose="020F0502020204030204" pitchFamily="34" charset="0"/>
              </a:rPr>
              <a:t> 30€/mm</a:t>
            </a:r>
            <a:r>
              <a:rPr lang="it-IT" b="1" baseline="30000" dirty="0" smtClean="0">
                <a:latin typeface="Calibri" panose="020F0502020204030204" pitchFamily="34" charset="0"/>
              </a:rPr>
              <a:t>2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not</a:t>
            </a:r>
            <a:r>
              <a:rPr lang="it-IT" b="1" dirty="0" smtClean="0">
                <a:latin typeface="Calibri" panose="020F0502020204030204" pitchFamily="34" charset="0"/>
              </a:rPr>
              <a:t> the </a:t>
            </a:r>
            <a:r>
              <a:rPr lang="it-IT" b="1" dirty="0" err="1" smtClean="0">
                <a:latin typeface="Calibri" panose="020F0502020204030204" pitchFamily="34" charset="0"/>
              </a:rPr>
              <a:t>complexity</a:t>
            </a:r>
            <a:r>
              <a:rPr lang="it-IT" b="1" dirty="0" smtClean="0">
                <a:latin typeface="Calibri" panose="020F0502020204030204" pitchFamily="34" charset="0"/>
              </a:rPr>
              <a:t> of the ASIC</a:t>
            </a:r>
          </a:p>
          <a:p>
            <a:pPr algn="just"/>
            <a:endParaRPr lang="it-IT" b="1" dirty="0" smtClean="0">
              <a:latin typeface="Calibri" panose="020F0502020204030204" pitchFamily="34" charset="0"/>
            </a:endParaRPr>
          </a:p>
          <a:p>
            <a:pPr algn="just"/>
            <a:endParaRPr lang="it-IT" b="1" dirty="0" smtClean="0">
              <a:latin typeface="Calibri" panose="020F0502020204030204" pitchFamily="34" charset="0"/>
            </a:endParaRPr>
          </a:p>
          <a:p>
            <a:pPr algn="just"/>
            <a:endParaRPr lang="it-IT" b="1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b="1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it-IT" b="1" dirty="0" smtClean="0">
              <a:latin typeface="Calibri" panose="020F0502020204030204" pitchFamily="34" charset="0"/>
            </a:endParaRPr>
          </a:p>
          <a:p>
            <a:r>
              <a:rPr lang="it-IT" b="1" dirty="0" err="1" smtClean="0">
                <a:latin typeface="Calibri" panose="020F0502020204030204" pitchFamily="34" charset="0"/>
              </a:rPr>
              <a:t>Final</a:t>
            </a:r>
            <a:r>
              <a:rPr lang="it-IT" b="1" dirty="0" smtClean="0">
                <a:latin typeface="Calibri" panose="020F0502020204030204" pitchFamily="34" charset="0"/>
              </a:rPr>
              <a:t> production </a:t>
            </a:r>
            <a:r>
              <a:rPr lang="it-IT" b="1" dirty="0" err="1" smtClean="0">
                <a:latin typeface="Calibri" panose="020F0502020204030204" pitchFamily="34" charset="0"/>
              </a:rPr>
              <a:t>needs</a:t>
            </a:r>
            <a:r>
              <a:rPr lang="it-IT" b="1" dirty="0" smtClean="0">
                <a:latin typeface="Calibri" panose="020F0502020204030204" pitchFamily="34" charset="0"/>
              </a:rPr>
              <a:t> a </a:t>
            </a:r>
            <a:r>
              <a:rPr lang="it-IT" b="1" dirty="0" err="1" smtClean="0">
                <a:latin typeface="Calibri" panose="020F0502020204030204" pitchFamily="34" charset="0"/>
              </a:rPr>
              <a:t>less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expensive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err="1" smtClean="0">
                <a:latin typeface="Calibri" panose="020F0502020204030204" pitchFamily="34" charset="0"/>
              </a:rPr>
              <a:t>procurement</a:t>
            </a:r>
            <a:r>
              <a:rPr lang="it-IT" b="1" dirty="0" smtClean="0">
                <a:latin typeface="Calibri" panose="020F0502020204030204" pitchFamily="34" charset="0"/>
              </a:rPr>
              <a:t>. ( i.e. a sample of </a:t>
            </a:r>
            <a:r>
              <a:rPr lang="it-IT" b="1" dirty="0" err="1" smtClean="0">
                <a:latin typeface="Calibri" panose="020F0502020204030204" pitchFamily="34" charset="0"/>
              </a:rPr>
              <a:t>few</a:t>
            </a:r>
            <a:r>
              <a:rPr lang="it-IT" b="1" dirty="0" smtClean="0">
                <a:latin typeface="Calibri" panose="020F0502020204030204" pitchFamily="34" charset="0"/>
              </a:rPr>
              <a:t> e2V CMOS_DSC_EV76C660 </a:t>
            </a:r>
            <a:r>
              <a:rPr lang="it-IT" b="1" dirty="0" err="1" smtClean="0">
                <a:latin typeface="Calibri" panose="020F0502020204030204" pitchFamily="34" charset="0"/>
              </a:rPr>
              <a:t>cost</a:t>
            </a:r>
            <a:r>
              <a:rPr lang="it-IT" b="1" dirty="0" err="1" smtClean="0">
                <a:latin typeface="Calibri" panose="020F0502020204030204" pitchFamily="34" charset="0"/>
              </a:rPr>
              <a:t>s</a:t>
            </a:r>
            <a:r>
              <a:rPr lang="it-IT" b="1" smtClean="0">
                <a:latin typeface="Calibri" panose="020F0502020204030204" pitchFamily="34" charset="0"/>
              </a:rPr>
              <a:t> </a:t>
            </a:r>
            <a:r>
              <a:rPr lang="it-IT" b="1" smtClean="0">
                <a:latin typeface="Calibri" panose="020F0502020204030204" pitchFamily="34" charset="0"/>
              </a:rPr>
              <a:t>only</a:t>
            </a:r>
            <a:r>
              <a:rPr lang="it-IT" b="1" dirty="0" smtClean="0">
                <a:latin typeface="Calibri" panose="020F0502020204030204" pitchFamily="34" charset="0"/>
              </a:rPr>
              <a:t> </a:t>
            </a:r>
            <a:r>
              <a:rPr lang="it-IT" b="1" dirty="0" smtClean="0">
                <a:latin typeface="Calibri" panose="020F0502020204030204" pitchFamily="34" charset="0"/>
              </a:rPr>
              <a:t>5€/mm</a:t>
            </a:r>
            <a:r>
              <a:rPr lang="it-IT" b="1" baseline="30000" dirty="0" smtClean="0">
                <a:latin typeface="Calibri" panose="020F0502020204030204" pitchFamily="34" charset="0"/>
              </a:rPr>
              <a:t>2 </a:t>
            </a:r>
            <a:r>
              <a:rPr lang="it-IT" b="1" dirty="0" smtClean="0">
                <a:latin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it-IT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Segnaposto contenu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005493"/>
              </p:ext>
            </p:extLst>
          </p:nvPr>
        </p:nvGraphicFramePr>
        <p:xfrm>
          <a:off x="1143000" y="2703195"/>
          <a:ext cx="6756309" cy="2554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269"/>
                <a:gridCol w="1150010"/>
                <a:gridCol w="1150010"/>
                <a:gridCol w="1150010"/>
                <a:gridCol w="1150010"/>
              </a:tblGrid>
              <a:tr h="26706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UMC CIS180 Image</a:t>
                      </a:r>
                      <a:r>
                        <a:rPr lang="it-IT" sz="18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u="none" strike="noStrike" baseline="0" dirty="0" err="1" smtClean="0"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  <a:r>
                        <a:rPr lang="it-IT" sz="18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2P4M ULTRA </a:t>
                      </a:r>
                      <a:r>
                        <a:rPr lang="it-IT" sz="18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diode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  <a:latin typeface="Calibri" panose="020F0502020204030204" pitchFamily="34" charset="0"/>
                        </a:rPr>
                        <a:t>Samples</a:t>
                      </a:r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45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Matrix </a:t>
                      </a:r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Chip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2x2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4x4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Calibri" panose="020F0502020204030204" pitchFamily="34" charset="0"/>
                        </a:rPr>
                        <a:t>5x5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10x10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Area Chip (mm2)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APS x </a:t>
                      </a:r>
                      <a:r>
                        <a:rPr lang="it-IT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batch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720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720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Calibri" panose="020F0502020204030204" pitchFamily="34" charset="0"/>
                        </a:rPr>
                        <a:t>1125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Chips x </a:t>
                      </a:r>
                      <a:r>
                        <a:rPr lang="it-IT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batch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>
                          <a:effectLst/>
                          <a:latin typeface="Calibri" panose="020F0502020204030204" pitchFamily="34" charset="0"/>
                        </a:rPr>
                        <a:t>Blocks</a:t>
                      </a:r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  x design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it-IT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(die)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20400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20400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effectLst/>
                          <a:latin typeface="Calibri" panose="020F0502020204030204" pitchFamily="34" charset="0"/>
                        </a:rPr>
                        <a:t>20400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effectLst/>
                          <a:latin typeface="Calibri" panose="020F0502020204030204" pitchFamily="34" charset="0"/>
                        </a:rPr>
                        <a:t>81760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26706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  <a:latin typeface="Calibri" panose="020F0502020204030204" pitchFamily="34" charset="0"/>
                        </a:rPr>
                        <a:t>Packaging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Up Arrow 83"/>
          <p:cNvSpPr/>
          <p:nvPr/>
        </p:nvSpPr>
        <p:spPr>
          <a:xfrm rot="5400000">
            <a:off x="1028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Up Arrow 82"/>
          <p:cNvSpPr/>
          <p:nvPr/>
        </p:nvSpPr>
        <p:spPr>
          <a:xfrm>
            <a:off x="1143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Intermediate level: The Tile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400" dirty="0" smtClean="0"/>
              <a:t>We can mosaic an array of 32 x 32 Pixel_One on a single substrate and interconnect the data bus and control lines by means of an I/O digital circuit to PINS. </a:t>
            </a:r>
            <a:endParaRPr lang="it-IT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914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/>
          <p:cNvSpPr/>
          <p:nvPr/>
        </p:nvSpPr>
        <p:spPr>
          <a:xfrm>
            <a:off x="1066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Up Arrow 84"/>
          <p:cNvSpPr/>
          <p:nvPr/>
        </p:nvSpPr>
        <p:spPr>
          <a:xfrm rot="5400000">
            <a:off x="2171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Up Arrow 85"/>
          <p:cNvSpPr/>
          <p:nvPr/>
        </p:nvSpPr>
        <p:spPr>
          <a:xfrm>
            <a:off x="2286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ctangle 86"/>
          <p:cNvSpPr/>
          <p:nvPr/>
        </p:nvSpPr>
        <p:spPr>
          <a:xfrm>
            <a:off x="1600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 87"/>
          <p:cNvSpPr/>
          <p:nvPr/>
        </p:nvSpPr>
        <p:spPr>
          <a:xfrm>
            <a:off x="2057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2209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Up Arrow 89"/>
          <p:cNvSpPr/>
          <p:nvPr/>
        </p:nvSpPr>
        <p:spPr>
          <a:xfrm rot="5400000">
            <a:off x="3314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Up Arrow 90"/>
          <p:cNvSpPr/>
          <p:nvPr/>
        </p:nvSpPr>
        <p:spPr>
          <a:xfrm>
            <a:off x="3429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ctangle 91"/>
          <p:cNvSpPr/>
          <p:nvPr/>
        </p:nvSpPr>
        <p:spPr>
          <a:xfrm>
            <a:off x="2743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 92"/>
          <p:cNvSpPr/>
          <p:nvPr/>
        </p:nvSpPr>
        <p:spPr>
          <a:xfrm>
            <a:off x="3200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ctangle 93"/>
          <p:cNvSpPr/>
          <p:nvPr/>
        </p:nvSpPr>
        <p:spPr>
          <a:xfrm>
            <a:off x="3352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Up Arrow 94"/>
          <p:cNvSpPr/>
          <p:nvPr/>
        </p:nvSpPr>
        <p:spPr>
          <a:xfrm rot="5400000">
            <a:off x="4457700" y="2476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Up Arrow 95"/>
          <p:cNvSpPr/>
          <p:nvPr/>
        </p:nvSpPr>
        <p:spPr>
          <a:xfrm>
            <a:off x="4572000" y="2133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ctangle 96"/>
          <p:cNvSpPr/>
          <p:nvPr/>
        </p:nvSpPr>
        <p:spPr>
          <a:xfrm>
            <a:off x="3886200" y="2362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Oval 97"/>
          <p:cNvSpPr/>
          <p:nvPr/>
        </p:nvSpPr>
        <p:spPr>
          <a:xfrm>
            <a:off x="4343400" y="2895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ctangle 98"/>
          <p:cNvSpPr/>
          <p:nvPr/>
        </p:nvSpPr>
        <p:spPr>
          <a:xfrm>
            <a:off x="4495800" y="3048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Up Arrow 99"/>
          <p:cNvSpPr/>
          <p:nvPr/>
        </p:nvSpPr>
        <p:spPr>
          <a:xfrm rot="5400000">
            <a:off x="1028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Up Arrow 100"/>
          <p:cNvSpPr/>
          <p:nvPr/>
        </p:nvSpPr>
        <p:spPr>
          <a:xfrm>
            <a:off x="1143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ctangle 101"/>
          <p:cNvSpPr/>
          <p:nvPr/>
        </p:nvSpPr>
        <p:spPr>
          <a:xfrm>
            <a:off x="457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Oval 102"/>
          <p:cNvSpPr/>
          <p:nvPr/>
        </p:nvSpPr>
        <p:spPr>
          <a:xfrm>
            <a:off x="914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4" name="Rectangle 103"/>
          <p:cNvSpPr/>
          <p:nvPr/>
        </p:nvSpPr>
        <p:spPr>
          <a:xfrm>
            <a:off x="1066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Up Arrow 104"/>
          <p:cNvSpPr/>
          <p:nvPr/>
        </p:nvSpPr>
        <p:spPr>
          <a:xfrm rot="5400000">
            <a:off x="2171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Up Arrow 105"/>
          <p:cNvSpPr/>
          <p:nvPr/>
        </p:nvSpPr>
        <p:spPr>
          <a:xfrm>
            <a:off x="2286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Rectangle 106"/>
          <p:cNvSpPr/>
          <p:nvPr/>
        </p:nvSpPr>
        <p:spPr>
          <a:xfrm>
            <a:off x="1600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 107"/>
          <p:cNvSpPr/>
          <p:nvPr/>
        </p:nvSpPr>
        <p:spPr>
          <a:xfrm>
            <a:off x="2057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Rectangle 108"/>
          <p:cNvSpPr/>
          <p:nvPr/>
        </p:nvSpPr>
        <p:spPr>
          <a:xfrm>
            <a:off x="2209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Up Arrow 109"/>
          <p:cNvSpPr/>
          <p:nvPr/>
        </p:nvSpPr>
        <p:spPr>
          <a:xfrm rot="5400000">
            <a:off x="3314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Up Arrow 110"/>
          <p:cNvSpPr/>
          <p:nvPr/>
        </p:nvSpPr>
        <p:spPr>
          <a:xfrm>
            <a:off x="3429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Rectangle 111"/>
          <p:cNvSpPr/>
          <p:nvPr/>
        </p:nvSpPr>
        <p:spPr>
          <a:xfrm>
            <a:off x="2743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Oval 112"/>
          <p:cNvSpPr/>
          <p:nvPr/>
        </p:nvSpPr>
        <p:spPr>
          <a:xfrm>
            <a:off x="3200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ctangle 113"/>
          <p:cNvSpPr/>
          <p:nvPr/>
        </p:nvSpPr>
        <p:spPr>
          <a:xfrm>
            <a:off x="3352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Up Arrow 114"/>
          <p:cNvSpPr/>
          <p:nvPr/>
        </p:nvSpPr>
        <p:spPr>
          <a:xfrm rot="5400000">
            <a:off x="4457700" y="3619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Up Arrow 115"/>
          <p:cNvSpPr/>
          <p:nvPr/>
        </p:nvSpPr>
        <p:spPr>
          <a:xfrm>
            <a:off x="4572000" y="3276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Rectangle 116"/>
          <p:cNvSpPr/>
          <p:nvPr/>
        </p:nvSpPr>
        <p:spPr>
          <a:xfrm>
            <a:off x="3886200" y="3505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Oval 117"/>
          <p:cNvSpPr/>
          <p:nvPr/>
        </p:nvSpPr>
        <p:spPr>
          <a:xfrm>
            <a:off x="4343400" y="4038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Rectangle 118"/>
          <p:cNvSpPr/>
          <p:nvPr/>
        </p:nvSpPr>
        <p:spPr>
          <a:xfrm>
            <a:off x="4495800" y="4191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Up Arrow 119"/>
          <p:cNvSpPr/>
          <p:nvPr/>
        </p:nvSpPr>
        <p:spPr>
          <a:xfrm rot="5400000">
            <a:off x="1028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Up Arrow 120"/>
          <p:cNvSpPr/>
          <p:nvPr/>
        </p:nvSpPr>
        <p:spPr>
          <a:xfrm>
            <a:off x="1143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Rectangle 121"/>
          <p:cNvSpPr/>
          <p:nvPr/>
        </p:nvSpPr>
        <p:spPr>
          <a:xfrm>
            <a:off x="457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 122"/>
          <p:cNvSpPr/>
          <p:nvPr/>
        </p:nvSpPr>
        <p:spPr>
          <a:xfrm>
            <a:off x="914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Rectangle 123"/>
          <p:cNvSpPr/>
          <p:nvPr/>
        </p:nvSpPr>
        <p:spPr>
          <a:xfrm>
            <a:off x="1066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Up Arrow 124"/>
          <p:cNvSpPr/>
          <p:nvPr/>
        </p:nvSpPr>
        <p:spPr>
          <a:xfrm rot="5400000">
            <a:off x="2171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Up Arrow 125"/>
          <p:cNvSpPr/>
          <p:nvPr/>
        </p:nvSpPr>
        <p:spPr>
          <a:xfrm>
            <a:off x="2286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Rectangle 126"/>
          <p:cNvSpPr/>
          <p:nvPr/>
        </p:nvSpPr>
        <p:spPr>
          <a:xfrm>
            <a:off x="1600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 127"/>
          <p:cNvSpPr/>
          <p:nvPr/>
        </p:nvSpPr>
        <p:spPr>
          <a:xfrm>
            <a:off x="2057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Rectangle 128"/>
          <p:cNvSpPr/>
          <p:nvPr/>
        </p:nvSpPr>
        <p:spPr>
          <a:xfrm>
            <a:off x="2209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0" name="Up Arrow 129"/>
          <p:cNvSpPr/>
          <p:nvPr/>
        </p:nvSpPr>
        <p:spPr>
          <a:xfrm rot="5400000">
            <a:off x="3314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Up Arrow 130"/>
          <p:cNvSpPr/>
          <p:nvPr/>
        </p:nvSpPr>
        <p:spPr>
          <a:xfrm>
            <a:off x="3429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2" name="Rectangle 131"/>
          <p:cNvSpPr/>
          <p:nvPr/>
        </p:nvSpPr>
        <p:spPr>
          <a:xfrm>
            <a:off x="2743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 132"/>
          <p:cNvSpPr/>
          <p:nvPr/>
        </p:nvSpPr>
        <p:spPr>
          <a:xfrm>
            <a:off x="3200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Rectangle 133"/>
          <p:cNvSpPr/>
          <p:nvPr/>
        </p:nvSpPr>
        <p:spPr>
          <a:xfrm>
            <a:off x="3352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Up Arrow 134"/>
          <p:cNvSpPr/>
          <p:nvPr/>
        </p:nvSpPr>
        <p:spPr>
          <a:xfrm rot="5400000">
            <a:off x="4457700" y="47625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Up Arrow 135"/>
          <p:cNvSpPr/>
          <p:nvPr/>
        </p:nvSpPr>
        <p:spPr>
          <a:xfrm>
            <a:off x="4572000" y="4419600"/>
            <a:ext cx="152400" cy="1295400"/>
          </a:xfrm>
          <a:prstGeom prst="up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7" name="Rectangle 136"/>
          <p:cNvSpPr/>
          <p:nvPr/>
        </p:nvSpPr>
        <p:spPr>
          <a:xfrm>
            <a:off x="3886200" y="46482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Oval 137"/>
          <p:cNvSpPr/>
          <p:nvPr/>
        </p:nvSpPr>
        <p:spPr>
          <a:xfrm>
            <a:off x="4343400" y="5181600"/>
            <a:ext cx="76200" cy="762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ctangle 138"/>
          <p:cNvSpPr/>
          <p:nvPr/>
        </p:nvSpPr>
        <p:spPr>
          <a:xfrm>
            <a:off x="4495800" y="5334000"/>
            <a:ext cx="304800" cy="15240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Rectangle 139"/>
          <p:cNvSpPr/>
          <p:nvPr/>
        </p:nvSpPr>
        <p:spPr>
          <a:xfrm>
            <a:off x="5257800" y="2514600"/>
            <a:ext cx="381000" cy="3124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1" name="Oval 140"/>
          <p:cNvSpPr/>
          <p:nvPr/>
        </p:nvSpPr>
        <p:spPr>
          <a:xfrm>
            <a:off x="6096000" y="2590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Oval 141"/>
          <p:cNvSpPr/>
          <p:nvPr/>
        </p:nvSpPr>
        <p:spPr>
          <a:xfrm>
            <a:off x="6096000" y="31242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3" name="Oval 142"/>
          <p:cNvSpPr/>
          <p:nvPr/>
        </p:nvSpPr>
        <p:spPr>
          <a:xfrm>
            <a:off x="6096000" y="36576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4" name="Oval 143"/>
          <p:cNvSpPr/>
          <p:nvPr/>
        </p:nvSpPr>
        <p:spPr>
          <a:xfrm>
            <a:off x="6096000" y="41910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5" name="Oval 144"/>
          <p:cNvSpPr/>
          <p:nvPr/>
        </p:nvSpPr>
        <p:spPr>
          <a:xfrm>
            <a:off x="6096000" y="47244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6" name="Oval 145"/>
          <p:cNvSpPr/>
          <p:nvPr/>
        </p:nvSpPr>
        <p:spPr>
          <a:xfrm>
            <a:off x="6096000" y="5257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TextBox 146"/>
          <p:cNvSpPr txBox="1"/>
          <p:nvPr/>
        </p:nvSpPr>
        <p:spPr>
          <a:xfrm rot="16200000">
            <a:off x="4956600" y="382526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I/O logic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49" name="Straight Connector 148"/>
          <p:cNvCxnSpPr>
            <a:stCxn id="141" idx="2"/>
          </p:cNvCxnSpPr>
          <p:nvPr/>
        </p:nvCxnSpPr>
        <p:spPr>
          <a:xfrm rot="10800000">
            <a:off x="5638800" y="26670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5638800" y="32004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>
            <a:off x="5638800" y="37338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>
            <a:off x="5638800" y="4267200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0800000">
            <a:off x="5638800" y="4800599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>
            <a:off x="5638801" y="5333999"/>
            <a:ext cx="457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6400800" y="2873276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This is a very sparse CMOS on chip camera made of only 1024 pixel on a surface of about 32 x 32 mm</a:t>
            </a:r>
            <a:r>
              <a:rPr lang="it-IT" baseline="30000" dirty="0" smtClean="0">
                <a:solidFill>
                  <a:schemeClr val="bg1"/>
                </a:solidFill>
              </a:rPr>
              <a:t>2 </a:t>
            </a:r>
            <a:r>
              <a:rPr lang="it-IT" dirty="0" smtClean="0">
                <a:solidFill>
                  <a:schemeClr val="bg1"/>
                </a:solidFill>
              </a:rPr>
              <a:t> .</a:t>
            </a:r>
            <a:r>
              <a:rPr lang="it-IT" baseline="30000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The I/O logic must allow the independent control of each single Pixel_One </a:t>
            </a:r>
            <a:r>
              <a:rPr lang="it-IT" i="1" dirty="0" smtClean="0">
                <a:solidFill>
                  <a:schemeClr val="bg1"/>
                </a:solidFill>
              </a:rPr>
              <a:t>(vital on an ELT’s imager)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…and </a:t>
            </a:r>
            <a:r>
              <a:rPr lang="it-IT" sz="3600" b="1" dirty="0" err="1" smtClean="0">
                <a:solidFill>
                  <a:schemeClr val="bg1"/>
                </a:solidFill>
              </a:rPr>
              <a:t>fill</a:t>
            </a:r>
            <a:r>
              <a:rPr lang="it-IT" sz="3600" b="1" dirty="0" smtClean="0">
                <a:solidFill>
                  <a:schemeClr val="bg1"/>
                </a:solidFill>
              </a:rPr>
              <a:t> ONE </a:t>
            </a:r>
            <a:r>
              <a:rPr lang="it-IT" sz="3600" b="1" dirty="0" err="1" smtClean="0">
                <a:solidFill>
                  <a:schemeClr val="bg1"/>
                </a:solidFill>
              </a:rPr>
              <a:t>squared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</a:rPr>
              <a:t>meter</a:t>
            </a:r>
            <a:r>
              <a:rPr lang="it-IT" sz="3600" b="1" dirty="0" smtClean="0">
                <a:solidFill>
                  <a:schemeClr val="bg1"/>
                </a:solidFill>
              </a:rPr>
              <a:t> of </a:t>
            </a:r>
            <a:r>
              <a:rPr lang="it-IT" sz="3600" b="1" i="1" dirty="0" smtClean="0">
                <a:solidFill>
                  <a:schemeClr val="bg1"/>
                </a:solidFill>
              </a:rPr>
              <a:t>(</a:t>
            </a:r>
            <a:r>
              <a:rPr lang="it-IT" sz="3600" b="1" i="1" dirty="0" err="1" smtClean="0">
                <a:solidFill>
                  <a:schemeClr val="bg1"/>
                </a:solidFill>
              </a:rPr>
              <a:t>curved</a:t>
            </a:r>
            <a:r>
              <a:rPr lang="it-IT" sz="3600" b="1" i="1" dirty="0" smtClean="0">
                <a:solidFill>
                  <a:schemeClr val="bg1"/>
                </a:solidFill>
              </a:rPr>
              <a:t>..?) </a:t>
            </a:r>
            <a:r>
              <a:rPr lang="it-IT" sz="3600" b="1" dirty="0" err="1" smtClean="0">
                <a:solidFill>
                  <a:schemeClr val="bg1"/>
                </a:solidFill>
              </a:rPr>
              <a:t>focal</a:t>
            </a:r>
            <a:r>
              <a:rPr lang="it-IT" sz="3600" b="1" dirty="0" smtClean="0">
                <a:solidFill>
                  <a:schemeClr val="bg1"/>
                </a:solidFill>
              </a:rPr>
              <a:t> </a:t>
            </a:r>
            <a:r>
              <a:rPr lang="it-IT" sz="3600" b="1" dirty="0" err="1" smtClean="0">
                <a:solidFill>
                  <a:schemeClr val="bg1"/>
                </a:solidFill>
              </a:rPr>
              <a:t>plane</a:t>
            </a:r>
            <a:r>
              <a:rPr lang="it-IT" sz="3600" b="1" dirty="0" smtClean="0">
                <a:solidFill>
                  <a:schemeClr val="bg1"/>
                </a:solidFill>
              </a:rPr>
              <a:t> !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Backplane: Instructions for use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2" y="4919008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FFC000"/>
                </a:solidFill>
              </a:rPr>
              <a:t>Pixel_One</a:t>
            </a:r>
            <a:r>
              <a:rPr lang="en-GB" sz="2400" dirty="0" smtClean="0">
                <a:solidFill>
                  <a:srgbClr val="FFC000"/>
                </a:solidFill>
              </a:rPr>
              <a:t> Backplane is a real parallel array of “smart” imagers and each “</a:t>
            </a:r>
            <a:r>
              <a:rPr lang="en-GB" sz="2400" i="1" dirty="0" smtClean="0">
                <a:solidFill>
                  <a:srgbClr val="FFC000"/>
                </a:solidFill>
              </a:rPr>
              <a:t>pixel”</a:t>
            </a:r>
            <a:r>
              <a:rPr lang="en-GB" sz="2400" dirty="0" smtClean="0">
                <a:solidFill>
                  <a:srgbClr val="FFC000"/>
                </a:solidFill>
              </a:rPr>
              <a:t> of them can be programmed to accomplish different exposure times. This approach reduces the data rate and leave the fast sampling only where or when is really needed.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 </a:t>
            </a:r>
            <a:r>
              <a:rPr lang="en-GB" sz="2000" i="1" dirty="0" smtClean="0">
                <a:solidFill>
                  <a:srgbClr val="FFC000"/>
                </a:solidFill>
              </a:rPr>
              <a:t>(pre-imaging required)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382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At an ELT a 32 bit equivalent photometric dynamic means to expose a 5 </a:t>
            </a:r>
            <a:r>
              <a:rPr lang="en-GB" sz="2400" b="1" dirty="0" err="1" smtClean="0">
                <a:solidFill>
                  <a:schemeClr val="bg1"/>
                </a:solidFill>
              </a:rPr>
              <a:t>magV</a:t>
            </a:r>
            <a:r>
              <a:rPr lang="en-GB" sz="2400" b="1" dirty="0" smtClean="0">
                <a:solidFill>
                  <a:schemeClr val="bg1"/>
                </a:solidFill>
              </a:rPr>
              <a:t> star for 500 ms with a gain of 1adu/e-  without saturation of the full well.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52404" y="2124670"/>
            <a:ext cx="2824137" cy="2828330"/>
            <a:chOff x="152404" y="2124670"/>
            <a:chExt cx="2824137" cy="2828330"/>
          </a:xfrm>
        </p:grpSpPr>
        <p:sp>
          <p:nvSpPr>
            <p:cNvPr id="8" name="TextBox 7"/>
            <p:cNvSpPr txBox="1"/>
            <p:nvPr/>
          </p:nvSpPr>
          <p:spPr>
            <a:xfrm>
              <a:off x="524588" y="4029670"/>
              <a:ext cx="24519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transfer  data at 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end of the exposure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saturation time 2E6 sec!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152404" y="2124670"/>
              <a:ext cx="2469091" cy="1676400"/>
              <a:chOff x="152404" y="2124670"/>
              <a:chExt cx="2469091" cy="16764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945095" y="2124670"/>
                <a:ext cx="1676400" cy="167640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Sky background</a:t>
                </a:r>
              </a:p>
              <a:p>
                <a:pPr algn="ctr"/>
                <a:r>
                  <a:rPr lang="it-IT" dirty="0" smtClean="0"/>
                  <a:t>21 magV/arcsec</a:t>
                </a:r>
                <a:r>
                  <a:rPr lang="it-IT" baseline="30000" dirty="0" smtClean="0"/>
                  <a:t>2</a:t>
                </a:r>
              </a:p>
              <a:p>
                <a:pPr algn="ctr"/>
                <a:r>
                  <a:rPr lang="it-IT" dirty="0" smtClean="0"/>
                  <a:t>2000 e-/s</a:t>
                </a:r>
              </a:p>
              <a:p>
                <a:pPr algn="ctr"/>
                <a:endParaRPr lang="it-IT" baseline="30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4" y="2743200"/>
                <a:ext cx="806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>
                    <a:solidFill>
                      <a:schemeClr val="bg1"/>
                    </a:solidFill>
                  </a:rPr>
                  <a:t>90%</a:t>
                </a:r>
                <a:endParaRPr lang="it-IT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uppo 15"/>
          <p:cNvGrpSpPr/>
          <p:nvPr/>
        </p:nvGrpSpPr>
        <p:grpSpPr>
          <a:xfrm>
            <a:off x="3046915" y="2124670"/>
            <a:ext cx="2515687" cy="2828330"/>
            <a:chOff x="3046915" y="2124670"/>
            <a:chExt cx="2515687" cy="2828330"/>
          </a:xfrm>
        </p:grpSpPr>
        <p:sp>
          <p:nvSpPr>
            <p:cNvPr id="9" name="Rounded Rectangle 8"/>
            <p:cNvSpPr/>
            <p:nvPr/>
          </p:nvSpPr>
          <p:spPr>
            <a:xfrm>
              <a:off x="3852625" y="2124670"/>
              <a:ext cx="1676400" cy="16764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fast variable Star</a:t>
              </a:r>
            </a:p>
            <a:p>
              <a:pPr algn="ctr"/>
              <a:r>
                <a:rPr lang="it-IT" dirty="0" smtClean="0"/>
                <a:t>22magV+sky</a:t>
              </a:r>
            </a:p>
            <a:p>
              <a:pPr algn="ctr"/>
              <a:r>
                <a:rPr lang="it-IT" dirty="0" smtClean="0"/>
                <a:t>4000 e-/s</a:t>
              </a:r>
            </a:p>
            <a:p>
              <a:pPr algn="ctr"/>
              <a:endParaRPr lang="it-IT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3581" y="4029670"/>
              <a:ext cx="1809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transfer  data at 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each sample you 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need for science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6915" y="2734270"/>
              <a:ext cx="806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chemeClr val="bg1"/>
                  </a:solidFill>
                </a:rPr>
                <a:t>10%</a:t>
              </a:r>
              <a:endParaRPr lang="it-IT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001000" y="2124670"/>
            <a:ext cx="2762004" cy="2828330"/>
            <a:chOff x="6001000" y="2124670"/>
            <a:chExt cx="2762004" cy="2828330"/>
          </a:xfrm>
        </p:grpSpPr>
        <p:sp>
          <p:nvSpPr>
            <p:cNvPr id="11" name="Rounded Rectangle 10"/>
            <p:cNvSpPr/>
            <p:nvPr/>
          </p:nvSpPr>
          <p:spPr>
            <a:xfrm>
              <a:off x="6814591" y="2124670"/>
              <a:ext cx="1676400" cy="1676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Bright field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Star</a:t>
              </a:r>
            </a:p>
            <a:p>
              <a:pPr algn="ctr"/>
              <a:r>
                <a:rPr lang="it-IT" dirty="0" smtClean="0">
                  <a:solidFill>
                    <a:srgbClr val="FF0000"/>
                  </a:solidFill>
                </a:rPr>
                <a:t>&lt;15magV+sky</a:t>
              </a:r>
            </a:p>
            <a:p>
              <a:pPr algn="ctr"/>
              <a:endParaRPr lang="it-IT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121" y="4029670"/>
              <a:ext cx="22858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transfer  data before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digital saturation of </a:t>
              </a:r>
            </a:p>
            <a:p>
              <a:pPr algn="ctr"/>
              <a:r>
                <a:rPr lang="it-IT" dirty="0" smtClean="0">
                  <a:solidFill>
                    <a:schemeClr val="bg1"/>
                  </a:solidFill>
                </a:rPr>
                <a:t>32 bit storage register 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01000" y="2734270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chemeClr val="bg1"/>
                  </a:solidFill>
                </a:rPr>
                <a:t>&lt;1%</a:t>
              </a:r>
              <a:endParaRPr lang="it-IT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S/N optimization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2" y="838200"/>
            <a:ext cx="7396239" cy="48126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Optical pixel size 1x1 mm, 4T pixel architecture, global Q.E. 50% (optics+silicon) RON 4e-.  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 rot="1598310">
            <a:off x="2097884" y="2760894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 Cryo!</a:t>
            </a:r>
            <a:endParaRPr lang="it-IT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PixelOne*@ E.ELT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 cstate="print"/>
          <a:srcRect b="-31"/>
          <a:stretch>
            <a:fillRect/>
          </a:stretch>
        </p:blipFill>
        <p:spPr bwMode="auto">
          <a:xfrm>
            <a:off x="76200" y="914400"/>
            <a:ext cx="44960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Chart 3"/>
          <p:cNvPicPr>
            <a:picLocks noChangeArrowheads="1"/>
          </p:cNvPicPr>
          <p:nvPr/>
        </p:nvPicPr>
        <p:blipFill>
          <a:blip r:embed="rId3" cstate="print"/>
          <a:srcRect b="-31"/>
          <a:stretch>
            <a:fillRect/>
          </a:stretch>
        </p:blipFill>
        <p:spPr bwMode="auto">
          <a:xfrm>
            <a:off x="4606143" y="914400"/>
            <a:ext cx="44939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4114808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Photometric S/N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integration time in seconds for Pixel-One used as a fast photometer and for Pixel-One used as a faint sources imager at the </a:t>
            </a:r>
            <a:r>
              <a:rPr lang="en-US" sz="2000" b="1" dirty="0" err="1" smtClean="0"/>
              <a:t>Nasmith</a:t>
            </a:r>
            <a:r>
              <a:rPr lang="en-US" sz="2000" b="1" dirty="0" smtClean="0"/>
              <a:t> focus of the future E-ELT in V band with 0.8” seeing, sky mag. = V 21.</a:t>
            </a:r>
            <a:endParaRPr lang="it-IT" sz="2000" b="1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733800" y="6336268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*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the “Italian slang” </a:t>
            </a: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PixelOne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sounds like “a big pixel”.</a:t>
            </a:r>
            <a:endParaRPr kumimoji="0" lang="en-GB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Science cases for Pixel_One… </a:t>
            </a:r>
            <a:r>
              <a:rPr lang="it-IT" sz="3200" i="1" dirty="0" smtClean="0">
                <a:solidFill>
                  <a:srgbClr val="FFC000"/>
                </a:solidFill>
              </a:rPr>
              <a:t>(finally)</a:t>
            </a:r>
            <a:endParaRPr lang="it-IT" sz="3600" i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9493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High-frequency time sampling of compact objects</a:t>
            </a:r>
            <a:r>
              <a:rPr lang="en-US" sz="2000" dirty="0" smtClean="0">
                <a:solidFill>
                  <a:schemeClr val="bg1"/>
                </a:solidFill>
              </a:rPr>
              <a:t>:  like pulsars, </a:t>
            </a:r>
            <a:r>
              <a:rPr lang="en-US" sz="2000" dirty="0" err="1" smtClean="0">
                <a:solidFill>
                  <a:schemeClr val="bg1"/>
                </a:solidFill>
              </a:rPr>
              <a:t>magnetars</a:t>
            </a:r>
            <a:r>
              <a:rPr lang="en-US" sz="2000" dirty="0" smtClean="0">
                <a:solidFill>
                  <a:schemeClr val="bg1"/>
                </a:solidFill>
              </a:rPr>
              <a:t>, etc, can be observed with a time sampling of the order of 10</a:t>
            </a:r>
            <a:r>
              <a:rPr lang="en-US" sz="2000" baseline="30000" dirty="0" smtClean="0">
                <a:solidFill>
                  <a:schemeClr val="bg1"/>
                </a:solidFill>
              </a:rPr>
              <a:t>-3</a:t>
            </a:r>
            <a:r>
              <a:rPr lang="en-US" sz="2000" dirty="0" smtClean="0">
                <a:solidFill>
                  <a:schemeClr val="bg1"/>
                </a:solidFill>
              </a:rPr>
              <a:t>-10</a:t>
            </a:r>
            <a:r>
              <a:rPr lang="en-US" sz="2000" baseline="30000" dirty="0" smtClean="0">
                <a:solidFill>
                  <a:schemeClr val="bg1"/>
                </a:solidFill>
              </a:rPr>
              <a:t>-2</a:t>
            </a:r>
            <a:r>
              <a:rPr lang="en-US" sz="2000" dirty="0" smtClean="0">
                <a:solidFill>
                  <a:schemeClr val="bg1"/>
                </a:solidFill>
              </a:rPr>
              <a:t> , Vmag~20 (10σ), while in 1s the 10σ limiting magnitude is V~24.3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Faint galactic halo objects</a:t>
            </a:r>
            <a:r>
              <a:rPr lang="en-US" sz="2000" dirty="0" smtClean="0">
                <a:solidFill>
                  <a:schemeClr val="bg1"/>
                </a:solidFill>
              </a:rPr>
              <a:t>: e.g. brown dwarfs. 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Faint objects around brighter sources</a:t>
            </a:r>
            <a:r>
              <a:rPr lang="en-US" sz="2000" dirty="0" smtClean="0">
                <a:solidFill>
                  <a:schemeClr val="bg1"/>
                </a:solidFill>
              </a:rPr>
              <a:t>: imaging big galaxies concentrating on spiral arms avoiding the bright bulges saturation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Rapidly variable phenomena</a:t>
            </a:r>
            <a:r>
              <a:rPr lang="en-US" sz="2000" dirty="0" smtClean="0">
                <a:solidFill>
                  <a:schemeClr val="bg1"/>
                </a:solidFill>
              </a:rPr>
              <a:t>: it is possible to follow rapidly variable phenomena with high efficiency. Typical targets are contact binaries and short period variables.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C000"/>
                </a:solidFill>
              </a:rPr>
              <a:t>Other targets</a:t>
            </a:r>
            <a:r>
              <a:rPr lang="en-US" sz="2000" dirty="0" smtClean="0">
                <a:solidFill>
                  <a:schemeClr val="bg1"/>
                </a:solidFill>
              </a:rPr>
              <a:t>: in general any program that requires seeing-limited conditions can be carried out with </a:t>
            </a:r>
            <a:r>
              <a:rPr lang="en-US" sz="2000" dirty="0" err="1" smtClean="0">
                <a:solidFill>
                  <a:schemeClr val="bg1"/>
                </a:solidFill>
              </a:rPr>
              <a:t>Pixel_One</a:t>
            </a:r>
            <a:r>
              <a:rPr lang="en-US" sz="2000" dirty="0" smtClean="0">
                <a:solidFill>
                  <a:schemeClr val="bg1"/>
                </a:solidFill>
              </a:rPr>
              <a:t>. Even moderately crowded fields can be observed with a special attention to faint objects without “bleeding and saturation”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181608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“It is worth stressing that the relatively large field-of-view makes it possible to execute surveys, thus conjugating speed of acquisition with sky coverage.”</a:t>
            </a:r>
            <a:endParaRPr lang="it-IT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75000"/>
              </a:schemeClr>
            </a:gs>
            <a:gs pos="44000">
              <a:schemeClr val="accent1">
                <a:tint val="44500"/>
                <a:satMod val="160000"/>
                <a:lumMod val="64000"/>
                <a:lumOff val="3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err="1" smtClean="0">
                <a:solidFill>
                  <a:schemeClr val="bg1"/>
                </a:solidFill>
              </a:rPr>
              <a:t>Conclusion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914400"/>
            <a:ext cx="9154886" cy="5638800"/>
          </a:xfrm>
        </p:spPr>
        <p:txBody>
          <a:bodyPr>
            <a:normAutofit/>
          </a:bodyPr>
          <a:lstStyle/>
          <a:p>
            <a:pPr lvl="0" algn="just"/>
            <a:r>
              <a:rPr lang="it-IT" sz="2800" dirty="0" smtClean="0">
                <a:solidFill>
                  <a:schemeClr val="bg1"/>
                </a:solidFill>
              </a:rPr>
              <a:t>EUROPRACTICE </a:t>
            </a:r>
            <a:r>
              <a:rPr lang="it-IT" sz="2800" dirty="0" err="1" smtClean="0">
                <a:solidFill>
                  <a:schemeClr val="bg1"/>
                </a:solidFill>
              </a:rPr>
              <a:t>allows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research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institution</a:t>
            </a:r>
            <a:r>
              <a:rPr lang="it-IT" sz="2800" dirty="0" smtClean="0">
                <a:solidFill>
                  <a:schemeClr val="bg1"/>
                </a:solidFill>
              </a:rPr>
              <a:t> to </a:t>
            </a:r>
            <a:r>
              <a:rPr lang="it-IT" sz="2800" dirty="0" err="1" smtClean="0">
                <a:solidFill>
                  <a:schemeClr val="bg1"/>
                </a:solidFill>
              </a:rPr>
              <a:t>develop</a:t>
            </a:r>
            <a:r>
              <a:rPr lang="it-IT" sz="2800" dirty="0" smtClean="0">
                <a:solidFill>
                  <a:schemeClr val="bg1"/>
                </a:solidFill>
              </a:rPr>
              <a:t> CMOS </a:t>
            </a:r>
            <a:r>
              <a:rPr lang="it-IT" sz="2800" dirty="0" err="1" smtClean="0">
                <a:solidFill>
                  <a:schemeClr val="bg1"/>
                </a:solidFill>
              </a:rPr>
              <a:t>pixels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at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30€ </a:t>
            </a:r>
            <a:r>
              <a:rPr lang="it-IT" sz="2800" dirty="0">
                <a:solidFill>
                  <a:schemeClr val="bg1"/>
                </a:solidFill>
              </a:rPr>
              <a:t>/ mm</a:t>
            </a:r>
            <a:r>
              <a:rPr lang="it-IT" sz="2800" baseline="30000" dirty="0">
                <a:solidFill>
                  <a:schemeClr val="bg1"/>
                </a:solidFill>
              </a:rPr>
              <a:t>2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400" i="1" dirty="0">
                <a:solidFill>
                  <a:schemeClr val="bg1"/>
                </a:solidFill>
              </a:rPr>
              <a:t>(minimum </a:t>
            </a:r>
            <a:r>
              <a:rPr lang="it-IT" sz="2400" i="1" dirty="0" err="1">
                <a:solidFill>
                  <a:schemeClr val="bg1"/>
                </a:solidFill>
              </a:rPr>
              <a:t>fee</a:t>
            </a:r>
            <a:r>
              <a:rPr lang="it-IT" sz="2400" i="1" dirty="0">
                <a:solidFill>
                  <a:schemeClr val="bg1"/>
                </a:solidFill>
              </a:rPr>
              <a:t> </a:t>
            </a:r>
            <a:r>
              <a:rPr lang="it-IT" sz="2400" i="1" dirty="0" err="1">
                <a:solidFill>
                  <a:schemeClr val="bg1"/>
                </a:solidFill>
              </a:rPr>
              <a:t>is</a:t>
            </a:r>
            <a:r>
              <a:rPr lang="it-IT" sz="2400" i="1" dirty="0">
                <a:solidFill>
                  <a:schemeClr val="bg1"/>
                </a:solidFill>
              </a:rPr>
              <a:t> 30k€)</a:t>
            </a:r>
          </a:p>
          <a:p>
            <a:pPr lvl="0" algn="just"/>
            <a:r>
              <a:rPr lang="it-IT" sz="2800" dirty="0" smtClean="0">
                <a:solidFill>
                  <a:schemeClr val="bg1"/>
                </a:solidFill>
              </a:rPr>
              <a:t>Mass production can be </a:t>
            </a:r>
            <a:r>
              <a:rPr lang="it-IT" sz="2800" dirty="0" err="1" smtClean="0">
                <a:solidFill>
                  <a:schemeClr val="bg1"/>
                </a:solidFill>
              </a:rPr>
              <a:t>less</a:t>
            </a:r>
            <a:r>
              <a:rPr lang="it-IT" sz="2800" dirty="0" smtClean="0">
                <a:solidFill>
                  <a:schemeClr val="bg1"/>
                </a:solidFill>
              </a:rPr>
              <a:t> 5€ </a:t>
            </a:r>
            <a:r>
              <a:rPr lang="it-IT" sz="2800" dirty="0">
                <a:solidFill>
                  <a:schemeClr val="bg1"/>
                </a:solidFill>
              </a:rPr>
              <a:t>/ </a:t>
            </a:r>
            <a:r>
              <a:rPr lang="it-IT" sz="2800" dirty="0" smtClean="0">
                <a:solidFill>
                  <a:schemeClr val="bg1"/>
                </a:solidFill>
              </a:rPr>
              <a:t>mm</a:t>
            </a:r>
            <a:r>
              <a:rPr lang="it-IT" sz="2800" baseline="30000" dirty="0" smtClean="0">
                <a:solidFill>
                  <a:schemeClr val="bg1"/>
                </a:solidFill>
              </a:rPr>
              <a:t>2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</a:rPr>
              <a:t>(to be </a:t>
            </a:r>
            <a:r>
              <a:rPr lang="it-IT" sz="2400" i="1" dirty="0" err="1" smtClean="0">
                <a:solidFill>
                  <a:schemeClr val="bg1"/>
                </a:solidFill>
              </a:rPr>
              <a:t>investigated</a:t>
            </a:r>
            <a:r>
              <a:rPr lang="it-IT" sz="2400" i="1" dirty="0" smtClean="0">
                <a:solidFill>
                  <a:schemeClr val="bg1"/>
                </a:solidFill>
              </a:rPr>
              <a:t>)</a:t>
            </a:r>
          </a:p>
          <a:p>
            <a:pPr lvl="0" algn="just"/>
            <a:endParaRPr lang="it-IT" sz="2400" i="1" dirty="0">
              <a:solidFill>
                <a:schemeClr val="bg1"/>
              </a:solidFill>
            </a:endParaRPr>
          </a:p>
          <a:p>
            <a:pPr lvl="0" algn="just"/>
            <a:r>
              <a:rPr lang="it-IT" sz="2800" b="1" dirty="0" smtClean="0"/>
              <a:t>400 </a:t>
            </a:r>
            <a:r>
              <a:rPr lang="it-IT" sz="2800" b="1" dirty="0" err="1" smtClean="0"/>
              <a:t>well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engineered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cameras</a:t>
            </a:r>
            <a:r>
              <a:rPr lang="it-IT" sz="2800" b="1" dirty="0" smtClean="0"/>
              <a:t> with </a:t>
            </a:r>
            <a:r>
              <a:rPr lang="it-IT" sz="2800" b="1" dirty="0" err="1" smtClean="0"/>
              <a:t>focal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reducers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lenses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diameter</a:t>
            </a:r>
            <a:r>
              <a:rPr lang="it-IT" sz="2800" b="1" dirty="0" smtClean="0"/>
              <a:t> of 70mm are </a:t>
            </a:r>
            <a:r>
              <a:rPr lang="it-IT" sz="2800" b="1" dirty="0" err="1" smtClean="0"/>
              <a:t>about</a:t>
            </a:r>
            <a:r>
              <a:rPr lang="it-IT" sz="2800" b="1" dirty="0" smtClean="0"/>
              <a:t> 400 x 10K = 4 M</a:t>
            </a:r>
            <a:r>
              <a:rPr lang="it-IT" sz="2800" dirty="0" smtClean="0"/>
              <a:t>€</a:t>
            </a:r>
            <a:r>
              <a:rPr lang="it-IT" sz="2800" b="1" dirty="0" smtClean="0"/>
              <a:t> !</a:t>
            </a:r>
          </a:p>
          <a:p>
            <a:pPr lvl="0" algn="just"/>
            <a:endParaRPr lang="it-IT" sz="2800" b="1" dirty="0" smtClean="0"/>
          </a:p>
          <a:p>
            <a:pPr lvl="0" algn="just"/>
            <a:r>
              <a:rPr lang="it-IT" sz="2800" b="1" dirty="0" smtClean="0"/>
              <a:t>1 </a:t>
            </a:r>
            <a:r>
              <a:rPr lang="it-IT" sz="2800" b="1" dirty="0" err="1" smtClean="0"/>
              <a:t>Million</a:t>
            </a:r>
            <a:r>
              <a:rPr lang="it-IT" sz="2800" b="1" dirty="0" smtClean="0"/>
              <a:t> of </a:t>
            </a:r>
            <a:r>
              <a:rPr lang="it-IT" sz="2800" b="1" dirty="0" err="1" smtClean="0"/>
              <a:t>Pixel_One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may</a:t>
            </a:r>
            <a:r>
              <a:rPr lang="it-IT" sz="2800" b="1" dirty="0" smtClean="0"/>
              <a:t> be </a:t>
            </a:r>
            <a:r>
              <a:rPr lang="it-IT" sz="2800" b="1" dirty="0" err="1" smtClean="0"/>
              <a:t>only</a:t>
            </a:r>
            <a:r>
              <a:rPr lang="it-IT" sz="2800" b="1" dirty="0" smtClean="0"/>
              <a:t> 2 M</a:t>
            </a:r>
            <a:r>
              <a:rPr lang="it-IT" sz="2800" dirty="0" smtClean="0"/>
              <a:t>€ </a:t>
            </a:r>
            <a:r>
              <a:rPr lang="it-IT" sz="2800" b="1" dirty="0" smtClean="0"/>
              <a:t>? </a:t>
            </a:r>
            <a:r>
              <a:rPr lang="it-IT" sz="2400" i="1" dirty="0"/>
              <a:t>(work in progress)</a:t>
            </a:r>
          </a:p>
          <a:p>
            <a:pPr lvl="0" algn="just"/>
            <a:endParaRPr lang="it-IT" sz="2800" b="1" dirty="0"/>
          </a:p>
          <a:p>
            <a:pPr lvl="0" algn="just"/>
            <a:r>
              <a:rPr lang="it-IT" sz="2800" b="1" dirty="0" smtClean="0"/>
              <a:t>A LAST SLIDE &gt;&gt;&gt;&gt;</a:t>
            </a:r>
            <a:endParaRPr lang="it-IT" sz="2800" b="1" dirty="0"/>
          </a:p>
          <a:p>
            <a:pPr>
              <a:buNone/>
            </a:pPr>
            <a:endParaRPr lang="it-I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T_v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" y="4"/>
            <a:ext cx="913112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5638800"/>
            <a:ext cx="5181600" cy="1371600"/>
          </a:xfrm>
        </p:spPr>
        <p:txBody>
          <a:bodyPr>
            <a:normAutofit/>
          </a:bodyPr>
          <a:lstStyle/>
          <a:p>
            <a:r>
              <a:rPr lang="it-IT" sz="7200" b="1" dirty="0" err="1" smtClean="0">
                <a:solidFill>
                  <a:schemeClr val="bg1"/>
                </a:solidFill>
              </a:rPr>
              <a:t>Pixel_One</a:t>
            </a:r>
            <a:r>
              <a:rPr lang="it-IT" sz="7200" b="1" dirty="0" smtClean="0">
                <a:solidFill>
                  <a:schemeClr val="bg1"/>
                </a:solidFill>
              </a:rPr>
              <a:t> </a:t>
            </a:r>
            <a:endParaRPr lang="it-IT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64" y="118932"/>
            <a:ext cx="8839200" cy="1095811"/>
          </a:xfrm>
        </p:spPr>
        <p:txBody>
          <a:bodyPr>
            <a:normAutofit/>
          </a:bodyPr>
          <a:lstStyle/>
          <a:p>
            <a:pPr algn="l"/>
            <a:r>
              <a:rPr lang="it-IT" i="1" dirty="0" smtClean="0">
                <a:solidFill>
                  <a:schemeClr val="bg1"/>
                </a:solidFill>
              </a:rPr>
              <a:t>…a </a:t>
            </a:r>
            <a:r>
              <a:rPr lang="it-IT" i="1" dirty="0" err="1" smtClean="0">
                <a:solidFill>
                  <a:schemeClr val="bg1"/>
                </a:solidFill>
              </a:rPr>
              <a:t>few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years</a:t>
            </a:r>
            <a:r>
              <a:rPr lang="it-IT" i="1" dirty="0" smtClean="0">
                <a:solidFill>
                  <a:schemeClr val="bg1"/>
                </a:solidFill>
              </a:rPr>
              <a:t> ago </a:t>
            </a:r>
            <a:r>
              <a:rPr lang="it-IT" i="1" dirty="0" err="1" smtClean="0">
                <a:solidFill>
                  <a:schemeClr val="bg1"/>
                </a:solidFill>
              </a:rPr>
              <a:t>at</a:t>
            </a:r>
            <a:r>
              <a:rPr lang="it-IT" i="1" dirty="0" smtClean="0">
                <a:solidFill>
                  <a:schemeClr val="bg1"/>
                </a:solidFill>
              </a:rPr>
              <a:t> San Diego </a:t>
            </a:r>
          </a:p>
          <a:p>
            <a:pPr algn="l"/>
            <a:r>
              <a:rPr lang="it-IT" sz="2000" i="1" dirty="0" smtClean="0">
                <a:solidFill>
                  <a:schemeClr val="bg1"/>
                </a:solidFill>
              </a:rPr>
              <a:t>SPIE 2010; </a:t>
            </a:r>
            <a:r>
              <a:rPr lang="it-IT" sz="2000" i="1" dirty="0" err="1" smtClean="0">
                <a:solidFill>
                  <a:schemeClr val="bg1"/>
                </a:solidFill>
              </a:rPr>
              <a:t>Pedichini</a:t>
            </a:r>
            <a:r>
              <a:rPr lang="it-IT" sz="2000" i="1" dirty="0" smtClean="0">
                <a:solidFill>
                  <a:schemeClr val="bg1"/>
                </a:solidFill>
              </a:rPr>
              <a:t>, Di Paola, Testa 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8739" y="5932713"/>
            <a:ext cx="3437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...a possible technology to exploit</a:t>
            </a:r>
          </a:p>
          <a:p>
            <a:r>
              <a:rPr lang="it-IT" i="1" dirty="0" smtClean="0">
                <a:solidFill>
                  <a:schemeClr val="bg1"/>
                </a:solidFill>
              </a:rPr>
              <a:t>direct seeing limited imaging using</a:t>
            </a:r>
          </a:p>
          <a:p>
            <a:r>
              <a:rPr lang="it-IT" i="1" dirty="0" smtClean="0">
                <a:solidFill>
                  <a:schemeClr val="bg1"/>
                </a:solidFill>
              </a:rPr>
              <a:t> the whole </a:t>
            </a:r>
            <a:r>
              <a:rPr lang="it-IT" i="1" dirty="0" err="1" smtClean="0">
                <a:solidFill>
                  <a:schemeClr val="bg1"/>
                </a:solidFill>
              </a:rPr>
              <a:t>field</a:t>
            </a:r>
            <a:r>
              <a:rPr lang="it-IT" i="1" dirty="0" smtClean="0">
                <a:solidFill>
                  <a:schemeClr val="bg1"/>
                </a:solidFill>
              </a:rPr>
              <a:t> of </a:t>
            </a:r>
            <a:r>
              <a:rPr lang="it-IT" i="1" dirty="0" err="1" smtClean="0">
                <a:solidFill>
                  <a:schemeClr val="bg1"/>
                </a:solidFill>
              </a:rPr>
              <a:t>ELTs</a:t>
            </a:r>
            <a:r>
              <a:rPr lang="it-IT" i="1" dirty="0" smtClean="0">
                <a:solidFill>
                  <a:schemeClr val="bg1"/>
                </a:solidFill>
              </a:rPr>
              <a:t>…</a:t>
            </a:r>
            <a:endParaRPr lang="it-IT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tx2">
                <a:lumMod val="75000"/>
              </a:schemeClr>
            </a:gs>
            <a:gs pos="44000">
              <a:schemeClr val="accent1">
                <a:tint val="44500"/>
                <a:satMod val="160000"/>
                <a:lumMod val="64000"/>
                <a:lumOff val="36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5308600" y="3952340"/>
            <a:ext cx="1892300" cy="632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308600" y="3253840"/>
            <a:ext cx="1892300" cy="632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W.F.S.  </a:t>
            </a:r>
            <a:r>
              <a:rPr lang="it-IT" sz="2800" i="1" dirty="0" smtClean="0">
                <a:solidFill>
                  <a:schemeClr val="bg1"/>
                </a:solidFill>
              </a:rPr>
              <a:t>(last </a:t>
            </a:r>
            <a:r>
              <a:rPr lang="it-IT" sz="2800" i="1" dirty="0" err="1" smtClean="0">
                <a:solidFill>
                  <a:schemeClr val="bg1"/>
                </a:solidFill>
              </a:rPr>
              <a:t>but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not</a:t>
            </a:r>
            <a:r>
              <a:rPr lang="it-IT" sz="2800" i="1" dirty="0" smtClean="0">
                <a:solidFill>
                  <a:schemeClr val="bg1"/>
                </a:solidFill>
              </a:rPr>
              <a:t> </a:t>
            </a:r>
            <a:r>
              <a:rPr lang="it-IT" sz="2800" i="1" dirty="0" err="1" smtClean="0">
                <a:solidFill>
                  <a:schemeClr val="bg1"/>
                </a:solidFill>
              </a:rPr>
              <a:t>least</a:t>
            </a:r>
            <a:r>
              <a:rPr lang="it-IT" sz="2800" i="1" dirty="0" smtClean="0">
                <a:solidFill>
                  <a:schemeClr val="bg1"/>
                </a:solidFill>
              </a:rPr>
              <a:t>) </a:t>
            </a:r>
            <a:endParaRPr lang="it-IT" sz="40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" y="838200"/>
            <a:ext cx="9154886" cy="59436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it-IT" sz="2800" dirty="0" smtClean="0">
                <a:solidFill>
                  <a:schemeClr val="bg1"/>
                </a:solidFill>
              </a:rPr>
              <a:t>LBT (8.4m) FLAO </a:t>
            </a:r>
            <a:r>
              <a:rPr lang="it-IT" sz="2800" dirty="0">
                <a:solidFill>
                  <a:schemeClr val="bg1"/>
                </a:solidFill>
              </a:rPr>
              <a:t>WFS </a:t>
            </a:r>
            <a:r>
              <a:rPr lang="it-IT" sz="2800" dirty="0" err="1">
                <a:solidFill>
                  <a:schemeClr val="bg1"/>
                </a:solidFill>
              </a:rPr>
              <a:t>system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saturate @ 1kHz </a:t>
            </a:r>
            <a:r>
              <a:rPr lang="it-IT" sz="2800" dirty="0" err="1" smtClean="0">
                <a:solidFill>
                  <a:schemeClr val="bg1"/>
                </a:solidFill>
              </a:rPr>
              <a:t>if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magR</a:t>
            </a:r>
            <a:r>
              <a:rPr lang="it-IT" sz="2800" dirty="0" smtClean="0">
                <a:solidFill>
                  <a:schemeClr val="bg1"/>
                </a:solidFill>
              </a:rPr>
              <a:t> &lt; 7</a:t>
            </a:r>
          </a:p>
          <a:p>
            <a:pPr lvl="0" algn="just"/>
            <a:r>
              <a:rPr lang="it-IT" sz="2800" dirty="0" err="1" smtClean="0">
                <a:solidFill>
                  <a:schemeClr val="bg1"/>
                </a:solidFill>
              </a:rPr>
              <a:t>Oversampling</a:t>
            </a:r>
            <a:r>
              <a:rPr lang="it-IT" sz="2800" dirty="0" smtClean="0">
                <a:solidFill>
                  <a:schemeClr val="bg1"/>
                </a:solidFill>
              </a:rPr>
              <a:t> (&gt;&gt; 1kHz) </a:t>
            </a:r>
            <a:r>
              <a:rPr lang="it-IT" sz="2800" dirty="0" err="1" smtClean="0">
                <a:solidFill>
                  <a:schemeClr val="bg1"/>
                </a:solidFill>
              </a:rPr>
              <a:t>using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autoregressive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prediction</a:t>
            </a:r>
            <a:r>
              <a:rPr lang="it-IT" sz="2800" dirty="0" smtClean="0">
                <a:solidFill>
                  <a:schemeClr val="bg1"/>
                </a:solidFill>
              </a:rPr>
              <a:t> of </a:t>
            </a:r>
            <a:r>
              <a:rPr lang="it-IT" sz="2800" dirty="0" err="1" smtClean="0">
                <a:solidFill>
                  <a:schemeClr val="bg1"/>
                </a:solidFill>
              </a:rPr>
              <a:t>turbulence</a:t>
            </a:r>
            <a:r>
              <a:rPr lang="it-IT" sz="2800" dirty="0" smtClean="0">
                <a:solidFill>
                  <a:schemeClr val="bg1"/>
                </a:solidFill>
              </a:rPr>
              <a:t> on a </a:t>
            </a:r>
            <a:r>
              <a:rPr lang="it-IT" sz="2800" dirty="0" err="1" smtClean="0">
                <a:solidFill>
                  <a:schemeClr val="bg1"/>
                </a:solidFill>
              </a:rPr>
              <a:t>few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ms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timescale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may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increase</a:t>
            </a:r>
            <a:r>
              <a:rPr lang="it-IT" sz="2800" dirty="0" smtClean="0">
                <a:solidFill>
                  <a:schemeClr val="bg1"/>
                </a:solidFill>
              </a:rPr>
              <a:t> the </a:t>
            </a:r>
            <a:r>
              <a:rPr lang="it-IT" sz="2800" dirty="0" err="1" smtClean="0">
                <a:solidFill>
                  <a:schemeClr val="bg1"/>
                </a:solidFill>
              </a:rPr>
              <a:t>Strehl</a:t>
            </a:r>
            <a:r>
              <a:rPr lang="it-IT" sz="2800" dirty="0" smtClean="0">
                <a:solidFill>
                  <a:schemeClr val="bg1"/>
                </a:solidFill>
              </a:rPr>
              <a:t> by 50% </a:t>
            </a:r>
            <a:r>
              <a:rPr lang="it-IT" sz="2800" dirty="0" err="1" smtClean="0">
                <a:solidFill>
                  <a:schemeClr val="bg1"/>
                </a:solidFill>
              </a:rPr>
              <a:t>factor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i="1" dirty="0" smtClean="0">
                <a:solidFill>
                  <a:schemeClr val="bg1"/>
                </a:solidFill>
              </a:rPr>
              <a:t>(</a:t>
            </a:r>
            <a:r>
              <a:rPr lang="it-IT" sz="2800" i="1" dirty="0" err="1" smtClean="0">
                <a:solidFill>
                  <a:schemeClr val="bg1"/>
                </a:solidFill>
              </a:rPr>
              <a:t>see</a:t>
            </a:r>
            <a:r>
              <a:rPr lang="it-IT" sz="2800" i="1" dirty="0" smtClean="0">
                <a:solidFill>
                  <a:schemeClr val="bg1"/>
                </a:solidFill>
              </a:rPr>
              <a:t>:  </a:t>
            </a:r>
            <a:r>
              <a:rPr lang="it-IT" sz="2800" i="1" dirty="0" err="1" smtClean="0">
                <a:solidFill>
                  <a:schemeClr val="bg1"/>
                </a:solidFill>
              </a:rPr>
              <a:t>Stangalini</a:t>
            </a:r>
            <a:r>
              <a:rPr lang="it-IT" sz="2800" i="1" dirty="0" smtClean="0">
                <a:solidFill>
                  <a:schemeClr val="bg1"/>
                </a:solidFill>
              </a:rPr>
              <a:t>, Arcidiacono AO4ELT 2013)</a:t>
            </a:r>
            <a:endParaRPr lang="it-IT" sz="2400" i="1" dirty="0">
              <a:solidFill>
                <a:schemeClr val="bg1"/>
              </a:solidFill>
            </a:endParaRPr>
          </a:p>
          <a:p>
            <a:pPr lvl="0" algn="just"/>
            <a:endParaRPr lang="it-IT" sz="2800" b="1" dirty="0" smtClean="0"/>
          </a:p>
          <a:p>
            <a:pPr lvl="0" algn="just"/>
            <a:endParaRPr lang="it-IT" sz="2800" b="1" dirty="0"/>
          </a:p>
          <a:p>
            <a:pPr lvl="0" algn="just"/>
            <a:endParaRPr lang="it-IT" sz="2800" b="1" dirty="0" smtClean="0"/>
          </a:p>
          <a:p>
            <a:pPr lvl="0" algn="just"/>
            <a:endParaRPr lang="it-IT" sz="2800" b="1" dirty="0"/>
          </a:p>
          <a:p>
            <a:pPr lvl="0" algn="just"/>
            <a:endParaRPr lang="it-IT" sz="2800" b="1" dirty="0" smtClean="0"/>
          </a:p>
          <a:p>
            <a:pPr lvl="0" algn="just"/>
            <a:endParaRPr lang="it-IT" sz="2800" b="1" dirty="0"/>
          </a:p>
          <a:p>
            <a:pPr lvl="0" algn="just"/>
            <a:endParaRPr lang="it-IT" sz="2800" b="1" dirty="0" smtClean="0"/>
          </a:p>
          <a:p>
            <a:pPr lvl="0" algn="just"/>
            <a:endParaRPr lang="it-IT" sz="2800" b="1" dirty="0" smtClean="0"/>
          </a:p>
          <a:p>
            <a:pPr lvl="0" algn="just"/>
            <a:endParaRPr lang="it-IT" sz="2800" b="1" dirty="0"/>
          </a:p>
          <a:p>
            <a:pPr lvl="0" algn="ctr"/>
            <a:r>
              <a:rPr lang="it-IT" sz="3600" b="1" i="1" dirty="0" smtClean="0">
                <a:solidFill>
                  <a:srgbClr val="0070C0"/>
                </a:solidFill>
              </a:rPr>
              <a:t> !  THANK YOU…</a:t>
            </a:r>
            <a:endParaRPr lang="it-IT" sz="3600" b="1" i="1" dirty="0">
              <a:solidFill>
                <a:srgbClr val="0070C0"/>
              </a:solidFill>
            </a:endParaRPr>
          </a:p>
          <a:p>
            <a:pPr>
              <a:buNone/>
            </a:pP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Triangolo isoscele 3"/>
          <p:cNvSpPr/>
          <p:nvPr/>
        </p:nvSpPr>
        <p:spPr>
          <a:xfrm rot="5400000">
            <a:off x="1104900" y="2819400"/>
            <a:ext cx="381000" cy="21336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/>
          <p:cNvSpPr/>
          <p:nvPr/>
        </p:nvSpPr>
        <p:spPr>
          <a:xfrm rot="15794496">
            <a:off x="3493175" y="2312720"/>
            <a:ext cx="609600" cy="28194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/>
          <p:cNvSpPr/>
          <p:nvPr/>
        </p:nvSpPr>
        <p:spPr>
          <a:xfrm rot="5805504" flipV="1">
            <a:off x="3518575" y="2668320"/>
            <a:ext cx="609600" cy="28194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riangolo isoscele 5"/>
          <p:cNvSpPr/>
          <p:nvPr/>
        </p:nvSpPr>
        <p:spPr>
          <a:xfrm rot="16200000">
            <a:off x="2210457" y="3771243"/>
            <a:ext cx="533400" cy="22991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118100" y="3048000"/>
            <a:ext cx="228600" cy="1701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289800" y="3253840"/>
            <a:ext cx="632360" cy="632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001000" y="3253840"/>
            <a:ext cx="632360" cy="632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8003640" y="3939640"/>
            <a:ext cx="632360" cy="632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7292440" y="3939640"/>
            <a:ext cx="632360" cy="6323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>
            <a:off x="2540657" y="5105400"/>
            <a:ext cx="2640943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3581400" y="4724400"/>
            <a:ext cx="685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0070C0"/>
                </a:solidFill>
              </a:rPr>
              <a:t>f</a:t>
            </a:r>
            <a:endParaRPr lang="it-IT" sz="3600" b="1" i="1" dirty="0">
              <a:solidFill>
                <a:srgbClr val="0070C0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200400" y="3441700"/>
            <a:ext cx="228600" cy="9043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7696200" y="3657600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7696200" y="3962400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8001000" y="3657600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8001000" y="3962400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5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t-telescope.jpg"/>
          <p:cNvPicPr>
            <a:picLocks noChangeAspect="1"/>
          </p:cNvPicPr>
          <p:nvPr/>
        </p:nvPicPr>
        <p:blipFill>
          <a:blip r:embed="rId2" cstate="print">
            <a:lum bright="-29000" contrast="-14000"/>
          </a:blip>
          <a:stretch>
            <a:fillRect/>
          </a:stretch>
        </p:blipFill>
        <p:spPr>
          <a:xfrm>
            <a:off x="-39351" y="0"/>
            <a:ext cx="92227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Overview of … 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ELT@seeing.limited.it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i="1" dirty="0" err="1" smtClean="0">
                <a:solidFill>
                  <a:schemeClr val="bg1"/>
                </a:solidFill>
              </a:rPr>
              <a:t>Important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</a:rPr>
              <a:t>numbers</a:t>
            </a:r>
            <a:r>
              <a:rPr lang="it-IT" sz="2800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Aperture				~ 40 m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Mirror surface			&gt; 1000m</a:t>
            </a:r>
            <a:r>
              <a:rPr lang="it-IT" sz="2800" b="1" i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 number				17.7 #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Focal lenght			&gt; 700 m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Field of view		</a:t>
            </a:r>
            <a:r>
              <a:rPr lang="en-US" sz="2800" b="1" i="1" dirty="0" smtClean="0">
                <a:solidFill>
                  <a:schemeClr val="bg1"/>
                </a:solidFill>
              </a:rPr>
              <a:t>	~ 5 x 5 arcmin</a:t>
            </a:r>
            <a:r>
              <a:rPr lang="it-IT" sz="2800" b="1" i="1" baseline="30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Scale				0.2 ÷ 0.3 arcsec/mm</a:t>
            </a:r>
          </a:p>
          <a:p>
            <a:r>
              <a:rPr lang="it-IT" sz="2800" b="1" i="1" dirty="0" smtClean="0">
                <a:solidFill>
                  <a:schemeClr val="bg1"/>
                </a:solidFill>
              </a:rPr>
              <a:t>Focal </a:t>
            </a:r>
            <a:r>
              <a:rPr lang="it-IT" sz="2800" b="1" i="1" dirty="0" err="1" smtClean="0">
                <a:solidFill>
                  <a:schemeClr val="bg1"/>
                </a:solidFill>
              </a:rPr>
              <a:t>plane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</a:rPr>
              <a:t>surface</a:t>
            </a:r>
            <a:r>
              <a:rPr lang="it-IT" sz="2800" b="1" i="1" dirty="0" smtClean="0">
                <a:solidFill>
                  <a:schemeClr val="bg1"/>
                </a:solidFill>
              </a:rPr>
              <a:t>		</a:t>
            </a:r>
            <a:r>
              <a:rPr lang="it-IT" sz="2800" b="1" i="1" dirty="0">
                <a:solidFill>
                  <a:schemeClr val="bg1"/>
                </a:solidFill>
              </a:rPr>
              <a:t>~</a:t>
            </a:r>
            <a:r>
              <a:rPr lang="it-IT" sz="2800" b="1" i="1" dirty="0" smtClean="0">
                <a:solidFill>
                  <a:schemeClr val="bg1"/>
                </a:solidFill>
              </a:rPr>
              <a:t> 1m</a:t>
            </a:r>
            <a:r>
              <a:rPr lang="it-IT" sz="2800" b="1" i="1" baseline="30000" dirty="0" smtClean="0">
                <a:solidFill>
                  <a:schemeClr val="bg1"/>
                </a:solidFill>
              </a:rPr>
              <a:t>2</a:t>
            </a:r>
            <a:r>
              <a:rPr lang="it-IT" sz="28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</a:rPr>
              <a:t>(@ 5 arcmin)</a:t>
            </a:r>
          </a:p>
          <a:p>
            <a:r>
              <a:rPr lang="it-IT" sz="2800" b="1" i="1" dirty="0" err="1" smtClean="0">
                <a:solidFill>
                  <a:schemeClr val="bg1"/>
                </a:solidFill>
              </a:rPr>
              <a:t>Seeing</a:t>
            </a:r>
            <a:r>
              <a:rPr lang="it-IT" sz="2800" b="1" i="1" dirty="0" smtClean="0">
                <a:solidFill>
                  <a:schemeClr val="bg1"/>
                </a:solidFill>
              </a:rPr>
              <a:t> FWHM			0.6-0.8 </a:t>
            </a:r>
            <a:r>
              <a:rPr lang="it-IT" sz="2800" b="1" i="1" dirty="0" err="1" smtClean="0">
                <a:solidFill>
                  <a:schemeClr val="bg1"/>
                </a:solidFill>
              </a:rPr>
              <a:t>arcsec</a:t>
            </a:r>
            <a:endParaRPr lang="it-IT" sz="28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5562600"/>
            <a:ext cx="7620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Diffraction limited PSF vs. </a:t>
            </a:r>
            <a:r>
              <a:rPr lang="it-IT" i="1" dirty="0" smtClean="0">
                <a:solidFill>
                  <a:srgbClr val="002060"/>
                </a:solidFill>
              </a:rPr>
              <a:t>seeing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</a:rPr>
              <a:t>The Airy disk diameter at </a:t>
            </a:r>
            <a:r>
              <a:rPr lang="el-GR" dirty="0" smtClean="0">
                <a:solidFill>
                  <a:srgbClr val="002060"/>
                </a:solidFill>
              </a:rPr>
              <a:t>λ</a:t>
            </a:r>
            <a:r>
              <a:rPr lang="it-IT" dirty="0" smtClean="0">
                <a:solidFill>
                  <a:srgbClr val="002060"/>
                </a:solidFill>
              </a:rPr>
              <a:t>=0.5µm is about 4 mas (18 µm) just two CCD pixels at ELT focal plane!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62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62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143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143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762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62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143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143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381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381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381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381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2286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286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2667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2667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2286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286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2667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2667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152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1524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ame 36"/>
          <p:cNvSpPr/>
          <p:nvPr/>
        </p:nvSpPr>
        <p:spPr>
          <a:xfrm>
            <a:off x="1905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1905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1524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1524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1905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Frame 41"/>
          <p:cNvSpPr/>
          <p:nvPr/>
        </p:nvSpPr>
        <p:spPr>
          <a:xfrm>
            <a:off x="1905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0" name="Frame 59"/>
          <p:cNvSpPr/>
          <p:nvPr/>
        </p:nvSpPr>
        <p:spPr>
          <a:xfrm>
            <a:off x="3429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1" name="Frame 60"/>
          <p:cNvSpPr/>
          <p:nvPr/>
        </p:nvSpPr>
        <p:spPr>
          <a:xfrm>
            <a:off x="3048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2" name="Frame 61"/>
          <p:cNvSpPr/>
          <p:nvPr/>
        </p:nvSpPr>
        <p:spPr>
          <a:xfrm>
            <a:off x="3048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3" name="Frame 62"/>
          <p:cNvSpPr/>
          <p:nvPr/>
        </p:nvSpPr>
        <p:spPr>
          <a:xfrm>
            <a:off x="3048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4" name="Frame 63"/>
          <p:cNvSpPr/>
          <p:nvPr/>
        </p:nvSpPr>
        <p:spPr>
          <a:xfrm>
            <a:off x="3048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5" name="Frame 64"/>
          <p:cNvSpPr/>
          <p:nvPr/>
        </p:nvSpPr>
        <p:spPr>
          <a:xfrm>
            <a:off x="4191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6" name="Frame 65"/>
          <p:cNvSpPr/>
          <p:nvPr/>
        </p:nvSpPr>
        <p:spPr>
          <a:xfrm>
            <a:off x="4191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7" name="Frame 66"/>
          <p:cNvSpPr/>
          <p:nvPr/>
        </p:nvSpPr>
        <p:spPr>
          <a:xfrm>
            <a:off x="4572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8" name="Frame 67"/>
          <p:cNvSpPr/>
          <p:nvPr/>
        </p:nvSpPr>
        <p:spPr>
          <a:xfrm>
            <a:off x="4572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9" name="Frame 68"/>
          <p:cNvSpPr/>
          <p:nvPr/>
        </p:nvSpPr>
        <p:spPr>
          <a:xfrm>
            <a:off x="4191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0" name="Frame 69"/>
          <p:cNvSpPr/>
          <p:nvPr/>
        </p:nvSpPr>
        <p:spPr>
          <a:xfrm>
            <a:off x="4191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1" name="Frame 70"/>
          <p:cNvSpPr/>
          <p:nvPr/>
        </p:nvSpPr>
        <p:spPr>
          <a:xfrm>
            <a:off x="4572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2" name="Frame 71"/>
          <p:cNvSpPr/>
          <p:nvPr/>
        </p:nvSpPr>
        <p:spPr>
          <a:xfrm>
            <a:off x="4572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3" name="Frame 72"/>
          <p:cNvSpPr/>
          <p:nvPr/>
        </p:nvSpPr>
        <p:spPr>
          <a:xfrm>
            <a:off x="3429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4" name="Frame 73"/>
          <p:cNvSpPr/>
          <p:nvPr/>
        </p:nvSpPr>
        <p:spPr>
          <a:xfrm>
            <a:off x="3429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5" name="Frame 74"/>
          <p:cNvSpPr/>
          <p:nvPr/>
        </p:nvSpPr>
        <p:spPr>
          <a:xfrm>
            <a:off x="3810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6" name="Frame 75"/>
          <p:cNvSpPr/>
          <p:nvPr/>
        </p:nvSpPr>
        <p:spPr>
          <a:xfrm>
            <a:off x="3810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7" name="Frame 76"/>
          <p:cNvSpPr/>
          <p:nvPr/>
        </p:nvSpPr>
        <p:spPr>
          <a:xfrm>
            <a:off x="3429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8" name="Frame 77"/>
          <p:cNvSpPr/>
          <p:nvPr/>
        </p:nvSpPr>
        <p:spPr>
          <a:xfrm>
            <a:off x="3429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9" name="Frame 78"/>
          <p:cNvSpPr/>
          <p:nvPr/>
        </p:nvSpPr>
        <p:spPr>
          <a:xfrm>
            <a:off x="3810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0" name="Frame 79"/>
          <p:cNvSpPr/>
          <p:nvPr/>
        </p:nvSpPr>
        <p:spPr>
          <a:xfrm>
            <a:off x="3810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1" name="Frame 80"/>
          <p:cNvSpPr/>
          <p:nvPr/>
        </p:nvSpPr>
        <p:spPr>
          <a:xfrm>
            <a:off x="114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2" name="Frame 81"/>
          <p:cNvSpPr/>
          <p:nvPr/>
        </p:nvSpPr>
        <p:spPr>
          <a:xfrm>
            <a:off x="762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3" name="Frame 82"/>
          <p:cNvSpPr/>
          <p:nvPr/>
        </p:nvSpPr>
        <p:spPr>
          <a:xfrm>
            <a:off x="762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4" name="Frame 83"/>
          <p:cNvSpPr/>
          <p:nvPr/>
        </p:nvSpPr>
        <p:spPr>
          <a:xfrm>
            <a:off x="762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5" name="Frame 84"/>
          <p:cNvSpPr/>
          <p:nvPr/>
        </p:nvSpPr>
        <p:spPr>
          <a:xfrm>
            <a:off x="762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6" name="Frame 85"/>
          <p:cNvSpPr/>
          <p:nvPr/>
        </p:nvSpPr>
        <p:spPr>
          <a:xfrm>
            <a:off x="1905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7" name="Frame 86"/>
          <p:cNvSpPr/>
          <p:nvPr/>
        </p:nvSpPr>
        <p:spPr>
          <a:xfrm>
            <a:off x="1905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8" name="Frame 87"/>
          <p:cNvSpPr/>
          <p:nvPr/>
        </p:nvSpPr>
        <p:spPr>
          <a:xfrm>
            <a:off x="2286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9" name="Frame 88"/>
          <p:cNvSpPr/>
          <p:nvPr/>
        </p:nvSpPr>
        <p:spPr>
          <a:xfrm>
            <a:off x="2286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0" name="Frame 89"/>
          <p:cNvSpPr/>
          <p:nvPr/>
        </p:nvSpPr>
        <p:spPr>
          <a:xfrm>
            <a:off x="1905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1" name="Frame 90"/>
          <p:cNvSpPr/>
          <p:nvPr/>
        </p:nvSpPr>
        <p:spPr>
          <a:xfrm>
            <a:off x="1905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2" name="Frame 91"/>
          <p:cNvSpPr/>
          <p:nvPr/>
        </p:nvSpPr>
        <p:spPr>
          <a:xfrm>
            <a:off x="2286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3" name="Frame 92"/>
          <p:cNvSpPr/>
          <p:nvPr/>
        </p:nvSpPr>
        <p:spPr>
          <a:xfrm>
            <a:off x="2286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4" name="Frame 93"/>
          <p:cNvSpPr/>
          <p:nvPr/>
        </p:nvSpPr>
        <p:spPr>
          <a:xfrm>
            <a:off x="114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5" name="Frame 94"/>
          <p:cNvSpPr/>
          <p:nvPr/>
        </p:nvSpPr>
        <p:spPr>
          <a:xfrm>
            <a:off x="1143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6" name="Frame 95"/>
          <p:cNvSpPr/>
          <p:nvPr/>
        </p:nvSpPr>
        <p:spPr>
          <a:xfrm>
            <a:off x="1524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7" name="Frame 96"/>
          <p:cNvSpPr/>
          <p:nvPr/>
        </p:nvSpPr>
        <p:spPr>
          <a:xfrm>
            <a:off x="1524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8" name="Frame 97"/>
          <p:cNvSpPr/>
          <p:nvPr/>
        </p:nvSpPr>
        <p:spPr>
          <a:xfrm>
            <a:off x="1143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9" name="Frame 98"/>
          <p:cNvSpPr/>
          <p:nvPr/>
        </p:nvSpPr>
        <p:spPr>
          <a:xfrm>
            <a:off x="1143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0" name="Frame 99"/>
          <p:cNvSpPr/>
          <p:nvPr/>
        </p:nvSpPr>
        <p:spPr>
          <a:xfrm>
            <a:off x="1524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1" name="Frame 100"/>
          <p:cNvSpPr/>
          <p:nvPr/>
        </p:nvSpPr>
        <p:spPr>
          <a:xfrm>
            <a:off x="1524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2" name="Frame 101"/>
          <p:cNvSpPr/>
          <p:nvPr/>
        </p:nvSpPr>
        <p:spPr>
          <a:xfrm>
            <a:off x="3048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3" name="Frame 102"/>
          <p:cNvSpPr/>
          <p:nvPr/>
        </p:nvSpPr>
        <p:spPr>
          <a:xfrm>
            <a:off x="2667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4" name="Frame 103"/>
          <p:cNvSpPr/>
          <p:nvPr/>
        </p:nvSpPr>
        <p:spPr>
          <a:xfrm>
            <a:off x="2667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5" name="Frame 104"/>
          <p:cNvSpPr/>
          <p:nvPr/>
        </p:nvSpPr>
        <p:spPr>
          <a:xfrm>
            <a:off x="2667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6" name="Frame 105"/>
          <p:cNvSpPr/>
          <p:nvPr/>
        </p:nvSpPr>
        <p:spPr>
          <a:xfrm>
            <a:off x="2667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7" name="Frame 106"/>
          <p:cNvSpPr/>
          <p:nvPr/>
        </p:nvSpPr>
        <p:spPr>
          <a:xfrm>
            <a:off x="3810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8" name="Frame 107"/>
          <p:cNvSpPr/>
          <p:nvPr/>
        </p:nvSpPr>
        <p:spPr>
          <a:xfrm>
            <a:off x="3810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9" name="Frame 108"/>
          <p:cNvSpPr/>
          <p:nvPr/>
        </p:nvSpPr>
        <p:spPr>
          <a:xfrm>
            <a:off x="419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0" name="Frame 109"/>
          <p:cNvSpPr/>
          <p:nvPr/>
        </p:nvSpPr>
        <p:spPr>
          <a:xfrm>
            <a:off x="4191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Frame 110"/>
          <p:cNvSpPr/>
          <p:nvPr/>
        </p:nvSpPr>
        <p:spPr>
          <a:xfrm>
            <a:off x="3810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2" name="Frame 111"/>
          <p:cNvSpPr/>
          <p:nvPr/>
        </p:nvSpPr>
        <p:spPr>
          <a:xfrm>
            <a:off x="3810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3" name="Frame 112"/>
          <p:cNvSpPr/>
          <p:nvPr/>
        </p:nvSpPr>
        <p:spPr>
          <a:xfrm>
            <a:off x="4191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4" name="Frame 113"/>
          <p:cNvSpPr/>
          <p:nvPr/>
        </p:nvSpPr>
        <p:spPr>
          <a:xfrm>
            <a:off x="6477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5" name="Frame 114"/>
          <p:cNvSpPr/>
          <p:nvPr/>
        </p:nvSpPr>
        <p:spPr>
          <a:xfrm>
            <a:off x="3048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6" name="Frame 115"/>
          <p:cNvSpPr/>
          <p:nvPr/>
        </p:nvSpPr>
        <p:spPr>
          <a:xfrm>
            <a:off x="3048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7" name="Frame 116"/>
          <p:cNvSpPr/>
          <p:nvPr/>
        </p:nvSpPr>
        <p:spPr>
          <a:xfrm>
            <a:off x="3429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8" name="Frame 117"/>
          <p:cNvSpPr/>
          <p:nvPr/>
        </p:nvSpPr>
        <p:spPr>
          <a:xfrm>
            <a:off x="3429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9" name="Frame 118"/>
          <p:cNvSpPr/>
          <p:nvPr/>
        </p:nvSpPr>
        <p:spPr>
          <a:xfrm>
            <a:off x="3048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0" name="Frame 119"/>
          <p:cNvSpPr/>
          <p:nvPr/>
        </p:nvSpPr>
        <p:spPr>
          <a:xfrm>
            <a:off x="3048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1" name="Frame 120"/>
          <p:cNvSpPr/>
          <p:nvPr/>
        </p:nvSpPr>
        <p:spPr>
          <a:xfrm>
            <a:off x="3429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2" name="Frame 121"/>
          <p:cNvSpPr/>
          <p:nvPr/>
        </p:nvSpPr>
        <p:spPr>
          <a:xfrm>
            <a:off x="3429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3" name="Frame 122"/>
          <p:cNvSpPr/>
          <p:nvPr/>
        </p:nvSpPr>
        <p:spPr>
          <a:xfrm>
            <a:off x="533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4" name="Frame 123"/>
          <p:cNvSpPr/>
          <p:nvPr/>
        </p:nvSpPr>
        <p:spPr>
          <a:xfrm>
            <a:off x="4953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5" name="Frame 124"/>
          <p:cNvSpPr/>
          <p:nvPr/>
        </p:nvSpPr>
        <p:spPr>
          <a:xfrm>
            <a:off x="4953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6" name="Frame 125"/>
          <p:cNvSpPr/>
          <p:nvPr/>
        </p:nvSpPr>
        <p:spPr>
          <a:xfrm>
            <a:off x="4953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7" name="Frame 126"/>
          <p:cNvSpPr/>
          <p:nvPr/>
        </p:nvSpPr>
        <p:spPr>
          <a:xfrm>
            <a:off x="4953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8" name="Frame 127"/>
          <p:cNvSpPr/>
          <p:nvPr/>
        </p:nvSpPr>
        <p:spPr>
          <a:xfrm>
            <a:off x="6096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2" name="Frame 131"/>
          <p:cNvSpPr/>
          <p:nvPr/>
        </p:nvSpPr>
        <p:spPr>
          <a:xfrm>
            <a:off x="6096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3" name="Frame 132"/>
          <p:cNvSpPr/>
          <p:nvPr/>
        </p:nvSpPr>
        <p:spPr>
          <a:xfrm>
            <a:off x="6096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4" name="Frame 133"/>
          <p:cNvSpPr/>
          <p:nvPr/>
        </p:nvSpPr>
        <p:spPr>
          <a:xfrm>
            <a:off x="6477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5" name="Frame 134"/>
          <p:cNvSpPr/>
          <p:nvPr/>
        </p:nvSpPr>
        <p:spPr>
          <a:xfrm>
            <a:off x="6477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6" name="Frame 135"/>
          <p:cNvSpPr/>
          <p:nvPr/>
        </p:nvSpPr>
        <p:spPr>
          <a:xfrm>
            <a:off x="5334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7" name="Frame 136"/>
          <p:cNvSpPr/>
          <p:nvPr/>
        </p:nvSpPr>
        <p:spPr>
          <a:xfrm>
            <a:off x="5334000" y="3657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8" name="Frame 137"/>
          <p:cNvSpPr/>
          <p:nvPr/>
        </p:nvSpPr>
        <p:spPr>
          <a:xfrm>
            <a:off x="5715000" y="4038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0" name="Frame 139"/>
          <p:cNvSpPr/>
          <p:nvPr/>
        </p:nvSpPr>
        <p:spPr>
          <a:xfrm>
            <a:off x="5334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1" name="Frame 140"/>
          <p:cNvSpPr/>
          <p:nvPr/>
        </p:nvSpPr>
        <p:spPr>
          <a:xfrm>
            <a:off x="5334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2" name="Frame 141"/>
          <p:cNvSpPr/>
          <p:nvPr/>
        </p:nvSpPr>
        <p:spPr>
          <a:xfrm>
            <a:off x="5715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3" name="Frame 142"/>
          <p:cNvSpPr/>
          <p:nvPr/>
        </p:nvSpPr>
        <p:spPr>
          <a:xfrm>
            <a:off x="5715000" y="4419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4" name="Frame 143"/>
          <p:cNvSpPr/>
          <p:nvPr/>
        </p:nvSpPr>
        <p:spPr>
          <a:xfrm>
            <a:off x="381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5" name="Frame 144"/>
          <p:cNvSpPr/>
          <p:nvPr/>
        </p:nvSpPr>
        <p:spPr>
          <a:xfrm>
            <a:off x="381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6" name="Frame 145"/>
          <p:cNvSpPr/>
          <p:nvPr/>
        </p:nvSpPr>
        <p:spPr>
          <a:xfrm>
            <a:off x="762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7" name="Frame 146"/>
          <p:cNvSpPr/>
          <p:nvPr/>
        </p:nvSpPr>
        <p:spPr>
          <a:xfrm>
            <a:off x="762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8" name="Frame 147"/>
          <p:cNvSpPr/>
          <p:nvPr/>
        </p:nvSpPr>
        <p:spPr>
          <a:xfrm>
            <a:off x="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9" name="Frame 148"/>
          <p:cNvSpPr/>
          <p:nvPr/>
        </p:nvSpPr>
        <p:spPr>
          <a:xfrm>
            <a:off x="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0" name="Frame 149"/>
          <p:cNvSpPr/>
          <p:nvPr/>
        </p:nvSpPr>
        <p:spPr>
          <a:xfrm>
            <a:off x="1524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1" name="Frame 150"/>
          <p:cNvSpPr/>
          <p:nvPr/>
        </p:nvSpPr>
        <p:spPr>
          <a:xfrm>
            <a:off x="1143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2" name="Frame 151"/>
          <p:cNvSpPr/>
          <p:nvPr/>
        </p:nvSpPr>
        <p:spPr>
          <a:xfrm>
            <a:off x="1143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3" name="Frame 152"/>
          <p:cNvSpPr/>
          <p:nvPr/>
        </p:nvSpPr>
        <p:spPr>
          <a:xfrm>
            <a:off x="2286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4" name="Frame 153"/>
          <p:cNvSpPr/>
          <p:nvPr/>
        </p:nvSpPr>
        <p:spPr>
          <a:xfrm>
            <a:off x="6858000" y="4800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5" name="Frame 154"/>
          <p:cNvSpPr/>
          <p:nvPr/>
        </p:nvSpPr>
        <p:spPr>
          <a:xfrm>
            <a:off x="2667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7" name="Frame 156"/>
          <p:cNvSpPr/>
          <p:nvPr/>
        </p:nvSpPr>
        <p:spPr>
          <a:xfrm>
            <a:off x="1524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8" name="Frame 157"/>
          <p:cNvSpPr/>
          <p:nvPr/>
        </p:nvSpPr>
        <p:spPr>
          <a:xfrm>
            <a:off x="1524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9" name="Frame 158"/>
          <p:cNvSpPr/>
          <p:nvPr/>
        </p:nvSpPr>
        <p:spPr>
          <a:xfrm>
            <a:off x="1905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0" name="Frame 159"/>
          <p:cNvSpPr/>
          <p:nvPr/>
        </p:nvSpPr>
        <p:spPr>
          <a:xfrm>
            <a:off x="1905000" y="2895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1" name="Frame 160"/>
          <p:cNvSpPr/>
          <p:nvPr/>
        </p:nvSpPr>
        <p:spPr>
          <a:xfrm>
            <a:off x="3429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2" name="Frame 161"/>
          <p:cNvSpPr/>
          <p:nvPr/>
        </p:nvSpPr>
        <p:spPr>
          <a:xfrm>
            <a:off x="3048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4" name="Frame 163"/>
          <p:cNvSpPr/>
          <p:nvPr/>
        </p:nvSpPr>
        <p:spPr>
          <a:xfrm>
            <a:off x="3429000" y="3276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6" name="Frame 165"/>
          <p:cNvSpPr/>
          <p:nvPr/>
        </p:nvSpPr>
        <p:spPr>
          <a:xfrm>
            <a:off x="381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7" name="Frame 166"/>
          <p:cNvSpPr/>
          <p:nvPr/>
        </p:nvSpPr>
        <p:spPr>
          <a:xfrm>
            <a:off x="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8" name="Frame 167"/>
          <p:cNvSpPr/>
          <p:nvPr/>
        </p:nvSpPr>
        <p:spPr>
          <a:xfrm>
            <a:off x="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9" name="Frame 168"/>
          <p:cNvSpPr/>
          <p:nvPr/>
        </p:nvSpPr>
        <p:spPr>
          <a:xfrm>
            <a:off x="381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0" name="Frame 169"/>
          <p:cNvSpPr/>
          <p:nvPr/>
        </p:nvSpPr>
        <p:spPr>
          <a:xfrm>
            <a:off x="381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1" name="Frame 170"/>
          <p:cNvSpPr/>
          <p:nvPr/>
        </p:nvSpPr>
        <p:spPr>
          <a:xfrm>
            <a:off x="38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2" name="Frame 171"/>
          <p:cNvSpPr/>
          <p:nvPr/>
        </p:nvSpPr>
        <p:spPr>
          <a:xfrm>
            <a:off x="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3" name="Frame 172"/>
          <p:cNvSpPr/>
          <p:nvPr/>
        </p:nvSpPr>
        <p:spPr>
          <a:xfrm>
            <a:off x="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4" name="Frame 173"/>
          <p:cNvSpPr/>
          <p:nvPr/>
        </p:nvSpPr>
        <p:spPr>
          <a:xfrm>
            <a:off x="38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5" name="Frame 174"/>
          <p:cNvSpPr/>
          <p:nvPr/>
        </p:nvSpPr>
        <p:spPr>
          <a:xfrm>
            <a:off x="381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1181100" y="4610100"/>
            <a:ext cx="3886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ame 175"/>
          <p:cNvSpPr/>
          <p:nvPr/>
        </p:nvSpPr>
        <p:spPr>
          <a:xfrm>
            <a:off x="495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7" name="Frame 176"/>
          <p:cNvSpPr/>
          <p:nvPr/>
        </p:nvSpPr>
        <p:spPr>
          <a:xfrm>
            <a:off x="4572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8" name="Frame 177"/>
          <p:cNvSpPr/>
          <p:nvPr/>
        </p:nvSpPr>
        <p:spPr>
          <a:xfrm>
            <a:off x="4572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9" name="Frame 178"/>
          <p:cNvSpPr/>
          <p:nvPr/>
        </p:nvSpPr>
        <p:spPr>
          <a:xfrm>
            <a:off x="4191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0" name="Frame 179"/>
          <p:cNvSpPr/>
          <p:nvPr/>
        </p:nvSpPr>
        <p:spPr>
          <a:xfrm>
            <a:off x="4572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1" name="Frame 180"/>
          <p:cNvSpPr/>
          <p:nvPr/>
        </p:nvSpPr>
        <p:spPr>
          <a:xfrm>
            <a:off x="5715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2" name="Frame 181"/>
          <p:cNvSpPr/>
          <p:nvPr/>
        </p:nvSpPr>
        <p:spPr>
          <a:xfrm>
            <a:off x="5715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3" name="Frame 182"/>
          <p:cNvSpPr/>
          <p:nvPr/>
        </p:nvSpPr>
        <p:spPr>
          <a:xfrm>
            <a:off x="6096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4" name="Frame 183"/>
          <p:cNvSpPr/>
          <p:nvPr/>
        </p:nvSpPr>
        <p:spPr>
          <a:xfrm>
            <a:off x="6096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6" name="Frame 185"/>
          <p:cNvSpPr/>
          <p:nvPr/>
        </p:nvSpPr>
        <p:spPr>
          <a:xfrm>
            <a:off x="5715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8" name="Frame 187"/>
          <p:cNvSpPr/>
          <p:nvPr/>
        </p:nvSpPr>
        <p:spPr>
          <a:xfrm>
            <a:off x="6096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9" name="Frame 188"/>
          <p:cNvSpPr/>
          <p:nvPr/>
        </p:nvSpPr>
        <p:spPr>
          <a:xfrm>
            <a:off x="4953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0" name="Frame 189"/>
          <p:cNvSpPr/>
          <p:nvPr/>
        </p:nvSpPr>
        <p:spPr>
          <a:xfrm>
            <a:off x="4953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1" name="Frame 190"/>
          <p:cNvSpPr/>
          <p:nvPr/>
        </p:nvSpPr>
        <p:spPr>
          <a:xfrm>
            <a:off x="5334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2" name="Frame 191"/>
          <p:cNvSpPr/>
          <p:nvPr/>
        </p:nvSpPr>
        <p:spPr>
          <a:xfrm>
            <a:off x="5334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3" name="Frame 192"/>
          <p:cNvSpPr/>
          <p:nvPr/>
        </p:nvSpPr>
        <p:spPr>
          <a:xfrm>
            <a:off x="4572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4" name="Frame 193"/>
          <p:cNvSpPr/>
          <p:nvPr/>
        </p:nvSpPr>
        <p:spPr>
          <a:xfrm>
            <a:off x="4953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5" name="Frame 194"/>
          <p:cNvSpPr/>
          <p:nvPr/>
        </p:nvSpPr>
        <p:spPr>
          <a:xfrm>
            <a:off x="4953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6" name="Frame 195"/>
          <p:cNvSpPr/>
          <p:nvPr/>
        </p:nvSpPr>
        <p:spPr>
          <a:xfrm>
            <a:off x="5334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7" name="Frame 196"/>
          <p:cNvSpPr/>
          <p:nvPr/>
        </p:nvSpPr>
        <p:spPr>
          <a:xfrm>
            <a:off x="6858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8" name="Frame 197"/>
          <p:cNvSpPr/>
          <p:nvPr/>
        </p:nvSpPr>
        <p:spPr>
          <a:xfrm>
            <a:off x="6858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9" name="Frame 198"/>
          <p:cNvSpPr/>
          <p:nvPr/>
        </p:nvSpPr>
        <p:spPr>
          <a:xfrm>
            <a:off x="7239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0" name="Frame 199"/>
          <p:cNvSpPr/>
          <p:nvPr/>
        </p:nvSpPr>
        <p:spPr>
          <a:xfrm>
            <a:off x="7239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1" name="Frame 200"/>
          <p:cNvSpPr/>
          <p:nvPr/>
        </p:nvSpPr>
        <p:spPr>
          <a:xfrm>
            <a:off x="6858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2" name="Frame 201"/>
          <p:cNvSpPr/>
          <p:nvPr/>
        </p:nvSpPr>
        <p:spPr>
          <a:xfrm>
            <a:off x="6858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3" name="Frame 202"/>
          <p:cNvSpPr/>
          <p:nvPr/>
        </p:nvSpPr>
        <p:spPr>
          <a:xfrm>
            <a:off x="7239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4" name="Frame 203"/>
          <p:cNvSpPr/>
          <p:nvPr/>
        </p:nvSpPr>
        <p:spPr>
          <a:xfrm>
            <a:off x="7239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5" name="Frame 204"/>
          <p:cNvSpPr/>
          <p:nvPr/>
        </p:nvSpPr>
        <p:spPr>
          <a:xfrm>
            <a:off x="6477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6" name="Frame 205"/>
          <p:cNvSpPr/>
          <p:nvPr/>
        </p:nvSpPr>
        <p:spPr>
          <a:xfrm>
            <a:off x="6477000" y="5181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7" name="Frame 206"/>
          <p:cNvSpPr/>
          <p:nvPr/>
        </p:nvSpPr>
        <p:spPr>
          <a:xfrm>
            <a:off x="5334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8" name="Frame 207"/>
          <p:cNvSpPr/>
          <p:nvPr/>
        </p:nvSpPr>
        <p:spPr>
          <a:xfrm>
            <a:off x="6477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9" name="Frame 208"/>
          <p:cNvSpPr/>
          <p:nvPr/>
        </p:nvSpPr>
        <p:spPr>
          <a:xfrm>
            <a:off x="5715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0" name="Frame 209"/>
          <p:cNvSpPr/>
          <p:nvPr/>
        </p:nvSpPr>
        <p:spPr>
          <a:xfrm>
            <a:off x="6096000" y="6324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1" name="Frame 210"/>
          <p:cNvSpPr/>
          <p:nvPr/>
        </p:nvSpPr>
        <p:spPr>
          <a:xfrm>
            <a:off x="7620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2" name="Frame 211"/>
          <p:cNvSpPr/>
          <p:nvPr/>
        </p:nvSpPr>
        <p:spPr>
          <a:xfrm>
            <a:off x="7620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3" name="Frame 212"/>
          <p:cNvSpPr/>
          <p:nvPr/>
        </p:nvSpPr>
        <p:spPr>
          <a:xfrm>
            <a:off x="8001000" y="5943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4" name="Frame 213"/>
          <p:cNvSpPr/>
          <p:nvPr/>
        </p:nvSpPr>
        <p:spPr>
          <a:xfrm>
            <a:off x="8001000" y="5562600"/>
            <a:ext cx="381000" cy="381000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5943600"/>
            <a:ext cx="845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7780268" y="2971808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0.36 mm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100 mas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217" name="Straight Arrow Connector 216"/>
          <p:cNvCxnSpPr/>
          <p:nvPr/>
        </p:nvCxnSpPr>
        <p:spPr>
          <a:xfrm rot="5400000">
            <a:off x="7543005" y="4648204"/>
            <a:ext cx="16764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rc 203"/>
          <p:cNvSpPr/>
          <p:nvPr/>
        </p:nvSpPr>
        <p:spPr>
          <a:xfrm>
            <a:off x="-5943600" y="381000"/>
            <a:ext cx="12573000" cy="12573000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1" name="Frame 230"/>
          <p:cNvSpPr/>
          <p:nvPr/>
        </p:nvSpPr>
        <p:spPr>
          <a:xfrm>
            <a:off x="6781800" y="3429000"/>
            <a:ext cx="533400" cy="5334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781800" y="3810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…a different view….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solidFill>
                  <a:schemeClr val="bg1"/>
                </a:solidFill>
              </a:rPr>
              <a:t>at the </a:t>
            </a:r>
            <a:r>
              <a:rPr lang="it-IT" i="1" dirty="0" smtClean="0">
                <a:solidFill>
                  <a:schemeClr val="bg1"/>
                </a:solidFill>
              </a:rPr>
              <a:t>seeing</a:t>
            </a:r>
            <a:r>
              <a:rPr lang="it-IT" dirty="0" smtClean="0">
                <a:solidFill>
                  <a:schemeClr val="bg1"/>
                </a:solidFill>
              </a:rPr>
              <a:t> scale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0" y="5715008"/>
            <a:ext cx="2458528" cy="1142999"/>
            <a:chOff x="0" y="2819400"/>
            <a:chExt cx="8686800" cy="4038600"/>
          </a:xfrm>
        </p:grpSpPr>
        <p:sp>
          <p:nvSpPr>
            <p:cNvPr id="4" name="Oval 3"/>
            <p:cNvSpPr/>
            <p:nvPr/>
          </p:nvSpPr>
          <p:spPr>
            <a:xfrm>
              <a:off x="381000" y="5715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ame 4"/>
            <p:cNvSpPr/>
            <p:nvPr/>
          </p:nvSpPr>
          <p:spPr>
            <a:xfrm>
              <a:off x="152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762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143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143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762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143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1143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381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381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381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381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2286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2286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4" name="Frame 23"/>
            <p:cNvSpPr/>
            <p:nvPr/>
          </p:nvSpPr>
          <p:spPr>
            <a:xfrm>
              <a:off x="2667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5" name="Frame 24"/>
            <p:cNvSpPr/>
            <p:nvPr/>
          </p:nvSpPr>
          <p:spPr>
            <a:xfrm>
              <a:off x="2667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286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2286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2667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29" name="Frame 28"/>
            <p:cNvSpPr/>
            <p:nvPr/>
          </p:nvSpPr>
          <p:spPr>
            <a:xfrm>
              <a:off x="2667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52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1524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2" name="Frame 31"/>
            <p:cNvSpPr/>
            <p:nvPr/>
          </p:nvSpPr>
          <p:spPr>
            <a:xfrm>
              <a:off x="1905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3" name="Frame 32"/>
            <p:cNvSpPr/>
            <p:nvPr/>
          </p:nvSpPr>
          <p:spPr>
            <a:xfrm>
              <a:off x="1905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" name="Frame 33"/>
            <p:cNvSpPr/>
            <p:nvPr/>
          </p:nvSpPr>
          <p:spPr>
            <a:xfrm>
              <a:off x="1524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1524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6" name="Frame 35"/>
            <p:cNvSpPr/>
            <p:nvPr/>
          </p:nvSpPr>
          <p:spPr>
            <a:xfrm>
              <a:off x="1905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Frame 36"/>
            <p:cNvSpPr/>
            <p:nvPr/>
          </p:nvSpPr>
          <p:spPr>
            <a:xfrm>
              <a:off x="1905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8" name="Frame 37"/>
            <p:cNvSpPr/>
            <p:nvPr/>
          </p:nvSpPr>
          <p:spPr>
            <a:xfrm>
              <a:off x="3429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9" name="Frame 38"/>
            <p:cNvSpPr/>
            <p:nvPr/>
          </p:nvSpPr>
          <p:spPr>
            <a:xfrm>
              <a:off x="3048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0" name="Frame 39"/>
            <p:cNvSpPr/>
            <p:nvPr/>
          </p:nvSpPr>
          <p:spPr>
            <a:xfrm>
              <a:off x="3048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1" name="Frame 40"/>
            <p:cNvSpPr/>
            <p:nvPr/>
          </p:nvSpPr>
          <p:spPr>
            <a:xfrm>
              <a:off x="3048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2" name="Frame 41"/>
            <p:cNvSpPr/>
            <p:nvPr/>
          </p:nvSpPr>
          <p:spPr>
            <a:xfrm>
              <a:off x="3048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3" name="Frame 42"/>
            <p:cNvSpPr/>
            <p:nvPr/>
          </p:nvSpPr>
          <p:spPr>
            <a:xfrm>
              <a:off x="4191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4191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5" name="Frame 44"/>
            <p:cNvSpPr/>
            <p:nvPr/>
          </p:nvSpPr>
          <p:spPr>
            <a:xfrm>
              <a:off x="4572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6" name="Frame 45"/>
            <p:cNvSpPr/>
            <p:nvPr/>
          </p:nvSpPr>
          <p:spPr>
            <a:xfrm>
              <a:off x="4572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7" name="Frame 46"/>
            <p:cNvSpPr/>
            <p:nvPr/>
          </p:nvSpPr>
          <p:spPr>
            <a:xfrm>
              <a:off x="4191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8" name="Frame 47"/>
            <p:cNvSpPr/>
            <p:nvPr/>
          </p:nvSpPr>
          <p:spPr>
            <a:xfrm>
              <a:off x="4191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9" name="Frame 48"/>
            <p:cNvSpPr/>
            <p:nvPr/>
          </p:nvSpPr>
          <p:spPr>
            <a:xfrm>
              <a:off x="4572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0" name="Frame 49"/>
            <p:cNvSpPr/>
            <p:nvPr/>
          </p:nvSpPr>
          <p:spPr>
            <a:xfrm>
              <a:off x="4572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3429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2" name="Frame 51"/>
            <p:cNvSpPr/>
            <p:nvPr/>
          </p:nvSpPr>
          <p:spPr>
            <a:xfrm>
              <a:off x="3429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3" name="Frame 52"/>
            <p:cNvSpPr/>
            <p:nvPr/>
          </p:nvSpPr>
          <p:spPr>
            <a:xfrm>
              <a:off x="3810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4" name="Frame 53"/>
            <p:cNvSpPr/>
            <p:nvPr/>
          </p:nvSpPr>
          <p:spPr>
            <a:xfrm>
              <a:off x="3810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5" name="Frame 54"/>
            <p:cNvSpPr/>
            <p:nvPr/>
          </p:nvSpPr>
          <p:spPr>
            <a:xfrm>
              <a:off x="3429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6" name="Frame 55"/>
            <p:cNvSpPr/>
            <p:nvPr/>
          </p:nvSpPr>
          <p:spPr>
            <a:xfrm>
              <a:off x="3429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7" name="Frame 56"/>
            <p:cNvSpPr/>
            <p:nvPr/>
          </p:nvSpPr>
          <p:spPr>
            <a:xfrm>
              <a:off x="3810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3810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9" name="Frame 58"/>
            <p:cNvSpPr/>
            <p:nvPr/>
          </p:nvSpPr>
          <p:spPr>
            <a:xfrm>
              <a:off x="114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0" name="Frame 59"/>
            <p:cNvSpPr/>
            <p:nvPr/>
          </p:nvSpPr>
          <p:spPr>
            <a:xfrm>
              <a:off x="762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1" name="Frame 60"/>
            <p:cNvSpPr/>
            <p:nvPr/>
          </p:nvSpPr>
          <p:spPr>
            <a:xfrm>
              <a:off x="762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2" name="Frame 61"/>
            <p:cNvSpPr/>
            <p:nvPr/>
          </p:nvSpPr>
          <p:spPr>
            <a:xfrm>
              <a:off x="762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3" name="Frame 62"/>
            <p:cNvSpPr/>
            <p:nvPr/>
          </p:nvSpPr>
          <p:spPr>
            <a:xfrm>
              <a:off x="762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4" name="Frame 63"/>
            <p:cNvSpPr/>
            <p:nvPr/>
          </p:nvSpPr>
          <p:spPr>
            <a:xfrm>
              <a:off x="1905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1905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6" name="Frame 65"/>
            <p:cNvSpPr/>
            <p:nvPr/>
          </p:nvSpPr>
          <p:spPr>
            <a:xfrm>
              <a:off x="2286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7" name="Frame 66"/>
            <p:cNvSpPr/>
            <p:nvPr/>
          </p:nvSpPr>
          <p:spPr>
            <a:xfrm>
              <a:off x="2286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8" name="Frame 67"/>
            <p:cNvSpPr/>
            <p:nvPr/>
          </p:nvSpPr>
          <p:spPr>
            <a:xfrm>
              <a:off x="1905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9" name="Frame 68"/>
            <p:cNvSpPr/>
            <p:nvPr/>
          </p:nvSpPr>
          <p:spPr>
            <a:xfrm>
              <a:off x="1905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0" name="Frame 69"/>
            <p:cNvSpPr/>
            <p:nvPr/>
          </p:nvSpPr>
          <p:spPr>
            <a:xfrm>
              <a:off x="2286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1" name="Frame 70"/>
            <p:cNvSpPr/>
            <p:nvPr/>
          </p:nvSpPr>
          <p:spPr>
            <a:xfrm>
              <a:off x="2286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2" name="Frame 71"/>
            <p:cNvSpPr/>
            <p:nvPr/>
          </p:nvSpPr>
          <p:spPr>
            <a:xfrm>
              <a:off x="114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3" name="Frame 72"/>
            <p:cNvSpPr/>
            <p:nvPr/>
          </p:nvSpPr>
          <p:spPr>
            <a:xfrm>
              <a:off x="1143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1524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5" name="Frame 74"/>
            <p:cNvSpPr/>
            <p:nvPr/>
          </p:nvSpPr>
          <p:spPr>
            <a:xfrm>
              <a:off x="1524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6" name="Frame 75"/>
            <p:cNvSpPr/>
            <p:nvPr/>
          </p:nvSpPr>
          <p:spPr>
            <a:xfrm>
              <a:off x="1143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7" name="Frame 76"/>
            <p:cNvSpPr/>
            <p:nvPr/>
          </p:nvSpPr>
          <p:spPr>
            <a:xfrm>
              <a:off x="1143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8" name="Frame 77"/>
            <p:cNvSpPr/>
            <p:nvPr/>
          </p:nvSpPr>
          <p:spPr>
            <a:xfrm>
              <a:off x="1524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9" name="Frame 78"/>
            <p:cNvSpPr/>
            <p:nvPr/>
          </p:nvSpPr>
          <p:spPr>
            <a:xfrm>
              <a:off x="1524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0" name="Frame 79"/>
            <p:cNvSpPr/>
            <p:nvPr/>
          </p:nvSpPr>
          <p:spPr>
            <a:xfrm>
              <a:off x="3048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1" name="Frame 80"/>
            <p:cNvSpPr/>
            <p:nvPr/>
          </p:nvSpPr>
          <p:spPr>
            <a:xfrm>
              <a:off x="2667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2" name="Frame 81"/>
            <p:cNvSpPr/>
            <p:nvPr/>
          </p:nvSpPr>
          <p:spPr>
            <a:xfrm>
              <a:off x="2667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3" name="Frame 82"/>
            <p:cNvSpPr/>
            <p:nvPr/>
          </p:nvSpPr>
          <p:spPr>
            <a:xfrm>
              <a:off x="2667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4" name="Frame 83"/>
            <p:cNvSpPr/>
            <p:nvPr/>
          </p:nvSpPr>
          <p:spPr>
            <a:xfrm>
              <a:off x="2667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5" name="Frame 84"/>
            <p:cNvSpPr/>
            <p:nvPr/>
          </p:nvSpPr>
          <p:spPr>
            <a:xfrm>
              <a:off x="3810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6" name="Frame 85"/>
            <p:cNvSpPr/>
            <p:nvPr/>
          </p:nvSpPr>
          <p:spPr>
            <a:xfrm>
              <a:off x="3810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7" name="Frame 86"/>
            <p:cNvSpPr/>
            <p:nvPr/>
          </p:nvSpPr>
          <p:spPr>
            <a:xfrm>
              <a:off x="419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8" name="Frame 87"/>
            <p:cNvSpPr/>
            <p:nvPr/>
          </p:nvSpPr>
          <p:spPr>
            <a:xfrm>
              <a:off x="4191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9" name="Frame 88"/>
            <p:cNvSpPr/>
            <p:nvPr/>
          </p:nvSpPr>
          <p:spPr>
            <a:xfrm>
              <a:off x="3810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0" name="Frame 89"/>
            <p:cNvSpPr/>
            <p:nvPr/>
          </p:nvSpPr>
          <p:spPr>
            <a:xfrm>
              <a:off x="3810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1" name="Frame 90"/>
            <p:cNvSpPr/>
            <p:nvPr/>
          </p:nvSpPr>
          <p:spPr>
            <a:xfrm>
              <a:off x="4191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2" name="Frame 91"/>
            <p:cNvSpPr/>
            <p:nvPr/>
          </p:nvSpPr>
          <p:spPr>
            <a:xfrm>
              <a:off x="6477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3" name="Frame 92"/>
            <p:cNvSpPr/>
            <p:nvPr/>
          </p:nvSpPr>
          <p:spPr>
            <a:xfrm>
              <a:off x="3048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4" name="Frame 93"/>
            <p:cNvSpPr/>
            <p:nvPr/>
          </p:nvSpPr>
          <p:spPr>
            <a:xfrm>
              <a:off x="3048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5" name="Frame 94"/>
            <p:cNvSpPr/>
            <p:nvPr/>
          </p:nvSpPr>
          <p:spPr>
            <a:xfrm>
              <a:off x="3429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6" name="Frame 95"/>
            <p:cNvSpPr/>
            <p:nvPr/>
          </p:nvSpPr>
          <p:spPr>
            <a:xfrm>
              <a:off x="3429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7" name="Frame 96"/>
            <p:cNvSpPr/>
            <p:nvPr/>
          </p:nvSpPr>
          <p:spPr>
            <a:xfrm>
              <a:off x="3048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8" name="Frame 97"/>
            <p:cNvSpPr/>
            <p:nvPr/>
          </p:nvSpPr>
          <p:spPr>
            <a:xfrm>
              <a:off x="3048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9" name="Frame 98"/>
            <p:cNvSpPr/>
            <p:nvPr/>
          </p:nvSpPr>
          <p:spPr>
            <a:xfrm>
              <a:off x="3429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0" name="Frame 99"/>
            <p:cNvSpPr/>
            <p:nvPr/>
          </p:nvSpPr>
          <p:spPr>
            <a:xfrm>
              <a:off x="3429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1" name="Frame 100"/>
            <p:cNvSpPr/>
            <p:nvPr/>
          </p:nvSpPr>
          <p:spPr>
            <a:xfrm>
              <a:off x="533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2" name="Frame 101"/>
            <p:cNvSpPr/>
            <p:nvPr/>
          </p:nvSpPr>
          <p:spPr>
            <a:xfrm>
              <a:off x="4953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3" name="Frame 102"/>
            <p:cNvSpPr/>
            <p:nvPr/>
          </p:nvSpPr>
          <p:spPr>
            <a:xfrm>
              <a:off x="4953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4" name="Frame 103"/>
            <p:cNvSpPr/>
            <p:nvPr/>
          </p:nvSpPr>
          <p:spPr>
            <a:xfrm>
              <a:off x="4953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5" name="Frame 104"/>
            <p:cNvSpPr/>
            <p:nvPr/>
          </p:nvSpPr>
          <p:spPr>
            <a:xfrm>
              <a:off x="4953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6" name="Frame 105"/>
            <p:cNvSpPr/>
            <p:nvPr/>
          </p:nvSpPr>
          <p:spPr>
            <a:xfrm>
              <a:off x="6096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7" name="Frame 106"/>
            <p:cNvSpPr/>
            <p:nvPr/>
          </p:nvSpPr>
          <p:spPr>
            <a:xfrm>
              <a:off x="6096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8" name="Frame 107"/>
            <p:cNvSpPr/>
            <p:nvPr/>
          </p:nvSpPr>
          <p:spPr>
            <a:xfrm>
              <a:off x="6096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09" name="Frame 108"/>
            <p:cNvSpPr/>
            <p:nvPr/>
          </p:nvSpPr>
          <p:spPr>
            <a:xfrm>
              <a:off x="6477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0" name="Frame 109"/>
            <p:cNvSpPr/>
            <p:nvPr/>
          </p:nvSpPr>
          <p:spPr>
            <a:xfrm>
              <a:off x="6477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1" name="Frame 110"/>
            <p:cNvSpPr/>
            <p:nvPr/>
          </p:nvSpPr>
          <p:spPr>
            <a:xfrm>
              <a:off x="5334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2" name="Frame 111"/>
            <p:cNvSpPr/>
            <p:nvPr/>
          </p:nvSpPr>
          <p:spPr>
            <a:xfrm>
              <a:off x="5334000" y="3810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3" name="Frame 112"/>
            <p:cNvSpPr/>
            <p:nvPr/>
          </p:nvSpPr>
          <p:spPr>
            <a:xfrm>
              <a:off x="5715000" y="4191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4" name="Frame 113"/>
            <p:cNvSpPr/>
            <p:nvPr/>
          </p:nvSpPr>
          <p:spPr>
            <a:xfrm>
              <a:off x="5334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5" name="Frame 114"/>
            <p:cNvSpPr/>
            <p:nvPr/>
          </p:nvSpPr>
          <p:spPr>
            <a:xfrm>
              <a:off x="5334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6" name="Frame 115"/>
            <p:cNvSpPr/>
            <p:nvPr/>
          </p:nvSpPr>
          <p:spPr>
            <a:xfrm>
              <a:off x="5715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7" name="Frame 116"/>
            <p:cNvSpPr/>
            <p:nvPr/>
          </p:nvSpPr>
          <p:spPr>
            <a:xfrm>
              <a:off x="5715000" y="4572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8" name="Frame 117"/>
            <p:cNvSpPr/>
            <p:nvPr/>
          </p:nvSpPr>
          <p:spPr>
            <a:xfrm>
              <a:off x="381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19" name="Frame 118"/>
            <p:cNvSpPr/>
            <p:nvPr/>
          </p:nvSpPr>
          <p:spPr>
            <a:xfrm>
              <a:off x="381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0" name="Frame 119"/>
            <p:cNvSpPr/>
            <p:nvPr/>
          </p:nvSpPr>
          <p:spPr>
            <a:xfrm>
              <a:off x="762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1" name="Frame 120"/>
            <p:cNvSpPr/>
            <p:nvPr/>
          </p:nvSpPr>
          <p:spPr>
            <a:xfrm>
              <a:off x="762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2" name="Frame 121"/>
            <p:cNvSpPr/>
            <p:nvPr/>
          </p:nvSpPr>
          <p:spPr>
            <a:xfrm>
              <a:off x="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3" name="Frame 122"/>
            <p:cNvSpPr/>
            <p:nvPr/>
          </p:nvSpPr>
          <p:spPr>
            <a:xfrm>
              <a:off x="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4" name="Frame 123"/>
            <p:cNvSpPr/>
            <p:nvPr/>
          </p:nvSpPr>
          <p:spPr>
            <a:xfrm>
              <a:off x="1524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5" name="Frame 124"/>
            <p:cNvSpPr/>
            <p:nvPr/>
          </p:nvSpPr>
          <p:spPr>
            <a:xfrm>
              <a:off x="1143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6" name="Frame 125"/>
            <p:cNvSpPr/>
            <p:nvPr/>
          </p:nvSpPr>
          <p:spPr>
            <a:xfrm>
              <a:off x="1143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7" name="Frame 126"/>
            <p:cNvSpPr/>
            <p:nvPr/>
          </p:nvSpPr>
          <p:spPr>
            <a:xfrm>
              <a:off x="2286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8" name="Frame 127"/>
            <p:cNvSpPr/>
            <p:nvPr/>
          </p:nvSpPr>
          <p:spPr>
            <a:xfrm>
              <a:off x="6858000" y="4953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29" name="Frame 128"/>
            <p:cNvSpPr/>
            <p:nvPr/>
          </p:nvSpPr>
          <p:spPr>
            <a:xfrm>
              <a:off x="2667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0" name="Frame 129"/>
            <p:cNvSpPr/>
            <p:nvPr/>
          </p:nvSpPr>
          <p:spPr>
            <a:xfrm>
              <a:off x="1524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" name="Frame 130"/>
            <p:cNvSpPr/>
            <p:nvPr/>
          </p:nvSpPr>
          <p:spPr>
            <a:xfrm>
              <a:off x="1524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2" name="Frame 131"/>
            <p:cNvSpPr/>
            <p:nvPr/>
          </p:nvSpPr>
          <p:spPr>
            <a:xfrm>
              <a:off x="1905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3" name="Frame 132"/>
            <p:cNvSpPr/>
            <p:nvPr/>
          </p:nvSpPr>
          <p:spPr>
            <a:xfrm>
              <a:off x="1905000" y="3048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4" name="Frame 133"/>
            <p:cNvSpPr/>
            <p:nvPr/>
          </p:nvSpPr>
          <p:spPr>
            <a:xfrm>
              <a:off x="3429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5" name="Frame 134"/>
            <p:cNvSpPr/>
            <p:nvPr/>
          </p:nvSpPr>
          <p:spPr>
            <a:xfrm>
              <a:off x="3048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6" name="Frame 135"/>
            <p:cNvSpPr/>
            <p:nvPr/>
          </p:nvSpPr>
          <p:spPr>
            <a:xfrm>
              <a:off x="3429000" y="3429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7" name="Frame 136"/>
            <p:cNvSpPr/>
            <p:nvPr/>
          </p:nvSpPr>
          <p:spPr>
            <a:xfrm>
              <a:off x="381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8" name="Frame 137"/>
            <p:cNvSpPr/>
            <p:nvPr/>
          </p:nvSpPr>
          <p:spPr>
            <a:xfrm>
              <a:off x="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9" name="Frame 138"/>
            <p:cNvSpPr/>
            <p:nvPr/>
          </p:nvSpPr>
          <p:spPr>
            <a:xfrm>
              <a:off x="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0" name="Frame 139"/>
            <p:cNvSpPr/>
            <p:nvPr/>
          </p:nvSpPr>
          <p:spPr>
            <a:xfrm>
              <a:off x="381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1" name="Frame 140"/>
            <p:cNvSpPr/>
            <p:nvPr/>
          </p:nvSpPr>
          <p:spPr>
            <a:xfrm>
              <a:off x="381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2" name="Frame 141"/>
            <p:cNvSpPr/>
            <p:nvPr/>
          </p:nvSpPr>
          <p:spPr>
            <a:xfrm>
              <a:off x="38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3" name="Frame 142"/>
            <p:cNvSpPr/>
            <p:nvPr/>
          </p:nvSpPr>
          <p:spPr>
            <a:xfrm>
              <a:off x="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4" name="Frame 143"/>
            <p:cNvSpPr/>
            <p:nvPr/>
          </p:nvSpPr>
          <p:spPr>
            <a:xfrm>
              <a:off x="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5" name="Frame 144"/>
            <p:cNvSpPr/>
            <p:nvPr/>
          </p:nvSpPr>
          <p:spPr>
            <a:xfrm>
              <a:off x="38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6" name="Frame 145"/>
            <p:cNvSpPr/>
            <p:nvPr/>
          </p:nvSpPr>
          <p:spPr>
            <a:xfrm>
              <a:off x="381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-1181100" y="4762500"/>
              <a:ext cx="3886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rame 147"/>
            <p:cNvSpPr/>
            <p:nvPr/>
          </p:nvSpPr>
          <p:spPr>
            <a:xfrm>
              <a:off x="495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49" name="Frame 148"/>
            <p:cNvSpPr/>
            <p:nvPr/>
          </p:nvSpPr>
          <p:spPr>
            <a:xfrm>
              <a:off x="4572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0" name="Frame 149"/>
            <p:cNvSpPr/>
            <p:nvPr/>
          </p:nvSpPr>
          <p:spPr>
            <a:xfrm>
              <a:off x="4572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1" name="Frame 150"/>
            <p:cNvSpPr/>
            <p:nvPr/>
          </p:nvSpPr>
          <p:spPr>
            <a:xfrm>
              <a:off x="4191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2" name="Frame 151"/>
            <p:cNvSpPr/>
            <p:nvPr/>
          </p:nvSpPr>
          <p:spPr>
            <a:xfrm>
              <a:off x="4572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3" name="Frame 152"/>
            <p:cNvSpPr/>
            <p:nvPr/>
          </p:nvSpPr>
          <p:spPr>
            <a:xfrm>
              <a:off x="5715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4" name="Frame 153"/>
            <p:cNvSpPr/>
            <p:nvPr/>
          </p:nvSpPr>
          <p:spPr>
            <a:xfrm>
              <a:off x="5715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5" name="Frame 154"/>
            <p:cNvSpPr/>
            <p:nvPr/>
          </p:nvSpPr>
          <p:spPr>
            <a:xfrm>
              <a:off x="6096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6" name="Frame 155"/>
            <p:cNvSpPr/>
            <p:nvPr/>
          </p:nvSpPr>
          <p:spPr>
            <a:xfrm>
              <a:off x="6096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7" name="Frame 156"/>
            <p:cNvSpPr/>
            <p:nvPr/>
          </p:nvSpPr>
          <p:spPr>
            <a:xfrm>
              <a:off x="5715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8" name="Frame 157"/>
            <p:cNvSpPr/>
            <p:nvPr/>
          </p:nvSpPr>
          <p:spPr>
            <a:xfrm>
              <a:off x="6096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59" name="Frame 158"/>
            <p:cNvSpPr/>
            <p:nvPr/>
          </p:nvSpPr>
          <p:spPr>
            <a:xfrm>
              <a:off x="4953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0" name="Frame 159"/>
            <p:cNvSpPr/>
            <p:nvPr/>
          </p:nvSpPr>
          <p:spPr>
            <a:xfrm>
              <a:off x="4953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1" name="Frame 160"/>
            <p:cNvSpPr/>
            <p:nvPr/>
          </p:nvSpPr>
          <p:spPr>
            <a:xfrm>
              <a:off x="5334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2" name="Frame 161"/>
            <p:cNvSpPr/>
            <p:nvPr/>
          </p:nvSpPr>
          <p:spPr>
            <a:xfrm>
              <a:off x="5334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3" name="Frame 162"/>
            <p:cNvSpPr/>
            <p:nvPr/>
          </p:nvSpPr>
          <p:spPr>
            <a:xfrm>
              <a:off x="4572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4" name="Frame 163"/>
            <p:cNvSpPr/>
            <p:nvPr/>
          </p:nvSpPr>
          <p:spPr>
            <a:xfrm>
              <a:off x="4953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5" name="Frame 164"/>
            <p:cNvSpPr/>
            <p:nvPr/>
          </p:nvSpPr>
          <p:spPr>
            <a:xfrm>
              <a:off x="4953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6" name="Frame 165"/>
            <p:cNvSpPr/>
            <p:nvPr/>
          </p:nvSpPr>
          <p:spPr>
            <a:xfrm>
              <a:off x="5334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7" name="Frame 166"/>
            <p:cNvSpPr/>
            <p:nvPr/>
          </p:nvSpPr>
          <p:spPr>
            <a:xfrm>
              <a:off x="6858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8" name="Frame 167"/>
            <p:cNvSpPr/>
            <p:nvPr/>
          </p:nvSpPr>
          <p:spPr>
            <a:xfrm>
              <a:off x="6858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69" name="Frame 168"/>
            <p:cNvSpPr/>
            <p:nvPr/>
          </p:nvSpPr>
          <p:spPr>
            <a:xfrm>
              <a:off x="7239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0" name="Frame 169"/>
            <p:cNvSpPr/>
            <p:nvPr/>
          </p:nvSpPr>
          <p:spPr>
            <a:xfrm>
              <a:off x="7239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1" name="Frame 170"/>
            <p:cNvSpPr/>
            <p:nvPr/>
          </p:nvSpPr>
          <p:spPr>
            <a:xfrm>
              <a:off x="6858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2" name="Frame 171"/>
            <p:cNvSpPr/>
            <p:nvPr/>
          </p:nvSpPr>
          <p:spPr>
            <a:xfrm>
              <a:off x="6858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3" name="Frame 172"/>
            <p:cNvSpPr/>
            <p:nvPr/>
          </p:nvSpPr>
          <p:spPr>
            <a:xfrm>
              <a:off x="7239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4" name="Frame 173"/>
            <p:cNvSpPr/>
            <p:nvPr/>
          </p:nvSpPr>
          <p:spPr>
            <a:xfrm>
              <a:off x="7239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5" name="Frame 174"/>
            <p:cNvSpPr/>
            <p:nvPr/>
          </p:nvSpPr>
          <p:spPr>
            <a:xfrm>
              <a:off x="6477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6" name="Frame 175"/>
            <p:cNvSpPr/>
            <p:nvPr/>
          </p:nvSpPr>
          <p:spPr>
            <a:xfrm>
              <a:off x="6477000" y="5334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7" name="Frame 176"/>
            <p:cNvSpPr/>
            <p:nvPr/>
          </p:nvSpPr>
          <p:spPr>
            <a:xfrm>
              <a:off x="5334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8" name="Frame 177"/>
            <p:cNvSpPr/>
            <p:nvPr/>
          </p:nvSpPr>
          <p:spPr>
            <a:xfrm>
              <a:off x="6477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79" name="Frame 178"/>
            <p:cNvSpPr/>
            <p:nvPr/>
          </p:nvSpPr>
          <p:spPr>
            <a:xfrm>
              <a:off x="5715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0" name="Frame 179"/>
            <p:cNvSpPr/>
            <p:nvPr/>
          </p:nvSpPr>
          <p:spPr>
            <a:xfrm>
              <a:off x="6096000" y="6477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1" name="Frame 180"/>
            <p:cNvSpPr/>
            <p:nvPr/>
          </p:nvSpPr>
          <p:spPr>
            <a:xfrm>
              <a:off x="7620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2" name="Frame 181"/>
            <p:cNvSpPr/>
            <p:nvPr/>
          </p:nvSpPr>
          <p:spPr>
            <a:xfrm>
              <a:off x="7620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3" name="Frame 182"/>
            <p:cNvSpPr/>
            <p:nvPr/>
          </p:nvSpPr>
          <p:spPr>
            <a:xfrm>
              <a:off x="8001000" y="6096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84" name="Frame 183"/>
            <p:cNvSpPr/>
            <p:nvPr/>
          </p:nvSpPr>
          <p:spPr>
            <a:xfrm>
              <a:off x="8001000" y="5715000"/>
              <a:ext cx="381000" cy="381000"/>
            </a:xfrm>
            <a:prstGeom prst="frame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228600" y="6096000"/>
              <a:ext cx="8458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/>
          <p:cNvSpPr txBox="1"/>
          <p:nvPr/>
        </p:nvSpPr>
        <p:spPr>
          <a:xfrm>
            <a:off x="1066800" y="3657603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0.36 mm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100 mas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2360612" y="4573199"/>
            <a:ext cx="0" cy="9147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12954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" name="Rectangle 193"/>
          <p:cNvSpPr/>
          <p:nvPr/>
        </p:nvSpPr>
        <p:spPr>
          <a:xfrm>
            <a:off x="23622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5" name="Rectangle 194"/>
          <p:cNvSpPr/>
          <p:nvPr/>
        </p:nvSpPr>
        <p:spPr>
          <a:xfrm>
            <a:off x="34290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6" name="Rectangle 195"/>
          <p:cNvSpPr/>
          <p:nvPr/>
        </p:nvSpPr>
        <p:spPr>
          <a:xfrm>
            <a:off x="44958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7" name="Rectangle 196"/>
          <p:cNvSpPr/>
          <p:nvPr/>
        </p:nvSpPr>
        <p:spPr>
          <a:xfrm>
            <a:off x="55626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Rectangle 198"/>
          <p:cNvSpPr/>
          <p:nvPr/>
        </p:nvSpPr>
        <p:spPr>
          <a:xfrm>
            <a:off x="7848600" y="18288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2" name="TextBox 201"/>
          <p:cNvSpPr txBox="1"/>
          <p:nvPr/>
        </p:nvSpPr>
        <p:spPr>
          <a:xfrm>
            <a:off x="5257800" y="3695701"/>
            <a:ext cx="1287532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1.00 mm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300 mas</a:t>
            </a:r>
            <a:endParaRPr lang="it-IT" dirty="0">
              <a:solidFill>
                <a:srgbClr val="FFFF00"/>
              </a:solidFill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>
            <a:off x="6626224" y="4573199"/>
            <a:ext cx="0" cy="99020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1866646" y="533404"/>
            <a:ext cx="1928733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0.6 arcsec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seeing FWHM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28600" y="5562600"/>
            <a:ext cx="1066800" cy="1066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0" name="Rectangle 209"/>
          <p:cNvSpPr/>
          <p:nvPr/>
        </p:nvSpPr>
        <p:spPr>
          <a:xfrm>
            <a:off x="6781800" y="18288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1" name="Rectangle 210"/>
          <p:cNvSpPr/>
          <p:nvPr/>
        </p:nvSpPr>
        <p:spPr>
          <a:xfrm>
            <a:off x="7848600" y="28956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2" name="Rectangle 211"/>
          <p:cNvSpPr/>
          <p:nvPr/>
        </p:nvSpPr>
        <p:spPr>
          <a:xfrm>
            <a:off x="6781800" y="2895600"/>
            <a:ext cx="1066800" cy="106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3" name="TextBox 212"/>
          <p:cNvSpPr txBox="1"/>
          <p:nvPr/>
        </p:nvSpPr>
        <p:spPr>
          <a:xfrm>
            <a:off x="7347858" y="4038600"/>
            <a:ext cx="99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 arcmin</a:t>
            </a:r>
            <a:endParaRPr lang="it-IT" dirty="0"/>
          </a:p>
        </p:txBody>
      </p:sp>
      <p:cxnSp>
        <p:nvCxnSpPr>
          <p:cNvPr id="215" name="Straight Arrow Connector 214"/>
          <p:cNvCxnSpPr/>
          <p:nvPr/>
        </p:nvCxnSpPr>
        <p:spPr>
          <a:xfrm>
            <a:off x="6781800" y="43434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7805056" y="2852048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8" name="Straight Arrow Connector 217"/>
          <p:cNvCxnSpPr>
            <a:stCxn id="208" idx="3"/>
          </p:cNvCxnSpPr>
          <p:nvPr/>
        </p:nvCxnSpPr>
        <p:spPr>
          <a:xfrm>
            <a:off x="3795379" y="948903"/>
            <a:ext cx="4009679" cy="19031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7347862" y="1295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1000 mm</a:t>
            </a:r>
            <a:endParaRPr lang="it-IT" dirty="0"/>
          </a:p>
        </p:txBody>
      </p:sp>
      <p:cxnSp>
        <p:nvCxnSpPr>
          <p:cNvPr id="220" name="Straight Arrow Connector 219"/>
          <p:cNvCxnSpPr/>
          <p:nvPr/>
        </p:nvCxnSpPr>
        <p:spPr>
          <a:xfrm>
            <a:off x="6781800" y="16002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>
            <a:off x="6972300" y="474345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9" name="TextBox 228"/>
          <p:cNvSpPr txBox="1"/>
          <p:nvPr/>
        </p:nvSpPr>
        <p:spPr>
          <a:xfrm>
            <a:off x="7086600" y="4495808"/>
            <a:ext cx="188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4k x 4k detector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 with 15 µm pixels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-5638" y="1600200"/>
            <a:ext cx="56837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</a:rPr>
              <a:t>At a </a:t>
            </a:r>
            <a:r>
              <a:rPr lang="it-IT" sz="2400" i="1" dirty="0" smtClean="0">
                <a:solidFill>
                  <a:srgbClr val="002060"/>
                </a:solidFill>
              </a:rPr>
              <a:t>seeing limited </a:t>
            </a:r>
            <a:r>
              <a:rPr lang="it-IT" sz="2400" dirty="0" smtClean="0">
                <a:solidFill>
                  <a:srgbClr val="002060"/>
                </a:solidFill>
              </a:rPr>
              <a:t>ELT</a:t>
            </a:r>
          </a:p>
          <a:p>
            <a:r>
              <a:rPr lang="it-IT" sz="2400" dirty="0" smtClean="0">
                <a:solidFill>
                  <a:srgbClr val="002060"/>
                </a:solidFill>
              </a:rPr>
              <a:t>the use of standard detectors </a:t>
            </a:r>
          </a:p>
          <a:p>
            <a:r>
              <a:rPr lang="it-IT" sz="2400" dirty="0" err="1" smtClean="0">
                <a:solidFill>
                  <a:srgbClr val="002060"/>
                </a:solidFill>
              </a:rPr>
              <a:t>gives</a:t>
            </a:r>
            <a:r>
              <a:rPr lang="it-IT" sz="2400" dirty="0" smtClean="0">
                <a:solidFill>
                  <a:srgbClr val="002060"/>
                </a:solidFill>
              </a:rPr>
              <a:t> a factor thousand of oversampling</a:t>
            </a:r>
          </a:p>
          <a:p>
            <a:endParaRPr lang="it-IT" sz="2400" dirty="0" smtClean="0">
              <a:solidFill>
                <a:srgbClr val="002060"/>
              </a:solidFill>
            </a:endParaRPr>
          </a:p>
          <a:p>
            <a:r>
              <a:rPr lang="it-IT" sz="2400" dirty="0" err="1" smtClean="0">
                <a:solidFill>
                  <a:srgbClr val="002060"/>
                </a:solidFill>
              </a:rPr>
              <a:t>Instead</a:t>
            </a:r>
            <a:r>
              <a:rPr lang="it-IT" sz="2400" dirty="0" smtClean="0">
                <a:solidFill>
                  <a:srgbClr val="002060"/>
                </a:solidFill>
              </a:rPr>
              <a:t> we would like a </a:t>
            </a:r>
            <a:r>
              <a:rPr lang="it-IT" sz="2400" b="1" dirty="0" err="1" smtClean="0">
                <a:solidFill>
                  <a:srgbClr val="002060"/>
                </a:solidFill>
              </a:rPr>
              <a:t>Pixel_One</a:t>
            </a:r>
            <a:r>
              <a:rPr lang="it-IT" sz="2400" dirty="0" smtClean="0">
                <a:solidFill>
                  <a:srgbClr val="002060"/>
                </a:solidFill>
              </a:rPr>
              <a:t> mm wide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232" name="Frame 231"/>
          <p:cNvSpPr/>
          <p:nvPr/>
        </p:nvSpPr>
        <p:spPr>
          <a:xfrm>
            <a:off x="6934200" y="5181600"/>
            <a:ext cx="228600" cy="228600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132883" y="5117068"/>
            <a:ext cx="16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ESO Omegacam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The </a:t>
            </a:r>
            <a:r>
              <a:rPr lang="it-IT" dirty="0" err="1" smtClean="0">
                <a:solidFill>
                  <a:srgbClr val="002060"/>
                </a:solidFill>
              </a:rPr>
              <a:t>Pixel_One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concept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77" y="1229380"/>
            <a:ext cx="8931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</a:rPr>
              <a:t>TLR:1 pixel camera, 1mm pitch, &gt;1kHz</a:t>
            </a:r>
            <a:r>
              <a:rPr lang="en-GB" sz="2800" b="1" smtClean="0">
                <a:solidFill>
                  <a:srgbClr val="0070C0"/>
                </a:solidFill>
              </a:rPr>
              <a:t>, replicable</a:t>
            </a:r>
            <a:endParaRPr lang="en-GB" sz="28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figura1"/>
          <p:cNvPicPr>
            <a:picLocks noChangeAspect="1" noChangeArrowheads="1"/>
          </p:cNvPicPr>
          <p:nvPr/>
        </p:nvPicPr>
        <p:blipFill>
          <a:blip r:embed="rId2" cstate="print"/>
          <a:srcRect l="9003" t="6055" r="7584" b="8977"/>
          <a:stretch>
            <a:fillRect/>
          </a:stretch>
        </p:blipFill>
        <p:spPr bwMode="auto">
          <a:xfrm>
            <a:off x="633899" y="2560260"/>
            <a:ext cx="793637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633899" y="2560260"/>
            <a:ext cx="7936374" cy="10973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33899" y="3657600"/>
            <a:ext cx="7936374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30682" y="4724400"/>
            <a:ext cx="7936374" cy="3265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31372" y="5050972"/>
            <a:ext cx="7936374" cy="1700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/>
          <a:stretch/>
        </p:blipFill>
        <p:spPr bwMode="auto">
          <a:xfrm>
            <a:off x="2768599" y="3036332"/>
            <a:ext cx="3580429" cy="191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Optical and </a:t>
            </a:r>
            <a:r>
              <a:rPr lang="it-IT" dirty="0" err="1">
                <a:solidFill>
                  <a:srgbClr val="002060"/>
                </a:solidFill>
              </a:rPr>
              <a:t>S</a:t>
            </a:r>
            <a:r>
              <a:rPr lang="it-IT" dirty="0" err="1" smtClean="0">
                <a:solidFill>
                  <a:srgbClr val="002060"/>
                </a:solidFill>
              </a:rPr>
              <a:t>ilicon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pixels</a:t>
            </a:r>
            <a:r>
              <a:rPr lang="it-IT" dirty="0" smtClean="0">
                <a:solidFill>
                  <a:srgbClr val="002060"/>
                </a:solidFill>
              </a:rPr>
              <a:t>… </a:t>
            </a:r>
            <a:r>
              <a:rPr lang="it-IT" dirty="0" err="1" smtClean="0">
                <a:solidFill>
                  <a:srgbClr val="002060"/>
                </a:solidFill>
              </a:rPr>
              <a:t>matching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2743200" y="16764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248400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33400" y="205740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096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F# 17</a:t>
            </a:r>
            <a:endParaRPr lang="it-IT" sz="28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306286" y="312420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33401" y="2057400"/>
            <a:ext cx="772886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1611087" y="2057400"/>
            <a:ext cx="751114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20486" y="327045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F# 1…</a:t>
            </a:r>
            <a:endParaRPr lang="it-IT" sz="2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3733808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Big </a:t>
            </a:r>
            <a:r>
              <a:rPr lang="it-IT" b="1" dirty="0" err="1" smtClean="0">
                <a:solidFill>
                  <a:srgbClr val="0070C0"/>
                </a:solidFill>
              </a:rPr>
              <a:t>focal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reducer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standard detector</a:t>
            </a: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 3x3 </a:t>
            </a:r>
            <a:r>
              <a:rPr lang="it-IT" b="1" dirty="0" err="1" smtClean="0">
                <a:solidFill>
                  <a:srgbClr val="0070C0"/>
                </a:solidFill>
              </a:rPr>
              <a:t>binned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expensive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glass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v</a:t>
            </a:r>
            <a:r>
              <a:rPr lang="it-IT" b="1" dirty="0" err="1" smtClean="0">
                <a:solidFill>
                  <a:srgbClr val="FF0000"/>
                </a:solidFill>
              </a:rPr>
              <a:t>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demanding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optics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detector </a:t>
            </a:r>
            <a:r>
              <a:rPr lang="it-IT" b="1" dirty="0" err="1" smtClean="0">
                <a:solidFill>
                  <a:srgbClr val="00B050"/>
                </a:solidFill>
              </a:rPr>
              <a:t>cost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is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worth</a:t>
            </a:r>
            <a:endParaRPr lang="it-IT" b="1" dirty="0">
              <a:solidFill>
                <a:srgbClr val="00B05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6781800" y="2073729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858000" y="138792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F# 17</a:t>
            </a:r>
            <a:endParaRPr lang="it-IT" sz="2800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6868886" y="2073737"/>
            <a:ext cx="152400" cy="28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7021286" y="2073729"/>
            <a:ext cx="141514" cy="2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629400" y="236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F#1 </a:t>
            </a:r>
            <a:r>
              <a:rPr lang="it-IT" dirty="0" err="1" smtClean="0"/>
              <a:t>F#1</a:t>
            </a:r>
            <a:r>
              <a:rPr lang="it-IT" dirty="0" smtClean="0"/>
              <a:t> </a:t>
            </a:r>
            <a:r>
              <a:rPr lang="it-IT" dirty="0" err="1" smtClean="0"/>
              <a:t>F#1</a:t>
            </a:r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31" name="Connettore 1 30"/>
          <p:cNvCxnSpPr/>
          <p:nvPr/>
        </p:nvCxnSpPr>
        <p:spPr>
          <a:xfrm>
            <a:off x="7097486" y="2079180"/>
            <a:ext cx="152400" cy="28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7249887" y="2079172"/>
            <a:ext cx="141514" cy="2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7347856" y="2090064"/>
            <a:ext cx="152400" cy="288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V="1">
            <a:off x="7500258" y="2090056"/>
            <a:ext cx="141514" cy="28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7630886" y="2090064"/>
            <a:ext cx="152400" cy="28847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flipV="1">
            <a:off x="7783287" y="2090056"/>
            <a:ext cx="141514" cy="2884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848600" y="2079174"/>
            <a:ext cx="152400" cy="28847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8001000" y="2079166"/>
            <a:ext cx="141514" cy="2884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8088086" y="2090066"/>
            <a:ext cx="152400" cy="288471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8240487" y="2090058"/>
            <a:ext cx="141514" cy="288472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6324600" y="2908641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Million</a:t>
            </a:r>
            <a:r>
              <a:rPr lang="it-IT" b="1" dirty="0" smtClean="0">
                <a:solidFill>
                  <a:srgbClr val="0070C0"/>
                </a:solidFill>
              </a:rPr>
              <a:t> of </a:t>
            </a:r>
            <a:r>
              <a:rPr lang="it-IT" b="1" dirty="0" err="1" smtClean="0">
                <a:solidFill>
                  <a:srgbClr val="0070C0"/>
                </a:solidFill>
              </a:rPr>
              <a:t>tiny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focal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reducers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microlenses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Million</a:t>
            </a:r>
            <a:r>
              <a:rPr lang="it-IT" b="1" dirty="0" smtClean="0">
                <a:solidFill>
                  <a:srgbClr val="0070C0"/>
                </a:solidFill>
              </a:rPr>
              <a:t> of </a:t>
            </a:r>
            <a:r>
              <a:rPr lang="it-IT" b="1" dirty="0" err="1" smtClean="0">
                <a:solidFill>
                  <a:srgbClr val="0070C0"/>
                </a:solidFill>
              </a:rPr>
              <a:t>Pixel_One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cameras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/>
            <a:endParaRPr lang="it-IT" b="1" dirty="0" smtClean="0">
              <a:solidFill>
                <a:srgbClr val="0070C0"/>
              </a:solidFill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a </a:t>
            </a:r>
            <a:r>
              <a:rPr lang="it-IT" b="1" dirty="0" err="1" smtClean="0">
                <a:solidFill>
                  <a:srgbClr val="00B050"/>
                </a:solidFill>
              </a:rPr>
              <a:t>replicable</a:t>
            </a:r>
            <a:r>
              <a:rPr lang="it-IT" b="1" dirty="0" smtClean="0">
                <a:solidFill>
                  <a:srgbClr val="00B050"/>
                </a:solidFill>
              </a:rPr>
              <a:t> CMOS </a:t>
            </a:r>
            <a:r>
              <a:rPr lang="it-IT" b="1" dirty="0" err="1" smtClean="0">
                <a:solidFill>
                  <a:srgbClr val="00B050"/>
                </a:solidFill>
              </a:rPr>
              <a:t>process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may</a:t>
            </a:r>
            <a:r>
              <a:rPr lang="it-IT" b="1" dirty="0" smtClean="0">
                <a:solidFill>
                  <a:srgbClr val="00B050"/>
                </a:solidFill>
              </a:rPr>
              <a:t> be </a:t>
            </a:r>
            <a:r>
              <a:rPr lang="it-IT" b="1" dirty="0" err="1" smtClean="0">
                <a:solidFill>
                  <a:srgbClr val="00B050"/>
                </a:solidFill>
              </a:rPr>
              <a:t>not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expensive</a:t>
            </a:r>
            <a:endParaRPr lang="it-IT" b="1" dirty="0">
              <a:solidFill>
                <a:srgbClr val="00B050"/>
              </a:solidFill>
            </a:endParaRPr>
          </a:p>
          <a:p>
            <a:pPr algn="ctr"/>
            <a:r>
              <a:rPr lang="it-IT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Need</a:t>
            </a:r>
            <a:r>
              <a:rPr lang="it-IT" b="1" dirty="0" smtClean="0">
                <a:solidFill>
                  <a:srgbClr val="FF0000"/>
                </a:solidFill>
              </a:rPr>
              <a:t> to </a:t>
            </a:r>
            <a:r>
              <a:rPr lang="it-IT" b="1" dirty="0" err="1" smtClean="0">
                <a:solidFill>
                  <a:srgbClr val="FF0000"/>
                </a:solidFill>
              </a:rPr>
              <a:t>develop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it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 1m</a:t>
            </a:r>
            <a:r>
              <a:rPr lang="it-IT" b="1" baseline="30000" dirty="0" smtClean="0">
                <a:solidFill>
                  <a:srgbClr val="FF0000"/>
                </a:solidFill>
              </a:rPr>
              <a:t>2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silicon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104479" y="5337911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(SPIE 2006 Gentile et al.)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(SPIE 2010 </a:t>
            </a:r>
            <a:r>
              <a:rPr lang="en-US" i="1" dirty="0" err="1" smtClean="0">
                <a:solidFill>
                  <a:srgbClr val="00B050"/>
                </a:solidFill>
              </a:rPr>
              <a:t>Magrin</a:t>
            </a:r>
            <a:r>
              <a:rPr lang="en-US" i="1" dirty="0" smtClean="0">
                <a:solidFill>
                  <a:srgbClr val="00B050"/>
                </a:solidFill>
              </a:rPr>
              <a:t> et al.) 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B050"/>
                </a:solidFill>
              </a:rPr>
              <a:t>(SPIE 2010 </a:t>
            </a:r>
            <a:r>
              <a:rPr lang="en-US" i="1" dirty="0" err="1" smtClean="0">
                <a:solidFill>
                  <a:srgbClr val="00B050"/>
                </a:solidFill>
              </a:rPr>
              <a:t>Ragazzoni</a:t>
            </a:r>
            <a:r>
              <a:rPr lang="en-US" i="1" dirty="0" smtClean="0">
                <a:solidFill>
                  <a:srgbClr val="00B050"/>
                </a:solidFill>
              </a:rPr>
              <a:t> et al.)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971800" y="1447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Building of a </a:t>
            </a:r>
            <a:r>
              <a:rPr lang="it-IT" b="1" dirty="0" err="1" smtClean="0">
                <a:solidFill>
                  <a:srgbClr val="0070C0"/>
                </a:solidFill>
              </a:rPr>
              <a:t>few</a:t>
            </a:r>
            <a:r>
              <a:rPr lang="it-IT" b="1" dirty="0" smtClean="0">
                <a:solidFill>
                  <a:srgbClr val="0070C0"/>
                </a:solidFill>
              </a:rPr>
              <a:t> 100 small </a:t>
            </a:r>
            <a:r>
              <a:rPr lang="it-IT" b="1" dirty="0" err="1" smtClean="0">
                <a:solidFill>
                  <a:srgbClr val="0070C0"/>
                </a:solidFill>
              </a:rPr>
              <a:t>focal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reducers</a:t>
            </a:r>
            <a:r>
              <a:rPr lang="it-IT" b="1" dirty="0" smtClean="0">
                <a:solidFill>
                  <a:srgbClr val="0070C0"/>
                </a:solidFill>
              </a:rPr>
              <a:t> to F#2÷4 with a </a:t>
            </a:r>
            <a:r>
              <a:rPr lang="it-IT" b="1" dirty="0" err="1" smtClean="0">
                <a:solidFill>
                  <a:srgbClr val="0070C0"/>
                </a:solidFill>
              </a:rPr>
              <a:t>binned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off the </a:t>
            </a:r>
            <a:r>
              <a:rPr lang="it-IT" b="1" dirty="0" err="1">
                <a:solidFill>
                  <a:srgbClr val="0070C0"/>
                </a:solidFill>
              </a:rPr>
              <a:t>shelf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sCMOS</a:t>
            </a:r>
            <a:r>
              <a:rPr lang="it-IT" b="1" dirty="0" smtClean="0">
                <a:solidFill>
                  <a:srgbClr val="0070C0"/>
                </a:solidFill>
              </a:rPr>
              <a:t> detector in a </a:t>
            </a:r>
            <a:r>
              <a:rPr lang="it-IT" b="1" dirty="0" err="1" smtClean="0">
                <a:solidFill>
                  <a:srgbClr val="0070C0"/>
                </a:solidFill>
              </a:rPr>
              <a:t>FlyEye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approach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Bottom </a:t>
            </a:r>
            <a:r>
              <a:rPr lang="it-IT" dirty="0" err="1" smtClean="0">
                <a:solidFill>
                  <a:srgbClr val="002060"/>
                </a:solidFill>
              </a:rPr>
              <a:t>level</a:t>
            </a:r>
            <a:r>
              <a:rPr lang="it-IT" dirty="0" smtClean="0">
                <a:solidFill>
                  <a:srgbClr val="002060"/>
                </a:solidFill>
              </a:rPr>
              <a:t>: </a:t>
            </a:r>
            <a:r>
              <a:rPr lang="it-IT" dirty="0">
                <a:solidFill>
                  <a:srgbClr val="002060"/>
                </a:solidFill>
              </a:rPr>
              <a:t>t</a:t>
            </a:r>
            <a:r>
              <a:rPr lang="it-IT" dirty="0" smtClean="0">
                <a:solidFill>
                  <a:srgbClr val="002060"/>
                </a:solidFill>
              </a:rPr>
              <a:t>he Pixel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581408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 micro lens about 1 mm wide sample the focal plane.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 </a:t>
            </a:r>
            <a:r>
              <a:rPr lang="it-IT" b="1" dirty="0" smtClean="0">
                <a:solidFill>
                  <a:srgbClr val="002060"/>
                </a:solidFill>
              </a:rPr>
              <a:t>“small” </a:t>
            </a:r>
            <a:r>
              <a:rPr lang="it-IT" dirty="0" err="1" smtClean="0">
                <a:solidFill>
                  <a:srgbClr val="002060"/>
                </a:solidFill>
              </a:rPr>
              <a:t>cmos</a:t>
            </a:r>
            <a:r>
              <a:rPr lang="it-IT" dirty="0" smtClean="0">
                <a:solidFill>
                  <a:srgbClr val="002060"/>
                </a:solidFill>
              </a:rPr>
              <a:t>-pixel </a:t>
            </a:r>
            <a:r>
              <a:rPr lang="it-IT" dirty="0" err="1" smtClean="0">
                <a:solidFill>
                  <a:srgbClr val="002060"/>
                </a:solidFill>
              </a:rPr>
              <a:t>converts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photons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electrons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and </a:t>
            </a:r>
            <a:r>
              <a:rPr lang="it-IT" dirty="0" err="1">
                <a:solidFill>
                  <a:srgbClr val="002060"/>
                </a:solidFill>
              </a:rPr>
              <a:t>integrates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rgbClr val="002060"/>
                </a:solidFill>
              </a:rPr>
              <a:t>the </a:t>
            </a:r>
            <a:r>
              <a:rPr lang="it-IT" dirty="0" err="1" smtClean="0">
                <a:solidFill>
                  <a:srgbClr val="002060"/>
                </a:solidFill>
              </a:rPr>
              <a:t>charge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A </a:t>
            </a:r>
            <a:r>
              <a:rPr lang="it-IT" dirty="0" err="1" smtClean="0">
                <a:solidFill>
                  <a:srgbClr val="002060"/>
                </a:solidFill>
              </a:rPr>
              <a:t>local</a:t>
            </a:r>
            <a:r>
              <a:rPr lang="it-IT" dirty="0" smtClean="0">
                <a:solidFill>
                  <a:srgbClr val="002060"/>
                </a:solidFill>
              </a:rPr>
              <a:t> A/D digitizes  </a:t>
            </a:r>
            <a:r>
              <a:rPr lang="it-IT" dirty="0" err="1" smtClean="0">
                <a:solidFill>
                  <a:srgbClr val="002060"/>
                </a:solidFill>
              </a:rPr>
              <a:t>at</a:t>
            </a:r>
            <a:r>
              <a:rPr lang="it-IT" dirty="0" smtClean="0">
                <a:solidFill>
                  <a:srgbClr val="002060"/>
                </a:solidFill>
              </a:rPr>
              <a:t> 16-12 bit and adds/stores the result.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</a:rPr>
              <a:t>The ASIC manages the self-reset, the control signals, the data transfer on the local busses and the integration time.</a:t>
            </a:r>
          </a:p>
        </p:txBody>
      </p:sp>
      <p:sp>
        <p:nvSpPr>
          <p:cNvPr id="5" name="Esagono 4"/>
          <p:cNvSpPr/>
          <p:nvPr/>
        </p:nvSpPr>
        <p:spPr>
          <a:xfrm>
            <a:off x="204219" y="2209808"/>
            <a:ext cx="4949953" cy="4267201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Straight Arrow Connector 18"/>
          <p:cNvCxnSpPr>
            <a:endCxn id="18447" idx="1"/>
          </p:cNvCxnSpPr>
          <p:nvPr/>
        </p:nvCxnSpPr>
        <p:spPr>
          <a:xfrm rot="5400000" flipH="1" flipV="1">
            <a:off x="5083217" y="2783291"/>
            <a:ext cx="1353705" cy="394922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76734" y="4314834"/>
            <a:ext cx="2609666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2564891" y="42291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/>
          <p:cNvSpPr/>
          <p:nvPr/>
        </p:nvSpPr>
        <p:spPr>
          <a:xfrm rot="5400000">
            <a:off x="3048004" y="4457708"/>
            <a:ext cx="380999" cy="3284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429003" y="4419602"/>
            <a:ext cx="990601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A/D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429003" y="5181600"/>
            <a:ext cx="990601" cy="380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register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1600200" y="5562600"/>
            <a:ext cx="2286000" cy="314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State machine</a:t>
            </a:r>
            <a:endParaRPr lang="it-IT" dirty="0"/>
          </a:p>
        </p:txBody>
      </p:sp>
      <p:cxnSp>
        <p:nvCxnSpPr>
          <p:cNvPr id="21" name="Connettore 4 20"/>
          <p:cNvCxnSpPr>
            <a:stCxn id="6" idx="4"/>
            <a:endCxn id="7" idx="3"/>
          </p:cNvCxnSpPr>
          <p:nvPr/>
        </p:nvCxnSpPr>
        <p:spPr>
          <a:xfrm rot="16200000" flipH="1">
            <a:off x="2794621" y="4342273"/>
            <a:ext cx="164224" cy="395085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7" idx="5"/>
          </p:cNvCxnSpPr>
          <p:nvPr/>
        </p:nvCxnSpPr>
        <p:spPr>
          <a:xfrm>
            <a:off x="3238499" y="4717181"/>
            <a:ext cx="0" cy="845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ccia bidirezionale orizzontale 28"/>
          <p:cNvSpPr/>
          <p:nvPr/>
        </p:nvSpPr>
        <p:spPr>
          <a:xfrm>
            <a:off x="381000" y="5791200"/>
            <a:ext cx="4572000" cy="3810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I/O data bus</a:t>
            </a:r>
            <a:endParaRPr lang="it-IT" dirty="0"/>
          </a:p>
        </p:txBody>
      </p:sp>
      <p:sp>
        <p:nvSpPr>
          <p:cNvPr id="32" name="Freccia bidirezionale orizzontale 31"/>
          <p:cNvSpPr/>
          <p:nvPr/>
        </p:nvSpPr>
        <p:spPr>
          <a:xfrm rot="5400000">
            <a:off x="-1069590" y="3965190"/>
            <a:ext cx="5187179" cy="4572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I/O data bus</a:t>
            </a:r>
            <a:endParaRPr lang="it-IT" dirty="0"/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4495800" y="4891921"/>
            <a:ext cx="990600" cy="259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924300" y="5719646"/>
            <a:ext cx="1562100" cy="74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2863314" y="2983468"/>
            <a:ext cx="134000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Ø 30÷40 µm</a:t>
            </a:r>
            <a:endParaRPr lang="it-IT" dirty="0"/>
          </a:p>
        </p:txBody>
      </p:sp>
      <p:cxnSp>
        <p:nvCxnSpPr>
          <p:cNvPr id="55" name="Connettore 4 54"/>
          <p:cNvCxnSpPr/>
          <p:nvPr/>
        </p:nvCxnSpPr>
        <p:spPr>
          <a:xfrm rot="5400000">
            <a:off x="2483993" y="4696725"/>
            <a:ext cx="270000" cy="120396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4 57"/>
          <p:cNvCxnSpPr/>
          <p:nvPr/>
        </p:nvCxnSpPr>
        <p:spPr>
          <a:xfrm rot="16200000" flipV="1">
            <a:off x="2484943" y="4953595"/>
            <a:ext cx="266027" cy="12039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2481147" y="4717173"/>
            <a:ext cx="0" cy="8454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6" name="Connettore 1 18435"/>
          <p:cNvCxnSpPr/>
          <p:nvPr/>
        </p:nvCxnSpPr>
        <p:spPr>
          <a:xfrm>
            <a:off x="2596691" y="5159300"/>
            <a:ext cx="1744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53" name="Gruppo 18452"/>
          <p:cNvGrpSpPr/>
          <p:nvPr/>
        </p:nvGrpSpPr>
        <p:grpSpPr>
          <a:xfrm>
            <a:off x="204219" y="1339334"/>
            <a:ext cx="5053585" cy="369332"/>
            <a:chOff x="204215" y="1339334"/>
            <a:chExt cx="5053585" cy="369332"/>
          </a:xfrm>
        </p:grpSpPr>
        <p:cxnSp>
          <p:nvCxnSpPr>
            <p:cNvPr id="18438" name="Connettore 1 18437"/>
            <p:cNvCxnSpPr/>
            <p:nvPr/>
          </p:nvCxnSpPr>
          <p:spPr>
            <a:xfrm>
              <a:off x="204215" y="1524000"/>
              <a:ext cx="5053585" cy="0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0" name="CasellaDiTesto 18439"/>
            <p:cNvSpPr txBox="1"/>
            <p:nvPr/>
          </p:nvSpPr>
          <p:spPr>
            <a:xfrm>
              <a:off x="2277073" y="1339334"/>
              <a:ext cx="1117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1000 µm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8442" name="Connettore 1 18441"/>
          <p:cNvCxnSpPr>
            <a:stCxn id="6" idx="7"/>
          </p:cNvCxnSpPr>
          <p:nvPr/>
        </p:nvCxnSpPr>
        <p:spPr>
          <a:xfrm flipV="1">
            <a:off x="2760017" y="3352800"/>
            <a:ext cx="773299" cy="90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7" name="Immagine 184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30" y="1102597"/>
            <a:ext cx="3202981" cy="24026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1600" y="0"/>
            <a:ext cx="9144000" cy="9144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002060"/>
                </a:solidFill>
              </a:rPr>
              <a:t>µ-</a:t>
            </a:r>
            <a:r>
              <a:rPr lang="it-IT" b="1" dirty="0" err="1" smtClean="0">
                <a:solidFill>
                  <a:srgbClr val="002060"/>
                </a:solidFill>
              </a:rPr>
              <a:t>lenses</a:t>
            </a:r>
            <a:r>
              <a:rPr lang="it-IT" b="1" dirty="0" smtClean="0">
                <a:solidFill>
                  <a:srgbClr val="002060"/>
                </a:solidFill>
              </a:rPr>
              <a:t>…!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" y="3886208"/>
            <a:ext cx="3885486" cy="29145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376" r="5179" b="1821"/>
          <a:stretch/>
        </p:blipFill>
        <p:spPr>
          <a:xfrm>
            <a:off x="5181600" y="830125"/>
            <a:ext cx="3755572" cy="297988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78"/>
            <a:ext cx="3961686" cy="29717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57312"/>
            <a:ext cx="4037886" cy="30288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73826" y="479614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Ø 40µm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623458" y="1839689"/>
            <a:ext cx="146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</a:t>
            </a:r>
            <a:r>
              <a:rPr lang="it-IT" sz="2400" dirty="0" smtClean="0"/>
              <a:t> 20µm</a:t>
            </a:r>
            <a:endParaRPr lang="it-IT" sz="2400" dirty="0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2209800" y="1676405"/>
            <a:ext cx="457200" cy="3809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8077200" y="48114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Ø 1mm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402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1_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2_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1374</Words>
  <Application>Microsoft Office PowerPoint</Application>
  <PresentationFormat>Presentazione su schermo (4:3)</PresentationFormat>
  <Paragraphs>234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Office Theme</vt:lpstr>
      <vt:lpstr>Circuito</vt:lpstr>
      <vt:lpstr>1_Circuito</vt:lpstr>
      <vt:lpstr>2_Circuito</vt:lpstr>
      <vt:lpstr>1_Office Theme</vt:lpstr>
      <vt:lpstr>An Introduction to opto-electronic CMOS architectures for ELT’s focal planes</vt:lpstr>
      <vt:lpstr>Pixel_One </vt:lpstr>
      <vt:lpstr>Overview of …  ELT@seeing.limited.it </vt:lpstr>
      <vt:lpstr>Diffraction limited PSF vs. seeing</vt:lpstr>
      <vt:lpstr>…a different view…. at the seeing scale</vt:lpstr>
      <vt:lpstr>The Pixel_One concept</vt:lpstr>
      <vt:lpstr>Optical and Silicon pixels… matching</vt:lpstr>
      <vt:lpstr>Bottom level: the Pixel</vt:lpstr>
      <vt:lpstr>Presentazione standard di PowerPoint</vt:lpstr>
      <vt:lpstr>Pixel features:</vt:lpstr>
      <vt:lpstr>UMC CIS 180 IMAGE SENSOR ULTra (4T) diode Technology (D.I.Y.)</vt:lpstr>
      <vt:lpstr> (D.I.Y.) a LABORATORY ON A die</vt:lpstr>
      <vt:lpstr>Presentazione standard di PowerPoint</vt:lpstr>
      <vt:lpstr>Intermediate level: The Tile</vt:lpstr>
      <vt:lpstr>Backplane: Instructions for use</vt:lpstr>
      <vt:lpstr>S/N optimization</vt:lpstr>
      <vt:lpstr>PixelOne*@ E.ELT</vt:lpstr>
      <vt:lpstr>Science cases for Pixel_One… (finally)</vt:lpstr>
      <vt:lpstr>Conclusion</vt:lpstr>
      <vt:lpstr>W.F.S.  (last but not least)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Pixel_One</dc:title>
  <dc:creator>Ferny</dc:creator>
  <cp:lastModifiedBy>tecno</cp:lastModifiedBy>
  <cp:revision>252</cp:revision>
  <dcterms:created xsi:type="dcterms:W3CDTF">2006-08-16T00:00:00Z</dcterms:created>
  <dcterms:modified xsi:type="dcterms:W3CDTF">2013-10-10T06:17:49Z</dcterms:modified>
</cp:coreProperties>
</file>