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5"/>
  </p:notesMasterIdLst>
  <p:handoutMasterIdLst>
    <p:handoutMasterId r:id="rId26"/>
  </p:handoutMasterIdLst>
  <p:sldIdLst>
    <p:sldId id="390" r:id="rId2"/>
    <p:sldId id="448" r:id="rId3"/>
    <p:sldId id="517" r:id="rId4"/>
    <p:sldId id="515" r:id="rId5"/>
    <p:sldId id="518" r:id="rId6"/>
    <p:sldId id="516" r:id="rId7"/>
    <p:sldId id="500" r:id="rId8"/>
    <p:sldId id="527" r:id="rId9"/>
    <p:sldId id="528" r:id="rId10"/>
    <p:sldId id="526" r:id="rId11"/>
    <p:sldId id="457" r:id="rId12"/>
    <p:sldId id="494" r:id="rId13"/>
    <p:sldId id="495" r:id="rId14"/>
    <p:sldId id="499" r:id="rId15"/>
    <p:sldId id="519" r:id="rId16"/>
    <p:sldId id="520" r:id="rId17"/>
    <p:sldId id="521" r:id="rId18"/>
    <p:sldId id="522" r:id="rId19"/>
    <p:sldId id="524" r:id="rId20"/>
    <p:sldId id="488" r:id="rId21"/>
    <p:sldId id="489" r:id="rId22"/>
    <p:sldId id="505" r:id="rId23"/>
    <p:sldId id="529" r:id="rId24"/>
  </p:sldIdLst>
  <p:sldSz cx="9906000" cy="6858000" type="A4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t" anchorCtr="0" compatLnSpc="1">
            <a:prstTxWarp prst="textNoShape">
              <a:avLst/>
            </a:prstTxWarp>
          </a:bodyPr>
          <a:lstStyle>
            <a:lvl1pPr defTabSz="94924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t" anchorCtr="0" compatLnSpc="1">
            <a:prstTxWarp prst="textNoShape">
              <a:avLst/>
            </a:prstTxWarp>
          </a:bodyPr>
          <a:lstStyle>
            <a:lvl1pPr algn="r" defTabSz="94924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b" anchorCtr="0" compatLnSpc="1">
            <a:prstTxWarp prst="textNoShape">
              <a:avLst/>
            </a:prstTxWarp>
          </a:bodyPr>
          <a:lstStyle>
            <a:lvl1pPr defTabSz="94924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9" tIns="47444" rIns="94889" bIns="4744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pitchFamily="34" charset="0"/>
              </a:defRPr>
            </a:lvl1pPr>
          </a:lstStyle>
          <a:p>
            <a:fld id="{1256F944-E8B4-4AD1-9FCC-C82EBD285E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660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FFABB4-C0B4-46D5-B81B-FB82F7FC5663}" type="datetime1">
              <a:rPr lang="en-US"/>
              <a:pPr/>
              <a:t>10/9/2013</a:t>
            </a:fld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30263" y="762000"/>
            <a:ext cx="5502275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76800"/>
            <a:ext cx="525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927DB8-7DA4-4D8C-86F6-A4D5EB1079C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54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Stdev: 0.2-0.3e-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80208652-E74F-4F8C-BD75-037B52C86C91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LEOP: Launch and Early Orbit Phase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8E53BF0B-7FF1-419B-BA26-E85523DC9AAD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Edicott mentioned the first e2v deep-depleted CCD to go into space.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97A28637-7CAD-42E7-B50A-4942467B41EB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Edicott mentioned the first e2v deep-depleted CCD to go into space.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51F9FA5B-2590-46FB-B6CF-EC51F995209D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Edicott mentioned the first e2v deep-depleted CCD to go into space.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B6FFF128-B52C-4AE4-9DAF-70EFAFAC0073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Left of PSS: warm electronics with IM radiator to outer space.</a:t>
            </a:r>
          </a:p>
          <a:p>
            <a:r>
              <a:rPr lang="en-US" smtClean="0">
                <a:latin typeface="Calibri" pitchFamily="34" charset="0"/>
              </a:rPr>
              <a:t>Right of PSS: cold parts right of PSS with the cold radiator to payload cavity.</a:t>
            </a:r>
          </a:p>
          <a:p>
            <a:r>
              <a:rPr lang="en-US" smtClean="0">
                <a:latin typeface="Calibri" pitchFamily="34" charset="0"/>
              </a:rPr>
              <a:t>FPA mean temperature: 163K, gradient: 6K (158K – 164K).</a:t>
            </a:r>
          </a:p>
          <a:p>
            <a:r>
              <a:rPr lang="en-US" smtClean="0">
                <a:latin typeface="Calibri" pitchFamily="34" charset="0"/>
              </a:rPr>
              <a:t>Micro-Kelvin stability.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D2E8F027-FCBD-42CD-B1E1-9AB346448513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Micro-Kelvin thermal stability.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CE238294-5C3E-486F-BAA7-081EBADDFF1A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Edicott mentioned the first e2v deep-depleted CCD to go into space.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38F44059-7C05-4304-98AD-16BB61FC7013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BP @ 400nm:1sigma: 3.4%,9.1% p-v</a:t>
            </a:r>
          </a:p>
          <a:p>
            <a:r>
              <a:rPr lang="en-US" smtClean="0">
                <a:latin typeface="Calibri" pitchFamily="34" charset="0"/>
              </a:rPr>
              <a:t>AF @ 650nm:1sigma: 1.2%,7.6% p-v</a:t>
            </a:r>
          </a:p>
          <a:p>
            <a:r>
              <a:rPr lang="en-US" smtClean="0">
                <a:latin typeface="Calibri" pitchFamily="34" charset="0"/>
              </a:rPr>
              <a:t>RP @ 900nm:1sigma: 1.6%,6.9% p-v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6CA697B2-07EB-4CF9-BC4A-EA7638FCD624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589713"/>
            <a:ext cx="99012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PT_Header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7613" y="4252913"/>
            <a:ext cx="6934200" cy="1878012"/>
          </a:xfrm>
        </p:spPr>
        <p:txBody>
          <a:bodyPr lIns="90000" tIns="36000" rIns="90000" bIns="36000"/>
          <a:lstStyle>
            <a:lvl1pPr marL="0" indent="0" eaLnBrk="1" hangingPunct="1">
              <a:lnSpc>
                <a:spcPct val="100000"/>
              </a:lnSpc>
              <a:spcBef>
                <a:spcPct val="25000"/>
              </a:spcBef>
              <a:buFont typeface="Arial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7613" y="2359025"/>
            <a:ext cx="8420100" cy="1703388"/>
          </a:xfrm>
        </p:spPr>
        <p:txBody>
          <a:bodyPr tIns="0" bIns="0" anchor="t"/>
          <a:lstStyle>
            <a:lvl1pPr eaLnBrk="1" hangingPunct="1">
              <a:lnSpc>
                <a:spcPct val="11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8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B85623-1F1C-427C-9170-23808B170E7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51" y="307975"/>
            <a:ext cx="1939925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775" y="307975"/>
            <a:ext cx="5667375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ABFD2D-019E-4745-93F6-69BFE5053057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3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603A3-BB4D-429D-B5B1-A0D9BE7CD72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4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486AE5-05AE-40EB-90AA-B63442D057D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6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8825" y="1673225"/>
            <a:ext cx="38036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6C9E32-DF05-459B-A72C-BD08ADEA7E6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6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F47BAE-5170-4C94-B358-A25D7A0AF62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7E376C-AC47-43DD-B632-3335AA9BE22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7A9A22-701E-4429-8044-5A6EF7AF280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4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5FC40C-89AA-4C9B-A0D4-C52F15E43E0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7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D9E9B4-B199-4A65-8CB2-20D4282BF3A6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5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signatur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589713"/>
            <a:ext cx="99012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2" descr="PPT_Header0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1408113"/>
            <a:ext cx="957897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7800" y="65532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SDW-2013, 9 October 2013, Florence | Ralf Kohley | Slide: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01700" y="179388"/>
            <a:ext cx="72723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148138" y="6492875"/>
            <a:ext cx="4746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9A2915F2-AE12-4297-BC7D-1DADA9B3B4CF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1032" name="Picture 7" descr="Gaia_mission_logo_newslist.jpg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52400"/>
            <a:ext cx="91916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71463" indent="-2714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600">
          <a:solidFill>
            <a:schemeClr val="bg2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14375" indent="-2635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rgbClr val="3366FF"/>
          </a:solidFill>
          <a:latin typeface="+mn-lt"/>
          <a:ea typeface="MS PGothic" pitchFamily="34" charset="-128"/>
        </a:defRPr>
      </a:lvl2pPr>
      <a:lvl3pPr marL="1076325" indent="-1825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  <a:ea typeface="MS PGothic" pitchFamily="34" charset="-128"/>
        </a:defRPr>
      </a:lvl3pPr>
      <a:lvl4pPr marL="1435100" indent="-17938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rgbClr val="3366FF"/>
          </a:solidFill>
          <a:latin typeface="+mn-lt"/>
          <a:ea typeface="MS PGothic" pitchFamily="34" charset="-128"/>
        </a:defRPr>
      </a:lvl4pPr>
      <a:lvl5pPr marL="1793875" indent="-17938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  <a:ea typeface="MS PGothic" pitchFamily="34" charset="-128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93700" y="2359025"/>
            <a:ext cx="8661400" cy="1703388"/>
          </a:xfrm>
        </p:spPr>
        <p:txBody>
          <a:bodyPr/>
          <a:lstStyle/>
          <a:p>
            <a:r>
              <a:rPr lang="da-DK" sz="3600" smtClean="0">
                <a:solidFill>
                  <a:schemeClr val="bg1"/>
                </a:solidFill>
              </a:rPr>
              <a:t>The launch of Gaia</a:t>
            </a:r>
            <a:endParaRPr lang="it-IT" sz="3600" smtClean="0">
              <a:solidFill>
                <a:schemeClr val="bg1"/>
              </a:solidFill>
            </a:endParaRPr>
          </a:p>
        </p:txBody>
      </p:sp>
      <p:sp>
        <p:nvSpPr>
          <p:cNvPr id="15363" name="Rectangle 1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sz="2000" smtClean="0"/>
          </a:p>
          <a:p>
            <a:pPr>
              <a:buFont typeface="Arial" pitchFamily="34" charset="0"/>
              <a:buNone/>
            </a:pPr>
            <a:endParaRPr lang="en-US" sz="2000" smtClean="0"/>
          </a:p>
          <a:p>
            <a:pPr>
              <a:buFont typeface="Arial" pitchFamily="34" charset="0"/>
              <a:buNone/>
            </a:pPr>
            <a:r>
              <a:rPr lang="en-US" sz="2000" b="1" smtClean="0">
                <a:solidFill>
                  <a:srgbClr val="FFFFFF"/>
                </a:solidFill>
              </a:rPr>
              <a:t>Ralf Kohley</a:t>
            </a:r>
          </a:p>
          <a:p>
            <a:pPr>
              <a:buFont typeface="Arial" pitchFamily="34" charset="0"/>
              <a:buNone/>
            </a:pPr>
            <a:r>
              <a:rPr lang="en-US" sz="2000" smtClean="0">
                <a:solidFill>
                  <a:srgbClr val="FFFFFF"/>
                </a:solidFill>
              </a:rPr>
              <a:t>Scientific Detector Workshop 2013</a:t>
            </a:r>
          </a:p>
          <a:p>
            <a:pPr>
              <a:buFont typeface="Arial" pitchFamily="34" charset="0"/>
              <a:buNone/>
            </a:pPr>
            <a:r>
              <a:rPr lang="es-ES_tradnl" sz="1200" smtClean="0">
                <a:solidFill>
                  <a:srgbClr val="FFFFFF"/>
                </a:solidFill>
              </a:rPr>
              <a:t>Florence, 9 October 2013</a:t>
            </a:r>
            <a:endParaRPr lang="it-IT" sz="1200" smtClean="0">
              <a:solidFill>
                <a:srgbClr val="FFFFFF"/>
              </a:solidFill>
            </a:endParaRPr>
          </a:p>
          <a:p>
            <a:pPr>
              <a:buFont typeface="Arial" pitchFamily="34" charset="0"/>
              <a:buNone/>
            </a:pPr>
            <a:endParaRPr lang="it-IT" sz="2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Gaia: Astrometry, Photometry, Spectroscopy</a:t>
            </a:r>
          </a:p>
        </p:txBody>
      </p:sp>
      <p:sp>
        <p:nvSpPr>
          <p:cNvPr id="28674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475B718E-D139-423E-8B8E-3BE8A8507A9F}" type="slidenum">
              <a:rPr lang="en-US" sz="900">
                <a:solidFill>
                  <a:srgbClr val="898989"/>
                </a:solidFill>
              </a:rPr>
              <a:pPr eaLnBrk="1" hangingPunct="1"/>
              <a:t>10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8676" name="TextBox 29"/>
          <p:cNvSpPr txBox="1">
            <a:spLocks noChangeArrowheads="1"/>
          </p:cNvSpPr>
          <p:nvPr/>
        </p:nvSpPr>
        <p:spPr bwMode="auto">
          <a:xfrm>
            <a:off x="304800" y="1485900"/>
            <a:ext cx="933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500"/>
              </a:spcAft>
            </a:pPr>
            <a:r>
              <a:rPr lang="en-US" sz="1200" b="1"/>
              <a:t>3 science instruments in combined focal plane:</a:t>
            </a:r>
          </a:p>
        </p:txBody>
      </p:sp>
      <p:pic>
        <p:nvPicPr>
          <p:cNvPr id="28677" name="Picture 29" descr="G-EA-2006-5-h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866900"/>
            <a:ext cx="617220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895850" y="6088063"/>
            <a:ext cx="1517650" cy="400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Arial" pitchFamily="-109" charset="0"/>
                <a:ea typeface="+mn-ea"/>
              </a:rPr>
              <a:t>Credit:</a:t>
            </a:r>
            <a:r>
              <a:rPr lang="en-US" sz="1000" dirty="0">
                <a:solidFill>
                  <a:schemeClr val="dk1"/>
                </a:solidFill>
                <a:latin typeface="Arial" pitchFamily="-109" charset="0"/>
                <a:ea typeface="+mn-ea"/>
              </a:rPr>
              <a:t> Figure courtesy </a:t>
            </a:r>
            <a:br>
              <a:rPr lang="en-US" sz="1000" dirty="0">
                <a:solidFill>
                  <a:schemeClr val="dk1"/>
                </a:solidFill>
                <a:latin typeface="Arial" pitchFamily="-109" charset="0"/>
                <a:ea typeface="+mn-ea"/>
              </a:rPr>
            </a:br>
            <a:r>
              <a:rPr lang="en-US" sz="1000" dirty="0">
                <a:solidFill>
                  <a:schemeClr val="dk1"/>
                </a:solidFill>
                <a:latin typeface="Arial" pitchFamily="-109" charset="0"/>
                <a:ea typeface="+mn-ea"/>
              </a:rPr>
              <a:t>EADS-</a:t>
            </a:r>
            <a:r>
              <a:rPr lang="en-US" sz="1000" dirty="0" err="1">
                <a:solidFill>
                  <a:schemeClr val="dk1"/>
                </a:solidFill>
                <a:latin typeface="Arial" pitchFamily="-109" charset="0"/>
                <a:ea typeface="+mn-ea"/>
              </a:rPr>
              <a:t>Astrium</a:t>
            </a:r>
            <a:endParaRPr lang="en-US" sz="1000" dirty="0">
              <a:solidFill>
                <a:schemeClr val="dk1"/>
              </a:solidFill>
              <a:latin typeface="Arial" pitchFamily="-109" charset="0"/>
              <a:ea typeface="+mn-ea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44500" y="1803400"/>
            <a:ext cx="6807200" cy="2028825"/>
            <a:chOff x="444500" y="1803400"/>
            <a:chExt cx="6807200" cy="2028825"/>
          </a:xfrm>
        </p:grpSpPr>
        <p:sp>
          <p:nvSpPr>
            <p:cNvPr id="28686" name="Text Box 30"/>
            <p:cNvSpPr txBox="1">
              <a:spLocks noChangeArrowheads="1"/>
            </p:cNvSpPr>
            <p:nvPr/>
          </p:nvSpPr>
          <p:spPr bwMode="auto">
            <a:xfrm>
              <a:off x="444500" y="3186113"/>
              <a:ext cx="1714500" cy="6461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/>
                <a:t>Astrometry:</a:t>
              </a:r>
            </a:p>
            <a:p>
              <a:pPr eaLnBrk="1" hangingPunct="1"/>
              <a:r>
                <a:rPr lang="en-GB" sz="1200"/>
                <a:t>320-1000 nm</a:t>
              </a:r>
              <a:br>
                <a:rPr lang="en-GB" sz="1200"/>
              </a:br>
              <a:r>
                <a:rPr lang="en-GB" sz="1200"/>
                <a:t>(G magnitude)</a:t>
              </a:r>
            </a:p>
          </p:txBody>
        </p:sp>
        <p:sp>
          <p:nvSpPr>
            <p:cNvPr id="28687" name="Text Box 6"/>
            <p:cNvSpPr txBox="1">
              <a:spLocks noChangeArrowheads="1"/>
            </p:cNvSpPr>
            <p:nvPr/>
          </p:nvSpPr>
          <p:spPr bwMode="auto">
            <a:xfrm>
              <a:off x="6167438" y="1803400"/>
              <a:ext cx="1084262" cy="4619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44500" y="3960813"/>
            <a:ext cx="4140200" cy="1098550"/>
            <a:chOff x="444500" y="3960813"/>
            <a:chExt cx="4140200" cy="1098550"/>
          </a:xfrm>
        </p:grpSpPr>
        <p:sp>
          <p:nvSpPr>
            <p:cNvPr id="28684" name="Text Box 30"/>
            <p:cNvSpPr txBox="1">
              <a:spLocks noChangeArrowheads="1"/>
            </p:cNvSpPr>
            <p:nvPr/>
          </p:nvSpPr>
          <p:spPr bwMode="auto">
            <a:xfrm>
              <a:off x="444500" y="3960813"/>
              <a:ext cx="1714500" cy="1016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0000FF"/>
                  </a:solidFill>
                </a:rPr>
                <a:t>Blue</a:t>
              </a:r>
              <a:r>
                <a:rPr lang="en-GB" sz="1200"/>
                <a:t> photometer:</a:t>
              </a:r>
            </a:p>
            <a:p>
              <a:pPr eaLnBrk="1" hangingPunct="1"/>
              <a:r>
                <a:rPr lang="en-GB" sz="1200"/>
                <a:t>320–680 nm</a:t>
              </a:r>
            </a:p>
            <a:p>
              <a:pPr eaLnBrk="1" hangingPunct="1"/>
              <a:endParaRPr lang="en-GB" sz="1200"/>
            </a:p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Red</a:t>
              </a:r>
              <a:r>
                <a:rPr lang="en-GB" sz="1200"/>
                <a:t> photometer:</a:t>
              </a:r>
            </a:p>
            <a:p>
              <a:pPr eaLnBrk="1" hangingPunct="1"/>
              <a:r>
                <a:rPr lang="en-GB" sz="1200"/>
                <a:t>640–1000 nm</a:t>
              </a:r>
            </a:p>
          </p:txBody>
        </p:sp>
        <p:sp>
          <p:nvSpPr>
            <p:cNvPr id="28685" name="Text Box 6"/>
            <p:cNvSpPr txBox="1">
              <a:spLocks noChangeArrowheads="1"/>
            </p:cNvSpPr>
            <p:nvPr/>
          </p:nvSpPr>
          <p:spPr bwMode="auto">
            <a:xfrm>
              <a:off x="3500438" y="4597400"/>
              <a:ext cx="1084262" cy="4619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2913" y="5118100"/>
            <a:ext cx="5056187" cy="849313"/>
            <a:chOff x="442913" y="5118100"/>
            <a:chExt cx="5056187" cy="849313"/>
          </a:xfrm>
        </p:grpSpPr>
        <p:sp>
          <p:nvSpPr>
            <p:cNvPr id="28682" name="Text Box 5"/>
            <p:cNvSpPr txBox="1">
              <a:spLocks noChangeArrowheads="1"/>
            </p:cNvSpPr>
            <p:nvPr/>
          </p:nvSpPr>
          <p:spPr bwMode="auto">
            <a:xfrm>
              <a:off x="442913" y="5118100"/>
              <a:ext cx="1703387" cy="6461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sz="1200"/>
                <a:t>Spectroscopy:</a:t>
              </a:r>
            </a:p>
            <a:p>
              <a:pPr eaLnBrk="1" hangingPunct="1"/>
              <a:r>
                <a:rPr lang="en-GB" sz="1200"/>
                <a:t>847–874 nm</a:t>
              </a:r>
            </a:p>
            <a:p>
              <a:pPr eaLnBrk="1" hangingPunct="1"/>
              <a:r>
                <a:rPr lang="en-GB" sz="1200"/>
                <a:t>(resolution 11,500)</a:t>
              </a:r>
            </a:p>
          </p:txBody>
        </p:sp>
        <p:sp>
          <p:nvSpPr>
            <p:cNvPr id="28683" name="Text Box 6"/>
            <p:cNvSpPr txBox="1">
              <a:spLocks noChangeArrowheads="1"/>
            </p:cNvSpPr>
            <p:nvPr/>
          </p:nvSpPr>
          <p:spPr bwMode="auto">
            <a:xfrm>
              <a:off x="4414838" y="5321300"/>
              <a:ext cx="1084262" cy="6461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  <a:p>
              <a:pPr eaLnBrk="1" hangingPunct="1"/>
              <a:endParaRPr lang="en-GB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Focal plane schematics</a:t>
            </a:r>
          </a:p>
        </p:txBody>
      </p:sp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46B43772-CF05-44E3-9725-118E5ABC81E1}" type="slidenum">
              <a:rPr lang="en-US" sz="900">
                <a:solidFill>
                  <a:srgbClr val="898989"/>
                </a:solidFill>
              </a:rPr>
              <a:pPr eaLnBrk="1" hangingPunct="1"/>
              <a:t>11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46063" y="6094413"/>
            <a:ext cx="1774825" cy="400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Figure courtesy </a:t>
            </a:r>
            <a:b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</a:b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EADS-</a:t>
            </a: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Astrium</a:t>
            </a:r>
            <a:endParaRPr lang="en-US" sz="1000" dirty="0">
              <a:solidFill>
                <a:srgbClr val="000000"/>
              </a:solidFill>
              <a:latin typeface="+mn-lt"/>
              <a:ea typeface="Verdana" charset="0"/>
              <a:cs typeface="Verdana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610100" y="1244600"/>
            <a:ext cx="4622800" cy="400050"/>
            <a:chOff x="4610100" y="1244600"/>
            <a:chExt cx="4623344" cy="400110"/>
          </a:xfrm>
        </p:grpSpPr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4610100" y="1447830"/>
              <a:ext cx="3670732" cy="1588"/>
            </a:xfrm>
            <a:prstGeom prst="straightConnector1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1" name="TextBox 8"/>
            <p:cNvSpPr txBox="1">
              <a:spLocks noChangeArrowheads="1"/>
            </p:cNvSpPr>
            <p:nvPr/>
          </p:nvSpPr>
          <p:spPr bwMode="auto">
            <a:xfrm>
              <a:off x="8420100" y="1244600"/>
              <a:ext cx="8133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FF"/>
                  </a:solidFill>
                </a:rPr>
                <a:t>Cold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6200" y="1244600"/>
            <a:ext cx="4508500" cy="400050"/>
            <a:chOff x="76200" y="1244600"/>
            <a:chExt cx="4508500" cy="400110"/>
          </a:xfrm>
        </p:grpSpPr>
        <p:cxnSp>
          <p:nvCxnSpPr>
            <p:cNvPr id="10" name="Straight Arrow Connector 9"/>
            <p:cNvCxnSpPr>
              <a:cxnSpLocks noChangeShapeType="1"/>
            </p:cNvCxnSpPr>
            <p:nvPr/>
          </p:nvCxnSpPr>
          <p:spPr bwMode="auto">
            <a:xfrm>
              <a:off x="1168400" y="1449419"/>
              <a:ext cx="3416300" cy="1587"/>
            </a:xfrm>
            <a:prstGeom prst="straightConnector1">
              <a:avLst/>
            </a:prstGeom>
            <a:noFill/>
            <a:ln w="101600">
              <a:solidFill>
                <a:srgbClr val="FF0000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29" name="TextBox 10"/>
            <p:cNvSpPr txBox="1">
              <a:spLocks noChangeArrowheads="1"/>
            </p:cNvSpPr>
            <p:nvPr/>
          </p:nvSpPr>
          <p:spPr bwMode="auto">
            <a:xfrm>
              <a:off x="76200" y="1244600"/>
              <a:ext cx="10442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</a:rPr>
                <a:t>Warm</a:t>
              </a:r>
            </a:p>
          </p:txBody>
        </p:sp>
      </p:grpSp>
      <p:pic>
        <p:nvPicPr>
          <p:cNvPr id="30727" name="Picture 36" descr="FPA_exploded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5"/>
            <a:ext cx="8885238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 descr="20120213a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46175"/>
            <a:ext cx="7802563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Assembled focal plane</a:t>
            </a:r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CB9DA67D-72CD-42D5-ADBC-55BFB33E69FF}" type="slidenum">
              <a:rPr lang="en-US" sz="900">
                <a:solidFill>
                  <a:srgbClr val="898989"/>
                </a:solidFill>
              </a:rPr>
              <a:pPr eaLnBrk="1" hangingPunct="1"/>
              <a:t>12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46063" y="6094413"/>
            <a:ext cx="1774825" cy="400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Figure courtesy </a:t>
            </a:r>
            <a:br>
              <a:rPr lang="en-US" sz="100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</a:br>
            <a:r>
              <a:rPr lang="en-US" sz="100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EADS-Astrium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CCDs integrated in FPA</a:t>
            </a:r>
          </a:p>
        </p:txBody>
      </p:sp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F87A5ED2-76C7-46AD-89B9-ED492A9109F6}" type="slidenum">
              <a:rPr lang="en-US" sz="900">
                <a:solidFill>
                  <a:srgbClr val="898989"/>
                </a:solidFill>
              </a:rPr>
              <a:pPr eaLnBrk="1" hangingPunct="1"/>
              <a:t>13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713663" y="6030913"/>
            <a:ext cx="1774825" cy="400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Figure courtesy </a:t>
            </a:r>
            <a:b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</a:b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EADS-</a:t>
            </a: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Astrium</a:t>
            </a:r>
            <a:endParaRPr lang="en-US" sz="1000" dirty="0">
              <a:solidFill>
                <a:srgbClr val="000000"/>
              </a:solidFill>
              <a:latin typeface="+mn-lt"/>
              <a:ea typeface="Verdana" charset="0"/>
              <a:cs typeface="Verdana" charset="0"/>
            </a:endParaRPr>
          </a:p>
        </p:txBody>
      </p:sp>
      <p:pic>
        <p:nvPicPr>
          <p:cNvPr id="33797" name="Picture 6" descr="2012011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458913"/>
            <a:ext cx="73152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146675" y="2430463"/>
            <a:ext cx="587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Copperplate" pitchFamily="-108" charset="0"/>
                <a:cs typeface="Copperplate" pitchFamily="-108" charset="0"/>
              </a:rPr>
              <a:t>WFS</a:t>
            </a:r>
          </a:p>
        </p:txBody>
      </p:sp>
      <p:cxnSp>
        <p:nvCxnSpPr>
          <p:cNvPr id="33799" name="Straight Arrow Connector 21"/>
          <p:cNvCxnSpPr>
            <a:cxnSpLocks noChangeShapeType="1"/>
          </p:cNvCxnSpPr>
          <p:nvPr/>
        </p:nvCxnSpPr>
        <p:spPr bwMode="auto">
          <a:xfrm>
            <a:off x="5384800" y="2857500"/>
            <a:ext cx="1130300" cy="1041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12700" y="1441450"/>
            <a:ext cx="23114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261938" indent="-263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s-ES" sz="1200" b="1"/>
              <a:t>CCDs integrated on common support structure (CSS):</a:t>
            </a:r>
            <a:endParaRPr lang="en-GB" sz="1200" b="1"/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1 x 0.5 m in size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20 kg, all Silicon Carbite (SiC)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Excellent thermal and mechanical stability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WFS opto-mechanical assemblies directly mounted on the CSS in front of WFS CCDs. 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106 CCDs mounted on CSS aligned in 7 rows and 17 functional strips.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0.28 m</a:t>
            </a:r>
            <a:r>
              <a:rPr lang="en-GB" sz="1200" baseline="30000">
                <a:solidFill>
                  <a:srgbClr val="3366FF"/>
                </a:solidFill>
              </a:rPr>
              <a:t>2</a:t>
            </a:r>
            <a:r>
              <a:rPr lang="en-GB" sz="1200">
                <a:solidFill>
                  <a:srgbClr val="3366FF"/>
                </a:solidFill>
              </a:rPr>
              <a:t> of Silicon</a:t>
            </a:r>
          </a:p>
        </p:txBody>
      </p:sp>
      <p:cxnSp>
        <p:nvCxnSpPr>
          <p:cNvPr id="33801" name="Straight Arrow Connector 21"/>
          <p:cNvCxnSpPr>
            <a:cxnSpLocks noChangeShapeType="1"/>
          </p:cNvCxnSpPr>
          <p:nvPr/>
        </p:nvCxnSpPr>
        <p:spPr bwMode="auto">
          <a:xfrm rot="5400000">
            <a:off x="4311650" y="2940050"/>
            <a:ext cx="1168400" cy="9779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FPA arrangement of 106 CCDs</a:t>
            </a:r>
          </a:p>
        </p:txBody>
      </p:sp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F885DDFA-0A6A-418F-BC54-4F298A7CB37A}" type="slidenum">
              <a:rPr lang="en-US" sz="900">
                <a:solidFill>
                  <a:srgbClr val="898989"/>
                </a:solidFill>
              </a:rPr>
              <a:pPr eaLnBrk="1" hangingPunct="1"/>
              <a:t>14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35844" name="Picture 28" descr="FPA_new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988"/>
            <a:ext cx="7202488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9"/>
          <p:cNvSpPr txBox="1">
            <a:spLocks noChangeArrowheads="1"/>
          </p:cNvSpPr>
          <p:nvPr/>
        </p:nvSpPr>
        <p:spPr bwMode="auto">
          <a:xfrm>
            <a:off x="7315200" y="1320800"/>
            <a:ext cx="25781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58775"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500"/>
              </a:spcAft>
            </a:pPr>
            <a:r>
              <a:rPr lang="en-US" sz="1200" b="1"/>
              <a:t>e2v technologies CCD91-72: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10µm x 30µm pixels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1966 columns x 4500 rows (TDI stages)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4 phase parallel, 2 phase serial register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Single low noise amplifier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Charge injection structure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Lateral anti-blooming drain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12 Special TDI gates to reset TDI integration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Summing register for parallel binning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Serial binning on output node</a:t>
            </a:r>
          </a:p>
          <a:p>
            <a:pPr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3 variants: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/>
              <a:t>AF: 16µm, standard silicon, broadband AR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/>
              <a:t>BP: 16µm, standard silicon, blue enhanced AR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/>
              <a:t>RP: 40µm, deep-depleted, red enhanced AR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63600" y="1917700"/>
            <a:ext cx="995363" cy="3268663"/>
            <a:chOff x="863600" y="1917700"/>
            <a:chExt cx="995363" cy="3268663"/>
          </a:xfrm>
        </p:grpSpPr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977900" y="1917700"/>
              <a:ext cx="685800" cy="28321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858" name="TextBox 2"/>
            <p:cNvSpPr txBox="1">
              <a:spLocks noChangeArrowheads="1"/>
            </p:cNvSpPr>
            <p:nvPr/>
          </p:nvSpPr>
          <p:spPr bwMode="auto">
            <a:xfrm>
              <a:off x="863600" y="4724400"/>
              <a:ext cx="9953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Object</a:t>
              </a:r>
              <a:br>
                <a:rPr lang="en-US" sz="1200" b="1"/>
              </a:br>
              <a:r>
                <a:rPr lang="en-US" sz="1200" b="1"/>
                <a:t>detection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51000" y="1917700"/>
            <a:ext cx="2806700" cy="3159125"/>
            <a:chOff x="1651000" y="1917700"/>
            <a:chExt cx="2806700" cy="31591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51000" y="1917700"/>
              <a:ext cx="2806700" cy="28321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856" name="TextBox 9"/>
            <p:cNvSpPr txBox="1">
              <a:spLocks noChangeArrowheads="1"/>
            </p:cNvSpPr>
            <p:nvPr/>
          </p:nvSpPr>
          <p:spPr bwMode="auto">
            <a:xfrm>
              <a:off x="2197100" y="4800600"/>
              <a:ext cx="16351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Astrometric field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406900" y="1917700"/>
            <a:ext cx="1293813" cy="3159125"/>
            <a:chOff x="4406900" y="1917700"/>
            <a:chExt cx="1293813" cy="3159125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533900" y="1917700"/>
              <a:ext cx="1041400" cy="28321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854" name="TextBox 11"/>
            <p:cNvSpPr txBox="1">
              <a:spLocks noChangeArrowheads="1"/>
            </p:cNvSpPr>
            <p:nvPr/>
          </p:nvSpPr>
          <p:spPr bwMode="auto">
            <a:xfrm>
              <a:off x="4406900" y="4800600"/>
              <a:ext cx="1293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Photometers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26100" y="2044700"/>
            <a:ext cx="1454150" cy="3116263"/>
            <a:chOff x="5626100" y="2044700"/>
            <a:chExt cx="1454150" cy="3116263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651500" y="2044700"/>
              <a:ext cx="1003300" cy="16383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852" name="TextBox 13"/>
            <p:cNvSpPr txBox="1">
              <a:spLocks noChangeArrowheads="1"/>
            </p:cNvSpPr>
            <p:nvPr/>
          </p:nvSpPr>
          <p:spPr bwMode="auto">
            <a:xfrm>
              <a:off x="5626100" y="4699000"/>
              <a:ext cx="14541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 b="1"/>
                <a:t>Radial velocity</a:t>
              </a:r>
              <a:br>
                <a:rPr lang="en-US" sz="1200" b="1"/>
              </a:br>
              <a:r>
                <a:rPr lang="en-US" sz="1200" b="1"/>
                <a:t>spectrograph</a:t>
              </a:r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919663" y="6348413"/>
            <a:ext cx="3055937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underlying image courtesy </a:t>
            </a: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Boostec</a:t>
            </a:r>
            <a:endParaRPr lang="en-US" sz="1000" dirty="0">
              <a:solidFill>
                <a:srgbClr val="000000"/>
              </a:solidFill>
              <a:latin typeface="+mn-lt"/>
              <a:ea typeface="Verdana" charset="0"/>
              <a:cs typeface="Verdana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Astrometric data</a:t>
            </a:r>
          </a:p>
        </p:txBody>
      </p:sp>
      <p:sp>
        <p:nvSpPr>
          <p:cNvPr id="37890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7891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D6C6E627-4C4D-403E-8EA3-4DCEC7143E42}" type="slidenum">
              <a:rPr lang="en-US" sz="900">
                <a:solidFill>
                  <a:srgbClr val="898989"/>
                </a:solidFill>
              </a:rPr>
              <a:pPr eaLnBrk="1" hangingPunct="1"/>
              <a:t>15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500" y="5256213"/>
            <a:ext cx="448945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Credit: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Image courtesy Michael Davidson (</a:t>
            </a:r>
            <a:r>
              <a:rPr lang="en-US" sz="1000" dirty="0" err="1">
                <a:solidFill>
                  <a:schemeClr val="dk1"/>
                </a:solidFill>
                <a:latin typeface="+mn-lt"/>
                <a:ea typeface="+mn-ea"/>
                <a:cs typeface="Verdana"/>
              </a:rPr>
              <a:t>VirtualScan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simulation)</a:t>
            </a:r>
          </a:p>
        </p:txBody>
      </p:sp>
      <p:pic>
        <p:nvPicPr>
          <p:cNvPr id="37893" name="Picture 1" descr="VirtualScan_PoTW_MDV-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800"/>
            <a:ext cx="99060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GaiaViewOfR136_20110622-outsidec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333500"/>
            <a:ext cx="90551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Autonomous object detection</a:t>
            </a:r>
          </a:p>
        </p:txBody>
      </p:sp>
      <p:sp>
        <p:nvSpPr>
          <p:cNvPr id="38915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8916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B8B8297D-906F-4D8B-8BD7-81F3C0349E4D}" type="slidenum">
              <a:rPr lang="en-US" sz="900">
                <a:solidFill>
                  <a:srgbClr val="898989"/>
                </a:solidFill>
              </a:rPr>
              <a:pPr eaLnBrk="1" hangingPunct="1"/>
              <a:t>16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4300" y="6132513"/>
            <a:ext cx="53213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Credit: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Image courtesy Jos de </a:t>
            </a:r>
            <a:r>
              <a:rPr lang="en-US" sz="1000" dirty="0" err="1">
                <a:solidFill>
                  <a:schemeClr val="dk1"/>
                </a:solidFill>
                <a:latin typeface="+mn-lt"/>
                <a:ea typeface="+mn-ea"/>
                <a:cs typeface="Verdana"/>
              </a:rPr>
              <a:t>Bruijne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and Guido De </a:t>
            </a:r>
            <a:r>
              <a:rPr lang="en-US" sz="1000" dirty="0" err="1">
                <a:solidFill>
                  <a:schemeClr val="dk1"/>
                </a:solidFill>
                <a:latin typeface="+mn-lt"/>
                <a:ea typeface="+mn-ea"/>
                <a:cs typeface="Verdana"/>
              </a:rPr>
              <a:t>Marchi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(GIBIS simulation)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Photometric data</a:t>
            </a:r>
          </a:p>
        </p:txBody>
      </p:sp>
      <p:sp>
        <p:nvSpPr>
          <p:cNvPr id="39938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39939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8D389883-EBBA-42D5-8579-9BA867B5AE2D}" type="slidenum">
              <a:rPr lang="en-US" sz="900">
                <a:solidFill>
                  <a:srgbClr val="898989"/>
                </a:solidFill>
              </a:rPr>
              <a:pPr eaLnBrk="1" hangingPunct="1"/>
              <a:t>17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08100" y="4799013"/>
            <a:ext cx="400685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Credit: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Image courtesy Anthony Brown (GIBIS simulation)</a:t>
            </a:r>
          </a:p>
        </p:txBody>
      </p:sp>
      <p:pic>
        <p:nvPicPr>
          <p:cNvPr id="39941" name="Picture 1" descr="gibisX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146300"/>
            <a:ext cx="7251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newsletter_cover_new_edi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92200"/>
            <a:ext cx="72771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Spectroscopic data</a:t>
            </a:r>
          </a:p>
        </p:txBody>
      </p:sp>
      <p:sp>
        <p:nvSpPr>
          <p:cNvPr id="40963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0964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0128472D-733B-4ACC-886F-51BEE866550A}" type="slidenum">
              <a:rPr lang="en-US" sz="900">
                <a:solidFill>
                  <a:srgbClr val="898989"/>
                </a:solidFill>
              </a:rPr>
              <a:pPr eaLnBrk="1" hangingPunct="1"/>
              <a:t>18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700" y="6297613"/>
            <a:ext cx="409575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Credit: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Image courtesy George </a:t>
            </a:r>
            <a:r>
              <a:rPr lang="en-US" sz="1000" dirty="0" err="1">
                <a:solidFill>
                  <a:schemeClr val="dk1"/>
                </a:solidFill>
                <a:latin typeface="+mn-lt"/>
                <a:ea typeface="+mn-ea"/>
                <a:cs typeface="Verdana"/>
              </a:rPr>
              <a:t>Seabroke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and </a:t>
            </a:r>
            <a:r>
              <a:rPr lang="en-US" sz="1000" dirty="0" err="1">
                <a:solidFill>
                  <a:schemeClr val="dk1"/>
                </a:solidFill>
                <a:latin typeface="+mn-lt"/>
                <a:ea typeface="+mn-ea"/>
                <a:cs typeface="Verdana"/>
              </a:rPr>
              <a:t>Katja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Janssen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Calibration 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mtClean="0"/>
              <a:t>No shutter</a:t>
            </a:r>
          </a:p>
          <a:p>
            <a:pPr lvl="1"/>
            <a:r>
              <a:rPr lang="en-US" smtClean="0"/>
              <a:t>No flat field source</a:t>
            </a:r>
          </a:p>
          <a:p>
            <a:pPr lvl="1"/>
            <a:r>
              <a:rPr lang="en-US" smtClean="0"/>
              <a:t>No full frame readout (only regions of interest in science data)</a:t>
            </a:r>
          </a:p>
          <a:p>
            <a:pPr lvl="1"/>
            <a:r>
              <a:rPr lang="en-US" smtClean="0"/>
              <a:t>No dedicated calibration objects/fields (continuous TDI scan, no stare modes)</a:t>
            </a:r>
          </a:p>
          <a:p>
            <a:endParaRPr lang="en-US" smtClean="0"/>
          </a:p>
          <a:p>
            <a:pPr lvl="1">
              <a:buFontTx/>
              <a:buNone/>
            </a:pPr>
            <a:r>
              <a:rPr lang="en-US" smtClean="0">
                <a:solidFill>
                  <a:schemeClr val="tx1"/>
                </a:solidFill>
              </a:rPr>
              <a:t>But …</a:t>
            </a:r>
          </a:p>
          <a:p>
            <a:endParaRPr lang="en-US" smtClean="0"/>
          </a:p>
          <a:p>
            <a:pPr lvl="1"/>
            <a:r>
              <a:rPr lang="en-US" smtClean="0"/>
              <a:t>Charge injection</a:t>
            </a:r>
          </a:p>
          <a:p>
            <a:pPr lvl="1"/>
            <a:r>
              <a:rPr lang="en-US" smtClean="0"/>
              <a:t>TDI blocking gates</a:t>
            </a:r>
          </a:p>
          <a:p>
            <a:pPr lvl="1"/>
            <a:r>
              <a:rPr lang="en-US" smtClean="0"/>
              <a:t>Large parameter space to modify on-board algorithms behaviour</a:t>
            </a:r>
          </a:p>
          <a:p>
            <a:pPr lvl="1"/>
            <a:r>
              <a:rPr lang="en-US" smtClean="0"/>
              <a:t>Engineering interface</a:t>
            </a:r>
          </a:p>
          <a:p>
            <a:pPr lvl="1"/>
            <a:r>
              <a:rPr lang="en-US" smtClean="0"/>
              <a:t>Data processing determines calibration parameters from science data</a:t>
            </a:r>
            <a:br>
              <a:rPr lang="en-US" smtClean="0"/>
            </a:br>
            <a:r>
              <a:rPr lang="en-US" smtClean="0"/>
              <a:t>(self-calibrating concept)</a:t>
            </a: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4D08D037-3B25-47D3-BBB5-30B00A93D177}" type="slidenum">
              <a:rPr lang="en-US" sz="900">
                <a:solidFill>
                  <a:srgbClr val="898989"/>
                </a:solidFill>
              </a:rPr>
              <a:pPr eaLnBrk="1" hangingPunct="1"/>
              <a:t>19</a:t>
            </a:fld>
            <a:endParaRPr lang="en-US" sz="9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 descr="21924_A4_large,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100"/>
            <a:ext cx="47847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12"/>
          <p:cNvSpPr txBox="1">
            <a:spLocks noChangeArrowheads="1"/>
          </p:cNvSpPr>
          <p:nvPr/>
        </p:nvSpPr>
        <p:spPr bwMode="auto">
          <a:xfrm>
            <a:off x="15875" y="1739900"/>
            <a:ext cx="841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/>
              <a:t>|</a:t>
            </a:r>
          </a:p>
          <a:p>
            <a:pPr algn="ctr" eaLnBrk="1" hangingPunct="1"/>
            <a:r>
              <a:rPr lang="en-US" sz="1200"/>
              <a:t>08/2013</a:t>
            </a: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Mission timeline</a:t>
            </a: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64176696-82D7-4F3B-BC38-F4590BF88D08}" type="slidenum">
              <a:rPr lang="en-US" sz="900">
                <a:solidFill>
                  <a:srgbClr val="898989"/>
                </a:solidFill>
              </a:rPr>
              <a:pPr eaLnBrk="1" hangingPunct="1"/>
              <a:t>2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31751" name="Text Box 4"/>
          <p:cNvSpPr txBox="1">
            <a:spLocks noChangeArrowheads="1"/>
          </p:cNvSpPr>
          <p:nvPr/>
        </p:nvSpPr>
        <p:spPr bwMode="auto">
          <a:xfrm>
            <a:off x="153988" y="6221413"/>
            <a:ext cx="1673225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Credit</a:t>
            </a:r>
            <a:r>
              <a:rPr lang="en-US" sz="1000">
                <a:solidFill>
                  <a:srgbClr val="000000"/>
                </a:solidFill>
              </a:rPr>
              <a:t>: Images © ESA</a:t>
            </a:r>
          </a:p>
        </p:txBody>
      </p:sp>
      <p:pic>
        <p:nvPicPr>
          <p:cNvPr id="17415" name="Picture 6" descr="20070611_large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184400"/>
            <a:ext cx="5073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76438" y="2387600"/>
            <a:ext cx="2657475" cy="6461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  <a:ea typeface="+mn-ea"/>
              </a:rPr>
              <a:t>Launch: </a:t>
            </a:r>
            <a:br>
              <a:rPr lang="en-US" b="1" dirty="0">
                <a:solidFill>
                  <a:srgbClr val="000000"/>
                </a:solidFill>
                <a:latin typeface="+mn-lt"/>
                <a:ea typeface="+mn-ea"/>
              </a:rPr>
            </a:br>
            <a:r>
              <a:rPr lang="en-US" b="1" dirty="0">
                <a:solidFill>
                  <a:srgbClr val="000000"/>
                </a:solidFill>
                <a:latin typeface="+mn-lt"/>
                <a:ea typeface="+mn-ea"/>
              </a:rPr>
              <a:t>20 November 2013</a:t>
            </a:r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431800" y="1524000"/>
            <a:ext cx="2736850" cy="307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/>
              <a:t>Launch campaign Kourou</a:t>
            </a:r>
          </a:p>
        </p:txBody>
      </p:sp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2759075" y="1727200"/>
            <a:ext cx="841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/>
              <a:t>|</a:t>
            </a:r>
          </a:p>
          <a:p>
            <a:pPr algn="ctr" eaLnBrk="1" hangingPunct="1"/>
            <a:r>
              <a:rPr lang="en-US" sz="1200"/>
              <a:t>11/2013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5000" y="1524000"/>
            <a:ext cx="2363788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latin typeface="Verdana" charset="0"/>
                <a:ea typeface="ＭＳ Ｐゴシック" charset="-128"/>
                <a:cs typeface="ＭＳ Ｐゴシック" charset="-128"/>
              </a:rPr>
              <a:t>LEOP + transfer to L2</a:t>
            </a:r>
          </a:p>
        </p:txBody>
      </p:sp>
      <p:sp>
        <p:nvSpPr>
          <p:cNvPr id="17420" name="TextBox 15"/>
          <p:cNvSpPr txBox="1">
            <a:spLocks noChangeArrowheads="1"/>
          </p:cNvSpPr>
          <p:nvPr/>
        </p:nvSpPr>
        <p:spPr bwMode="auto">
          <a:xfrm>
            <a:off x="5121275" y="1701800"/>
            <a:ext cx="841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/>
              <a:t>|</a:t>
            </a:r>
          </a:p>
          <a:p>
            <a:pPr algn="ctr" eaLnBrk="1" hangingPunct="1"/>
            <a:r>
              <a:rPr lang="en-US" sz="1200"/>
              <a:t>12/2013</a:t>
            </a:r>
          </a:p>
        </p:txBody>
      </p:sp>
      <p:sp>
        <p:nvSpPr>
          <p:cNvPr id="17421" name="TextBox 16"/>
          <p:cNvSpPr txBox="1">
            <a:spLocks noChangeArrowheads="1"/>
          </p:cNvSpPr>
          <p:nvPr/>
        </p:nvSpPr>
        <p:spPr bwMode="auto">
          <a:xfrm>
            <a:off x="5537200" y="1524000"/>
            <a:ext cx="2274888" cy="3079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/>
              <a:t>Commissioning + PV</a:t>
            </a:r>
          </a:p>
        </p:txBody>
      </p:sp>
      <p:sp>
        <p:nvSpPr>
          <p:cNvPr id="17422" name="TextBox 17"/>
          <p:cNvSpPr txBox="1">
            <a:spLocks noChangeArrowheads="1"/>
          </p:cNvSpPr>
          <p:nvPr/>
        </p:nvSpPr>
        <p:spPr bwMode="auto">
          <a:xfrm>
            <a:off x="7377113" y="17018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/>
              <a:t>|</a:t>
            </a:r>
          </a:p>
          <a:p>
            <a:pPr algn="ctr" eaLnBrk="1" hangingPunct="1"/>
            <a:r>
              <a:rPr lang="en-US" sz="1200"/>
              <a:t>04/2014</a:t>
            </a:r>
          </a:p>
        </p:txBody>
      </p:sp>
      <p:sp>
        <p:nvSpPr>
          <p:cNvPr id="17423" name="TextBox 18"/>
          <p:cNvSpPr txBox="1">
            <a:spLocks noChangeArrowheads="1"/>
          </p:cNvSpPr>
          <p:nvPr/>
        </p:nvSpPr>
        <p:spPr bwMode="auto">
          <a:xfrm>
            <a:off x="7810500" y="1524000"/>
            <a:ext cx="1800225" cy="307975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/>
              <a:t>Operations</a:t>
            </a:r>
          </a:p>
        </p:txBody>
      </p:sp>
      <p:sp>
        <p:nvSpPr>
          <p:cNvPr id="17424" name="TextBox 19"/>
          <p:cNvSpPr txBox="1">
            <a:spLocks noChangeArrowheads="1"/>
          </p:cNvSpPr>
          <p:nvPr/>
        </p:nvSpPr>
        <p:spPr bwMode="auto">
          <a:xfrm>
            <a:off x="9318625" y="1689100"/>
            <a:ext cx="576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/>
              <a:t>|</a:t>
            </a:r>
          </a:p>
          <a:p>
            <a:pPr algn="ctr" eaLnBrk="1" hangingPunct="1"/>
            <a:r>
              <a:rPr lang="en-US" sz="1200"/>
              <a:t>2019</a:t>
            </a:r>
          </a:p>
        </p:txBody>
      </p:sp>
      <p:sp>
        <p:nvSpPr>
          <p:cNvPr id="17425" name="TextBox 20"/>
          <p:cNvSpPr txBox="1">
            <a:spLocks noChangeArrowheads="1"/>
          </p:cNvSpPr>
          <p:nvPr/>
        </p:nvSpPr>
        <p:spPr bwMode="auto">
          <a:xfrm>
            <a:off x="9505950" y="1511300"/>
            <a:ext cx="1841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3041650"/>
            <a:ext cx="6108700" cy="3351213"/>
            <a:chOff x="3784600" y="3041650"/>
            <a:chExt cx="6108700" cy="3351213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784600" y="3041650"/>
              <a:ext cx="381000" cy="2717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43037" name="Group 32"/>
            <p:cNvGrpSpPr>
              <a:grpSpLocks/>
            </p:cNvGrpSpPr>
            <p:nvPr/>
          </p:nvGrpSpPr>
          <p:grpSpPr bwMode="auto">
            <a:xfrm>
              <a:off x="6064250" y="4678363"/>
              <a:ext cx="3829050" cy="1714500"/>
              <a:chOff x="6064250" y="4678363"/>
              <a:chExt cx="3829050" cy="1714500"/>
            </a:xfrm>
          </p:grpSpPr>
          <p:pic>
            <p:nvPicPr>
              <p:cNvPr id="43038" name="Picture 7" descr="FPA_perf_QE900_abs_0_10000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4250" y="4678363"/>
                <a:ext cx="3829050" cy="171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14"/>
              <p:cNvSpPr txBox="1">
                <a:spLocks noChangeArrowheads="1"/>
              </p:cNvSpPr>
              <p:nvPr/>
            </p:nvSpPr>
            <p:spPr bwMode="auto">
              <a:xfrm>
                <a:off x="9350375" y="54784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solidFill>
                      <a:schemeClr val="bg1"/>
                    </a:solidFill>
                    <a:latin typeface="+mn-lt"/>
                    <a:ea typeface="Copperplate" pitchFamily="-108" charset="0"/>
                    <a:cs typeface="Copperplate" pitchFamily="-108" charset="0"/>
                  </a:rPr>
                  <a:t>59%</a:t>
                </a:r>
              </a:p>
            </p:txBody>
          </p: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8489950" y="47545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solidFill>
                      <a:schemeClr val="bg1"/>
                    </a:solidFill>
                    <a:latin typeface="+mn-lt"/>
                    <a:ea typeface="Copperplate" pitchFamily="-108" charset="0"/>
                    <a:cs typeface="Copperplate" pitchFamily="-108" charset="0"/>
                  </a:rPr>
                  <a:t>23%</a:t>
                </a:r>
              </a:p>
            </p:txBody>
          </p:sp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25700" y="2976563"/>
            <a:ext cx="7464425" cy="2782887"/>
            <a:chOff x="2425700" y="2976563"/>
            <a:chExt cx="7464425" cy="278288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25700" y="3041650"/>
              <a:ext cx="381000" cy="2717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43032" name="Group 28"/>
            <p:cNvGrpSpPr>
              <a:grpSpLocks/>
            </p:cNvGrpSpPr>
            <p:nvPr/>
          </p:nvGrpSpPr>
          <p:grpSpPr bwMode="auto">
            <a:xfrm>
              <a:off x="6061075" y="2976563"/>
              <a:ext cx="3829050" cy="1714500"/>
              <a:chOff x="6061075" y="2976563"/>
              <a:chExt cx="3829050" cy="1714500"/>
            </a:xfrm>
          </p:grpSpPr>
          <p:pic>
            <p:nvPicPr>
              <p:cNvPr id="43033" name="Picture 6" descr="FPA_perf_QE650_abs_0_10000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075" y="2976563"/>
                <a:ext cx="3829050" cy="171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14"/>
              <p:cNvSpPr txBox="1">
                <a:spLocks noChangeArrowheads="1"/>
              </p:cNvSpPr>
              <p:nvPr/>
            </p:nvSpPr>
            <p:spPr bwMode="auto">
              <a:xfrm>
                <a:off x="8477250" y="37004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latin typeface="+mn-lt"/>
                    <a:ea typeface="Copperplate" pitchFamily="-108" charset="0"/>
                    <a:cs typeface="Copperplate" pitchFamily="-108" charset="0"/>
                  </a:rPr>
                  <a:t>75</a:t>
                </a:r>
                <a:r>
                  <a:rPr lang="en-US" sz="1000" b="1" dirty="0">
                    <a:solidFill>
                      <a:schemeClr val="bg1"/>
                    </a:solidFill>
                    <a:latin typeface="+mn-lt"/>
                    <a:ea typeface="Copperplate" pitchFamily="-108" charset="0"/>
                    <a:cs typeface="Copperplate" pitchFamily="-108" charset="0"/>
                  </a:rPr>
                  <a:t>%</a:t>
                </a:r>
              </a:p>
            </p:txBody>
          </p:sp>
          <p:sp>
            <p:nvSpPr>
              <p:cNvPr id="28" name="TextBox 14"/>
              <p:cNvSpPr txBox="1">
                <a:spLocks noChangeArrowheads="1"/>
              </p:cNvSpPr>
              <p:nvPr/>
            </p:nvSpPr>
            <p:spPr bwMode="auto">
              <a:xfrm>
                <a:off x="9175750" y="37893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latin typeface="+mn-lt"/>
                    <a:ea typeface="Copperplate" pitchFamily="-108" charset="0"/>
                    <a:cs typeface="Copperplate" pitchFamily="-108" charset="0"/>
                  </a:rPr>
                  <a:t>96%</a:t>
                </a: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66800" y="1274763"/>
            <a:ext cx="8826500" cy="4484687"/>
            <a:chOff x="1066800" y="1274763"/>
            <a:chExt cx="8826500" cy="448468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066800" y="3041650"/>
              <a:ext cx="381000" cy="27178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43027" name="Group 23"/>
            <p:cNvGrpSpPr>
              <a:grpSpLocks/>
            </p:cNvGrpSpPr>
            <p:nvPr/>
          </p:nvGrpSpPr>
          <p:grpSpPr bwMode="auto">
            <a:xfrm>
              <a:off x="6061075" y="1274763"/>
              <a:ext cx="3832225" cy="1714500"/>
              <a:chOff x="6061075" y="1274763"/>
              <a:chExt cx="3832225" cy="1714500"/>
            </a:xfrm>
          </p:grpSpPr>
          <p:pic>
            <p:nvPicPr>
              <p:cNvPr id="43028" name="Picture 5" descr="FPA_perf_QE400_abs_0_10000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075" y="1274763"/>
                <a:ext cx="3829050" cy="171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14"/>
              <p:cNvSpPr txBox="1">
                <a:spLocks noChangeArrowheads="1"/>
              </p:cNvSpPr>
              <p:nvPr/>
            </p:nvSpPr>
            <p:spPr bwMode="auto">
              <a:xfrm>
                <a:off x="8489950" y="17700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latin typeface="+mn-lt"/>
                    <a:ea typeface="Copperplate" pitchFamily="-108" charset="0"/>
                    <a:cs typeface="Copperplate" pitchFamily="-108" charset="0"/>
                  </a:rPr>
                  <a:t>95</a:t>
                </a:r>
                <a:r>
                  <a:rPr lang="en-US" sz="1000" b="1" dirty="0">
                    <a:solidFill>
                      <a:schemeClr val="bg1"/>
                    </a:solidFill>
                    <a:latin typeface="+mn-lt"/>
                    <a:ea typeface="Copperplate" pitchFamily="-108" charset="0"/>
                    <a:cs typeface="Copperplate" pitchFamily="-108" charset="0"/>
                  </a:rPr>
                  <a:t>%</a:t>
                </a:r>
              </a:p>
            </p:txBody>
          </p:sp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9363075" y="1858963"/>
                <a:ext cx="53022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1" dirty="0">
                    <a:solidFill>
                      <a:schemeClr val="bg1"/>
                    </a:solidFill>
                    <a:latin typeface="+mn-lt"/>
                    <a:ea typeface="Copperplate" pitchFamily="-108" charset="0"/>
                    <a:cs typeface="Copperplate" pitchFamily="-108" charset="0"/>
                  </a:rPr>
                  <a:t>39%</a:t>
                </a:r>
              </a:p>
            </p:txBody>
          </p:sp>
        </p:grpSp>
      </p:grpSp>
      <p:sp>
        <p:nvSpPr>
          <p:cNvPr id="430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CCD performance</a:t>
            </a:r>
          </a:p>
        </p:txBody>
      </p:sp>
      <p:sp>
        <p:nvSpPr>
          <p:cNvPr id="43013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301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E2F59F79-1924-4575-9487-00DA7630CC74}" type="slidenum">
              <a:rPr lang="en-US" sz="900">
                <a:solidFill>
                  <a:srgbClr val="898989"/>
                </a:solidFill>
              </a:rPr>
              <a:pPr eaLnBrk="1" hangingPunct="1"/>
              <a:t>20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43015" name="Picture 4" descr="QE_all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600"/>
            <a:ext cx="61039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698500" y="5080000"/>
            <a:ext cx="4394200" cy="1588"/>
          </a:xfrm>
          <a:prstGeom prst="straightConnector1">
            <a:avLst/>
          </a:prstGeom>
          <a:noFill/>
          <a:ln w="25400">
            <a:solidFill>
              <a:srgbClr val="FDC82F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100263" y="4938713"/>
            <a:ext cx="3683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000000"/>
                </a:solidFill>
                <a:cs typeface="Verdana" charset="0"/>
              </a:rPr>
              <a:t>AF</a:t>
            </a:r>
            <a:endParaRPr lang="en-US" sz="1000" smtClean="0">
              <a:solidFill>
                <a:srgbClr val="000000"/>
              </a:solidFill>
              <a:cs typeface="Verdana" charset="0"/>
            </a:endParaRP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812800" y="5360988"/>
            <a:ext cx="20066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604963" y="5218113"/>
            <a:ext cx="376237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BP</a:t>
            </a:r>
          </a:p>
        </p:txBody>
      </p:sp>
      <p:pic>
        <p:nvPicPr>
          <p:cNvPr id="43020" name="Picture 388" descr="PhotometerCCD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74775"/>
            <a:ext cx="50196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2565400" y="5221288"/>
            <a:ext cx="1968500" cy="1587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395663" y="5078413"/>
            <a:ext cx="379412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RP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3509963" y="5535613"/>
            <a:ext cx="474662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RVS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3683000" y="5473700"/>
            <a:ext cx="179388" cy="1588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5563" y="6246813"/>
            <a:ext cx="3317875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QE model courtesy Maximilian </a:t>
            </a: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Fabricius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CCD controller performance</a:t>
            </a:r>
          </a:p>
        </p:txBody>
      </p:sp>
      <p:sp>
        <p:nvSpPr>
          <p:cNvPr id="45058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B42F0273-C088-4CCC-8536-61FFF89B39EB}" type="slidenum">
              <a:rPr lang="en-US" sz="900">
                <a:solidFill>
                  <a:srgbClr val="898989"/>
                </a:solidFill>
              </a:rPr>
              <a:pPr eaLnBrk="1" hangingPunct="1"/>
              <a:t>21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45060" name="Picture 5" descr="20101101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8"/>
          <p:cNvSpPr txBox="1">
            <a:spLocks noChangeArrowheads="1"/>
          </p:cNvSpPr>
          <p:nvPr/>
        </p:nvSpPr>
        <p:spPr bwMode="auto">
          <a:xfrm>
            <a:off x="63500" y="1314450"/>
            <a:ext cx="35941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261938" indent="-263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s-ES" sz="1200" b="1"/>
              <a:t>CCD controller (PEM) build by EADS Astrium Crisa, Spain:</a:t>
            </a:r>
            <a:endParaRPr lang="en-GB" sz="1200" b="1"/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ASIC based sequencer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3 MSPS 16-bit ADC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2 bandwidth selector and 2 gain stages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DCDS with digital oversampling (up to 8 samples averaged) for slower readout speeds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Minimal footprint for FPA mounting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GB" sz="1200">
              <a:solidFill>
                <a:srgbClr val="3366FF"/>
              </a:solidFill>
            </a:endParaRPr>
          </a:p>
        </p:txBody>
      </p:sp>
      <p:pic>
        <p:nvPicPr>
          <p:cNvPr id="45062" name="Picture 6" descr="FPA_perf_RON_abs_0_13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467100"/>
            <a:ext cx="625792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525838" y="6221413"/>
            <a:ext cx="27305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Image: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Read-out noise in FPA context.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019550" y="5110163"/>
            <a:ext cx="650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latin typeface="+mn-lt"/>
                <a:ea typeface="Copperplate" pitchFamily="-108" charset="0"/>
                <a:cs typeface="Copperplate" pitchFamily="-108" charset="0"/>
              </a:rPr>
              <a:t>11.3e-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9099550" y="4868863"/>
            <a:ext cx="560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Copperplate" pitchFamily="-108" charset="0"/>
                <a:cs typeface="Copperplate" pitchFamily="-108" charset="0"/>
              </a:rPr>
              <a:t>2.6e-</a:t>
            </a:r>
          </a:p>
        </p:txBody>
      </p:sp>
      <p:sp>
        <p:nvSpPr>
          <p:cNvPr id="45066" name="Text Box 18"/>
          <p:cNvSpPr txBox="1">
            <a:spLocks noChangeArrowheads="1"/>
          </p:cNvSpPr>
          <p:nvPr/>
        </p:nvSpPr>
        <p:spPr bwMode="auto">
          <a:xfrm>
            <a:off x="4445000" y="1314450"/>
            <a:ext cx="4368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261938" indent="-263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s-ES" sz="1200" b="1"/>
              <a:t>Different readout modes depending on function in focal plane:</a:t>
            </a:r>
            <a:endParaRPr lang="en-GB" sz="1200" b="1"/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40 to 833 kHz pixels rates (10 MHz serial clocking)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3e- to 11e- readout noise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All modes synchronized to 0.9828 ms TDI line shift time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Different binning modes depending function and object brightness 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GB" sz="1200">
              <a:solidFill>
                <a:srgbClr val="33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Radiation test bench during </a:t>
            </a:r>
            <a:br>
              <a:rPr lang="en-US" smtClean="0"/>
            </a:br>
            <a:r>
              <a:rPr lang="en-US" smtClean="0"/>
              <a:t>development and operations</a:t>
            </a:r>
          </a:p>
        </p:txBody>
      </p:sp>
      <p:sp>
        <p:nvSpPr>
          <p:cNvPr id="47106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ECCBC548-35B1-4CA5-869E-A8FF190FC7C8}" type="slidenum">
              <a:rPr lang="en-US" sz="900">
                <a:solidFill>
                  <a:srgbClr val="898989"/>
                </a:solidFill>
              </a:rPr>
              <a:pPr eaLnBrk="1" hangingPunct="1"/>
              <a:t>22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47108" name="Text Box 18"/>
          <p:cNvSpPr txBox="1">
            <a:spLocks noChangeArrowheads="1"/>
          </p:cNvSpPr>
          <p:nvPr/>
        </p:nvSpPr>
        <p:spPr bwMode="auto">
          <a:xfrm>
            <a:off x="119063" y="1436688"/>
            <a:ext cx="34496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261938" indent="-263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s-ES" sz="1200" b="1"/>
              <a:t>Astrium Radiation test bench facility:</a:t>
            </a:r>
            <a:endParaRPr lang="en-GB" sz="1200" b="1"/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5 test campaigns successfully completed to support SOC/DPAC radiation effect modelling on CCDs.</a:t>
            </a:r>
          </a:p>
          <a:p>
            <a:pPr lvl="1">
              <a:lnSpc>
                <a:spcPct val="119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GB" sz="1200">
                <a:solidFill>
                  <a:srgbClr val="3366FF"/>
                </a:solidFill>
              </a:rPr>
              <a:t>Facility now at ESTEC and operative to support operations.</a:t>
            </a:r>
          </a:p>
        </p:txBody>
      </p:sp>
      <p:pic>
        <p:nvPicPr>
          <p:cNvPr id="4710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08100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77063" y="1471613"/>
            <a:ext cx="27432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Photo courtesy Peter </a:t>
            </a: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Verhoeve</a:t>
            </a:r>
            <a:endParaRPr lang="en-US" sz="1000" dirty="0">
              <a:solidFill>
                <a:srgbClr val="000000"/>
              </a:solidFill>
              <a:latin typeface="+mn-lt"/>
              <a:ea typeface="Verdana" charset="0"/>
              <a:cs typeface="Verdana" charset="0"/>
            </a:endParaRPr>
          </a:p>
        </p:txBody>
      </p:sp>
      <p:pic>
        <p:nvPicPr>
          <p:cNvPr id="8" name="Picture 7" descr="MC_d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702050"/>
            <a:ext cx="4343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79863" y="5332413"/>
            <a:ext cx="1684337" cy="11699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Image:</a:t>
            </a:r>
            <a:r>
              <a:rPr lang="en-US" sz="1000">
                <a:solidFill>
                  <a:srgbClr val="000000"/>
                </a:solidFill>
              </a:rPr>
              <a:t> Monte-Carlo simulation of LSF deformation due to radiation induced CTI for illustration. Courtesy Thibaut Prod</a:t>
            </a:r>
            <a:r>
              <a:rPr lang="en-US" altLang="en-US" sz="1000">
                <a:solidFill>
                  <a:srgbClr val="000000"/>
                </a:solidFill>
              </a:rPr>
              <a:t>’</a:t>
            </a:r>
            <a:r>
              <a:rPr lang="en-US" sz="1000">
                <a:solidFill>
                  <a:srgbClr val="000000"/>
                </a:solidFill>
              </a:rPr>
              <a:t>homme.</a:t>
            </a:r>
          </a:p>
        </p:txBody>
      </p:sp>
      <p:pic>
        <p:nvPicPr>
          <p:cNvPr id="47113" name="Picture 4" descr="20080709_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073400"/>
            <a:ext cx="36496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800" y="5792788"/>
            <a:ext cx="3475038" cy="5540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Image:</a:t>
            </a:r>
            <a:r>
              <a:rPr lang="en-US" sz="1000">
                <a:solidFill>
                  <a:srgbClr val="000000"/>
                </a:solidFill>
              </a:rPr>
              <a:t> Artists impression of </a:t>
            </a:r>
            <a:r>
              <a:rPr lang="en-US" altLang="en-US" sz="1000">
                <a:solidFill>
                  <a:srgbClr val="000000"/>
                </a:solidFill>
              </a:rPr>
              <a:t>“</a:t>
            </a:r>
            <a:r>
              <a:rPr lang="en-US" sz="1000">
                <a:solidFill>
                  <a:srgbClr val="000000"/>
                </a:solidFill>
              </a:rPr>
              <a:t>sky-like</a:t>
            </a:r>
            <a:r>
              <a:rPr lang="en-US" altLang="en-US" sz="1000">
                <a:solidFill>
                  <a:srgbClr val="000000"/>
                </a:solidFill>
              </a:rPr>
              <a:t>”</a:t>
            </a:r>
            <a:r>
              <a:rPr lang="en-US" sz="1000">
                <a:solidFill>
                  <a:srgbClr val="000000"/>
                </a:solidFill>
              </a:rPr>
              <a:t> mask for testing of radiation effects on astrometry. </a:t>
            </a:r>
            <a:br>
              <a:rPr lang="en-US" sz="1000">
                <a:solidFill>
                  <a:srgbClr val="000000"/>
                </a:solidFill>
              </a:rPr>
            </a:br>
            <a:r>
              <a:rPr lang="en-US" sz="1000">
                <a:solidFill>
                  <a:srgbClr val="000000"/>
                </a:solidFill>
              </a:rPr>
              <a:t>Courtesy Denis Marchais (EADS Astrium).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untdown.wmv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081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Countdown</a:t>
            </a:r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01E37225-5D57-4DEC-B148-9AB98198F0C2}" type="slidenum">
              <a:rPr lang="en-US" sz="900">
                <a:solidFill>
                  <a:srgbClr val="898989"/>
                </a:solidFill>
              </a:rPr>
              <a:pPr eaLnBrk="1" hangingPunct="1"/>
              <a:t>23</a:t>
            </a:fld>
            <a:endParaRPr lang="en-US" sz="900">
              <a:solidFill>
                <a:srgbClr val="898989"/>
              </a:solidFill>
            </a:endParaRPr>
          </a:p>
        </p:txBody>
      </p:sp>
      <p:grpSp>
        <p:nvGrpSpPr>
          <p:cNvPr id="48133" name="Group 4"/>
          <p:cNvGrpSpPr>
            <a:grpSpLocks/>
          </p:cNvGrpSpPr>
          <p:nvPr/>
        </p:nvGrpSpPr>
        <p:grpSpPr bwMode="auto">
          <a:xfrm>
            <a:off x="330200" y="1295400"/>
            <a:ext cx="9017000" cy="4610100"/>
            <a:chOff x="330200" y="1295400"/>
            <a:chExt cx="9017000" cy="4610100"/>
          </a:xfrm>
        </p:grpSpPr>
        <p:sp>
          <p:nvSpPr>
            <p:cNvPr id="4" name="Rectangle 3"/>
            <p:cNvSpPr/>
            <p:nvPr/>
          </p:nvSpPr>
          <p:spPr>
            <a:xfrm>
              <a:off x="431800" y="1295400"/>
              <a:ext cx="8915400" cy="149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00" y="4406900"/>
              <a:ext cx="8915400" cy="149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Shipping to Kourou</a:t>
            </a:r>
          </a:p>
        </p:txBody>
      </p:sp>
      <p:sp>
        <p:nvSpPr>
          <p:cNvPr id="19458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19459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5440B23D-0291-48DB-BED2-B9E575EC486D}" type="slidenum">
              <a:rPr lang="en-US" sz="900">
                <a:solidFill>
                  <a:srgbClr val="898989"/>
                </a:solidFill>
              </a:rPr>
              <a:pPr eaLnBrk="1" hangingPunct="1"/>
              <a:t>3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19460" name="Picture 4" descr="ishot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906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4330700" y="1658938"/>
            <a:ext cx="3175000" cy="3154362"/>
          </a:xfrm>
          <a:custGeom>
            <a:avLst/>
            <a:gdLst>
              <a:gd name="T0" fmla="*/ 3175000 w 3175000"/>
              <a:gd name="T1" fmla="*/ 309085 h 3153833"/>
              <a:gd name="T2" fmla="*/ 1866900 w 3175000"/>
              <a:gd name="T3" fmla="*/ 474213 h 3153833"/>
              <a:gd name="T4" fmla="*/ 0 w 3175000"/>
              <a:gd name="T5" fmla="*/ 3154362 h 31538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5000" h="3153833">
                <a:moveTo>
                  <a:pt x="3175000" y="309033"/>
                </a:moveTo>
                <a:cubicBezTo>
                  <a:pt x="2785533" y="154516"/>
                  <a:pt x="2396067" y="0"/>
                  <a:pt x="1866900" y="474133"/>
                </a:cubicBezTo>
                <a:cubicBezTo>
                  <a:pt x="1337733" y="948266"/>
                  <a:pt x="304800" y="2732616"/>
                  <a:pt x="0" y="3153833"/>
                </a:cubicBezTo>
              </a:path>
            </a:pathLst>
          </a:custGeom>
          <a:noFill/>
          <a:ln w="63500" cap="flat" cmpd="sng">
            <a:solidFill>
              <a:schemeClr val="accent2"/>
            </a:solidFill>
            <a:prstDash val="solid"/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pic>
        <p:nvPicPr>
          <p:cNvPr id="19462" name="Picture 6" descr="img_00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51000"/>
            <a:ext cx="164465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Launch Campaign (Spacecraft integration)</a:t>
            </a:r>
          </a:p>
        </p:txBody>
      </p:sp>
      <p:sp>
        <p:nvSpPr>
          <p:cNvPr id="20482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0483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660B21CE-A898-4D61-9DD2-FC9BAFFFC312}" type="slidenum">
              <a:rPr lang="en-US" sz="900">
                <a:solidFill>
                  <a:srgbClr val="898989"/>
                </a:solidFill>
              </a:rPr>
              <a:pPr eaLnBrk="1" hangingPunct="1"/>
              <a:t>4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0484" name="Picture 7" descr="73163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7302500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82575" y="6069013"/>
            <a:ext cx="34925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Credit:</a:t>
            </a:r>
            <a:r>
              <a:rPr lang="en-US" sz="1000">
                <a:solidFill>
                  <a:srgbClr val="000000"/>
                </a:solidFill>
              </a:rPr>
              <a:t> Images © 2013 ESA – CNES - Arianespace</a:t>
            </a:r>
          </a:p>
        </p:txBody>
      </p:sp>
      <p:pic>
        <p:nvPicPr>
          <p:cNvPr id="20486" name="Picture 8" descr="1098-inside-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320800"/>
            <a:ext cx="4330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PAVO-2011-Oct-27-Med-61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289050"/>
            <a:ext cx="78105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Deployed sunshield</a:t>
            </a:r>
          </a:p>
        </p:txBody>
      </p:sp>
      <p:sp>
        <p:nvSpPr>
          <p:cNvPr id="21507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1508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87DA9A41-3BC3-4C68-9D43-15FA3DCF1FEA}" type="slidenum">
              <a:rPr lang="en-US" sz="900">
                <a:solidFill>
                  <a:srgbClr val="898989"/>
                </a:solidFill>
              </a:rPr>
              <a:pPr eaLnBrk="1" hangingPunct="1"/>
              <a:t>5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82575" y="6069013"/>
            <a:ext cx="2224088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Credit:</a:t>
            </a:r>
            <a:r>
              <a:rPr lang="en-US" sz="1000">
                <a:solidFill>
                  <a:srgbClr val="000000"/>
                </a:solidFill>
              </a:rPr>
              <a:t> Image © 2011 Astrium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Launch Campaign (Launcher integration)</a:t>
            </a:r>
          </a:p>
        </p:txBody>
      </p:sp>
      <p:sp>
        <p:nvSpPr>
          <p:cNvPr id="22530" name="Marcador de pie de pá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2531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7B767104-077F-4AAB-87D2-75BAE62575C2}" type="slidenum">
              <a:rPr lang="en-US" sz="900">
                <a:solidFill>
                  <a:srgbClr val="898989"/>
                </a:solidFill>
              </a:rPr>
              <a:pPr eaLnBrk="1" hangingPunct="1"/>
              <a:t>6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22532" name="Picture 4" descr="Soyuz-1st-and-2nd-s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71600"/>
            <a:ext cx="66881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Fregat_arianespace_image_5_l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66838"/>
            <a:ext cx="3933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2575" y="6069013"/>
            <a:ext cx="349250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Credit:</a:t>
            </a:r>
            <a:r>
              <a:rPr lang="en-US" sz="1000">
                <a:solidFill>
                  <a:srgbClr val="000000"/>
                </a:solidFill>
              </a:rPr>
              <a:t> Images © 2013 ESA – CNES - Arianespace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735888" y="4354513"/>
            <a:ext cx="1971675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Image: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Fregat upper stage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84988" y="6107113"/>
            <a:ext cx="2254250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Image: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Soyuz 1</a:t>
            </a:r>
            <a:r>
              <a:rPr lang="en-US" sz="1000" baseline="30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st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and 2</a:t>
            </a:r>
            <a:r>
              <a:rPr lang="en-US" sz="1000" baseline="30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nd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+mn-ea"/>
                <a:cs typeface="Verdana"/>
              </a:rPr>
              <a:t> stage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 descr="Soyus_launch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241300"/>
            <a:ext cx="6062662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885327B9-60E5-4D2E-BC7A-683B0B0E6209}" type="slidenum">
              <a:rPr lang="en-US" sz="900">
                <a:solidFill>
                  <a:srgbClr val="898989"/>
                </a:solidFill>
              </a:rPr>
              <a:pPr eaLnBrk="1" hangingPunct="1"/>
              <a:t>7</a:t>
            </a:fld>
            <a:endParaRPr lang="en-US" sz="900">
              <a:solidFill>
                <a:srgbClr val="898989"/>
              </a:solidFill>
            </a:endParaRPr>
          </a:p>
        </p:txBody>
      </p:sp>
      <p:grpSp>
        <p:nvGrpSpPr>
          <p:cNvPr id="23556" name="Group 12"/>
          <p:cNvGrpSpPr>
            <a:grpSpLocks/>
          </p:cNvGrpSpPr>
          <p:nvPr/>
        </p:nvGrpSpPr>
        <p:grpSpPr bwMode="auto">
          <a:xfrm>
            <a:off x="5194300" y="576263"/>
            <a:ext cx="1049338" cy="541337"/>
            <a:chOff x="5194300" y="207963"/>
            <a:chExt cx="1049338" cy="541337"/>
          </a:xfrm>
        </p:grpSpPr>
        <p:sp>
          <p:nvSpPr>
            <p:cNvPr id="7" name="TextBox 14"/>
            <p:cNvSpPr txBox="1">
              <a:spLocks noChangeArrowheads="1"/>
            </p:cNvSpPr>
            <p:nvPr/>
          </p:nvSpPr>
          <p:spPr bwMode="auto">
            <a:xfrm>
              <a:off x="5654675" y="207963"/>
              <a:ext cx="5889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ea typeface="Copperplate" pitchFamily="-108" charset="0"/>
                  <a:cs typeface="Copperplate" pitchFamily="-108" charset="0"/>
                </a:rPr>
                <a:t>Gaia</a:t>
              </a:r>
            </a:p>
          </p:txBody>
        </p:sp>
        <p:cxnSp>
          <p:nvCxnSpPr>
            <p:cNvPr id="23559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5194300" y="495300"/>
              <a:ext cx="44450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52563" y="6005513"/>
            <a:ext cx="969962" cy="2460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Credit: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ESA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need for Gaia</a:t>
            </a:r>
          </a:p>
        </p:txBody>
      </p:sp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9E487C89-011C-4DA0-8C63-553E7DFAFED9}" type="slidenum">
              <a:rPr lang="en-US" sz="900">
                <a:solidFill>
                  <a:srgbClr val="898989"/>
                </a:solidFill>
              </a:rPr>
              <a:pPr eaLnBrk="1" hangingPunct="1"/>
              <a:t>8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4580" name="TextBox 29"/>
          <p:cNvSpPr txBox="1">
            <a:spLocks noChangeArrowheads="1"/>
          </p:cNvSpPr>
          <p:nvPr/>
        </p:nvSpPr>
        <p:spPr bwMode="auto">
          <a:xfrm>
            <a:off x="127000" y="1524000"/>
            <a:ext cx="933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Aft>
                <a:spcPts val="500"/>
              </a:spcAft>
            </a:pPr>
            <a:r>
              <a:rPr lang="en-US" sz="1600"/>
              <a:t>The primary objective of the Gaia mission is to provide a census of </a:t>
            </a:r>
            <a:br>
              <a:rPr lang="en-US" sz="1600"/>
            </a:br>
            <a:r>
              <a:rPr lang="en-US" sz="1600"/>
              <a:t>more than 1,000 million (one billion) stars in our Galaxy and beyond. </a:t>
            </a:r>
          </a:p>
        </p:txBody>
      </p:sp>
      <p:pic>
        <p:nvPicPr>
          <p:cNvPr id="24581" name="Picture 1" descr="cmsi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86000"/>
            <a:ext cx="48355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802563" y="6018213"/>
            <a:ext cx="1946275" cy="400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Image: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Progress of </a:t>
            </a:r>
            <a:b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</a:br>
            <a:r>
              <a:rPr lang="en-US" sz="1000" dirty="0" err="1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astrometric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Verdana" charset="0"/>
                <a:cs typeface="Verdana" charset="0"/>
              </a:rPr>
              <a:t> accuracy (ESA)</a:t>
            </a: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127000" y="2273300"/>
            <a:ext cx="49022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58775"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500"/>
              </a:spcAft>
            </a:pPr>
            <a:r>
              <a:rPr lang="en-US" sz="1200" b="1"/>
              <a:t>Studies of the Galaxy require: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Accurate distances and motions, combined with 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physical properties of stars </a:t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>
                <a:solidFill>
                  <a:srgbClr val="0000FF"/>
                </a:solidFill>
              </a:rPr>
              <a:t>(temperatures, metallicities, surface gravities, interstellar extinctions/reddenings, masses, ages, ....)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 representative, complete sample of stars down to faint magnitudes</a:t>
            </a:r>
          </a:p>
          <a:p>
            <a:pPr eaLnBrk="1" hangingPunct="1">
              <a:spcAft>
                <a:spcPts val="500"/>
              </a:spcAft>
            </a:pPr>
            <a:endParaRPr lang="en-US" sz="1200" b="1">
              <a:solidFill>
                <a:srgbClr val="0000FF"/>
              </a:solidFill>
            </a:endParaRPr>
          </a:p>
          <a:p>
            <a:pPr eaLnBrk="1" hangingPunct="1">
              <a:spcAft>
                <a:spcPts val="500"/>
              </a:spcAft>
            </a:pPr>
            <a:r>
              <a:rPr lang="en-US" sz="1200"/>
              <a:t>This can only be achieved from</a:t>
            </a:r>
            <a:r>
              <a:rPr lang="en-US" sz="1200" b="1"/>
              <a:t> space </a:t>
            </a:r>
            <a:r>
              <a:rPr lang="en-US" sz="1200"/>
              <a:t>and requires </a:t>
            </a:r>
            <a:r>
              <a:rPr lang="en-US" sz="1200" b="1"/>
              <a:t>astrometry</a:t>
            </a:r>
            <a:r>
              <a:rPr lang="en-US" sz="1200"/>
              <a:t>, </a:t>
            </a:r>
            <a:r>
              <a:rPr lang="en-US" sz="1200" b="1"/>
              <a:t>photometry</a:t>
            </a:r>
            <a:r>
              <a:rPr lang="en-US" sz="1200"/>
              <a:t>, and </a:t>
            </a:r>
            <a:r>
              <a:rPr lang="en-US" sz="1200" b="1"/>
              <a:t>spectroscopy.</a:t>
            </a:r>
          </a:p>
          <a:p>
            <a:pPr eaLnBrk="1" hangingPunct="1">
              <a:spcAft>
                <a:spcPts val="500"/>
              </a:spcAft>
            </a:pPr>
            <a:endParaRPr lang="en-US" sz="1200" b="1"/>
          </a:p>
          <a:p>
            <a:pPr eaLnBrk="1" hangingPunct="1">
              <a:spcAft>
                <a:spcPts val="500"/>
              </a:spcAft>
            </a:pPr>
            <a:r>
              <a:rPr lang="en-US" sz="1200"/>
              <a:t>Gaia will perform a unique and unbiased all-sky survey to map the three-dimensional position to micro-arsecond accuracy and velocity of all objects 5.7 to 20</a:t>
            </a:r>
            <a:r>
              <a:rPr lang="en-US" sz="1200" baseline="30000"/>
              <a:t>th</a:t>
            </a:r>
            <a:r>
              <a:rPr lang="en-US" sz="1200"/>
              <a:t> magnitude, radial velocities down to 17</a:t>
            </a:r>
            <a:r>
              <a:rPr lang="en-US" sz="1200" baseline="30000"/>
              <a:t>th</a:t>
            </a:r>
            <a:r>
              <a:rPr lang="en-US" sz="1200"/>
              <a:t> magnitude.</a:t>
            </a:r>
          </a:p>
          <a:p>
            <a:pPr eaLnBrk="1" hangingPunct="1">
              <a:spcAft>
                <a:spcPts val="500"/>
              </a:spcAft>
            </a:pPr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Gaia: the discovery machine</a:t>
            </a:r>
          </a:p>
        </p:txBody>
      </p:sp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2"/>
                </a:solidFill>
              </a:rPr>
              <a:t>SDW-2013, 9 October 2013, Florence | Ralf Kohley | Slide:</a:t>
            </a:r>
            <a:endParaRPr lang="it-IT" sz="900" smtClean="0">
              <a:solidFill>
                <a:schemeClr val="bg2"/>
              </a:solidFill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C7220C8E-6A40-4D4B-B3F7-B8B7A1D356CC}" type="slidenum">
              <a:rPr lang="en-US" sz="900">
                <a:solidFill>
                  <a:srgbClr val="898989"/>
                </a:solidFill>
              </a:rPr>
              <a:pPr eaLnBrk="1" hangingPunct="1"/>
              <a:t>9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8677" name="TextBox 29"/>
          <p:cNvSpPr txBox="1">
            <a:spLocks noChangeArrowheads="1"/>
          </p:cNvSpPr>
          <p:nvPr/>
        </p:nvSpPr>
        <p:spPr bwMode="auto">
          <a:xfrm>
            <a:off x="304800" y="1333500"/>
            <a:ext cx="93345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58775" indent="-1079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500"/>
              </a:spcAft>
            </a:pPr>
            <a:r>
              <a:rPr lang="en-US" sz="1200" b="1"/>
              <a:t>1 billion objects in 3D will provide:</a:t>
            </a:r>
          </a:p>
          <a:p>
            <a:pPr eaLnBrk="1" hangingPunct="1">
              <a:spcAft>
                <a:spcPts val="500"/>
              </a:spcAft>
            </a:pPr>
            <a:r>
              <a:rPr lang="en-US" sz="1200"/>
              <a:t/>
            </a:r>
            <a:br>
              <a:rPr lang="en-US" sz="1200"/>
            </a:br>
            <a:r>
              <a:rPr lang="en-US" sz="1200"/>
              <a:t>in our Galaxy …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the distance and velocity distributions of all stellar populations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the spatial and dynamic structure of the bulge, disk and halo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its formation history and past evolution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 rigorous framework for stellar structure and evolution theories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 large-scale survey of double and multiple stars (~100,000,000)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 large-scale survey of extra-solar planets (~5,000 photometric, ~2,000 astrometric)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a large-scale survey of Solar System bodies (~250,000)</a:t>
            </a:r>
          </a:p>
          <a:p>
            <a:pPr eaLnBrk="1" hangingPunct="1">
              <a:spcAft>
                <a:spcPts val="500"/>
              </a:spcAft>
            </a:pPr>
            <a:r>
              <a:rPr lang="en-US" sz="1200">
                <a:solidFill>
                  <a:srgbClr val="0000FF"/>
                </a:solidFill>
              </a:rPr>
              <a:t/>
            </a:r>
            <a:br>
              <a:rPr lang="en-US" sz="1200">
                <a:solidFill>
                  <a:srgbClr val="0000FF"/>
                </a:solidFill>
              </a:rPr>
            </a:br>
            <a:r>
              <a:rPr lang="en-US" sz="1200"/>
              <a:t>… and beyond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definitive distance standards out to the Magellanic Clouds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rapid reaction alerts for supernovae and burst sources (~6,000)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resolved galaxies (~1,000,000)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quasars and redshifts (~500,000)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microlensing (~2,000 photometric; a few astrometric?)</a:t>
            </a:r>
          </a:p>
          <a:p>
            <a:pPr lvl="1" eaLnBrk="1" hangingPunct="1">
              <a:spcAft>
                <a:spcPts val="500"/>
              </a:spcAft>
              <a:buFont typeface="Arial" pitchFamily="34" charset="0"/>
              <a:buChar char="•"/>
            </a:pPr>
            <a:r>
              <a:rPr lang="en-US" sz="1200">
                <a:solidFill>
                  <a:srgbClr val="0000FF"/>
                </a:solidFill>
              </a:rPr>
              <a:t>fundamental quantities to unprecedented accuracy (e.g. PPN γ to 2×10</a:t>
            </a:r>
            <a:r>
              <a:rPr lang="en-US" sz="1200" baseline="30000">
                <a:solidFill>
                  <a:srgbClr val="0000FF"/>
                </a:solidFill>
              </a:rPr>
              <a:t>-6</a:t>
            </a:r>
            <a:r>
              <a:rPr lang="en-US" sz="120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/>
    </p:bldLst>
  </p:timing>
</p:sld>
</file>

<file path=ppt/theme/theme1.xml><?xml version="1.0" encoding="utf-8"?>
<a:theme xmlns:a="http://schemas.openxmlformats.org/drawingml/2006/main" name="09_PPT_fullcolour_azur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09_PPT_fullcolour_azur.ppt</Template>
  <TotalTime>10106</TotalTime>
  <Words>1154</Words>
  <Application>Microsoft Office PowerPoint</Application>
  <PresentationFormat>A4 (21x29,7 cm)</PresentationFormat>
  <Paragraphs>237</Paragraphs>
  <Slides>23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Verdana</vt:lpstr>
      <vt:lpstr>MS PGothic</vt:lpstr>
      <vt:lpstr>Arial</vt:lpstr>
      <vt:lpstr>Wingdings</vt:lpstr>
      <vt:lpstr>Calibri</vt:lpstr>
      <vt:lpstr>Copperplate</vt:lpstr>
      <vt:lpstr>09_PPT_fullcolour_azur</vt:lpstr>
      <vt:lpstr>The launch of Gaia</vt:lpstr>
      <vt:lpstr>Mission timeline</vt:lpstr>
      <vt:lpstr>Shipping to Kourou</vt:lpstr>
      <vt:lpstr>Launch Campaign (Spacecraft integration)</vt:lpstr>
      <vt:lpstr>Deployed sunshield</vt:lpstr>
      <vt:lpstr>Launch Campaign (Launcher integration)</vt:lpstr>
      <vt:lpstr>Presentazione standard di PowerPoint</vt:lpstr>
      <vt:lpstr>The need for Gaia</vt:lpstr>
      <vt:lpstr>Gaia: the discovery machine</vt:lpstr>
      <vt:lpstr>Gaia: Astrometry, Photometry, Spectroscopy</vt:lpstr>
      <vt:lpstr>Focal plane schematics</vt:lpstr>
      <vt:lpstr>Assembled focal plane</vt:lpstr>
      <vt:lpstr>CCDs integrated in FPA</vt:lpstr>
      <vt:lpstr>FPA arrangement of 106 CCDs</vt:lpstr>
      <vt:lpstr>Astrometric data</vt:lpstr>
      <vt:lpstr>Autonomous object detection</vt:lpstr>
      <vt:lpstr>Photometric data</vt:lpstr>
      <vt:lpstr>Spectroscopic data</vt:lpstr>
      <vt:lpstr>Calibration means</vt:lpstr>
      <vt:lpstr>CCD performance</vt:lpstr>
      <vt:lpstr>CCD controller performance</vt:lpstr>
      <vt:lpstr>Radiation test bench during  development and operations</vt:lpstr>
      <vt:lpstr>Countdown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QE hysterises en WFC3 CCDs</dc:title>
  <dc:creator>Ralf Kohley</dc:creator>
  <cp:lastModifiedBy>tecno</cp:lastModifiedBy>
  <cp:revision>306</cp:revision>
  <cp:lastPrinted>2008-07-25T12:21:01Z</cp:lastPrinted>
  <dcterms:created xsi:type="dcterms:W3CDTF">2013-10-02T11:49:10Z</dcterms:created>
  <dcterms:modified xsi:type="dcterms:W3CDTF">2013-10-09T05:59:16Z</dcterms:modified>
</cp:coreProperties>
</file>