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68" r:id="rId2"/>
    <p:sldId id="510" r:id="rId3"/>
    <p:sldId id="523" r:id="rId4"/>
    <p:sldId id="485" r:id="rId5"/>
    <p:sldId id="459" r:id="rId6"/>
    <p:sldId id="516" r:id="rId7"/>
    <p:sldId id="464" r:id="rId8"/>
    <p:sldId id="465" r:id="rId9"/>
    <p:sldId id="520" r:id="rId10"/>
    <p:sldId id="513" r:id="rId11"/>
    <p:sldId id="514" r:id="rId12"/>
    <p:sldId id="521" r:id="rId13"/>
    <p:sldId id="494" r:id="rId14"/>
    <p:sldId id="522" r:id="rId15"/>
    <p:sldId id="500" r:id="rId16"/>
    <p:sldId id="337" r:id="rId1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FF"/>
    <a:srgbClr val="FF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40" autoAdjust="0"/>
    <p:restoredTop sz="94649" autoAdjust="0"/>
  </p:normalViewPr>
  <p:slideViewPr>
    <p:cSldViewPr>
      <p:cViewPr varScale="1">
        <p:scale>
          <a:sx n="69" d="100"/>
          <a:sy n="69" d="100"/>
        </p:scale>
        <p:origin x="-10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260" y="-90"/>
      </p:cViewPr>
      <p:guideLst>
        <p:guide orient="horz" pos="3119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3" Type="http://schemas.openxmlformats.org/officeDocument/2006/relationships/slide" Target="slides/slide6.xml"/><Relationship Id="rId7" Type="http://schemas.openxmlformats.org/officeDocument/2006/relationships/slide" Target="slides/slide13.xml"/><Relationship Id="rId2" Type="http://schemas.openxmlformats.org/officeDocument/2006/relationships/slide" Target="slides/slide4.xml"/><Relationship Id="rId1" Type="http://schemas.openxmlformats.org/officeDocument/2006/relationships/slide" Target="slides/slide1.xml"/><Relationship Id="rId6" Type="http://schemas.openxmlformats.org/officeDocument/2006/relationships/slide" Target="slides/slide12.xml"/><Relationship Id="rId5" Type="http://schemas.openxmlformats.org/officeDocument/2006/relationships/slide" Target="slides/slide11.xml"/><Relationship Id="rId4" Type="http://schemas.openxmlformats.org/officeDocument/2006/relationships/slide" Target="slides/slide10.xml"/><Relationship Id="rId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16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9588"/>
            <a:ext cx="29162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399588"/>
            <a:ext cx="29162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6B4522C4-01E1-4822-A054-A3614F1F1D1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2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16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2663" y="776288"/>
            <a:ext cx="4868862" cy="365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738688"/>
            <a:ext cx="4992688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9588"/>
            <a:ext cx="29162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399588"/>
            <a:ext cx="29162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2F07B06-2170-4E3E-A2DE-6E04ADC4F28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38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929F96-D4B2-4CB1-BA9C-9B8B0F7217EF}" type="slidenum">
              <a:rPr lang="en-GB" smtClean="0"/>
              <a:pPr>
                <a:defRPr/>
              </a:pPr>
              <a:t>1</a:t>
            </a:fld>
            <a:endParaRPr lang="en-GB" smtClean="0"/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C737FF-FAF5-4EBB-8C45-E1EDC24A2F78}" type="slidenum">
              <a:rPr lang="en-GB" smtClean="0"/>
              <a:pPr>
                <a:defRPr/>
              </a:pPr>
              <a:t>10</a:t>
            </a:fld>
            <a:endParaRPr lang="en-GB" smtClean="0"/>
          </a:p>
        </p:txBody>
      </p:sp>
      <p:sp>
        <p:nvSpPr>
          <p:cNvPr id="296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7FA895-91BE-4BF9-BBB0-05570997B563}" type="slidenum">
              <a:rPr lang="en-GB" smtClean="0"/>
              <a:pPr>
                <a:defRPr/>
              </a:pPr>
              <a:t>11</a:t>
            </a:fld>
            <a:endParaRPr lang="en-GB" smtClean="0"/>
          </a:p>
        </p:txBody>
      </p:sp>
      <p:sp>
        <p:nvSpPr>
          <p:cNvPr id="307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A80635-7716-46FF-BBB9-5D7C4172C577}" type="slidenum">
              <a:rPr lang="en-GB" smtClean="0"/>
              <a:pPr>
                <a:defRPr/>
              </a:pPr>
              <a:t>12</a:t>
            </a:fld>
            <a:endParaRPr lang="en-GB" smtClean="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B606B-70B1-42CF-9420-BA1BDC6738EE}" type="slidenum">
              <a:rPr lang="en-GB" smtClean="0"/>
              <a:pPr>
                <a:defRPr/>
              </a:pPr>
              <a:t>13</a:t>
            </a:fld>
            <a:endParaRPr lang="en-GB" smtClean="0"/>
          </a:p>
        </p:txBody>
      </p:sp>
      <p:sp>
        <p:nvSpPr>
          <p:cNvPr id="32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A377A4-AEE7-4753-8BCF-D5BF224265D3}" type="slidenum">
              <a:rPr lang="en-GB" smtClean="0"/>
              <a:pPr>
                <a:defRPr/>
              </a:pPr>
              <a:t>14</a:t>
            </a:fld>
            <a:endParaRPr lang="en-GB" smtClean="0"/>
          </a:p>
        </p:txBody>
      </p:sp>
      <p:sp>
        <p:nvSpPr>
          <p:cNvPr id="337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9C06BB-8E25-42C2-A08D-0A505285A423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  <p:sp>
        <p:nvSpPr>
          <p:cNvPr id="348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4FD42A-7A34-43EE-94ED-797F4A1AE2D3}" type="slidenum">
              <a:rPr lang="en-GB" smtClean="0"/>
              <a:pPr>
                <a:defRPr/>
              </a:pPr>
              <a:t>16</a:t>
            </a:fld>
            <a:endParaRPr lang="en-GB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2EF3B-B51C-4B0D-A178-5643882E9F25}" type="slidenum">
              <a:rPr lang="en-GB" smtClean="0"/>
              <a:pPr>
                <a:defRPr/>
              </a:pPr>
              <a:t>2</a:t>
            </a:fld>
            <a:endParaRPr lang="en-GB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E6CDF1-C1FE-4CEF-90FD-5FD3B3C16F7E}" type="slidenum">
              <a:rPr lang="en-GB" smtClean="0"/>
              <a:pPr>
                <a:defRPr/>
              </a:pPr>
              <a:t>3</a:t>
            </a:fld>
            <a:endParaRPr lang="en-GB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9382D-7547-4F4A-A4BF-E731E7A28632}" type="slidenum">
              <a:rPr lang="en-GB" smtClean="0"/>
              <a:pPr>
                <a:defRPr/>
              </a:pPr>
              <a:t>4</a:t>
            </a:fld>
            <a:endParaRPr lang="en-GB" smtClean="0"/>
          </a:p>
        </p:txBody>
      </p:sp>
      <p:sp>
        <p:nvSpPr>
          <p:cNvPr id="235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26A526-85CA-49CE-AD9A-FEB84F619E78}" type="slidenum">
              <a:rPr lang="en-GB" smtClean="0"/>
              <a:pPr>
                <a:defRPr/>
              </a:pPr>
              <a:t>5</a:t>
            </a:fld>
            <a:endParaRPr lang="en-GB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36B2FB-2AF1-45AF-9C26-D91C110F3C7B}" type="slidenum">
              <a:rPr lang="en-GB" smtClean="0"/>
              <a:pPr>
                <a:defRPr/>
              </a:pPr>
              <a:t>6</a:t>
            </a:fld>
            <a:endParaRPr lang="en-GB" smtClean="0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60" tIns="45880" rIns="91760" bIns="45880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DECA49-D401-46BC-A216-75610A243BEC}" type="slidenum">
              <a:rPr lang="en-GB" smtClean="0"/>
              <a:pPr>
                <a:defRPr/>
              </a:pPr>
              <a:t>7</a:t>
            </a:fld>
            <a:endParaRPr lang="en-GB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706C61-0F05-4918-9F86-025602E15F43}" type="slidenum">
              <a:rPr lang="en-GB" smtClean="0"/>
              <a:pPr>
                <a:defRPr/>
              </a:pPr>
              <a:t>8</a:t>
            </a:fld>
            <a:endParaRPr lang="en-GB" smtClean="0"/>
          </a:p>
        </p:txBody>
      </p:sp>
      <p:sp>
        <p:nvSpPr>
          <p:cNvPr id="276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9B2196-0E5B-4079-91CF-CEDBD9B41E67}" type="slidenum">
              <a:rPr lang="en-GB" smtClean="0"/>
              <a:pPr>
                <a:defRPr/>
              </a:pPr>
              <a:t>9</a:t>
            </a:fld>
            <a:endParaRPr lang="en-GB" smtClean="0"/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4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8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55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2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dentifier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97613"/>
            <a:ext cx="233997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/>
              <a:t>SDW 2013: Florence, 7-11 October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4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2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2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586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6825" y="6453188"/>
            <a:ext cx="38385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smtClean="0">
                <a:cs typeface="+mn-cs"/>
              </a:defRPr>
            </a:lvl1pPr>
          </a:lstStyle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152400" y="6248400"/>
          <a:ext cx="224790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15" imgW="2247619" imgH="457143" progId="">
                  <p:embed/>
                </p:oleObj>
              </mc:Choice>
              <mc:Fallback>
                <p:oleObj name="Photo Editor Photo" r:id="rId15" imgW="2247619" imgH="457143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248400"/>
                        <a:ext cx="2247900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90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31913" y="1428750"/>
            <a:ext cx="6624637" cy="392113"/>
          </a:xfrm>
        </p:spPr>
        <p:txBody>
          <a:bodyPr/>
          <a:lstStyle/>
          <a:p>
            <a:r>
              <a:rPr lang="en-GB" sz="3200" smtClean="0"/>
              <a:t>Diffraction Limited Imaging from the Largest Ground-Based Telescopes in the Visible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0825" y="3500438"/>
            <a:ext cx="8569325" cy="23050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smtClean="0"/>
              <a:t>Craig Mackay, Jonathan Crass, David L. King</a:t>
            </a:r>
          </a:p>
          <a:p>
            <a:pPr algn="ctr">
              <a:buFontTx/>
              <a:buNone/>
            </a:pPr>
            <a:endParaRPr lang="en-US" sz="1000" b="1" smtClean="0"/>
          </a:p>
          <a:p>
            <a:pPr algn="ctr">
              <a:buFontTx/>
              <a:buNone/>
            </a:pPr>
            <a:r>
              <a:rPr lang="en-US" b="1" smtClean="0"/>
              <a:t>Institute of Astronomy, University of Cambridge.</a:t>
            </a:r>
            <a:endParaRPr lang="en-US" smtClean="0"/>
          </a:p>
          <a:p>
            <a:pPr algn="ctr">
              <a:buFontTx/>
              <a:buNone/>
            </a:pPr>
            <a:endParaRPr lang="en-US" b="1" smtClean="0"/>
          </a:p>
          <a:p>
            <a:pPr algn="ctr">
              <a:buFontTx/>
              <a:buNone/>
            </a:pPr>
            <a:endParaRPr lang="en-US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008063"/>
          </a:xfrm>
        </p:spPr>
        <p:txBody>
          <a:bodyPr/>
          <a:lstStyle/>
          <a:p>
            <a:r>
              <a:rPr lang="en-GB" sz="3200" smtClean="0"/>
              <a:t>AOLI Layout.</a:t>
            </a:r>
            <a:endParaRPr lang="en-GB" sz="3200" smtClean="0">
              <a:cs typeface="Arial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31800" y="765175"/>
            <a:ext cx="8712200" cy="4895850"/>
          </a:xfrm>
        </p:spPr>
        <p:txBody>
          <a:bodyPr/>
          <a:lstStyle/>
          <a:p>
            <a:r>
              <a:rPr lang="en-GB" smtClean="0"/>
              <a:t>AOLI uses a 241 element long stroke ALPAO deformable mirror.</a:t>
            </a:r>
          </a:p>
          <a:p>
            <a:r>
              <a:rPr lang="en-GB" smtClean="0"/>
              <a:t>The reference star is always on the optical axis, and the science field may be offset by up to 2 arc minutes.</a:t>
            </a:r>
          </a:p>
          <a:p>
            <a:r>
              <a:rPr lang="en-GB" smtClean="0"/>
              <a:t>It feeds the science camera, 4 EMCCDs, optically butted to give 2048 x 2048 pixel field of view.</a:t>
            </a:r>
          </a:p>
        </p:txBody>
      </p:sp>
      <p:pic>
        <p:nvPicPr>
          <p:cNvPr id="12292" name="Picture 6" descr="P10308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5275"/>
            <a:ext cx="53641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27"/>
          <p:cNvSpPr txBox="1">
            <a:spLocks noChangeArrowheads="1"/>
          </p:cNvSpPr>
          <p:nvPr/>
        </p:nvSpPr>
        <p:spPr bwMode="auto">
          <a:xfrm>
            <a:off x="5435600" y="2997200"/>
            <a:ext cx="375285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kern="0" dirty="0">
                <a:latin typeface="+mn-lt"/>
                <a:cs typeface="+mn-cs"/>
              </a:rPr>
              <a:t>Just had first light on 4.2m WHT on La Palma.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kern="0" dirty="0">
                <a:latin typeface="+mn-lt"/>
                <a:cs typeface="+mn-cs"/>
              </a:rPr>
              <a:t>All looks really good (apart from dreadful weather, &gt;3 </a:t>
            </a:r>
            <a:r>
              <a:rPr lang="en-GB" kern="0" dirty="0" err="1">
                <a:latin typeface="+mn-lt"/>
                <a:cs typeface="+mn-cs"/>
              </a:rPr>
              <a:t>arcsec</a:t>
            </a:r>
            <a:r>
              <a:rPr lang="en-GB" kern="0" dirty="0">
                <a:latin typeface="+mn-lt"/>
                <a:cs typeface="+mn-cs"/>
              </a:rPr>
              <a:t> seeing).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kern="0" dirty="0">
                <a:latin typeface="+mn-lt"/>
                <a:cs typeface="+mn-cs"/>
              </a:rPr>
              <a:t>Sensitivity appears to be as predicted.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008063"/>
          </a:xfrm>
        </p:spPr>
        <p:txBody>
          <a:bodyPr/>
          <a:lstStyle/>
          <a:p>
            <a:r>
              <a:rPr lang="en-GB" sz="3200" smtClean="0"/>
              <a:t>Curvature Sensor Layout.</a:t>
            </a:r>
            <a:endParaRPr lang="en-GB" sz="3200" smtClean="0">
              <a:cs typeface="Arial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713788" cy="4752975"/>
          </a:xfrm>
        </p:spPr>
        <p:txBody>
          <a:bodyPr/>
          <a:lstStyle/>
          <a:p>
            <a:r>
              <a:rPr lang="en-GB" smtClean="0"/>
              <a:t>The reference star light is split 4 ways with dichroic beam splitters.</a:t>
            </a:r>
          </a:p>
          <a:p>
            <a:r>
              <a:rPr lang="en-GB" smtClean="0"/>
              <a:t>Two photon counting EMCCDs at 100 Hz, sync with science EMCCDs record a 2 pairs of near pupil images.</a:t>
            </a:r>
          </a:p>
          <a:p>
            <a:r>
              <a:rPr lang="en-GB" smtClean="0"/>
              <a:t>Each set of 4 images allows the wavefront to be reconstructed and the deformable mirror driven quickly.</a:t>
            </a:r>
          </a:p>
          <a:p>
            <a:r>
              <a:rPr lang="en-GB" smtClean="0"/>
              <a:t>Reference star limiting I-band magnitude should be 17.5-18 mag for the WHT 4.2 m, and 18.5-19 mag for the GTC 10.4 m</a:t>
            </a:r>
          </a:p>
          <a:p>
            <a:endParaRPr lang="en-GB" smtClean="0"/>
          </a:p>
        </p:txBody>
      </p:sp>
      <p:pic>
        <p:nvPicPr>
          <p:cNvPr id="13316" name="Picture 11" descr="CWFS_layout_02101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95725"/>
            <a:ext cx="37449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CWFS_detail_02101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883025"/>
            <a:ext cx="4268787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008063"/>
          </a:xfrm>
        </p:spPr>
        <p:txBody>
          <a:bodyPr/>
          <a:lstStyle/>
          <a:p>
            <a:r>
              <a:rPr lang="en-GB" sz="3200" smtClean="0"/>
              <a:t>Science Camera Layout.</a:t>
            </a:r>
            <a:endParaRPr lang="en-GB" sz="3200" smtClean="0">
              <a:cs typeface="Arial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424862" cy="4752975"/>
          </a:xfrm>
        </p:spPr>
        <p:txBody>
          <a:bodyPr/>
          <a:lstStyle/>
          <a:p>
            <a:r>
              <a:rPr lang="en-GB" smtClean="0"/>
              <a:t>EMCCDs are not optically buttable so we follow the original Hubble WF/PC concept of using a shallow angle prism to split the beam giving a contiguous 2048 x 2048 pixel field of view.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  <p:pic>
        <p:nvPicPr>
          <p:cNvPr id="14341" name="Picture 6" descr="WHT_science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276475"/>
            <a:ext cx="61087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27"/>
          <p:cNvSpPr txBox="1">
            <a:spLocks noChangeArrowheads="1"/>
          </p:cNvSpPr>
          <p:nvPr/>
        </p:nvSpPr>
        <p:spPr bwMode="auto">
          <a:xfrm>
            <a:off x="395288" y="2276475"/>
            <a:ext cx="24479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kern="0" dirty="0">
                <a:latin typeface="+mn-lt"/>
                <a:cs typeface="+mn-cs"/>
              </a:rPr>
              <a:t>Magnification is variable: from 6-60 milliarcseconds per pixel.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kern="0" dirty="0">
                <a:latin typeface="+mn-lt"/>
                <a:cs typeface="+mn-cs"/>
              </a:rPr>
              <a:t>Each CCD may have a different filter.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008063"/>
          </a:xfrm>
        </p:spPr>
        <p:txBody>
          <a:bodyPr/>
          <a:lstStyle/>
          <a:p>
            <a:r>
              <a:rPr lang="en-GB" sz="3200" smtClean="0"/>
              <a:t>Enhanced Efficiency Lucky Imaging</a:t>
            </a:r>
            <a:endParaRPr lang="en-GB" sz="3200" smtClean="0">
              <a:cs typeface="Arial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785225" cy="4752975"/>
          </a:xfrm>
        </p:spPr>
        <p:txBody>
          <a:bodyPr/>
          <a:lstStyle/>
          <a:p>
            <a:r>
              <a:rPr lang="en-GB" smtClean="0"/>
              <a:t>With Lucky Imaging, the sharpest images come from the smallest fraction of images.</a:t>
            </a:r>
          </a:p>
          <a:p>
            <a:r>
              <a:rPr lang="en-GB" smtClean="0"/>
              <a:t>Often the less good images are smeared in one direction only yet still showing excellent resolution in other directions.</a:t>
            </a:r>
          </a:p>
          <a:p>
            <a:r>
              <a:rPr lang="en-GB" smtClean="0"/>
              <a:t>Garrel et al (PASP, 2012) suggested making the lucky selection in Fourier space rather than image space.  Results below:</a:t>
            </a:r>
          </a:p>
          <a:p>
            <a:pPr algn="ctr">
              <a:buFontTx/>
              <a:buNone/>
            </a:pPr>
            <a:r>
              <a:rPr lang="en-GB" sz="2000" b="1" i="1" smtClean="0"/>
              <a:t>Globular cluster M13,770nm : HST/ACS, lucky selection of 10% in image space, 20% and 50% in Fourier space. FOV 2.0 x 1.5 arcseconds, 35 mas resolution.</a:t>
            </a:r>
          </a:p>
        </p:txBody>
      </p:sp>
      <p:pic>
        <p:nvPicPr>
          <p:cNvPr id="15364" name="Picture 9" descr="ACS_small_crop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20764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 descr="M13_300_10pc_ori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76700"/>
            <a:ext cx="19462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M13_300_20pc_fft_db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6700"/>
            <a:ext cx="21129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" descr="M13_300_50pc_fft_db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60825"/>
            <a:ext cx="20891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008063"/>
          </a:xfrm>
        </p:spPr>
        <p:txBody>
          <a:bodyPr/>
          <a:lstStyle/>
          <a:p>
            <a:r>
              <a:rPr lang="en-GB" sz="3200" smtClean="0"/>
              <a:t>Enhanced Efficiency Lucky Imaging</a:t>
            </a:r>
            <a:endParaRPr lang="en-GB" sz="3200" smtClean="0">
              <a:cs typeface="Arial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569325" cy="2449513"/>
          </a:xfrm>
        </p:spPr>
        <p:txBody>
          <a:bodyPr/>
          <a:lstStyle/>
          <a:p>
            <a:r>
              <a:rPr lang="en-GB" smtClean="0"/>
              <a:t>With Lucky Imaging, the sharpest images come from the smallest fraction of images.</a:t>
            </a:r>
          </a:p>
          <a:p>
            <a:r>
              <a:rPr lang="en-GB" smtClean="0"/>
              <a:t>Before &amp; after plots from the globular cluster field.  Left-hand image very near reference star, right-hand image 12 arcseconds away.  Profiles show different selection percentages.</a:t>
            </a:r>
          </a:p>
          <a:p>
            <a:r>
              <a:rPr lang="en-GB" smtClean="0"/>
              <a:t>These curves show selection percentages from 1% (top) to 50%. 1-50% seln.</a:t>
            </a:r>
          </a:p>
        </p:txBody>
      </p:sp>
      <p:pic>
        <p:nvPicPr>
          <p:cNvPr id="16388" name="Picture 2" descr="LAMP_100_std_f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375"/>
            <a:ext cx="43561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 descr="LAMP_100_std_fft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357563"/>
            <a:ext cx="43973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765175"/>
          </a:xfrm>
        </p:spPr>
        <p:txBody>
          <a:bodyPr/>
          <a:lstStyle/>
          <a:p>
            <a:r>
              <a:rPr lang="en-GB" sz="3200" smtClean="0"/>
              <a:t>Conclusions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569325" cy="4465638"/>
          </a:xfrm>
        </p:spPr>
        <p:txBody>
          <a:bodyPr/>
          <a:lstStyle/>
          <a:p>
            <a:r>
              <a:rPr lang="en-GB" smtClean="0"/>
              <a:t>The combination of Lucky Imaging and a low order non-linear curvature wavefront based AO system looks to be very powerful.</a:t>
            </a:r>
          </a:p>
          <a:p>
            <a:r>
              <a:rPr lang="en-GB" smtClean="0"/>
              <a:t>It should allow near-diffraction limited imaging on large ground-based telescopes in the visible over much of the sky.</a:t>
            </a:r>
          </a:p>
          <a:p>
            <a:r>
              <a:rPr lang="en-GB" smtClean="0"/>
              <a:t>The key technology is the availability of high-speed, high quantum efficiency photon counting EMCCD detectors.</a:t>
            </a:r>
          </a:p>
          <a:p>
            <a:r>
              <a:rPr lang="en-GB" smtClean="0"/>
              <a:t>AOLI has the potential to feed not only an imaging camera but also an integral field spectrograph or other instruments.</a:t>
            </a:r>
          </a:p>
          <a:p>
            <a:r>
              <a:rPr lang="en-GB" smtClean="0"/>
              <a:t>AOLI allows astronomers enables entirely new kinds of research at the very faintest levels with exceptional image resolution.</a:t>
            </a:r>
          </a:p>
          <a:p>
            <a:r>
              <a:rPr lang="en-GB" smtClean="0"/>
              <a:t>These techniques on a 10m telescope in the visible carry over directly to an ELT class telescope in the near-IR.</a:t>
            </a:r>
          </a:p>
          <a:p>
            <a:endParaRPr lang="en-GB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420938"/>
            <a:ext cx="4495800" cy="1143000"/>
          </a:xfrm>
        </p:spPr>
        <p:txBody>
          <a:bodyPr/>
          <a:lstStyle/>
          <a:p>
            <a:r>
              <a:rPr lang="en-GB" sz="2400" smtClean="0"/>
              <a:t>Lucky Imaging Group </a:t>
            </a:r>
            <a:br>
              <a:rPr lang="en-GB" sz="2400" smtClean="0"/>
            </a:br>
            <a:r>
              <a:rPr lang="en-GB" sz="2400" smtClean="0"/>
              <a:t>Institute of Astronomy</a:t>
            </a:r>
            <a:br>
              <a:rPr lang="en-GB" sz="2400" smtClean="0"/>
            </a:br>
            <a:r>
              <a:rPr lang="en-GB" sz="2400" smtClean="0"/>
              <a:t>University of Cambridge, UK</a:t>
            </a:r>
            <a:br>
              <a:rPr lang="en-GB" sz="2400" smtClean="0"/>
            </a:br>
            <a:r>
              <a:rPr lang="en-GB" sz="2400" smtClean="0"/>
              <a:t/>
            </a:r>
            <a:br>
              <a:rPr lang="en-GB" sz="2400" smtClean="0"/>
            </a:br>
            <a:r>
              <a:rPr lang="en-GB" sz="1600" b="0" smtClean="0"/>
              <a:t>cdm@ast.cam.ac.uk</a:t>
            </a:r>
            <a:br>
              <a:rPr lang="en-GB" sz="1600" b="0" smtClean="0"/>
            </a:br>
            <a:endParaRPr lang="en-GB" sz="1600" b="0" smtClean="0"/>
          </a:p>
        </p:txBody>
      </p:sp>
      <p:pic>
        <p:nvPicPr>
          <p:cNvPr id="18435" name="Picture 4" descr="home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60575"/>
            <a:ext cx="24574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11188" y="4797425"/>
            <a:ext cx="49688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2000" i="1" kern="0" dirty="0">
                <a:latin typeface="+mj-lt"/>
                <a:ea typeface="+mj-ea"/>
                <a:cs typeface="+mj-cs"/>
              </a:rPr>
              <a:t>Type “Lucky Imaging” into Google, click “I’m Feeling Lucky” to find out much more.</a:t>
            </a:r>
            <a:r>
              <a:rPr lang="en-GB" sz="1600" kern="0" dirty="0">
                <a:latin typeface="+mj-lt"/>
                <a:ea typeface="+mj-ea"/>
                <a:cs typeface="+mj-cs"/>
              </a:rPr>
              <a:t/>
            </a:r>
            <a:br>
              <a:rPr lang="en-GB" sz="1600" kern="0" dirty="0">
                <a:latin typeface="+mj-lt"/>
                <a:ea typeface="+mj-ea"/>
                <a:cs typeface="+mj-cs"/>
              </a:rPr>
            </a:br>
            <a:endParaRPr lang="en-GB" sz="1600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920037" cy="4637088"/>
          </a:xfrm>
        </p:spPr>
        <p:txBody>
          <a:bodyPr/>
          <a:lstStyle/>
          <a:p>
            <a:r>
              <a:rPr lang="en-GB" smtClean="0"/>
              <a:t>Astronomical objects are a very long way away.</a:t>
            </a:r>
          </a:p>
          <a:p>
            <a:r>
              <a:rPr lang="en-GB" smtClean="0"/>
              <a:t>Our galaxy at a z~1 is virtually unresoved from the ground.</a:t>
            </a:r>
          </a:p>
          <a:p>
            <a:r>
              <a:rPr lang="en-GB" smtClean="0"/>
              <a:t>Hubble improved resolution ~x8 in the visible.</a:t>
            </a:r>
          </a:p>
          <a:p>
            <a:r>
              <a:rPr lang="en-GB" smtClean="0"/>
              <a:t>Ground-based telescopes have equalled that in IR with AO.</a:t>
            </a:r>
          </a:p>
          <a:p>
            <a:r>
              <a:rPr lang="en-GB" smtClean="0"/>
              <a:t>All need bright and scarce reference stars.</a:t>
            </a:r>
          </a:p>
          <a:p>
            <a:r>
              <a:rPr lang="en-GB" smtClean="0"/>
              <a:t>In the visible only Lucky Imaging has worked to give Hubble resolution on faint targets from the ground.</a:t>
            </a:r>
          </a:p>
          <a:p>
            <a:r>
              <a:rPr lang="en-GB" smtClean="0"/>
              <a:t>Key technology is high-speed photon counting (EMCCD) cameras.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95513" y="404813"/>
            <a:ext cx="4860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/>
              <a:t>Introduction and Outline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kern="0" dirty="0">
              <a:latin typeface="+mn-lt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1341438"/>
            <a:ext cx="7704138" cy="4419600"/>
          </a:xfrm>
        </p:spPr>
        <p:txBody>
          <a:bodyPr/>
          <a:lstStyle/>
          <a:p>
            <a:r>
              <a:rPr lang="en-GB" smtClean="0"/>
              <a:t>Lucky Imaging in the visible only possible because of photon-counting EMCCDs.</a:t>
            </a:r>
          </a:p>
          <a:p>
            <a:r>
              <a:rPr lang="en-GB" smtClean="0"/>
              <a:t>But need high-speed, wide field imaging capability.</a:t>
            </a:r>
          </a:p>
          <a:p>
            <a:r>
              <a:rPr lang="en-GB" smtClean="0"/>
              <a:t>All CCDs can run faster, but only with compromises.</a:t>
            </a:r>
          </a:p>
          <a:p>
            <a:r>
              <a:rPr lang="en-GB" smtClean="0"/>
              <a:t>Need very careful front-end electronic design and layout.</a:t>
            </a:r>
          </a:p>
          <a:p>
            <a:r>
              <a:rPr lang="en-GB" smtClean="0"/>
              <a:t>We need fast clocking rates, low clock-induced charge levels and high gain.</a:t>
            </a:r>
          </a:p>
          <a:p>
            <a:r>
              <a:rPr lang="en-GB" smtClean="0"/>
              <a:t>Do not need parallel full well, so reduce clock swings.</a:t>
            </a:r>
          </a:p>
          <a:p>
            <a:r>
              <a:rPr lang="en-GB" smtClean="0"/>
              <a:t>Run at 27-30 MHz pixel rate, gains of ~1000-2000, and CIC &lt; 10</a:t>
            </a:r>
            <a:r>
              <a:rPr lang="en-GB" baseline="30000" smtClean="0"/>
              <a:t>-3</a:t>
            </a:r>
            <a:r>
              <a:rPr lang="en-GB" smtClean="0"/>
              <a:t> per pixel/frame.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333375"/>
            <a:ext cx="79930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/>
              <a:t>Key Technology: Photon-Counting EMCCDs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kern="0" dirty="0">
              <a:latin typeface="+mn-lt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856663" cy="936625"/>
          </a:xfrm>
        </p:spPr>
        <p:txBody>
          <a:bodyPr/>
          <a:lstStyle/>
          <a:p>
            <a:r>
              <a:rPr lang="en-GB" smtClean="0"/>
              <a:t>High Resolution Imaging from the Ground in the Visible</a:t>
            </a:r>
            <a:endParaRPr lang="en-GB" smtClean="0">
              <a:cs typeface="Arial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80400" cy="4535488"/>
          </a:xfrm>
        </p:spPr>
        <p:txBody>
          <a:bodyPr/>
          <a:lstStyle/>
          <a:p>
            <a:r>
              <a:rPr lang="en-GB" smtClean="0"/>
              <a:t>The only technique that can routinely deliver Hubble resolution images on Hubble size (~2.4m) telescopes in the visible on the ground is Lucky Imaging.</a:t>
            </a:r>
          </a:p>
          <a:p>
            <a:r>
              <a:rPr lang="en-GB" smtClean="0"/>
              <a:t>High-speed photon counting CCD cameras freeze the motion due to atmospheric turbulence.</a:t>
            </a:r>
          </a:p>
          <a:p>
            <a:r>
              <a:rPr lang="en-GB" smtClean="0"/>
              <a:t>Use 1024x1024 pixel EMCCDs running at 30MHz pixel rate, 25Hz frame rate to freeze motion due to turbulence.</a:t>
            </a:r>
          </a:p>
          <a:p>
            <a:r>
              <a:rPr lang="en-GB" smtClean="0"/>
              <a:t>A moderately bright ( I&lt;16.5 mag ) reference star in the field allows image sharpness to be measured.</a:t>
            </a:r>
          </a:p>
          <a:p>
            <a:r>
              <a:rPr lang="en-GB" smtClean="0"/>
              <a:t>By shifting and adding the best images we can produce near diffraction limited resolution in the visible.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14313" y="4221163"/>
            <a:ext cx="89296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800"/>
              <a:t>   </a:t>
            </a:r>
            <a:endParaRPr lang="en-GB" sz="18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/>
              <a:t>    </a:t>
            </a:r>
            <a:r>
              <a:rPr lang="en-GB" sz="2200"/>
              <a:t>(Left) is from the HST Advanced Camera for Surveys (ACS) while(Right) is the lucky image taken on the 2.5m NOT in July 2009 through dust.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0"/>
              <a:t>    The central fuzzy object is the core of a nearby Zwicky galaxy, ZW 2237+030 that gives four gravitationally lensed images of a quasar at z~1.7</a:t>
            </a:r>
          </a:p>
        </p:txBody>
      </p:sp>
      <p:pic>
        <p:nvPicPr>
          <p:cNvPr id="7171" name="Picture 5" descr="Einstein_HST_NOT09_2909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8607425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484438" y="0"/>
            <a:ext cx="4248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3600" b="1"/>
              <a:t>The Einstein Cross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008063"/>
          </a:xfrm>
        </p:spPr>
        <p:txBody>
          <a:bodyPr/>
          <a:lstStyle/>
          <a:p>
            <a:r>
              <a:rPr lang="en-GB" sz="3200" smtClean="0"/>
              <a:t>Lucky Imaging on Large Telescopes</a:t>
            </a:r>
            <a:endParaRPr lang="en-GB" sz="3200" smtClean="0">
              <a:cs typeface="Arial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7920038" cy="4608512"/>
          </a:xfrm>
        </p:spPr>
        <p:txBody>
          <a:bodyPr/>
          <a:lstStyle/>
          <a:p>
            <a:r>
              <a:rPr lang="en-GB" smtClean="0"/>
              <a:t>On telescopes larger than Hubble (4-10 meter diameter), the chance of a sharp image becomes negligible.</a:t>
            </a:r>
          </a:p>
          <a:p>
            <a:r>
              <a:rPr lang="en-GB" smtClean="0"/>
              <a:t>There are too many turbulent cells of size ~r</a:t>
            </a:r>
            <a:r>
              <a:rPr lang="en-GB" baseline="-25000" smtClean="0"/>
              <a:t>0</a:t>
            </a:r>
            <a:r>
              <a:rPr lang="en-GB" smtClean="0"/>
              <a:t> over the telescope aperture.</a:t>
            </a:r>
          </a:p>
          <a:p>
            <a:r>
              <a:rPr lang="en-GB" smtClean="0"/>
              <a:t>Most of the turbulent power is on the largest scales.</a:t>
            </a:r>
          </a:p>
          <a:p>
            <a:r>
              <a:rPr lang="en-GB" smtClean="0"/>
              <a:t>If they are removed, the effective turbulent cell size, r</a:t>
            </a:r>
            <a:r>
              <a:rPr lang="en-GB" baseline="-25000" smtClean="0"/>
              <a:t>0</a:t>
            </a:r>
            <a:r>
              <a:rPr lang="en-GB" smtClean="0"/>
              <a:t>, is increased, and the number over the aperture is reduced.</a:t>
            </a:r>
          </a:p>
          <a:p>
            <a:r>
              <a:rPr lang="en-GB" smtClean="0"/>
              <a:t>This increases the chance of a sharp Lucky Image.</a:t>
            </a:r>
          </a:p>
          <a:p>
            <a:r>
              <a:rPr lang="en-GB" smtClean="0"/>
              <a:t>Demonstrated 5 years ago on the Palomar 5 m telescope with our lucky camera behind the PALMAO AO system.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m13_sdssi_300mm_aoof_a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765175"/>
            <a:ext cx="532765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8" name="Picture 10" descr="m13_sdssi_300mm_aoon_10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765175"/>
            <a:ext cx="5329238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3276600" cy="5040312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GB" smtClean="0"/>
              <a:t>Globular cluster M13 on the Palomar 5m.</a:t>
            </a:r>
          </a:p>
          <a:p>
            <a:pPr>
              <a:spcBef>
                <a:spcPct val="50000"/>
              </a:spcBef>
            </a:pPr>
            <a:r>
              <a:rPr lang="en-GB" smtClean="0"/>
              <a:t>Seeing ~650 mas.</a:t>
            </a:r>
          </a:p>
          <a:p>
            <a:pPr>
              <a:spcBef>
                <a:spcPct val="50000"/>
              </a:spcBef>
            </a:pPr>
            <a:r>
              <a:rPr lang="en-GB" smtClean="0"/>
              <a:t>PALMAO system and our EMCCD Camera.  </a:t>
            </a:r>
          </a:p>
          <a:p>
            <a:pPr>
              <a:spcBef>
                <a:spcPct val="50000"/>
              </a:spcBef>
            </a:pPr>
            <a:r>
              <a:rPr lang="en-GB" smtClean="0"/>
              <a:t>Achieved 17% Strehl ratio in I-band, giving ~35 mas resolution.</a:t>
            </a:r>
          </a:p>
          <a:p>
            <a:pPr>
              <a:spcBef>
                <a:spcPct val="50000"/>
              </a:spcBef>
            </a:pPr>
            <a:r>
              <a:rPr lang="en-GB" smtClean="0"/>
              <a:t>This is the highest resolution image ever taken in the visible.</a:t>
            </a: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1042988" y="115888"/>
            <a:ext cx="6408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b="1"/>
              <a:t>Large Telescope Lucky Imaging.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SDW 2013: Florence, 7-11 October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644900"/>
            <a:ext cx="4897438" cy="2184400"/>
          </a:xfrm>
        </p:spPr>
        <p:txBody>
          <a:bodyPr/>
          <a:lstStyle/>
          <a:p>
            <a:r>
              <a:rPr lang="en-US" smtClean="0"/>
              <a:t>Compare Lucky/AO and Hubble Advanced Camera (ACS) is quite dramatic.</a:t>
            </a:r>
          </a:p>
          <a:p>
            <a:r>
              <a:rPr lang="en-US" smtClean="0"/>
              <a:t>The Lucky/AO images have a resolution ~35 milliarcseconds or ~3 times that of Hubble.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42875" y="428625"/>
            <a:ext cx="19288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b="1"/>
              <a:t>Large Telescope Lucky Imaging.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71438"/>
            <a:ext cx="31670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71438"/>
            <a:ext cx="332263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487738"/>
            <a:ext cx="329565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March, 2012: Open University</a:t>
            </a:r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6013" y="188913"/>
            <a:ext cx="7416800" cy="533400"/>
          </a:xfrm>
        </p:spPr>
        <p:txBody>
          <a:bodyPr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fr-FR" sz="3200" b="1" smtClean="0"/>
              <a:t>AOLI (Adaptive Optics Lucky Imager)</a:t>
            </a:r>
            <a:endParaRPr lang="en-GB" sz="3200" b="1" smtClean="0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248400" y="220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21509" name="Rectangle 2052"/>
          <p:cNvSpPr>
            <a:spLocks noChangeArrowheads="1"/>
          </p:cNvSpPr>
          <p:nvPr/>
        </p:nvSpPr>
        <p:spPr bwMode="auto">
          <a:xfrm>
            <a:off x="107950" y="981075"/>
            <a:ext cx="90360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/>
              <a:t>AO usually needs a bright reference star.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/>
              <a:t>We use a new non-linear curvature wavefront sensor (Guyon).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/>
              <a:t>Much more sensitive than S-H sensors for low-order AO (Racine).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/>
              <a:t>We use 4 out-of-pupil images, and fit the wavefront curvature.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/>
              <a:t>Reference star x100-1000 fainter than S/H.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/>
              <a:t>Wavefront fit quality gives Lucky Image selection and full PSF info.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/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2571750" y="6000750"/>
            <a:ext cx="2465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/>
              <a:t>(From Olivier Guyon, Subaru telescope, Hawaii).</a:t>
            </a:r>
          </a:p>
        </p:txBody>
      </p:sp>
      <p:pic>
        <p:nvPicPr>
          <p:cNvPr id="11271" name="Picture 7" descr="WHT_0_1000km_650n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17451</TotalTime>
  <Words>1279</Words>
  <Application>Microsoft Office PowerPoint</Application>
  <PresentationFormat>Presentazione su schermo (4:3)</PresentationFormat>
  <Paragraphs>117</Paragraphs>
  <Slides>16</Slides>
  <Notes>16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Times New Roman</vt:lpstr>
      <vt:lpstr>Arial</vt:lpstr>
      <vt:lpstr>Default Design</vt:lpstr>
      <vt:lpstr>Photo Editor Photo</vt:lpstr>
      <vt:lpstr>Diffraction Limited Imaging from the Largest Ground-Based Telescopes in the Visible</vt:lpstr>
      <vt:lpstr>Presentazione standard di PowerPoint</vt:lpstr>
      <vt:lpstr>Presentazione standard di PowerPoint</vt:lpstr>
      <vt:lpstr>High Resolution Imaging from the Ground in the Visible</vt:lpstr>
      <vt:lpstr>Presentazione standard di PowerPoint</vt:lpstr>
      <vt:lpstr>Lucky Imaging on Large Telescopes</vt:lpstr>
      <vt:lpstr>Presentazione standard di PowerPoint</vt:lpstr>
      <vt:lpstr>Presentazione standard di PowerPoint</vt:lpstr>
      <vt:lpstr>Presentazione standard di PowerPoint</vt:lpstr>
      <vt:lpstr>AOLI Layout.</vt:lpstr>
      <vt:lpstr>Curvature Sensor Layout.</vt:lpstr>
      <vt:lpstr>Science Camera Layout.</vt:lpstr>
      <vt:lpstr>Enhanced Efficiency Lucky Imaging</vt:lpstr>
      <vt:lpstr>Enhanced Efficiency Lucky Imaging</vt:lpstr>
      <vt:lpstr>Conclusions</vt:lpstr>
      <vt:lpstr>Lucky Imaging Group  Institute of Astronomy University of Cambridge, UK  cdm@ast.cam.ac.uk </vt:lpstr>
    </vt:vector>
  </TitlesOfParts>
  <Company>Cambridge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Institute of Astronomy</dc:creator>
  <cp:lastModifiedBy>tecno</cp:lastModifiedBy>
  <cp:revision>959</cp:revision>
  <cp:lastPrinted>2001-07-10T17:37:14Z</cp:lastPrinted>
  <dcterms:created xsi:type="dcterms:W3CDTF">1999-02-06T19:08:02Z</dcterms:created>
  <dcterms:modified xsi:type="dcterms:W3CDTF">2013-10-08T08:55:53Z</dcterms:modified>
</cp:coreProperties>
</file>