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theme/theme11.xml" ContentType="application/vnd.openxmlformats-officedocument.theme+xml"/>
  <Override PartName="/ppt/slideLayouts/slideLayout36.xml" ContentType="application/vnd.openxmlformats-officedocument.presentationml.slideLayout+xml"/>
  <Override PartName="/ppt/theme/theme12.xml" ContentType="application/vnd.openxmlformats-officedocument.theme+xml"/>
  <Override PartName="/ppt/slideLayouts/slideLayout37.xml" ContentType="application/vnd.openxmlformats-officedocument.presentationml.slideLayout+xml"/>
  <Override PartName="/ppt/theme/theme13.xml" ContentType="application/vnd.openxmlformats-officedocument.theme+xml"/>
  <Override PartName="/ppt/slideLayouts/slideLayout3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comments/comment1.xml" ContentType="application/vnd.openxmlformats-officedocument.presentationml.comments+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924" r:id="rId2"/>
    <p:sldMasterId id="2147483965" r:id="rId3"/>
    <p:sldMasterId id="2147483970" r:id="rId4"/>
    <p:sldMasterId id="2147483974" r:id="rId5"/>
    <p:sldMasterId id="2147484004" r:id="rId6"/>
    <p:sldMasterId id="2147484010" r:id="rId7"/>
    <p:sldMasterId id="2147484013" r:id="rId8"/>
    <p:sldMasterId id="2147484022" r:id="rId9"/>
    <p:sldMasterId id="2147484024" r:id="rId10"/>
    <p:sldMasterId id="2147484026" r:id="rId11"/>
    <p:sldMasterId id="2147484028" r:id="rId12"/>
    <p:sldMasterId id="2147484032" r:id="rId13"/>
    <p:sldMasterId id="2147484034" r:id="rId14"/>
  </p:sldMasterIdLst>
  <p:notesMasterIdLst>
    <p:notesMasterId r:id="rId49"/>
  </p:notesMasterIdLst>
  <p:handoutMasterIdLst>
    <p:handoutMasterId r:id="rId50"/>
  </p:handoutMasterIdLst>
  <p:sldIdLst>
    <p:sldId id="547" r:id="rId15"/>
    <p:sldId id="812" r:id="rId16"/>
    <p:sldId id="811" r:id="rId17"/>
    <p:sldId id="792" r:id="rId18"/>
    <p:sldId id="670" r:id="rId19"/>
    <p:sldId id="696" r:id="rId20"/>
    <p:sldId id="698" r:id="rId21"/>
    <p:sldId id="784" r:id="rId22"/>
    <p:sldId id="793" r:id="rId23"/>
    <p:sldId id="794" r:id="rId24"/>
    <p:sldId id="797" r:id="rId25"/>
    <p:sldId id="796" r:id="rId26"/>
    <p:sldId id="795" r:id="rId27"/>
    <p:sldId id="810" r:id="rId28"/>
    <p:sldId id="629" r:id="rId29"/>
    <p:sldId id="709" r:id="rId30"/>
    <p:sldId id="711" r:id="rId31"/>
    <p:sldId id="732" r:id="rId32"/>
    <p:sldId id="798" r:id="rId33"/>
    <p:sldId id="715" r:id="rId34"/>
    <p:sldId id="723" r:id="rId35"/>
    <p:sldId id="726" r:id="rId36"/>
    <p:sldId id="808" r:id="rId37"/>
    <p:sldId id="799" r:id="rId38"/>
    <p:sldId id="800" r:id="rId39"/>
    <p:sldId id="801" r:id="rId40"/>
    <p:sldId id="813" r:id="rId41"/>
    <p:sldId id="803" r:id="rId42"/>
    <p:sldId id="805" r:id="rId43"/>
    <p:sldId id="806" r:id="rId44"/>
    <p:sldId id="807" r:id="rId45"/>
    <p:sldId id="804" r:id="rId46"/>
    <p:sldId id="701" r:id="rId47"/>
    <p:sldId id="729" r:id="rId48"/>
  </p:sldIdLst>
  <p:sldSz cx="9144000" cy="6858000" type="screen4x3"/>
  <p:notesSz cx="7099300" cy="10234613"/>
  <p:defaultTextStyle>
    <a:defPPr>
      <a:defRPr lang="en-US"/>
    </a:defPPr>
    <a:lvl1pPr algn="l" rtl="0" fontAlgn="base">
      <a:spcBef>
        <a:spcPct val="0"/>
      </a:spcBef>
      <a:spcAft>
        <a:spcPct val="0"/>
      </a:spcAft>
      <a:defRPr sz="2000" kern="1200">
        <a:solidFill>
          <a:srgbClr val="000000"/>
        </a:solidFill>
        <a:latin typeface="Arial" charset="0"/>
        <a:ea typeface="+mn-ea"/>
        <a:cs typeface="Arial" charset="0"/>
      </a:defRPr>
    </a:lvl1pPr>
    <a:lvl2pPr marL="456903" algn="l" rtl="0" fontAlgn="base">
      <a:spcBef>
        <a:spcPct val="0"/>
      </a:spcBef>
      <a:spcAft>
        <a:spcPct val="0"/>
      </a:spcAft>
      <a:defRPr sz="2000" kern="1200">
        <a:solidFill>
          <a:srgbClr val="000000"/>
        </a:solidFill>
        <a:latin typeface="Arial" charset="0"/>
        <a:ea typeface="+mn-ea"/>
        <a:cs typeface="Arial" charset="0"/>
      </a:defRPr>
    </a:lvl2pPr>
    <a:lvl3pPr marL="913806" algn="l" rtl="0" fontAlgn="base">
      <a:spcBef>
        <a:spcPct val="0"/>
      </a:spcBef>
      <a:spcAft>
        <a:spcPct val="0"/>
      </a:spcAft>
      <a:defRPr sz="2000" kern="1200">
        <a:solidFill>
          <a:srgbClr val="000000"/>
        </a:solidFill>
        <a:latin typeface="Arial" charset="0"/>
        <a:ea typeface="+mn-ea"/>
        <a:cs typeface="Arial" charset="0"/>
      </a:defRPr>
    </a:lvl3pPr>
    <a:lvl4pPr marL="1370710" algn="l" rtl="0" fontAlgn="base">
      <a:spcBef>
        <a:spcPct val="0"/>
      </a:spcBef>
      <a:spcAft>
        <a:spcPct val="0"/>
      </a:spcAft>
      <a:defRPr sz="2000" kern="1200">
        <a:solidFill>
          <a:srgbClr val="000000"/>
        </a:solidFill>
        <a:latin typeface="Arial" charset="0"/>
        <a:ea typeface="+mn-ea"/>
        <a:cs typeface="Arial" charset="0"/>
      </a:defRPr>
    </a:lvl4pPr>
    <a:lvl5pPr marL="1827617" algn="l" rtl="0" fontAlgn="base">
      <a:spcBef>
        <a:spcPct val="0"/>
      </a:spcBef>
      <a:spcAft>
        <a:spcPct val="0"/>
      </a:spcAft>
      <a:defRPr sz="2000" kern="1200">
        <a:solidFill>
          <a:srgbClr val="000000"/>
        </a:solidFill>
        <a:latin typeface="Arial" charset="0"/>
        <a:ea typeface="+mn-ea"/>
        <a:cs typeface="Arial" charset="0"/>
      </a:defRPr>
    </a:lvl5pPr>
    <a:lvl6pPr marL="2284517" algn="l" defTabSz="913806" rtl="0" eaLnBrk="1" latinLnBrk="0" hangingPunct="1">
      <a:defRPr sz="2000" kern="1200">
        <a:solidFill>
          <a:srgbClr val="000000"/>
        </a:solidFill>
        <a:latin typeface="Arial" charset="0"/>
        <a:ea typeface="+mn-ea"/>
        <a:cs typeface="Arial" charset="0"/>
      </a:defRPr>
    </a:lvl6pPr>
    <a:lvl7pPr marL="2741420" algn="l" defTabSz="913806" rtl="0" eaLnBrk="1" latinLnBrk="0" hangingPunct="1">
      <a:defRPr sz="2000" kern="1200">
        <a:solidFill>
          <a:srgbClr val="000000"/>
        </a:solidFill>
        <a:latin typeface="Arial" charset="0"/>
        <a:ea typeface="+mn-ea"/>
        <a:cs typeface="Arial" charset="0"/>
      </a:defRPr>
    </a:lvl7pPr>
    <a:lvl8pPr marL="3198323" algn="l" defTabSz="913806" rtl="0" eaLnBrk="1" latinLnBrk="0" hangingPunct="1">
      <a:defRPr sz="2000" kern="1200">
        <a:solidFill>
          <a:srgbClr val="000000"/>
        </a:solidFill>
        <a:latin typeface="Arial" charset="0"/>
        <a:ea typeface="+mn-ea"/>
        <a:cs typeface="Arial" charset="0"/>
      </a:defRPr>
    </a:lvl8pPr>
    <a:lvl9pPr marL="3655225" algn="l" defTabSz="913806" rtl="0" eaLnBrk="1" latinLnBrk="0" hangingPunct="1">
      <a:defRPr sz="2000" kern="1200">
        <a:solidFill>
          <a:srgbClr val="000000"/>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il" initials="P"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99"/>
    <a:srgbClr val="9933FF"/>
    <a:srgbClr val="000000"/>
    <a:srgbClr val="FFFFFF"/>
    <a:srgbClr val="000066"/>
    <a:srgbClr val="0066FF"/>
    <a:srgbClr val="B25900"/>
    <a:srgbClr val="FF8B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Style à thème 2 - Accentuation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16129" autoAdjust="0"/>
    <p:restoredTop sz="97158" autoAdjust="0"/>
  </p:normalViewPr>
  <p:slideViewPr>
    <p:cSldViewPr>
      <p:cViewPr>
        <p:scale>
          <a:sx n="80" d="100"/>
          <a:sy n="80" d="100"/>
        </p:scale>
        <p:origin x="-174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664" y="-96"/>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8" Type="http://schemas.openxmlformats.org/officeDocument/2006/relationships/slideMaster" Target="slideMasters/slideMaster8.xml"/><Relationship Id="rId51"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764879966415079"/>
          <c:y val="4.4943902416722289E-2"/>
          <c:w val="0.79461811331037624"/>
          <c:h val="0.8520614833170268"/>
        </c:manualLayout>
      </c:layout>
      <c:scatterChart>
        <c:scatterStyle val="lineMarker"/>
        <c:varyColors val="0"/>
        <c:ser>
          <c:idx val="4"/>
          <c:order val="0"/>
          <c:tx>
            <c:v>  OCAM2 NEDN=0.32 QE/F=0.47</c:v>
          </c:tx>
          <c:spPr>
            <a:ln w="25400">
              <a:solidFill>
                <a:srgbClr val="800080"/>
              </a:solidFill>
              <a:prstDash val="sysDash"/>
            </a:ln>
          </c:spPr>
          <c:marker>
            <c:symbol val="none"/>
          </c:marker>
          <c:xVal>
            <c:numRef>
              <c:f>Fcorr!$U$3:$U$100</c:f>
              <c:numCache>
                <c:formatCode>General</c:formatCode>
                <c:ptCount val="9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numCache>
            </c:numRef>
          </c:xVal>
          <c:yVal>
            <c:numRef>
              <c:f>Fcorr!$Y$3:$Y$100</c:f>
              <c:numCache>
                <c:formatCode>General</c:formatCode>
                <c:ptCount val="98"/>
                <c:pt idx="0">
                  <c:v>0.67004287274207097</c:v>
                </c:pt>
                <c:pt idx="1">
                  <c:v>0.95837133359512261</c:v>
                </c:pt>
                <c:pt idx="2">
                  <c:v>1.1782656996252481</c:v>
                </c:pt>
                <c:pt idx="3">
                  <c:v>1.3631677531172912</c:v>
                </c:pt>
                <c:pt idx="4">
                  <c:v>1.5258360890395843</c:v>
                </c:pt>
                <c:pt idx="5">
                  <c:v>1.6727647588113361</c:v>
                </c:pt>
                <c:pt idx="6">
                  <c:v>1.8077936021858325</c:v>
                </c:pt>
                <c:pt idx="7">
                  <c:v>1.9334165356069426</c:v>
                </c:pt>
                <c:pt idx="8">
                  <c:v>2.0513618202209765</c:v>
                </c:pt>
                <c:pt idx="9">
                  <c:v>2.1628855628694521</c:v>
                </c:pt>
                <c:pt idx="10">
                  <c:v>2.2689346961203802</c:v>
                </c:pt>
                <c:pt idx="11">
                  <c:v>2.3702440585063691</c:v>
                </c:pt>
                <c:pt idx="12">
                  <c:v>2.4673974807109476</c:v>
                </c:pt>
                <c:pt idx="13">
                  <c:v>2.5608679571698851</c:v>
                </c:pt>
                <c:pt idx="14">
                  <c:v>2.6510450409467325</c:v>
                </c:pt>
                <c:pt idx="15">
                  <c:v>2.7382541030791816</c:v>
                </c:pt>
                <c:pt idx="16">
                  <c:v>2.8227702277406315</c:v>
                </c:pt>
                <c:pt idx="17">
                  <c:v>2.9048284635237329</c:v>
                </c:pt>
                <c:pt idx="18">
                  <c:v>2.984631534843623</c:v>
                </c:pt>
                <c:pt idx="19">
                  <c:v>3.0623557426820192</c:v>
                </c:pt>
                <c:pt idx="20">
                  <c:v>3.1381555486697472</c:v>
                </c:pt>
                <c:pt idx="21">
                  <c:v>3.2121671847128024</c:v>
                </c:pt>
                <c:pt idx="22">
                  <c:v>3.2845115299749477</c:v>
                </c:pt>
                <c:pt idx="23">
                  <c:v>3.3552964291601519</c:v>
                </c:pt>
                <c:pt idx="24">
                  <c:v>3.4246185792424755</c:v>
                </c:pt>
                <c:pt idx="25">
                  <c:v>3.4925650789467229</c:v>
                </c:pt>
                <c:pt idx="26">
                  <c:v>3.5592147118558426</c:v>
                </c:pt>
                <c:pt idx="27">
                  <c:v>3.6246390170627834</c:v>
                </c:pt>
                <c:pt idx="28">
                  <c:v>3.6889031888425285</c:v>
                </c:pt>
                <c:pt idx="29">
                  <c:v>3.7520668375776904</c:v>
                </c:pt>
                <c:pt idx="30">
                  <c:v>3.8141846372266039</c:v>
                </c:pt>
                <c:pt idx="31">
                  <c:v>3.8753068793495733</c:v>
                </c:pt>
                <c:pt idx="32">
                  <c:v>3.9354799496650754</c:v>
                </c:pt>
                <c:pt idx="33">
                  <c:v>3.9947467399782308</c:v>
                </c:pt>
                <c:pt idx="34">
                  <c:v>4.0531470058812999</c:v>
                </c:pt>
                <c:pt idx="35">
                  <c:v>4.1107176787041846</c:v>
                </c:pt>
                <c:pt idx="36">
                  <c:v>4.1674931386696663</c:v>
                </c:pt>
                <c:pt idx="37">
                  <c:v>4.2235054549921536</c:v>
                </c:pt>
                <c:pt idx="38">
                  <c:v>4.2787845976816516</c:v>
                </c:pt>
                <c:pt idx="39">
                  <c:v>4.3333586250246894</c:v>
                </c:pt>
                <c:pt idx="40">
                  <c:v>4.3872538500713745</c:v>
                </c:pt>
                <c:pt idx="41">
                  <c:v>4.4404949889323113</c:v>
                </c:pt>
                <c:pt idx="42">
                  <c:v>4.4931052932570301</c:v>
                </c:pt>
                <c:pt idx="43">
                  <c:v>4.54510666890857</c:v>
                </c:pt>
                <c:pt idx="44">
                  <c:v>4.5965197825524955</c:v>
                </c:pt>
                <c:pt idx="45">
                  <c:v>4.6473641576314071</c:v>
                </c:pt>
                <c:pt idx="46">
                  <c:v>4.6976582609889643</c:v>
                </c:pt>
                <c:pt idx="47">
                  <c:v>4.7474195812333218</c:v>
                </c:pt>
                <c:pt idx="48">
                  <c:v>4.7966646997828333</c:v>
                </c:pt>
                <c:pt idx="49">
                  <c:v>4.8454093554122855</c:v>
                </c:pt>
                <c:pt idx="50">
                  <c:v>4.8936685030119307</c:v>
                </c:pt>
                <c:pt idx="51">
                  <c:v>4.9414563671811615</c:v>
                </c:pt>
                <c:pt idx="52">
                  <c:v>4.988786491201167</c:v>
                </c:pt>
                <c:pt idx="53">
                  <c:v>5.035671781864437</c:v>
                </c:pt>
                <c:pt idx="54">
                  <c:v>5.0821245505816348</c:v>
                </c:pt>
                <c:pt idx="55">
                  <c:v>5.1281565511368097</c:v>
                </c:pt>
                <c:pt idx="56">
                  <c:v>5.1737790144190425</c:v>
                </c:pt>
                <c:pt idx="57">
                  <c:v>5.2190026804213012</c:v>
                </c:pt>
                <c:pt idx="58">
                  <c:v>5.2638378277647959</c:v>
                </c:pt>
                <c:pt idx="59">
                  <c:v>5.3082943009787886</c:v>
                </c:pt>
                <c:pt idx="60">
                  <c:v>5.3523815357409354</c:v>
                </c:pt>
                <c:pt idx="61">
                  <c:v>5.3961085822614949</c:v>
                </c:pt>
                <c:pt idx="62">
                  <c:v>5.4394841269755414</c:v>
                </c:pt>
                <c:pt idx="63">
                  <c:v>5.4825165126904611</c:v>
                </c:pt>
                <c:pt idx="64">
                  <c:v>5.5252137573210831</c:v>
                </c:pt>
                <c:pt idx="65">
                  <c:v>5.567583571331598</c:v>
                </c:pt>
                <c:pt idx="66">
                  <c:v>5.6096333739917306</c:v>
                </c:pt>
                <c:pt idx="67">
                  <c:v>5.6513703085442115</c:v>
                </c:pt>
                <c:pt idx="68">
                  <c:v>5.692801256371375</c:v>
                </c:pt>
                <c:pt idx="69">
                  <c:v>5.7339328502404285</c:v>
                </c:pt>
                <c:pt idx="70">
                  <c:v>5.7747714866995938</c:v>
                </c:pt>
                <c:pt idx="71">
                  <c:v>5.8153233376907068</c:v>
                </c:pt>
                <c:pt idx="72">
                  <c:v>5.8555943614379942</c:v>
                </c:pt>
                <c:pt idx="73">
                  <c:v>5.8955903126673972</c:v>
                </c:pt>
                <c:pt idx="74">
                  <c:v>5.9353167522060692</c:v>
                </c:pt>
                <c:pt idx="75">
                  <c:v>5.974779056007411</c:v>
                </c:pt>
                <c:pt idx="76">
                  <c:v>6.0139824236430721</c:v>
                </c:pt>
                <c:pt idx="77">
                  <c:v>6.0529318862999322</c:v>
                </c:pt>
                <c:pt idx="78">
                  <c:v>6.091632314316862</c:v>
                </c:pt>
                <c:pt idx="79">
                  <c:v>6.1300884242932288</c:v>
                </c:pt>
                <c:pt idx="80">
                  <c:v>6.1683047857985231</c:v>
                </c:pt>
                <c:pt idx="81">
                  <c:v>6.2062858277101256</c:v>
                </c:pt>
                <c:pt idx="82">
                  <c:v>6.2440358442040882</c:v>
                </c:pt>
                <c:pt idx="83">
                  <c:v>6.2815590004218871</c:v>
                </c:pt>
                <c:pt idx="84">
                  <c:v>6.3188593378342919</c:v>
                </c:pt>
                <c:pt idx="85">
                  <c:v>6.3559407793219247</c:v>
                </c:pt>
                <c:pt idx="86">
                  <c:v>6.392807133990579</c:v>
                </c:pt>
                <c:pt idx="87">
                  <c:v>6.4294621017380207</c:v>
                </c:pt>
                <c:pt idx="88">
                  <c:v>6.46590927758779</c:v>
                </c:pt>
                <c:pt idx="89">
                  <c:v>6.5021521558043487</c:v>
                </c:pt>
                <c:pt idx="90">
                  <c:v>6.5381941338029224</c:v>
                </c:pt>
                <c:pt idx="91">
                  <c:v>6.5740385158664161</c:v>
                </c:pt>
                <c:pt idx="92">
                  <c:v>6.6096885166809036</c:v>
                </c:pt>
                <c:pt idx="93">
                  <c:v>6.6451472647004106</c:v>
                </c:pt>
                <c:pt idx="94">
                  <c:v>6.6804178053509515</c:v>
                </c:pt>
                <c:pt idx="95">
                  <c:v>6.7155031040831092</c:v>
                </c:pt>
                <c:pt idx="96">
                  <c:v>6.7504060492818185</c:v>
                </c:pt>
                <c:pt idx="97">
                  <c:v>6.7851294550414281</c:v>
                </c:pt>
              </c:numCache>
            </c:numRef>
          </c:yVal>
          <c:smooth val="0"/>
        </c:ser>
        <c:ser>
          <c:idx val="5"/>
          <c:order val="1"/>
          <c:tx>
            <c:v>  RAPID NEDN=1.5 QE/F=0.75</c:v>
          </c:tx>
          <c:spPr>
            <a:ln w="25400">
              <a:solidFill>
                <a:srgbClr val="000000"/>
              </a:solidFill>
              <a:prstDash val="lgDashDot"/>
            </a:ln>
          </c:spPr>
          <c:marker>
            <c:symbol val="none"/>
          </c:marker>
          <c:xVal>
            <c:numRef>
              <c:f>Fcorr!$Z$3:$Z$100</c:f>
              <c:numCache>
                <c:formatCode>General</c:formatCode>
                <c:ptCount val="98"/>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53</c:v>
                </c:pt>
                <c:pt idx="53">
                  <c:v>54</c:v>
                </c:pt>
                <c:pt idx="54">
                  <c:v>55</c:v>
                </c:pt>
                <c:pt idx="55">
                  <c:v>56</c:v>
                </c:pt>
                <c:pt idx="56">
                  <c:v>57</c:v>
                </c:pt>
                <c:pt idx="57">
                  <c:v>58</c:v>
                </c:pt>
                <c:pt idx="58">
                  <c:v>59</c:v>
                </c:pt>
                <c:pt idx="59">
                  <c:v>60</c:v>
                </c:pt>
                <c:pt idx="60">
                  <c:v>61</c:v>
                </c:pt>
                <c:pt idx="61">
                  <c:v>62</c:v>
                </c:pt>
                <c:pt idx="62">
                  <c:v>63</c:v>
                </c:pt>
                <c:pt idx="63">
                  <c:v>64</c:v>
                </c:pt>
                <c:pt idx="64">
                  <c:v>65</c:v>
                </c:pt>
                <c:pt idx="65">
                  <c:v>66</c:v>
                </c:pt>
                <c:pt idx="66">
                  <c:v>67</c:v>
                </c:pt>
                <c:pt idx="67">
                  <c:v>68</c:v>
                </c:pt>
                <c:pt idx="68">
                  <c:v>69</c:v>
                </c:pt>
                <c:pt idx="69">
                  <c:v>70</c:v>
                </c:pt>
                <c:pt idx="70">
                  <c:v>71</c:v>
                </c:pt>
                <c:pt idx="71">
                  <c:v>72</c:v>
                </c:pt>
                <c:pt idx="72">
                  <c:v>73</c:v>
                </c:pt>
                <c:pt idx="73">
                  <c:v>74</c:v>
                </c:pt>
                <c:pt idx="74">
                  <c:v>75</c:v>
                </c:pt>
                <c:pt idx="75">
                  <c:v>76</c:v>
                </c:pt>
                <c:pt idx="76">
                  <c:v>77</c:v>
                </c:pt>
                <c:pt idx="77">
                  <c:v>78</c:v>
                </c:pt>
                <c:pt idx="78">
                  <c:v>79</c:v>
                </c:pt>
                <c:pt idx="79">
                  <c:v>80</c:v>
                </c:pt>
                <c:pt idx="80">
                  <c:v>81</c:v>
                </c:pt>
                <c:pt idx="81">
                  <c:v>82</c:v>
                </c:pt>
                <c:pt idx="82">
                  <c:v>83</c:v>
                </c:pt>
                <c:pt idx="83">
                  <c:v>84</c:v>
                </c:pt>
                <c:pt idx="84">
                  <c:v>85</c:v>
                </c:pt>
                <c:pt idx="85">
                  <c:v>86</c:v>
                </c:pt>
                <c:pt idx="86">
                  <c:v>87</c:v>
                </c:pt>
                <c:pt idx="87">
                  <c:v>88</c:v>
                </c:pt>
                <c:pt idx="88">
                  <c:v>89</c:v>
                </c:pt>
                <c:pt idx="89">
                  <c:v>90</c:v>
                </c:pt>
                <c:pt idx="90">
                  <c:v>91</c:v>
                </c:pt>
                <c:pt idx="91">
                  <c:v>92</c:v>
                </c:pt>
                <c:pt idx="92">
                  <c:v>93</c:v>
                </c:pt>
                <c:pt idx="93">
                  <c:v>94</c:v>
                </c:pt>
                <c:pt idx="94">
                  <c:v>95</c:v>
                </c:pt>
                <c:pt idx="95">
                  <c:v>96</c:v>
                </c:pt>
                <c:pt idx="96">
                  <c:v>97</c:v>
                </c:pt>
                <c:pt idx="97">
                  <c:v>98</c:v>
                </c:pt>
              </c:numCache>
            </c:numRef>
          </c:xVal>
          <c:yVal>
            <c:numRef>
              <c:f>Fcorr!$AD$3:$AD$100</c:f>
              <c:numCache>
                <c:formatCode>General</c:formatCode>
                <c:ptCount val="98"/>
                <c:pt idx="0">
                  <c:v>0.5282705437953743</c:v>
                </c:pt>
                <c:pt idx="1">
                  <c:v>0.9019752336033946</c:v>
                </c:pt>
                <c:pt idx="2">
                  <c:v>1.2</c:v>
                </c:pt>
                <c:pt idx="3">
                  <c:v>1.4525460784051258</c:v>
                </c:pt>
                <c:pt idx="4">
                  <c:v>1.6744367165578427</c:v>
                </c:pt>
                <c:pt idx="5">
                  <c:v>1.8740851426632728</c:v>
                </c:pt>
                <c:pt idx="6">
                  <c:v>2.0567488488724455</c:v>
                </c:pt>
                <c:pt idx="7">
                  <c:v>2.2259466996488078</c:v>
                </c:pt>
                <c:pt idx="8">
                  <c:v>2.3841582427170787</c:v>
                </c:pt>
                <c:pt idx="9">
                  <c:v>2.533201985524494</c:v>
                </c:pt>
                <c:pt idx="10">
                  <c:v>2.6744549649612557</c:v>
                </c:pt>
                <c:pt idx="11">
                  <c:v>2.8089875327071336</c:v>
                </c:pt>
                <c:pt idx="12">
                  <c:v>2.9376499509033667</c:v>
                </c:pt>
                <c:pt idx="13">
                  <c:v>3.0611301717318153</c:v>
                </c:pt>
                <c:pt idx="14">
                  <c:v>3.17999364001908</c:v>
                </c:pt>
                <c:pt idx="15">
                  <c:v>3.2947114706619849</c:v>
                </c:pt>
                <c:pt idx="16">
                  <c:v>3.4056808728003065</c:v>
                </c:pt>
                <c:pt idx="17">
                  <c:v>3.5132402626147194</c:v>
                </c:pt>
                <c:pt idx="18">
                  <c:v>3.6176806510596484</c:v>
                </c:pt>
                <c:pt idx="19">
                  <c:v>3.7192543642424618</c:v>
                </c:pt>
                <c:pt idx="20">
                  <c:v>3.8181818181818183</c:v>
                </c:pt>
                <c:pt idx="21">
                  <c:v>3.9146568506799158</c:v>
                </c:pt>
                <c:pt idx="22">
                  <c:v>4.0088509670414743</c:v>
                </c:pt>
                <c:pt idx="23">
                  <c:v>4.1009167570404523</c:v>
                </c:pt>
                <c:pt idx="24">
                  <c:v>4.1909906717033438</c:v>
                </c:pt>
                <c:pt idx="25">
                  <c:v>4.279195299977542</c:v>
                </c:pt>
                <c:pt idx="26">
                  <c:v>4.3656412506539937</c:v>
                </c:pt>
                <c:pt idx="27">
                  <c:v>4.4504287197385466</c:v>
                </c:pt>
                <c:pt idx="28">
                  <c:v>4.533648804965126</c:v>
                </c:pt>
                <c:pt idx="29">
                  <c:v>4.615384615384615</c:v>
                </c:pt>
                <c:pt idx="30">
                  <c:v>4.6957122136175071</c:v>
                </c:pt>
                <c:pt idx="31">
                  <c:v>4.7747014204991407</c:v>
                </c:pt>
                <c:pt idx="32">
                  <c:v>4.8524165058191313</c:v>
                </c:pt>
                <c:pt idx="33">
                  <c:v>4.9289167841929649</c:v>
                </c:pt>
                <c:pt idx="34">
                  <c:v>5.0042571314651108</c:v>
                </c:pt>
                <c:pt idx="35">
                  <c:v>5.0784884341819074</c:v>
                </c:pt>
                <c:pt idx="36">
                  <c:v>5.1516579824062294</c:v>
                </c:pt>
                <c:pt idx="37">
                  <c:v>5.2238098143383773</c:v>
                </c:pt>
                <c:pt idx="38">
                  <c:v>5.2949850197566191</c:v>
                </c:pt>
                <c:pt idx="39">
                  <c:v>5.3652220081187503</c:v>
                </c:pt>
                <c:pt idx="40">
                  <c:v>5.4345567462138478</c:v>
                </c:pt>
                <c:pt idx="41">
                  <c:v>5.5030229694755146</c:v>
                </c:pt>
                <c:pt idx="42">
                  <c:v>5.5706523704291433</c:v>
                </c:pt>
                <c:pt idx="43">
                  <c:v>5.6374747672185634</c:v>
                </c:pt>
                <c:pt idx="44">
                  <c:v>5.7035182547203016</c:v>
                </c:pt>
                <c:pt idx="45">
                  <c:v>5.7688093403896357</c:v>
                </c:pt>
                <c:pt idx="46">
                  <c:v>5.8333730666780541</c:v>
                </c:pt>
                <c:pt idx="47">
                  <c:v>5.8972331216059315</c:v>
                </c:pt>
                <c:pt idx="48">
                  <c:v>5.960411938858571</c:v>
                </c:pt>
                <c:pt idx="49">
                  <c:v>6.0229307885911831</c:v>
                </c:pt>
                <c:pt idx="50">
                  <c:v>6.0848098599733147</c:v>
                </c:pt>
                <c:pt idx="51">
                  <c:v>6.1460683363711004</c:v>
                </c:pt>
                <c:pt idx="52">
                  <c:v>6.2067244639526704</c:v>
                </c:pt>
                <c:pt idx="53">
                  <c:v>6.2667956144051224</c:v>
                </c:pt>
                <c:pt idx="54">
                  <c:v>6.3262983423680152</c:v>
                </c:pt>
                <c:pt idx="55">
                  <c:v>6.3852484381164079</c:v>
                </c:pt>
                <c:pt idx="56">
                  <c:v>6.443660975964125</c:v>
                </c:pt>
                <c:pt idx="57">
                  <c:v>6.5015503588038772</c:v>
                </c:pt>
                <c:pt idx="58">
                  <c:v>6.5589303591538979</c:v>
                </c:pt>
                <c:pt idx="59">
                  <c:v>6.6158141570396554</c:v>
                </c:pt>
                <c:pt idx="60">
                  <c:v>6.6722143750033993</c:v>
                </c:pt>
                <c:pt idx="61">
                  <c:v>6.7281431105028719</c:v>
                </c:pt>
                <c:pt idx="62">
                  <c:v>6.7836119659328853</c:v>
                </c:pt>
                <c:pt idx="63">
                  <c:v>6.8386320764791879</c:v>
                </c:pt>
                <c:pt idx="64">
                  <c:v>6.8932141359926238</c:v>
                </c:pt>
                <c:pt idx="65">
                  <c:v>6.9473684210526319</c:v>
                </c:pt>
                <c:pt idx="66">
                  <c:v>7.0011048133723364</c:v>
                </c:pt>
                <c:pt idx="67">
                  <c:v>7.0544328206826572</c:v>
                </c:pt>
                <c:pt idx="68">
                  <c:v>7.1073615962195449</c:v>
                </c:pt>
                <c:pt idx="69">
                  <c:v>7.1598999569267487</c:v>
                </c:pt>
                <c:pt idx="70">
                  <c:v>7.212056400475924</c:v>
                </c:pt>
                <c:pt idx="71">
                  <c:v>7.2638391211965834</c:v>
                </c:pt>
                <c:pt idx="72">
                  <c:v>7.3152560249998819</c:v>
                </c:pt>
                <c:pt idx="73">
                  <c:v>7.3663147433727696</c:v>
                </c:pt>
                <c:pt idx="74">
                  <c:v>7.4170226465122315</c:v>
                </c:pt>
                <c:pt idx="75">
                  <c:v>7.4673868556632277</c:v>
                </c:pt>
                <c:pt idx="76">
                  <c:v>7.517414254718525</c:v>
                </c:pt>
                <c:pt idx="77">
                  <c:v>7.5671115011335885</c:v>
                </c:pt>
                <c:pt idx="78">
                  <c:v>7.6164850362052814</c:v>
                </c:pt>
                <c:pt idx="79">
                  <c:v>7.6655410947590603</c:v>
                </c:pt>
                <c:pt idx="80">
                  <c:v>7.7142857142857144</c:v>
                </c:pt>
                <c:pt idx="81">
                  <c:v>7.7627247435653333</c:v>
                </c:pt>
                <c:pt idx="82">
                  <c:v>7.8108638508132353</c:v>
                </c:pt>
                <c:pt idx="83">
                  <c:v>7.858708531379798</c:v>
                </c:pt>
                <c:pt idx="84">
                  <c:v>7.9062641150336663</c:v>
                </c:pt>
                <c:pt idx="85">
                  <c:v>7.953535772855532</c:v>
                </c:pt>
                <c:pt idx="86">
                  <c:v>8.0005285237676294</c:v>
                </c:pt>
                <c:pt idx="87">
                  <c:v>8.0472472407221414</c:v>
                </c:pt>
                <c:pt idx="88">
                  <c:v>8.0936966565700619</c:v>
                </c:pt>
                <c:pt idx="89">
                  <c:v>8.1398813696304213</c:v>
                </c:pt>
                <c:pt idx="90">
                  <c:v>8.1858058489783332</c:v>
                </c:pt>
                <c:pt idx="91">
                  <c:v>8.2314744394690162</c:v>
                </c:pt>
                <c:pt idx="92">
                  <c:v>8.276891366513718</c:v>
                </c:pt>
                <c:pt idx="93">
                  <c:v>8.3220607406223266</c:v>
                </c:pt>
                <c:pt idx="94">
                  <c:v>8.3669865617264598</c:v>
                </c:pt>
                <c:pt idx="95">
                  <c:v>8.4116727232958119</c:v>
                </c:pt>
                <c:pt idx="96">
                  <c:v>8.4561230162597436</c:v>
                </c:pt>
                <c:pt idx="97">
                  <c:v>8.5003411327452465</c:v>
                </c:pt>
              </c:numCache>
            </c:numRef>
          </c:yVal>
          <c:smooth val="0"/>
        </c:ser>
        <c:dLbls>
          <c:showLegendKey val="0"/>
          <c:showVal val="0"/>
          <c:showCatName val="0"/>
          <c:showSerName val="0"/>
          <c:showPercent val="0"/>
          <c:showBubbleSize val="0"/>
        </c:dLbls>
        <c:axId val="120838912"/>
        <c:axId val="120839488"/>
      </c:scatterChart>
      <c:valAx>
        <c:axId val="120838912"/>
        <c:scaling>
          <c:logBase val="10"/>
          <c:orientation val="minMax"/>
          <c:min val="1"/>
        </c:scaling>
        <c:delete val="0"/>
        <c:axPos val="b"/>
        <c:majorGridlines>
          <c:spPr>
            <a:ln w="3175">
              <a:solidFill>
                <a:srgbClr val="969696"/>
              </a:solidFill>
              <a:prstDash val="solid"/>
            </a:ln>
          </c:spPr>
        </c:majorGridlines>
        <c:minorGridlines>
          <c:spPr>
            <a:ln w="3175">
              <a:solidFill>
                <a:srgbClr val="C0C0C0"/>
              </a:solidFill>
              <a:prstDash val="solid"/>
            </a:ln>
          </c:spPr>
        </c:minorGridlines>
        <c:title>
          <c:tx>
            <c:rich>
              <a:bodyPr/>
              <a:lstStyle/>
              <a:p>
                <a:pPr>
                  <a:defRPr sz="1600" b="0" i="0" u="none" strike="noStrike" baseline="0">
                    <a:solidFill>
                      <a:srgbClr val="000000"/>
                    </a:solidFill>
                    <a:latin typeface="Arial"/>
                    <a:ea typeface="Arial"/>
                    <a:cs typeface="Arial"/>
                  </a:defRPr>
                </a:pPr>
                <a:r>
                  <a:rPr lang="fr-FR" sz="1600" baseline="0"/>
                  <a:t>Photons number</a:t>
                </a:r>
              </a:p>
            </c:rich>
          </c:tx>
          <c:layout>
            <c:manualLayout>
              <c:xMode val="edge"/>
              <c:yMode val="edge"/>
              <c:x val="0.41926370742118768"/>
              <c:y val="0.94756727073036795"/>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it-IT"/>
          </a:p>
        </c:txPr>
        <c:crossAx val="120839488"/>
        <c:crossesAt val="0.1"/>
        <c:crossBetween val="midCat"/>
      </c:valAx>
      <c:valAx>
        <c:axId val="120839488"/>
        <c:scaling>
          <c:logBase val="10"/>
          <c:orientation val="minMax"/>
          <c:min val="0.1"/>
        </c:scaling>
        <c:delete val="0"/>
        <c:axPos val="l"/>
        <c:majorGridlines>
          <c:spPr>
            <a:ln w="3175">
              <a:solidFill>
                <a:srgbClr val="969696"/>
              </a:solidFill>
              <a:prstDash val="solid"/>
            </a:ln>
          </c:spPr>
        </c:majorGridlines>
        <c:minorGridlines>
          <c:spPr>
            <a:ln w="3175">
              <a:solidFill>
                <a:srgbClr val="C0C0C0"/>
              </a:solidFill>
              <a:prstDash val="solid"/>
            </a:ln>
          </c:spPr>
        </c:minorGridlines>
        <c:title>
          <c:tx>
            <c:rich>
              <a:bodyPr/>
              <a:lstStyle/>
              <a:p>
                <a:pPr>
                  <a:defRPr sz="1600" b="0" i="0" u="none" strike="noStrike" baseline="0">
                    <a:solidFill>
                      <a:srgbClr val="000000"/>
                    </a:solidFill>
                    <a:latin typeface="Arial"/>
                    <a:ea typeface="Arial"/>
                    <a:cs typeface="Arial"/>
                  </a:defRPr>
                </a:pPr>
                <a:r>
                  <a:rPr lang="fr-FR" sz="1600" baseline="0"/>
                  <a:t>Signal/Noise</a:t>
                </a:r>
              </a:p>
            </c:rich>
          </c:tx>
          <c:layout>
            <c:manualLayout>
              <c:xMode val="edge"/>
              <c:yMode val="edge"/>
              <c:x val="2.2662859450261027E-2"/>
              <c:y val="0.44007575659302883"/>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it-IT"/>
          </a:p>
        </c:txPr>
        <c:crossAx val="120838912"/>
        <c:crosses val="autoZero"/>
        <c:crossBetween val="midCat"/>
      </c:valAx>
      <c:spPr>
        <a:solidFill>
          <a:srgbClr val="FFFFFF"/>
        </a:solidFill>
        <a:ln w="12700">
          <a:solidFill>
            <a:srgbClr val="808080"/>
          </a:solidFill>
          <a:prstDash val="solid"/>
        </a:ln>
      </c:spPr>
    </c:plotArea>
    <c:legend>
      <c:legendPos val="r"/>
      <c:layout>
        <c:manualLayout>
          <c:xMode val="edge"/>
          <c:yMode val="edge"/>
          <c:x val="0.35793302760231899"/>
          <c:y val="0.60614666165081921"/>
          <c:w val="0.4794296097603184"/>
          <c:h val="0.14692610705375175"/>
        </c:manualLayout>
      </c:layout>
      <c:overlay val="0"/>
      <c:spPr>
        <a:solidFill>
          <a:srgbClr val="FFFFFF"/>
        </a:solidFill>
        <a:ln w="3175">
          <a:solidFill>
            <a:srgbClr val="000000"/>
          </a:solidFill>
          <a:prstDash val="solid"/>
        </a:ln>
      </c:spPr>
      <c:txPr>
        <a:bodyPr/>
        <a:lstStyle/>
        <a:p>
          <a:pPr>
            <a:defRPr sz="1400" b="0" i="0" u="none" strike="noStrike" baseline="0">
              <a:solidFill>
                <a:srgbClr val="000000"/>
              </a:solidFill>
              <a:latin typeface="Arial"/>
              <a:ea typeface="Arial"/>
              <a:cs typeface="Arial"/>
            </a:defRPr>
          </a:pPr>
          <a:endParaRPr lang="it-IT"/>
        </a:p>
      </c:txPr>
    </c:legend>
    <c:plotVisOnly val="1"/>
    <c:dispBlanksAs val="gap"/>
    <c:showDLblsOverMax val="0"/>
  </c:chart>
  <c:spPr>
    <a:solidFill>
      <a:srgbClr val="FFFFFF"/>
    </a:solidFill>
    <a:ln w="3175">
      <a:noFill/>
      <a:prstDash val="solid"/>
    </a:ln>
  </c:spPr>
  <c:txPr>
    <a:bodyPr/>
    <a:lstStyle/>
    <a:p>
      <a:pPr>
        <a:defRPr sz="1000" b="0" i="0" u="none" strike="noStrike" baseline="0">
          <a:solidFill>
            <a:srgbClr val="000000"/>
          </a:solidFill>
          <a:latin typeface="Arial"/>
          <a:ea typeface="Arial"/>
          <a:cs typeface="Arial"/>
        </a:defRPr>
      </a:pPr>
      <a:endParaRPr lang="it-IT"/>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Output 0</c:v>
          </c:tx>
          <c:xVal>
            <c:numRef>
              <c:f>'[NoiseRecap_ JLG.xlsx]Feuil2'!$D$1:$G$1</c:f>
              <c:numCache>
                <c:formatCode>General</c:formatCode>
                <c:ptCount val="4"/>
                <c:pt idx="0">
                  <c:v>1</c:v>
                </c:pt>
                <c:pt idx="1">
                  <c:v>300</c:v>
                </c:pt>
                <c:pt idx="2">
                  <c:v>500</c:v>
                </c:pt>
                <c:pt idx="3">
                  <c:v>1000</c:v>
                </c:pt>
              </c:numCache>
            </c:numRef>
          </c:xVal>
          <c:yVal>
            <c:numRef>
              <c:f>'[NoiseRecap_ JLG.xlsx]Feuil2'!$D$2:$G$2</c:f>
              <c:numCache>
                <c:formatCode>0.00</c:formatCode>
                <c:ptCount val="4"/>
                <c:pt idx="0" formatCode="0">
                  <c:v>171.5</c:v>
                </c:pt>
                <c:pt idx="1">
                  <c:v>0.57166666666666666</c:v>
                </c:pt>
                <c:pt idx="2">
                  <c:v>0.34300000000000003</c:v>
                </c:pt>
                <c:pt idx="3">
                  <c:v>0.17150000000000001</c:v>
                </c:pt>
              </c:numCache>
            </c:numRef>
          </c:yVal>
          <c:smooth val="0"/>
        </c:ser>
        <c:ser>
          <c:idx val="1"/>
          <c:order val="1"/>
          <c:tx>
            <c:v>Output 1</c:v>
          </c:tx>
          <c:xVal>
            <c:numRef>
              <c:f>'[NoiseRecap_ JLG.xlsx]Feuil2'!$D$1:$G$1</c:f>
              <c:numCache>
                <c:formatCode>General</c:formatCode>
                <c:ptCount val="4"/>
                <c:pt idx="0">
                  <c:v>1</c:v>
                </c:pt>
                <c:pt idx="1">
                  <c:v>300</c:v>
                </c:pt>
                <c:pt idx="2">
                  <c:v>500</c:v>
                </c:pt>
                <c:pt idx="3">
                  <c:v>1000</c:v>
                </c:pt>
              </c:numCache>
            </c:numRef>
          </c:xVal>
          <c:yVal>
            <c:numRef>
              <c:f>'[NoiseRecap_ JLG.xlsx]Feuil2'!$D$3:$G$3</c:f>
              <c:numCache>
                <c:formatCode>0.00</c:formatCode>
                <c:ptCount val="4"/>
                <c:pt idx="0" formatCode="0">
                  <c:v>185.5</c:v>
                </c:pt>
                <c:pt idx="1">
                  <c:v>0.61833333333333329</c:v>
                </c:pt>
                <c:pt idx="2">
                  <c:v>0.371</c:v>
                </c:pt>
                <c:pt idx="3">
                  <c:v>0.1855</c:v>
                </c:pt>
              </c:numCache>
            </c:numRef>
          </c:yVal>
          <c:smooth val="0"/>
        </c:ser>
        <c:ser>
          <c:idx val="2"/>
          <c:order val="2"/>
          <c:tx>
            <c:v>Output 2</c:v>
          </c:tx>
          <c:xVal>
            <c:numRef>
              <c:f>'[NoiseRecap_ JLG.xlsx]Feuil2'!$D$1:$G$1</c:f>
              <c:numCache>
                <c:formatCode>General</c:formatCode>
                <c:ptCount val="4"/>
                <c:pt idx="0">
                  <c:v>1</c:v>
                </c:pt>
                <c:pt idx="1">
                  <c:v>300</c:v>
                </c:pt>
                <c:pt idx="2">
                  <c:v>500</c:v>
                </c:pt>
                <c:pt idx="3">
                  <c:v>1000</c:v>
                </c:pt>
              </c:numCache>
            </c:numRef>
          </c:xVal>
          <c:yVal>
            <c:numRef>
              <c:f>'[NoiseRecap_ JLG.xlsx]Feuil2'!$D$4:$G$4</c:f>
              <c:numCache>
                <c:formatCode>0.00</c:formatCode>
                <c:ptCount val="4"/>
                <c:pt idx="0" formatCode="0">
                  <c:v>168</c:v>
                </c:pt>
                <c:pt idx="1">
                  <c:v>0.56000000000000005</c:v>
                </c:pt>
                <c:pt idx="2">
                  <c:v>0.33600000000000002</c:v>
                </c:pt>
                <c:pt idx="3">
                  <c:v>0.16800000000000001</c:v>
                </c:pt>
              </c:numCache>
            </c:numRef>
          </c:yVal>
          <c:smooth val="0"/>
        </c:ser>
        <c:ser>
          <c:idx val="3"/>
          <c:order val="3"/>
          <c:tx>
            <c:v>Output 3</c:v>
          </c:tx>
          <c:xVal>
            <c:numRef>
              <c:f>'[NoiseRecap_ JLG.xlsx]Feuil2'!$D$1:$G$1</c:f>
              <c:numCache>
                <c:formatCode>General</c:formatCode>
                <c:ptCount val="4"/>
                <c:pt idx="0">
                  <c:v>1</c:v>
                </c:pt>
                <c:pt idx="1">
                  <c:v>300</c:v>
                </c:pt>
                <c:pt idx="2">
                  <c:v>500</c:v>
                </c:pt>
                <c:pt idx="3">
                  <c:v>1000</c:v>
                </c:pt>
              </c:numCache>
            </c:numRef>
          </c:xVal>
          <c:yVal>
            <c:numRef>
              <c:f>'[NoiseRecap_ JLG.xlsx]Feuil2'!$D$5:$G$5</c:f>
              <c:numCache>
                <c:formatCode>0.00</c:formatCode>
                <c:ptCount val="4"/>
                <c:pt idx="0" formatCode="0">
                  <c:v>178.5</c:v>
                </c:pt>
                <c:pt idx="1">
                  <c:v>0.59499999999999997</c:v>
                </c:pt>
                <c:pt idx="2">
                  <c:v>0.35699999999999998</c:v>
                </c:pt>
                <c:pt idx="3">
                  <c:v>0.17849999999999999</c:v>
                </c:pt>
              </c:numCache>
            </c:numRef>
          </c:yVal>
          <c:smooth val="0"/>
        </c:ser>
        <c:ser>
          <c:idx val="4"/>
          <c:order val="4"/>
          <c:tx>
            <c:v>Output 4</c:v>
          </c:tx>
          <c:xVal>
            <c:numRef>
              <c:f>'[NoiseRecap_ JLG.xlsx]Feuil2'!$D$1:$G$1</c:f>
              <c:numCache>
                <c:formatCode>General</c:formatCode>
                <c:ptCount val="4"/>
                <c:pt idx="0">
                  <c:v>1</c:v>
                </c:pt>
                <c:pt idx="1">
                  <c:v>300</c:v>
                </c:pt>
                <c:pt idx="2">
                  <c:v>500</c:v>
                </c:pt>
                <c:pt idx="3">
                  <c:v>1000</c:v>
                </c:pt>
              </c:numCache>
            </c:numRef>
          </c:xVal>
          <c:yVal>
            <c:numRef>
              <c:f>'[NoiseRecap_ JLG.xlsx]Feuil2'!$D$6:$G$6</c:f>
              <c:numCache>
                <c:formatCode>0.00</c:formatCode>
                <c:ptCount val="4"/>
                <c:pt idx="0" formatCode="0">
                  <c:v>154</c:v>
                </c:pt>
                <c:pt idx="1">
                  <c:v>0.51333333333333331</c:v>
                </c:pt>
                <c:pt idx="2">
                  <c:v>0.308</c:v>
                </c:pt>
                <c:pt idx="3">
                  <c:v>0.154</c:v>
                </c:pt>
              </c:numCache>
            </c:numRef>
          </c:yVal>
          <c:smooth val="0"/>
        </c:ser>
        <c:ser>
          <c:idx val="5"/>
          <c:order val="5"/>
          <c:tx>
            <c:v>Output 5</c:v>
          </c:tx>
          <c:xVal>
            <c:numRef>
              <c:f>'[NoiseRecap_ JLG.xlsx]Feuil2'!$D$1:$G$1</c:f>
              <c:numCache>
                <c:formatCode>General</c:formatCode>
                <c:ptCount val="4"/>
                <c:pt idx="0">
                  <c:v>1</c:v>
                </c:pt>
                <c:pt idx="1">
                  <c:v>300</c:v>
                </c:pt>
                <c:pt idx="2">
                  <c:v>500</c:v>
                </c:pt>
                <c:pt idx="3">
                  <c:v>1000</c:v>
                </c:pt>
              </c:numCache>
            </c:numRef>
          </c:xVal>
          <c:yVal>
            <c:numRef>
              <c:f>'[NoiseRecap_ JLG.xlsx]Feuil2'!$D$7:$G$7</c:f>
              <c:numCache>
                <c:formatCode>0.00</c:formatCode>
                <c:ptCount val="4"/>
                <c:pt idx="0" formatCode="0">
                  <c:v>161</c:v>
                </c:pt>
                <c:pt idx="1">
                  <c:v>0.53666666666666663</c:v>
                </c:pt>
                <c:pt idx="2">
                  <c:v>0.32200000000000001</c:v>
                </c:pt>
                <c:pt idx="3">
                  <c:v>0.161</c:v>
                </c:pt>
              </c:numCache>
            </c:numRef>
          </c:yVal>
          <c:smooth val="0"/>
        </c:ser>
        <c:ser>
          <c:idx val="6"/>
          <c:order val="6"/>
          <c:tx>
            <c:v>Output 6</c:v>
          </c:tx>
          <c:xVal>
            <c:numRef>
              <c:f>'[NoiseRecap_ JLG.xlsx]Feuil2'!$D$1:$G$1</c:f>
              <c:numCache>
                <c:formatCode>General</c:formatCode>
                <c:ptCount val="4"/>
                <c:pt idx="0">
                  <c:v>1</c:v>
                </c:pt>
                <c:pt idx="1">
                  <c:v>300</c:v>
                </c:pt>
                <c:pt idx="2">
                  <c:v>500</c:v>
                </c:pt>
                <c:pt idx="3">
                  <c:v>1000</c:v>
                </c:pt>
              </c:numCache>
            </c:numRef>
          </c:xVal>
          <c:yVal>
            <c:numRef>
              <c:f>'[NoiseRecap_ JLG.xlsx]Feuil2'!$D$8:$G$8</c:f>
              <c:numCache>
                <c:formatCode>0.00</c:formatCode>
                <c:ptCount val="4"/>
                <c:pt idx="0" formatCode="0">
                  <c:v>189</c:v>
                </c:pt>
                <c:pt idx="1">
                  <c:v>0.63</c:v>
                </c:pt>
                <c:pt idx="2">
                  <c:v>0.378</c:v>
                </c:pt>
                <c:pt idx="3">
                  <c:v>0.189</c:v>
                </c:pt>
              </c:numCache>
            </c:numRef>
          </c:yVal>
          <c:smooth val="0"/>
        </c:ser>
        <c:ser>
          <c:idx val="7"/>
          <c:order val="7"/>
          <c:tx>
            <c:v>Output 7</c:v>
          </c:tx>
          <c:xVal>
            <c:numRef>
              <c:f>'[NoiseRecap_ JLG.xlsx]Feuil2'!$D$1:$G$1</c:f>
              <c:numCache>
                <c:formatCode>General</c:formatCode>
                <c:ptCount val="4"/>
                <c:pt idx="0">
                  <c:v>1</c:v>
                </c:pt>
                <c:pt idx="1">
                  <c:v>300</c:v>
                </c:pt>
                <c:pt idx="2">
                  <c:v>500</c:v>
                </c:pt>
                <c:pt idx="3">
                  <c:v>1000</c:v>
                </c:pt>
              </c:numCache>
            </c:numRef>
          </c:xVal>
          <c:yVal>
            <c:numRef>
              <c:f>'[NoiseRecap_ JLG.xlsx]Feuil2'!$D$9:$G$9</c:f>
              <c:numCache>
                <c:formatCode>0.00</c:formatCode>
                <c:ptCount val="4"/>
                <c:pt idx="0" formatCode="0">
                  <c:v>178.5</c:v>
                </c:pt>
                <c:pt idx="1">
                  <c:v>0.59499999999999997</c:v>
                </c:pt>
                <c:pt idx="2">
                  <c:v>0.35699999999999998</c:v>
                </c:pt>
                <c:pt idx="3">
                  <c:v>0.17849999999999999</c:v>
                </c:pt>
              </c:numCache>
            </c:numRef>
          </c:yVal>
          <c:smooth val="0"/>
        </c:ser>
        <c:dLbls>
          <c:showLegendKey val="0"/>
          <c:showVal val="0"/>
          <c:showCatName val="0"/>
          <c:showSerName val="0"/>
          <c:showPercent val="0"/>
          <c:showBubbleSize val="0"/>
        </c:dLbls>
        <c:axId val="74981376"/>
        <c:axId val="75792384"/>
      </c:scatterChart>
      <c:valAx>
        <c:axId val="74981376"/>
        <c:scaling>
          <c:orientation val="minMax"/>
          <c:max val="1000"/>
        </c:scaling>
        <c:delete val="0"/>
        <c:axPos val="b"/>
        <c:majorGridlines/>
        <c:minorGridlines/>
        <c:title>
          <c:tx>
            <c:rich>
              <a:bodyPr/>
              <a:lstStyle/>
              <a:p>
                <a:pPr>
                  <a:defRPr/>
                </a:pPr>
                <a:r>
                  <a:rPr lang="fr-FR"/>
                  <a:t>Multiplication gain</a:t>
                </a:r>
              </a:p>
            </c:rich>
          </c:tx>
          <c:layout/>
          <c:overlay val="0"/>
        </c:title>
        <c:numFmt formatCode="General" sourceLinked="1"/>
        <c:majorTickMark val="out"/>
        <c:minorTickMark val="none"/>
        <c:tickLblPos val="nextTo"/>
        <c:crossAx val="75792384"/>
        <c:crossesAt val="0.1"/>
        <c:crossBetween val="midCat"/>
      </c:valAx>
      <c:valAx>
        <c:axId val="75792384"/>
        <c:scaling>
          <c:logBase val="10"/>
          <c:orientation val="minMax"/>
        </c:scaling>
        <c:delete val="0"/>
        <c:axPos val="l"/>
        <c:majorGridlines/>
        <c:minorGridlines/>
        <c:title>
          <c:tx>
            <c:rich>
              <a:bodyPr/>
              <a:lstStyle/>
              <a:p>
                <a:pPr>
                  <a:defRPr/>
                </a:pPr>
                <a:r>
                  <a:rPr lang="fr-FR"/>
                  <a:t>Noise input (e)</a:t>
                </a:r>
              </a:p>
            </c:rich>
          </c:tx>
          <c:layout/>
          <c:overlay val="0"/>
        </c:title>
        <c:numFmt formatCode="0" sourceLinked="1"/>
        <c:majorTickMark val="out"/>
        <c:minorTickMark val="none"/>
        <c:tickLblPos val="nextTo"/>
        <c:crossAx val="74981376"/>
        <c:crosses val="autoZero"/>
        <c:crossBetween val="midCat"/>
      </c:valAx>
    </c:plotArea>
    <c:legend>
      <c:legendPos val="r"/>
      <c:layout/>
      <c:overlay val="0"/>
    </c:legend>
    <c:plotVisOnly val="1"/>
    <c:dispBlanksAs val="gap"/>
    <c:showDLblsOverMax val="0"/>
  </c:chart>
  <c:spPr>
    <a:solidFill>
      <a:schemeClr val="bg2"/>
    </a:soli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Output 0</c:v>
          </c:tx>
          <c:xVal>
            <c:numRef>
              <c:f>Feuil2!$B$1:$F$1</c:f>
              <c:numCache>
                <c:formatCode>General</c:formatCode>
                <c:ptCount val="5"/>
                <c:pt idx="0">
                  <c:v>1</c:v>
                </c:pt>
                <c:pt idx="1">
                  <c:v>300</c:v>
                </c:pt>
                <c:pt idx="2">
                  <c:v>500</c:v>
                </c:pt>
                <c:pt idx="3">
                  <c:v>800</c:v>
                </c:pt>
                <c:pt idx="4">
                  <c:v>998</c:v>
                </c:pt>
              </c:numCache>
            </c:numRef>
          </c:xVal>
          <c:yVal>
            <c:numRef>
              <c:f>Feuil2!$B$2:$F$2</c:f>
              <c:numCache>
                <c:formatCode>0.00</c:formatCode>
                <c:ptCount val="5"/>
                <c:pt idx="0" formatCode="0">
                  <c:v>207.84721101909619</c:v>
                </c:pt>
                <c:pt idx="1">
                  <c:v>0.76071264100000002</c:v>
                </c:pt>
                <c:pt idx="2">
                  <c:v>0.45786170422355099</c:v>
                </c:pt>
                <c:pt idx="3">
                  <c:v>0.28794351740593366</c:v>
                </c:pt>
                <c:pt idx="4">
                  <c:v>0.23106138486124395</c:v>
                </c:pt>
              </c:numCache>
            </c:numRef>
          </c:yVal>
          <c:smooth val="0"/>
        </c:ser>
        <c:ser>
          <c:idx val="1"/>
          <c:order val="1"/>
          <c:tx>
            <c:v>Output 1</c:v>
          </c:tx>
          <c:xVal>
            <c:numRef>
              <c:f>Feuil2!$B$1:$F$1</c:f>
              <c:numCache>
                <c:formatCode>General</c:formatCode>
                <c:ptCount val="5"/>
                <c:pt idx="0">
                  <c:v>1</c:v>
                </c:pt>
                <c:pt idx="1">
                  <c:v>300</c:v>
                </c:pt>
                <c:pt idx="2">
                  <c:v>500</c:v>
                </c:pt>
                <c:pt idx="3">
                  <c:v>800</c:v>
                </c:pt>
                <c:pt idx="4">
                  <c:v>998</c:v>
                </c:pt>
              </c:numCache>
            </c:numRef>
          </c:xVal>
          <c:yVal>
            <c:numRef>
              <c:f>Feuil2!$B$3:$F$3</c:f>
              <c:numCache>
                <c:formatCode>0.00</c:formatCode>
                <c:ptCount val="5"/>
                <c:pt idx="0" formatCode="0">
                  <c:v>201.40663180342972</c:v>
                </c:pt>
                <c:pt idx="1">
                  <c:v>0.63299501800000002</c:v>
                </c:pt>
                <c:pt idx="2">
                  <c:v>0.38065867750607263</c:v>
                </c:pt>
                <c:pt idx="3">
                  <c:v>0.23866224927338142</c:v>
                </c:pt>
                <c:pt idx="4">
                  <c:v>0.19224229307346341</c:v>
                </c:pt>
              </c:numCache>
            </c:numRef>
          </c:yVal>
          <c:smooth val="0"/>
        </c:ser>
        <c:ser>
          <c:idx val="2"/>
          <c:order val="2"/>
          <c:tx>
            <c:v>Output 2</c:v>
          </c:tx>
          <c:xVal>
            <c:numRef>
              <c:f>Feuil2!$B$1:$F$1</c:f>
              <c:numCache>
                <c:formatCode>General</c:formatCode>
                <c:ptCount val="5"/>
                <c:pt idx="0">
                  <c:v>1</c:v>
                </c:pt>
                <c:pt idx="1">
                  <c:v>300</c:v>
                </c:pt>
                <c:pt idx="2">
                  <c:v>500</c:v>
                </c:pt>
                <c:pt idx="3">
                  <c:v>800</c:v>
                </c:pt>
                <c:pt idx="4">
                  <c:v>998</c:v>
                </c:pt>
              </c:numCache>
            </c:numRef>
          </c:xVal>
          <c:yVal>
            <c:numRef>
              <c:f>Feuil2!$B$4:$F$4</c:f>
              <c:numCache>
                <c:formatCode>0.00</c:formatCode>
                <c:ptCount val="5"/>
                <c:pt idx="0" formatCode="0">
                  <c:v>177.55279374043025</c:v>
                </c:pt>
                <c:pt idx="1">
                  <c:v>0.61355859899999998</c:v>
                </c:pt>
                <c:pt idx="2">
                  <c:v>0.36809916436396695</c:v>
                </c:pt>
                <c:pt idx="3">
                  <c:v>0.23106952932914671</c:v>
                </c:pt>
                <c:pt idx="4">
                  <c:v>0.18567022372248276</c:v>
                </c:pt>
              </c:numCache>
            </c:numRef>
          </c:yVal>
          <c:smooth val="0"/>
        </c:ser>
        <c:ser>
          <c:idx val="3"/>
          <c:order val="3"/>
          <c:tx>
            <c:v>Output 3</c:v>
          </c:tx>
          <c:xVal>
            <c:numRef>
              <c:f>Feuil2!$B$1:$F$1</c:f>
              <c:numCache>
                <c:formatCode>General</c:formatCode>
                <c:ptCount val="5"/>
                <c:pt idx="0">
                  <c:v>1</c:v>
                </c:pt>
                <c:pt idx="1">
                  <c:v>300</c:v>
                </c:pt>
                <c:pt idx="2">
                  <c:v>500</c:v>
                </c:pt>
                <c:pt idx="3">
                  <c:v>800</c:v>
                </c:pt>
                <c:pt idx="4">
                  <c:v>998</c:v>
                </c:pt>
              </c:numCache>
            </c:numRef>
          </c:xVal>
          <c:yVal>
            <c:numRef>
              <c:f>Feuil2!$B$5:$F$5</c:f>
              <c:numCache>
                <c:formatCode>0.00</c:formatCode>
                <c:ptCount val="5"/>
                <c:pt idx="0" formatCode="0">
                  <c:v>180.09903957620071</c:v>
                </c:pt>
                <c:pt idx="1">
                  <c:v>0.70875561200000003</c:v>
                </c:pt>
                <c:pt idx="2">
                  <c:v>0.42139653226817836</c:v>
                </c:pt>
                <c:pt idx="3">
                  <c:v>0.26786014144699072</c:v>
                </c:pt>
                <c:pt idx="4">
                  <c:v>0.21635026710307834</c:v>
                </c:pt>
              </c:numCache>
            </c:numRef>
          </c:yVal>
          <c:smooth val="0"/>
        </c:ser>
        <c:ser>
          <c:idx val="4"/>
          <c:order val="4"/>
          <c:tx>
            <c:v>Output 4</c:v>
          </c:tx>
          <c:xVal>
            <c:numRef>
              <c:f>Feuil2!$B$1:$F$1</c:f>
              <c:numCache>
                <c:formatCode>General</c:formatCode>
                <c:ptCount val="5"/>
                <c:pt idx="0">
                  <c:v>1</c:v>
                </c:pt>
                <c:pt idx="1">
                  <c:v>300</c:v>
                </c:pt>
                <c:pt idx="2">
                  <c:v>500</c:v>
                </c:pt>
                <c:pt idx="3">
                  <c:v>800</c:v>
                </c:pt>
                <c:pt idx="4">
                  <c:v>998</c:v>
                </c:pt>
              </c:numCache>
            </c:numRef>
          </c:xVal>
          <c:yVal>
            <c:numRef>
              <c:f>Feuil2!$B$6:$F$6</c:f>
              <c:numCache>
                <c:formatCode>0.00</c:formatCode>
                <c:ptCount val="5"/>
                <c:pt idx="0" formatCode="0">
                  <c:v>175.35273784334072</c:v>
                </c:pt>
                <c:pt idx="1">
                  <c:v>0.60937467999999995</c:v>
                </c:pt>
                <c:pt idx="2">
                  <c:v>0.36544695788477932</c:v>
                </c:pt>
                <c:pt idx="3">
                  <c:v>0.23013742677458712</c:v>
                </c:pt>
                <c:pt idx="4">
                  <c:v>0.18511272105492835</c:v>
                </c:pt>
              </c:numCache>
            </c:numRef>
          </c:yVal>
          <c:smooth val="0"/>
        </c:ser>
        <c:ser>
          <c:idx val="5"/>
          <c:order val="5"/>
          <c:tx>
            <c:v>Output 5</c:v>
          </c:tx>
          <c:xVal>
            <c:numRef>
              <c:f>Feuil2!$B$1:$F$1</c:f>
              <c:numCache>
                <c:formatCode>General</c:formatCode>
                <c:ptCount val="5"/>
                <c:pt idx="0">
                  <c:v>1</c:v>
                </c:pt>
                <c:pt idx="1">
                  <c:v>300</c:v>
                </c:pt>
                <c:pt idx="2">
                  <c:v>500</c:v>
                </c:pt>
                <c:pt idx="3">
                  <c:v>800</c:v>
                </c:pt>
                <c:pt idx="4">
                  <c:v>998</c:v>
                </c:pt>
              </c:numCache>
            </c:numRef>
          </c:xVal>
          <c:yVal>
            <c:numRef>
              <c:f>Feuil2!$B$7:$F$7</c:f>
              <c:numCache>
                <c:formatCode>0.00</c:formatCode>
                <c:ptCount val="5"/>
                <c:pt idx="0" formatCode="0">
                  <c:v>178.14143941377711</c:v>
                </c:pt>
                <c:pt idx="1">
                  <c:v>0.57644000100000004</c:v>
                </c:pt>
                <c:pt idx="2">
                  <c:v>0.34487831524572016</c:v>
                </c:pt>
                <c:pt idx="3">
                  <c:v>0.2161239704047789</c:v>
                </c:pt>
                <c:pt idx="4">
                  <c:v>0.17357322473786957</c:v>
                </c:pt>
              </c:numCache>
            </c:numRef>
          </c:yVal>
          <c:smooth val="0"/>
        </c:ser>
        <c:ser>
          <c:idx val="6"/>
          <c:order val="6"/>
          <c:tx>
            <c:v>Output 6</c:v>
          </c:tx>
          <c:xVal>
            <c:numRef>
              <c:f>Feuil2!$B$1:$F$1</c:f>
              <c:numCache>
                <c:formatCode>General</c:formatCode>
                <c:ptCount val="5"/>
                <c:pt idx="0">
                  <c:v>1</c:v>
                </c:pt>
                <c:pt idx="1">
                  <c:v>300</c:v>
                </c:pt>
                <c:pt idx="2">
                  <c:v>500</c:v>
                </c:pt>
                <c:pt idx="3">
                  <c:v>800</c:v>
                </c:pt>
                <c:pt idx="4">
                  <c:v>998</c:v>
                </c:pt>
              </c:numCache>
            </c:numRef>
          </c:xVal>
          <c:yVal>
            <c:numRef>
              <c:f>Feuil2!$B$8:$F$8</c:f>
              <c:numCache>
                <c:formatCode>0.00</c:formatCode>
                <c:ptCount val="5"/>
                <c:pt idx="0" formatCode="0">
                  <c:v>175.9467697241702</c:v>
                </c:pt>
                <c:pt idx="1">
                  <c:v>0.57962656599999995</c:v>
                </c:pt>
                <c:pt idx="2">
                  <c:v>0.34784003258526996</c:v>
                </c:pt>
                <c:pt idx="3">
                  <c:v>0.21787119070798813</c:v>
                </c:pt>
                <c:pt idx="4">
                  <c:v>0.17503111012076517</c:v>
                </c:pt>
              </c:numCache>
            </c:numRef>
          </c:yVal>
          <c:smooth val="0"/>
        </c:ser>
        <c:ser>
          <c:idx val="7"/>
          <c:order val="7"/>
          <c:tx>
            <c:v>Output 7</c:v>
          </c:tx>
          <c:xVal>
            <c:numRef>
              <c:f>Feuil2!$B$1:$F$1</c:f>
              <c:numCache>
                <c:formatCode>General</c:formatCode>
                <c:ptCount val="5"/>
                <c:pt idx="0">
                  <c:v>1</c:v>
                </c:pt>
                <c:pt idx="1">
                  <c:v>300</c:v>
                </c:pt>
                <c:pt idx="2">
                  <c:v>500</c:v>
                </c:pt>
                <c:pt idx="3">
                  <c:v>800</c:v>
                </c:pt>
                <c:pt idx="4">
                  <c:v>998</c:v>
                </c:pt>
              </c:numCache>
            </c:numRef>
          </c:xVal>
          <c:yVal>
            <c:numRef>
              <c:f>Feuil2!$B$9:$F$9</c:f>
              <c:numCache>
                <c:formatCode>0.00</c:formatCode>
                <c:ptCount val="5"/>
                <c:pt idx="0" formatCode="0">
                  <c:v>180.92215022292896</c:v>
                </c:pt>
                <c:pt idx="1">
                  <c:v>0.65535818199999996</c:v>
                </c:pt>
                <c:pt idx="2">
                  <c:v>0.39587433839981834</c:v>
                </c:pt>
                <c:pt idx="3">
                  <c:v>0.25046355251727054</c:v>
                </c:pt>
                <c:pt idx="4">
                  <c:v>0.20010914848247036</c:v>
                </c:pt>
              </c:numCache>
            </c:numRef>
          </c:yVal>
          <c:smooth val="0"/>
        </c:ser>
        <c:dLbls>
          <c:showLegendKey val="0"/>
          <c:showVal val="0"/>
          <c:showCatName val="0"/>
          <c:showSerName val="0"/>
          <c:showPercent val="0"/>
          <c:showBubbleSize val="0"/>
        </c:dLbls>
        <c:axId val="75794688"/>
        <c:axId val="75795264"/>
      </c:scatterChart>
      <c:valAx>
        <c:axId val="75794688"/>
        <c:scaling>
          <c:orientation val="minMax"/>
          <c:max val="1000"/>
        </c:scaling>
        <c:delete val="0"/>
        <c:axPos val="b"/>
        <c:majorGridlines/>
        <c:minorGridlines/>
        <c:title>
          <c:tx>
            <c:rich>
              <a:bodyPr/>
              <a:lstStyle/>
              <a:p>
                <a:pPr>
                  <a:defRPr/>
                </a:pPr>
                <a:r>
                  <a:rPr lang="fr-FR"/>
                  <a:t>Multiplication gain</a:t>
                </a:r>
              </a:p>
            </c:rich>
          </c:tx>
          <c:layout/>
          <c:overlay val="0"/>
        </c:title>
        <c:numFmt formatCode="General" sourceLinked="1"/>
        <c:majorTickMark val="out"/>
        <c:minorTickMark val="none"/>
        <c:tickLblPos val="nextTo"/>
        <c:crossAx val="75795264"/>
        <c:crossesAt val="0.1"/>
        <c:crossBetween val="midCat"/>
      </c:valAx>
      <c:valAx>
        <c:axId val="75795264"/>
        <c:scaling>
          <c:logBase val="10"/>
          <c:orientation val="minMax"/>
        </c:scaling>
        <c:delete val="0"/>
        <c:axPos val="l"/>
        <c:majorGridlines/>
        <c:minorGridlines/>
        <c:title>
          <c:tx>
            <c:rich>
              <a:bodyPr/>
              <a:lstStyle/>
              <a:p>
                <a:pPr>
                  <a:defRPr/>
                </a:pPr>
                <a:r>
                  <a:rPr lang="fr-FR"/>
                  <a:t>Noise input (e)</a:t>
                </a:r>
              </a:p>
            </c:rich>
          </c:tx>
          <c:layout/>
          <c:overlay val="0"/>
        </c:title>
        <c:numFmt formatCode="0" sourceLinked="1"/>
        <c:majorTickMark val="out"/>
        <c:minorTickMark val="none"/>
        <c:tickLblPos val="nextTo"/>
        <c:crossAx val="75794688"/>
        <c:crosses val="autoZero"/>
        <c:crossBetween val="midCat"/>
      </c:valAx>
    </c:plotArea>
    <c:legend>
      <c:legendPos val="r"/>
      <c:layout/>
      <c:overlay val="0"/>
    </c:legend>
    <c:plotVisOnly val="1"/>
    <c:dispBlanksAs val="gap"/>
    <c:showDLblsOverMax val="0"/>
  </c:chart>
  <c:spPr>
    <a:solidFill>
      <a:schemeClr val="bg2"/>
    </a:solidFill>
  </c:sp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dt="2013-02-01T14:25:18.947" idx="2">
    <p:pos x="425" y="1420"/>
    <p:text>1 2 3 4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67.wmf"/></Relationships>
</file>

<file path=ppt/drawings/drawing1.xml><?xml version="1.0" encoding="utf-8"?>
<c:userShapes xmlns:c="http://schemas.openxmlformats.org/drawingml/2006/chart">
  <cdr:relSizeAnchor xmlns:cdr="http://schemas.openxmlformats.org/drawingml/2006/chartDrawing">
    <cdr:from>
      <cdr:x>0.10476</cdr:x>
      <cdr:y>0.04833</cdr:y>
    </cdr:from>
    <cdr:to>
      <cdr:x>0.90147</cdr:x>
      <cdr:y>0.47007</cdr:y>
    </cdr:to>
    <cdr:cxnSp macro="">
      <cdr:nvCxnSpPr>
        <cdr:cNvPr id="2" name="Connecteur droit 1"/>
        <cdr:cNvCxnSpPr/>
      </cdr:nvCxnSpPr>
      <cdr:spPr>
        <a:xfrm xmlns:a="http://schemas.openxmlformats.org/drawingml/2006/main" flipV="1">
          <a:off x="908050" y="279400"/>
          <a:ext cx="6905625" cy="2438400"/>
        </a:xfrm>
        <a:prstGeom xmlns:a="http://schemas.openxmlformats.org/drawingml/2006/main" prst="line">
          <a:avLst/>
        </a:prstGeom>
        <a:ln xmlns:a="http://schemas.openxmlformats.org/drawingml/2006/main" w="285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0.32564</cdr:x>
      <cdr:y>0.1307</cdr:y>
    </cdr:from>
    <cdr:to>
      <cdr:x>0.48059</cdr:x>
      <cdr:y>0.26579</cdr:y>
    </cdr:to>
    <cdr:cxnSp macro="">
      <cdr:nvCxnSpPr>
        <cdr:cNvPr id="3" name="Connecteur droit avec flèche 2"/>
        <cdr:cNvCxnSpPr/>
      </cdr:nvCxnSpPr>
      <cdr:spPr>
        <a:xfrm xmlns:a="http://schemas.openxmlformats.org/drawingml/2006/main">
          <a:off x="2822575" y="755650"/>
          <a:ext cx="1343025" cy="781050"/>
        </a:xfrm>
        <a:prstGeom xmlns:a="http://schemas.openxmlformats.org/drawingml/2006/main" prst="straightConnector1">
          <a:avLst/>
        </a:prstGeom>
        <a:ln xmlns:a="http://schemas.openxmlformats.org/drawingml/2006/main" w="28575">
          <a:solidFill>
            <a:srgbClr val="00206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0.18828</cdr:x>
      <cdr:y>0.06974</cdr:y>
    </cdr:from>
    <cdr:to>
      <cdr:x>0.50956</cdr:x>
      <cdr:y>0.13894</cdr:y>
    </cdr:to>
    <cdr:sp macro="" textlink="">
      <cdr:nvSpPr>
        <cdr:cNvPr id="4" name="ZoneTexte 6"/>
        <cdr:cNvSpPr txBox="1"/>
      </cdr:nvSpPr>
      <cdr:spPr>
        <a:xfrm xmlns:a="http://schemas.openxmlformats.org/drawingml/2006/main">
          <a:off x="1631964" y="403214"/>
          <a:ext cx="2784737" cy="400110"/>
        </a:xfrm>
        <a:prstGeom xmlns:a="http://schemas.openxmlformats.org/drawingml/2006/main" prst="rect">
          <a:avLst/>
        </a:prstGeom>
        <a:noFill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r>
            <a:rPr lang="fr-FR" sz="2000" dirty="0" err="1"/>
            <a:t>Perfect</a:t>
          </a:r>
          <a:r>
            <a:rPr lang="fr-FR" sz="2000" dirty="0"/>
            <a:t> photon</a:t>
          </a:r>
          <a:r>
            <a:rPr lang="fr-FR" sz="2000" baseline="0" dirty="0"/>
            <a:t> </a:t>
          </a:r>
          <a:r>
            <a:rPr lang="fr-FR" sz="2000" baseline="0" dirty="0" err="1" smtClean="0"/>
            <a:t>counting</a:t>
          </a:r>
          <a:r>
            <a:rPr lang="fr-FR" sz="2000" baseline="0" dirty="0" smtClean="0"/>
            <a:t> </a:t>
          </a:r>
          <a:endParaRPr lang="fr-FR" sz="2000" dirty="0"/>
        </a:p>
      </cdr:txBody>
    </cdr:sp>
  </cdr:relSizeAnchor>
  <cdr:relSizeAnchor xmlns:cdr="http://schemas.openxmlformats.org/drawingml/2006/chartDrawing">
    <cdr:from>
      <cdr:x>0.16103</cdr:x>
      <cdr:y>0.14498</cdr:y>
    </cdr:from>
    <cdr:to>
      <cdr:x>0.33858</cdr:x>
      <cdr:y>0.21898</cdr:y>
    </cdr:to>
    <cdr:sp macro="" textlink="">
      <cdr:nvSpPr>
        <cdr:cNvPr id="5" name="ZoneTexte 16"/>
        <cdr:cNvSpPr txBox="1"/>
      </cdr:nvSpPr>
      <cdr:spPr>
        <a:xfrm xmlns:a="http://schemas.openxmlformats.org/drawingml/2006/main">
          <a:off x="1395773" y="838200"/>
          <a:ext cx="1538946" cy="42787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000" kern="1200">
              <a:solidFill>
                <a:srgbClr val="000000"/>
              </a:solidFill>
              <a:latin typeface="Arial" charset="0"/>
              <a:ea typeface="+mn-ea"/>
              <a:cs typeface="Arial" charset="0"/>
            </a:defRPr>
          </a:lvl1pPr>
          <a:lvl2pPr marL="456903" algn="l" rtl="0" fontAlgn="base">
            <a:spcBef>
              <a:spcPct val="0"/>
            </a:spcBef>
            <a:spcAft>
              <a:spcPct val="0"/>
            </a:spcAft>
            <a:defRPr sz="2000" kern="1200">
              <a:solidFill>
                <a:srgbClr val="000000"/>
              </a:solidFill>
              <a:latin typeface="Arial" charset="0"/>
              <a:ea typeface="+mn-ea"/>
              <a:cs typeface="Arial" charset="0"/>
            </a:defRPr>
          </a:lvl2pPr>
          <a:lvl3pPr marL="913806" algn="l" rtl="0" fontAlgn="base">
            <a:spcBef>
              <a:spcPct val="0"/>
            </a:spcBef>
            <a:spcAft>
              <a:spcPct val="0"/>
            </a:spcAft>
            <a:defRPr sz="2000" kern="1200">
              <a:solidFill>
                <a:srgbClr val="000000"/>
              </a:solidFill>
              <a:latin typeface="Arial" charset="0"/>
              <a:ea typeface="+mn-ea"/>
              <a:cs typeface="Arial" charset="0"/>
            </a:defRPr>
          </a:lvl3pPr>
          <a:lvl4pPr marL="1370710" algn="l" rtl="0" fontAlgn="base">
            <a:spcBef>
              <a:spcPct val="0"/>
            </a:spcBef>
            <a:spcAft>
              <a:spcPct val="0"/>
            </a:spcAft>
            <a:defRPr sz="2000" kern="1200">
              <a:solidFill>
                <a:srgbClr val="000000"/>
              </a:solidFill>
              <a:latin typeface="Arial" charset="0"/>
              <a:ea typeface="+mn-ea"/>
              <a:cs typeface="Arial" charset="0"/>
            </a:defRPr>
          </a:lvl4pPr>
          <a:lvl5pPr marL="1827617" algn="l" rtl="0" fontAlgn="base">
            <a:spcBef>
              <a:spcPct val="0"/>
            </a:spcBef>
            <a:spcAft>
              <a:spcPct val="0"/>
            </a:spcAft>
            <a:defRPr sz="2000" kern="1200">
              <a:solidFill>
                <a:srgbClr val="000000"/>
              </a:solidFill>
              <a:latin typeface="Arial" charset="0"/>
              <a:ea typeface="+mn-ea"/>
              <a:cs typeface="Arial" charset="0"/>
            </a:defRPr>
          </a:lvl5pPr>
          <a:lvl6pPr marL="2284517" algn="l" defTabSz="913806" rtl="0" eaLnBrk="1" latinLnBrk="0" hangingPunct="1">
            <a:defRPr sz="2000" kern="1200">
              <a:solidFill>
                <a:srgbClr val="000000"/>
              </a:solidFill>
              <a:latin typeface="Arial" charset="0"/>
              <a:ea typeface="+mn-ea"/>
              <a:cs typeface="Arial" charset="0"/>
            </a:defRPr>
          </a:lvl6pPr>
          <a:lvl7pPr marL="2741420" algn="l" defTabSz="913806" rtl="0" eaLnBrk="1" latinLnBrk="0" hangingPunct="1">
            <a:defRPr sz="2000" kern="1200">
              <a:solidFill>
                <a:srgbClr val="000000"/>
              </a:solidFill>
              <a:latin typeface="Arial" charset="0"/>
              <a:ea typeface="+mn-ea"/>
              <a:cs typeface="Arial" charset="0"/>
            </a:defRPr>
          </a:lvl7pPr>
          <a:lvl8pPr marL="3198323" algn="l" defTabSz="913806" rtl="0" eaLnBrk="1" latinLnBrk="0" hangingPunct="1">
            <a:defRPr sz="2000" kern="1200">
              <a:solidFill>
                <a:srgbClr val="000000"/>
              </a:solidFill>
              <a:latin typeface="Arial" charset="0"/>
              <a:ea typeface="+mn-ea"/>
              <a:cs typeface="Arial" charset="0"/>
            </a:defRPr>
          </a:lvl8pPr>
          <a:lvl9pPr marL="3655225" algn="l" defTabSz="913806" rtl="0" eaLnBrk="1" latinLnBrk="0" hangingPunct="1">
            <a:defRPr sz="2000" kern="1200">
              <a:solidFill>
                <a:srgbClr val="000000"/>
              </a:solidFill>
              <a:latin typeface="Arial" charset="0"/>
              <a:ea typeface="+mn-ea"/>
              <a:cs typeface="Arial" charset="0"/>
            </a:defRPr>
          </a:lvl9pPr>
        </a:lstStyle>
        <a:p xmlns:a="http://schemas.openxmlformats.org/drawingml/2006/main">
          <a:r>
            <a:rPr lang="fr-FR" sz="1800" b="0" i="0" dirty="0" smtClean="0">
              <a:latin typeface="Cambria Math"/>
            </a:rPr>
            <a:t>𝑆𝑁𝑅=</a:t>
          </a:r>
          <a:r>
            <a:rPr lang="fr-FR" sz="1800" i="0" dirty="0" smtClean="0">
              <a:latin typeface="Cambria Math"/>
            </a:rPr>
            <a:t>√(</a:t>
          </a:r>
          <a:r>
            <a:rPr lang="fr-FR" sz="1800" b="0" i="0" dirty="0" smtClean="0">
              <a:latin typeface="Cambria Math"/>
            </a:rPr>
            <a:t>𝑁_𝑝ℎ )</a:t>
          </a:r>
          <a:endParaRPr lang="fr-FR" sz="1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hdr" sz="quarter"/>
          </p:nvPr>
        </p:nvSpPr>
        <p:spPr bwMode="auto">
          <a:xfrm>
            <a:off x="0" y="0"/>
            <a:ext cx="3077693" cy="511075"/>
          </a:xfrm>
          <a:prstGeom prst="rect">
            <a:avLst/>
          </a:prstGeom>
          <a:noFill/>
          <a:ln w="9525">
            <a:noFill/>
            <a:miter lim="800000"/>
            <a:headEnd/>
            <a:tailEnd/>
          </a:ln>
          <a:effectLst/>
        </p:spPr>
        <p:txBody>
          <a:bodyPr vert="horz" wrap="square" lIns="95266" tIns="47633" rIns="95266" bIns="47633" numCol="1" anchor="t" anchorCtr="0" compatLnSpc="1">
            <a:prstTxWarp prst="textNoShape">
              <a:avLst/>
            </a:prstTxWarp>
          </a:bodyPr>
          <a:lstStyle>
            <a:lvl1pPr defTabSz="952351">
              <a:lnSpc>
                <a:spcPct val="100000"/>
              </a:lnSpc>
              <a:spcBef>
                <a:spcPct val="0"/>
              </a:spcBef>
              <a:buClrTx/>
              <a:buFontTx/>
              <a:buNone/>
              <a:defRPr sz="1200">
                <a:solidFill>
                  <a:schemeClr val="tx1"/>
                </a:solidFill>
                <a:latin typeface="Arial" pitchFamily="34" charset="0"/>
                <a:cs typeface="+mn-cs"/>
              </a:defRPr>
            </a:lvl1pPr>
          </a:lstStyle>
          <a:p>
            <a:pPr>
              <a:defRPr/>
            </a:pPr>
            <a:endParaRPr lang="en-US"/>
          </a:p>
        </p:txBody>
      </p:sp>
      <p:sp>
        <p:nvSpPr>
          <p:cNvPr id="303107" name="Rectangle 3"/>
          <p:cNvSpPr>
            <a:spLocks noGrp="1" noChangeArrowheads="1"/>
          </p:cNvSpPr>
          <p:nvPr>
            <p:ph type="dt" sz="quarter" idx="1"/>
          </p:nvPr>
        </p:nvSpPr>
        <p:spPr bwMode="auto">
          <a:xfrm>
            <a:off x="4019946" y="0"/>
            <a:ext cx="3077693" cy="511075"/>
          </a:xfrm>
          <a:prstGeom prst="rect">
            <a:avLst/>
          </a:prstGeom>
          <a:noFill/>
          <a:ln w="9525">
            <a:noFill/>
            <a:miter lim="800000"/>
            <a:headEnd/>
            <a:tailEnd/>
          </a:ln>
          <a:effectLst/>
        </p:spPr>
        <p:txBody>
          <a:bodyPr vert="horz" wrap="square" lIns="95266" tIns="47633" rIns="95266" bIns="47633" numCol="1" anchor="t" anchorCtr="0" compatLnSpc="1">
            <a:prstTxWarp prst="textNoShape">
              <a:avLst/>
            </a:prstTxWarp>
          </a:bodyPr>
          <a:lstStyle>
            <a:lvl1pPr algn="r" defTabSz="952351">
              <a:lnSpc>
                <a:spcPct val="100000"/>
              </a:lnSpc>
              <a:spcBef>
                <a:spcPct val="0"/>
              </a:spcBef>
              <a:buClrTx/>
              <a:buFontTx/>
              <a:buNone/>
              <a:defRPr sz="1200">
                <a:solidFill>
                  <a:schemeClr val="tx1"/>
                </a:solidFill>
                <a:latin typeface="Arial" pitchFamily="34" charset="0"/>
                <a:cs typeface="+mn-cs"/>
              </a:defRPr>
            </a:lvl1pPr>
          </a:lstStyle>
          <a:p>
            <a:pPr>
              <a:defRPr/>
            </a:pPr>
            <a:endParaRPr lang="en-US"/>
          </a:p>
        </p:txBody>
      </p:sp>
      <p:sp>
        <p:nvSpPr>
          <p:cNvPr id="303108" name="Rectangle 4"/>
          <p:cNvSpPr>
            <a:spLocks noGrp="1" noChangeArrowheads="1"/>
          </p:cNvSpPr>
          <p:nvPr>
            <p:ph type="ftr" sz="quarter" idx="2"/>
          </p:nvPr>
        </p:nvSpPr>
        <p:spPr bwMode="auto">
          <a:xfrm>
            <a:off x="0" y="9721900"/>
            <a:ext cx="3077693" cy="511075"/>
          </a:xfrm>
          <a:prstGeom prst="rect">
            <a:avLst/>
          </a:prstGeom>
          <a:noFill/>
          <a:ln w="9525">
            <a:noFill/>
            <a:miter lim="800000"/>
            <a:headEnd/>
            <a:tailEnd/>
          </a:ln>
          <a:effectLst/>
        </p:spPr>
        <p:txBody>
          <a:bodyPr vert="horz" wrap="square" lIns="95266" tIns="47633" rIns="95266" bIns="47633" numCol="1" anchor="b" anchorCtr="0" compatLnSpc="1">
            <a:prstTxWarp prst="textNoShape">
              <a:avLst/>
            </a:prstTxWarp>
          </a:bodyPr>
          <a:lstStyle>
            <a:lvl1pPr defTabSz="952351">
              <a:lnSpc>
                <a:spcPct val="100000"/>
              </a:lnSpc>
              <a:spcBef>
                <a:spcPct val="0"/>
              </a:spcBef>
              <a:buClrTx/>
              <a:buFontTx/>
              <a:buNone/>
              <a:defRPr sz="1200">
                <a:solidFill>
                  <a:schemeClr val="tx1"/>
                </a:solidFill>
                <a:latin typeface="Arial" pitchFamily="34" charset="0"/>
                <a:cs typeface="+mn-cs"/>
              </a:defRPr>
            </a:lvl1pPr>
          </a:lstStyle>
          <a:p>
            <a:pPr>
              <a:defRPr/>
            </a:pPr>
            <a:endParaRPr lang="en-US"/>
          </a:p>
        </p:txBody>
      </p:sp>
      <p:sp>
        <p:nvSpPr>
          <p:cNvPr id="303109" name="Rectangle 5"/>
          <p:cNvSpPr>
            <a:spLocks noGrp="1" noChangeArrowheads="1"/>
          </p:cNvSpPr>
          <p:nvPr>
            <p:ph type="sldNum" sz="quarter" idx="3"/>
          </p:nvPr>
        </p:nvSpPr>
        <p:spPr bwMode="auto">
          <a:xfrm>
            <a:off x="4019946" y="9721900"/>
            <a:ext cx="3077693" cy="511075"/>
          </a:xfrm>
          <a:prstGeom prst="rect">
            <a:avLst/>
          </a:prstGeom>
          <a:noFill/>
          <a:ln w="9525">
            <a:noFill/>
            <a:miter lim="800000"/>
            <a:headEnd/>
            <a:tailEnd/>
          </a:ln>
          <a:effectLst/>
        </p:spPr>
        <p:txBody>
          <a:bodyPr vert="horz" wrap="square" lIns="95266" tIns="47633" rIns="95266" bIns="47633" numCol="1" anchor="b" anchorCtr="0" compatLnSpc="1">
            <a:prstTxWarp prst="textNoShape">
              <a:avLst/>
            </a:prstTxWarp>
          </a:bodyPr>
          <a:lstStyle>
            <a:lvl1pPr algn="r" defTabSz="952351">
              <a:lnSpc>
                <a:spcPct val="100000"/>
              </a:lnSpc>
              <a:spcBef>
                <a:spcPct val="0"/>
              </a:spcBef>
              <a:buClrTx/>
              <a:buFontTx/>
              <a:buNone/>
              <a:defRPr sz="1200">
                <a:solidFill>
                  <a:schemeClr val="tx1"/>
                </a:solidFill>
                <a:latin typeface="Arial" pitchFamily="34" charset="0"/>
                <a:cs typeface="+mn-cs"/>
              </a:defRPr>
            </a:lvl1pPr>
          </a:lstStyle>
          <a:p>
            <a:pPr>
              <a:defRPr/>
            </a:pPr>
            <a:fld id="{F38EDEE1-DA44-4688-BC92-0A0078C1E689}" type="slidenum">
              <a:rPr lang="en-US"/>
              <a:pPr>
                <a:defRPr/>
              </a:pPr>
              <a:t>‹N›</a:t>
            </a:fld>
            <a:endParaRPr lang="en-US"/>
          </a:p>
        </p:txBody>
      </p:sp>
    </p:spTree>
    <p:extLst>
      <p:ext uri="{BB962C8B-B14F-4D97-AF65-F5344CB8AC3E}">
        <p14:creationId xmlns:p14="http://schemas.microsoft.com/office/powerpoint/2010/main" val="32395154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77693" cy="511075"/>
          </a:xfrm>
          <a:prstGeom prst="rect">
            <a:avLst/>
          </a:prstGeom>
          <a:noFill/>
          <a:ln w="9525">
            <a:noFill/>
            <a:miter lim="800000"/>
            <a:headEnd/>
            <a:tailEnd/>
          </a:ln>
          <a:effectLst/>
        </p:spPr>
        <p:txBody>
          <a:bodyPr vert="horz" wrap="square" lIns="63866" tIns="31933" rIns="63866" bIns="31933" numCol="1" anchor="t" anchorCtr="0" compatLnSpc="1">
            <a:prstTxWarp prst="textNoShape">
              <a:avLst/>
            </a:prstTxWarp>
          </a:bodyPr>
          <a:lstStyle>
            <a:lvl1pPr defTabSz="637647">
              <a:lnSpc>
                <a:spcPct val="100000"/>
              </a:lnSpc>
              <a:spcBef>
                <a:spcPct val="0"/>
              </a:spcBef>
              <a:buClrTx/>
              <a:buFontTx/>
              <a:buNone/>
              <a:defRPr sz="800">
                <a:solidFill>
                  <a:schemeClr val="tx1"/>
                </a:solidFill>
                <a:latin typeface="Arial" pitchFamily="34" charset="0"/>
                <a:cs typeface="+mn-cs"/>
              </a:defRPr>
            </a:lvl1pPr>
          </a:lstStyle>
          <a:p>
            <a:pPr>
              <a:defRPr/>
            </a:pPr>
            <a:endParaRPr lang="en-GB"/>
          </a:p>
        </p:txBody>
      </p:sp>
      <p:sp>
        <p:nvSpPr>
          <p:cNvPr id="70659" name="Rectangle 3"/>
          <p:cNvSpPr>
            <a:spLocks noGrp="1" noChangeArrowheads="1"/>
          </p:cNvSpPr>
          <p:nvPr>
            <p:ph type="dt" idx="1"/>
          </p:nvPr>
        </p:nvSpPr>
        <p:spPr bwMode="auto">
          <a:xfrm>
            <a:off x="4019946" y="0"/>
            <a:ext cx="3077693" cy="511075"/>
          </a:xfrm>
          <a:prstGeom prst="rect">
            <a:avLst/>
          </a:prstGeom>
          <a:noFill/>
          <a:ln w="9525">
            <a:noFill/>
            <a:miter lim="800000"/>
            <a:headEnd/>
            <a:tailEnd/>
          </a:ln>
          <a:effectLst/>
        </p:spPr>
        <p:txBody>
          <a:bodyPr vert="horz" wrap="square" lIns="63866" tIns="31933" rIns="63866" bIns="31933" numCol="1" anchor="t" anchorCtr="0" compatLnSpc="1">
            <a:prstTxWarp prst="textNoShape">
              <a:avLst/>
            </a:prstTxWarp>
          </a:bodyPr>
          <a:lstStyle>
            <a:lvl1pPr algn="r" defTabSz="637647">
              <a:lnSpc>
                <a:spcPct val="100000"/>
              </a:lnSpc>
              <a:spcBef>
                <a:spcPct val="0"/>
              </a:spcBef>
              <a:buClrTx/>
              <a:buFontTx/>
              <a:buNone/>
              <a:defRPr sz="800">
                <a:solidFill>
                  <a:schemeClr val="tx1"/>
                </a:solidFill>
                <a:latin typeface="Arial" pitchFamily="34" charset="0"/>
                <a:cs typeface="+mn-cs"/>
              </a:defRPr>
            </a:lvl1pPr>
          </a:lstStyle>
          <a:p>
            <a:pPr>
              <a:defRPr/>
            </a:pPr>
            <a:endParaRPr lang="en-GB"/>
          </a:p>
        </p:txBody>
      </p:sp>
      <p:sp>
        <p:nvSpPr>
          <p:cNvPr id="22532" name="Rectangle 4"/>
          <p:cNvSpPr>
            <a:spLocks noGrp="1" noRot="1" noChangeAspect="1" noChangeArrowheads="1" noTextEdit="1"/>
          </p:cNvSpPr>
          <p:nvPr>
            <p:ph type="sldImg" idx="2"/>
          </p:nvPr>
        </p:nvSpPr>
        <p:spPr bwMode="auto">
          <a:xfrm>
            <a:off x="993775" y="769938"/>
            <a:ext cx="5113338" cy="3836987"/>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707936" y="4863408"/>
            <a:ext cx="5683428" cy="4601316"/>
          </a:xfrm>
          <a:prstGeom prst="rect">
            <a:avLst/>
          </a:prstGeom>
          <a:noFill/>
          <a:ln w="9525">
            <a:noFill/>
            <a:miter lim="800000"/>
            <a:headEnd/>
            <a:tailEnd/>
          </a:ln>
          <a:effectLst/>
        </p:spPr>
        <p:txBody>
          <a:bodyPr vert="horz" wrap="square" lIns="63866" tIns="31933" rIns="63866" bIns="31933"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70662" name="Rectangle 6"/>
          <p:cNvSpPr>
            <a:spLocks noGrp="1" noChangeArrowheads="1"/>
          </p:cNvSpPr>
          <p:nvPr>
            <p:ph type="ftr" sz="quarter" idx="4"/>
          </p:nvPr>
        </p:nvSpPr>
        <p:spPr bwMode="auto">
          <a:xfrm>
            <a:off x="0" y="9721900"/>
            <a:ext cx="3077693" cy="511075"/>
          </a:xfrm>
          <a:prstGeom prst="rect">
            <a:avLst/>
          </a:prstGeom>
          <a:noFill/>
          <a:ln w="9525">
            <a:noFill/>
            <a:miter lim="800000"/>
            <a:headEnd/>
            <a:tailEnd/>
          </a:ln>
          <a:effectLst/>
        </p:spPr>
        <p:txBody>
          <a:bodyPr vert="horz" wrap="square" lIns="63866" tIns="31933" rIns="63866" bIns="31933" numCol="1" anchor="b" anchorCtr="0" compatLnSpc="1">
            <a:prstTxWarp prst="textNoShape">
              <a:avLst/>
            </a:prstTxWarp>
          </a:bodyPr>
          <a:lstStyle>
            <a:lvl1pPr defTabSz="637647">
              <a:lnSpc>
                <a:spcPct val="100000"/>
              </a:lnSpc>
              <a:spcBef>
                <a:spcPct val="0"/>
              </a:spcBef>
              <a:buClrTx/>
              <a:buFontTx/>
              <a:buNone/>
              <a:defRPr sz="800">
                <a:solidFill>
                  <a:schemeClr val="tx1"/>
                </a:solidFill>
                <a:latin typeface="Arial" pitchFamily="34" charset="0"/>
                <a:cs typeface="+mn-cs"/>
              </a:defRPr>
            </a:lvl1pPr>
          </a:lstStyle>
          <a:p>
            <a:pPr>
              <a:defRPr/>
            </a:pPr>
            <a:endParaRPr lang="en-GB"/>
          </a:p>
        </p:txBody>
      </p:sp>
      <p:sp>
        <p:nvSpPr>
          <p:cNvPr id="70663" name="Rectangle 7"/>
          <p:cNvSpPr>
            <a:spLocks noGrp="1" noChangeArrowheads="1"/>
          </p:cNvSpPr>
          <p:nvPr>
            <p:ph type="sldNum" sz="quarter" idx="5"/>
          </p:nvPr>
        </p:nvSpPr>
        <p:spPr bwMode="auto">
          <a:xfrm>
            <a:off x="4019946" y="9721900"/>
            <a:ext cx="3077693" cy="511075"/>
          </a:xfrm>
          <a:prstGeom prst="rect">
            <a:avLst/>
          </a:prstGeom>
          <a:noFill/>
          <a:ln w="9525">
            <a:noFill/>
            <a:miter lim="800000"/>
            <a:headEnd/>
            <a:tailEnd/>
          </a:ln>
          <a:effectLst/>
        </p:spPr>
        <p:txBody>
          <a:bodyPr vert="horz" wrap="square" lIns="63866" tIns="31933" rIns="63866" bIns="31933" numCol="1" anchor="b" anchorCtr="0" compatLnSpc="1">
            <a:prstTxWarp prst="textNoShape">
              <a:avLst/>
            </a:prstTxWarp>
          </a:bodyPr>
          <a:lstStyle>
            <a:lvl1pPr algn="r" defTabSz="637647">
              <a:lnSpc>
                <a:spcPct val="100000"/>
              </a:lnSpc>
              <a:spcBef>
                <a:spcPct val="0"/>
              </a:spcBef>
              <a:buClrTx/>
              <a:buFontTx/>
              <a:buNone/>
              <a:defRPr sz="800">
                <a:solidFill>
                  <a:schemeClr val="tx1"/>
                </a:solidFill>
                <a:latin typeface="Arial" pitchFamily="34" charset="0"/>
                <a:cs typeface="+mn-cs"/>
              </a:defRPr>
            </a:lvl1pPr>
          </a:lstStyle>
          <a:p>
            <a:pPr>
              <a:defRPr/>
            </a:pPr>
            <a:fld id="{5531F59C-86C9-4FF0-B58D-88801EA15CF0}" type="slidenum">
              <a:rPr lang="en-GB"/>
              <a:pPr>
                <a:defRPr/>
              </a:pPr>
              <a:t>‹N›</a:t>
            </a:fld>
            <a:endParaRPr lang="en-GB"/>
          </a:p>
        </p:txBody>
      </p:sp>
    </p:spTree>
    <p:extLst>
      <p:ext uri="{BB962C8B-B14F-4D97-AF65-F5344CB8AC3E}">
        <p14:creationId xmlns:p14="http://schemas.microsoft.com/office/powerpoint/2010/main" val="36790287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6903"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3806"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071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7617"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4517" algn="l" defTabSz="913806" rtl="0" eaLnBrk="1" latinLnBrk="0" hangingPunct="1">
      <a:defRPr sz="1200" kern="1200">
        <a:solidFill>
          <a:schemeClr val="tx1"/>
        </a:solidFill>
        <a:latin typeface="+mn-lt"/>
        <a:ea typeface="+mn-ea"/>
        <a:cs typeface="+mn-cs"/>
      </a:defRPr>
    </a:lvl6pPr>
    <a:lvl7pPr marL="2741420" algn="l" defTabSz="913806" rtl="0" eaLnBrk="1" latinLnBrk="0" hangingPunct="1">
      <a:defRPr sz="1200" kern="1200">
        <a:solidFill>
          <a:schemeClr val="tx1"/>
        </a:solidFill>
        <a:latin typeface="+mn-lt"/>
        <a:ea typeface="+mn-ea"/>
        <a:cs typeface="+mn-cs"/>
      </a:defRPr>
    </a:lvl7pPr>
    <a:lvl8pPr marL="3198323" algn="l" defTabSz="913806" rtl="0" eaLnBrk="1" latinLnBrk="0" hangingPunct="1">
      <a:defRPr sz="1200" kern="1200">
        <a:solidFill>
          <a:schemeClr val="tx1"/>
        </a:solidFill>
        <a:latin typeface="+mn-lt"/>
        <a:ea typeface="+mn-ea"/>
        <a:cs typeface="+mn-cs"/>
      </a:defRPr>
    </a:lvl8pPr>
    <a:lvl9pPr marL="3655225" algn="l" defTabSz="913806"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52994" name="Rectangle 2"/>
          <p:cNvSpPr>
            <a:spLocks noGrp="1" noRot="1" noChangeArrowheads="1"/>
          </p:cNvSpPr>
          <p:nvPr>
            <p:ph type="ctrTitle"/>
          </p:nvPr>
        </p:nvSpPr>
        <p:spPr>
          <a:xfrm>
            <a:off x="685805" y="2458151"/>
            <a:ext cx="7772401" cy="646331"/>
          </a:xfrm>
        </p:spPr>
        <p:txBody>
          <a:bodyPr/>
          <a:lstStyle>
            <a:lvl1pPr>
              <a:defRPr/>
            </a:lvl1pPr>
          </a:lstStyle>
          <a:p>
            <a:r>
              <a:rPr lang="en-GB"/>
              <a:t>Click to edit Master title style</a:t>
            </a:r>
          </a:p>
        </p:txBody>
      </p:sp>
      <p:sp>
        <p:nvSpPr>
          <p:cNvPr id="852995" name="Rectangle 3"/>
          <p:cNvSpPr>
            <a:spLocks noGrp="1" noRot="1" noChangeArrowheads="1"/>
          </p:cNvSpPr>
          <p:nvPr>
            <p:ph type="subTitle" idx="1"/>
          </p:nvPr>
        </p:nvSpPr>
        <p:spPr>
          <a:xfrm>
            <a:off x="1371601"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4" name="Rectangle 4"/>
          <p:cNvSpPr>
            <a:spLocks noGrp="1" noChangeArrowheads="1"/>
          </p:cNvSpPr>
          <p:nvPr>
            <p:ph type="dt" sz="quarter" idx="10"/>
          </p:nvPr>
        </p:nvSpPr>
        <p:spPr>
          <a:xfrm>
            <a:off x="304806" y="6248400"/>
            <a:ext cx="1600200" cy="476250"/>
          </a:xfrm>
        </p:spPr>
        <p:txBody>
          <a:bodyPr/>
          <a:lstStyle>
            <a:lvl1pPr>
              <a:defRPr/>
            </a:lvl1pPr>
          </a:lstStyle>
          <a:p>
            <a:pPr>
              <a:defRPr/>
            </a:pPr>
            <a:r>
              <a:rPr lang="en-US" smtClean="0"/>
              <a:t>Oct 9 2013</a:t>
            </a:r>
            <a:endParaRPr lang="en-GB"/>
          </a:p>
        </p:txBody>
      </p:sp>
      <p:sp>
        <p:nvSpPr>
          <p:cNvPr id="5" name="Rectangle 5"/>
          <p:cNvSpPr>
            <a:spLocks noGrp="1" noChangeArrowheads="1"/>
          </p:cNvSpPr>
          <p:nvPr>
            <p:ph type="ftr" sz="quarter" idx="11"/>
          </p:nvPr>
        </p:nvSpPr>
        <p:spPr>
          <a:xfrm>
            <a:off x="2057400" y="6248400"/>
            <a:ext cx="5486400" cy="476250"/>
          </a:xfrm>
        </p:spPr>
        <p:txBody>
          <a:bodyPr/>
          <a:lstStyle>
            <a:lvl1pPr>
              <a:defRPr/>
            </a:lvl1pPr>
          </a:lstStyle>
          <a:p>
            <a:pPr>
              <a:defRPr/>
            </a:pPr>
            <a:r>
              <a:rPr lang="en-US" smtClean="0"/>
              <a:t>Vis and IR wavefront sensing detectors</a:t>
            </a:r>
            <a:endParaRPr lang="en-GB"/>
          </a:p>
        </p:txBody>
      </p:sp>
      <p:sp>
        <p:nvSpPr>
          <p:cNvPr id="6" name="Rectangle 6"/>
          <p:cNvSpPr>
            <a:spLocks noGrp="1" noChangeArrowheads="1"/>
          </p:cNvSpPr>
          <p:nvPr>
            <p:ph type="sldNum" sz="quarter" idx="12"/>
          </p:nvPr>
        </p:nvSpPr>
        <p:spPr/>
        <p:txBody>
          <a:bodyPr/>
          <a:lstStyle>
            <a:lvl1pPr>
              <a:defRPr/>
            </a:lvl1pPr>
          </a:lstStyle>
          <a:p>
            <a:pPr>
              <a:defRPr/>
            </a:pPr>
            <a:fld id="{30F63E2D-F27B-47D8-8B2B-82B480893369}" type="slidenum">
              <a:rPr lang="en-GB"/>
              <a:pPr>
                <a:defRPr/>
              </a:pPr>
              <a:t>‹N›</a:t>
            </a:fld>
            <a:endParaRPr lang="en-GB"/>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1447800" y="-4845"/>
            <a:ext cx="6477000" cy="1200329"/>
          </a:xfr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75D7E9E-CF22-4038-A2E1-AFC3E2544F52}" type="slidenum">
              <a:rPr lang="en-GB"/>
              <a:pPr>
                <a:defRPr/>
              </a:pPr>
              <a:t>‹N›</a:t>
            </a:fld>
            <a:endParaRPr lang="en-GB"/>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131689" y="6"/>
            <a:ext cx="1292542" cy="60960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04807" y="6"/>
            <a:ext cx="6253163" cy="60960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F7A38ED-32C1-46AA-B60C-EDCD8A55137E}" type="slidenum">
              <a:rPr lang="en-GB"/>
              <a:pPr>
                <a:defRPr/>
              </a:pPr>
              <a:t>‹N›</a:t>
            </a:fld>
            <a:endParaRPr lang="en-GB"/>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381" tIns="45692" rIns="91381" bIns="45692" anchor="t" compatLnSpc="1"/>
          <a:lstStyle/>
          <a:p>
            <a:endParaRPr kumimoji="0" lang="en-US"/>
          </a:p>
        </p:txBody>
      </p:sp>
      <p:sp>
        <p:nvSpPr>
          <p:cNvPr id="8" name="Forme libre 7"/>
          <p:cNvSpPr>
            <a:spLocks/>
          </p:cNvSpPr>
          <p:nvPr/>
        </p:nvSpPr>
        <p:spPr bwMode="auto">
          <a:xfrm>
            <a:off x="6105534"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381" tIns="45692" rIns="91381" bIns="45692" anchor="t" compatLnSpc="1"/>
          <a:lstStyle/>
          <a:p>
            <a:endParaRPr kumimoji="0" lang="en-US"/>
          </a:p>
        </p:txBody>
      </p:sp>
      <p:sp>
        <p:nvSpPr>
          <p:cNvPr id="9" name="Titre 8"/>
          <p:cNvSpPr>
            <a:spLocks noGrp="1"/>
          </p:cNvSpPr>
          <p:nvPr>
            <p:ph type="ctrTitle"/>
          </p:nvPr>
        </p:nvSpPr>
        <p:spPr>
          <a:xfrm>
            <a:off x="429064" y="3337560"/>
            <a:ext cx="6480048" cy="2301240"/>
          </a:xfrm>
        </p:spPr>
        <p:txBody>
          <a:bodyPr rIns="45692"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433050" y="1544812"/>
            <a:ext cx="6480048" cy="1752600"/>
          </a:xfrm>
        </p:spPr>
        <p:txBody>
          <a:bodyPr tIns="0" rIns="45692" bIns="0" anchor="b">
            <a:normAutofit/>
          </a:bodyPr>
          <a:lstStyle>
            <a:lvl1pPr marL="0" indent="0" algn="r">
              <a:buNone/>
              <a:defRPr sz="2000">
                <a:solidFill>
                  <a:schemeClr val="tx1"/>
                </a:solidFill>
                <a:effectLst/>
              </a:defRPr>
            </a:lvl1pPr>
            <a:lvl2pPr marL="456903" indent="0" algn="ctr">
              <a:buNone/>
            </a:lvl2pPr>
            <a:lvl3pPr marL="913806" indent="0" algn="ctr">
              <a:buNone/>
            </a:lvl3pPr>
            <a:lvl4pPr marL="1370710" indent="0" algn="ctr">
              <a:buNone/>
            </a:lvl4pPr>
            <a:lvl5pPr marL="1827617" indent="0" algn="ctr">
              <a:buNone/>
            </a:lvl5pPr>
            <a:lvl6pPr marL="2284517" indent="0" algn="ctr">
              <a:buNone/>
            </a:lvl6pPr>
            <a:lvl7pPr marL="2741420" indent="0" algn="ctr">
              <a:buNone/>
            </a:lvl7pPr>
            <a:lvl8pPr marL="3198323" indent="0" algn="ctr">
              <a:buNone/>
            </a:lvl8pPr>
            <a:lvl9pPr marL="3655225"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pPr>
              <a:defRPr/>
            </a:pPr>
            <a:r>
              <a:rPr lang="en-US" smtClean="0"/>
              <a:t>Oct 9 2013</a:t>
            </a:r>
            <a:endParaRPr lang="en-GB" dirty="0"/>
          </a:p>
        </p:txBody>
      </p:sp>
      <p:sp>
        <p:nvSpPr>
          <p:cNvPr id="19" name="Espace réservé du pied de page 18"/>
          <p:cNvSpPr>
            <a:spLocks noGrp="1"/>
          </p:cNvSpPr>
          <p:nvPr>
            <p:ph type="ftr" sz="quarter" idx="11"/>
          </p:nvPr>
        </p:nvSpPr>
        <p:spPr/>
        <p:txBody>
          <a:bodyPr/>
          <a:lstStyle/>
          <a:p>
            <a:pPr>
              <a:defRPr/>
            </a:pPr>
            <a:r>
              <a:rPr lang="en-US" smtClean="0"/>
              <a:t>Vis and IR wavefront sensing detectors</a:t>
            </a:r>
            <a:endParaRPr lang="en-GB"/>
          </a:p>
        </p:txBody>
      </p:sp>
      <p:sp>
        <p:nvSpPr>
          <p:cNvPr id="27" name="Espace réservé du numéro de diapositive 26"/>
          <p:cNvSpPr>
            <a:spLocks noGrp="1"/>
          </p:cNvSpPr>
          <p:nvPr>
            <p:ph type="sldNum" sz="quarter" idx="12"/>
          </p:nvPr>
        </p:nvSpPr>
        <p:spPr/>
        <p:txBody>
          <a:bodyPr/>
          <a:lstStyle/>
          <a:p>
            <a:pPr>
              <a:defRPr/>
            </a:pPr>
            <a:fld id="{41938B2C-767C-42AD-9140-DD2AC3BFF95B}" type="slidenum">
              <a:rPr lang="en-GB" smtClean="0"/>
              <a:pPr>
                <a:defRPr/>
              </a:pPr>
              <a:t>‹N›</a:t>
            </a:fld>
            <a:endParaRPr lang="en-GB"/>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sp>
        <p:nvSpPr>
          <p:cNvPr id="6" name="Espace réservé du numéro de diapositive 5"/>
          <p:cNvSpPr>
            <a:spLocks noGrp="1"/>
          </p:cNvSpPr>
          <p:nvPr>
            <p:ph type="sldNum" sz="quarter" idx="12"/>
          </p:nvPr>
        </p:nvSpPr>
        <p:spPr/>
        <p:txBody>
          <a:bodyPr/>
          <a:lstStyle/>
          <a:p>
            <a:pPr>
              <a:defRPr/>
            </a:pPr>
            <a:fld id="{F6CA8153-DF4C-4E70-B31D-E04F96F33BEA}" type="slidenum">
              <a:rPr lang="en-GB" smtClean="0"/>
              <a:pPr>
                <a:defRPr/>
              </a:pPr>
              <a:t>‹N›</a:t>
            </a:fld>
            <a:endParaRPr lang="en-GB"/>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381" tIns="45692" rIns="91381" bIns="45692" anchor="t" compatLnSpc="1"/>
          <a:lstStyle/>
          <a:p>
            <a:endParaRPr kumimoji="0" lang="en-US"/>
          </a:p>
        </p:txBody>
      </p:sp>
      <p:sp>
        <p:nvSpPr>
          <p:cNvPr id="9" name="Forme libre 8"/>
          <p:cNvSpPr>
            <a:spLocks/>
          </p:cNvSpPr>
          <p:nvPr/>
        </p:nvSpPr>
        <p:spPr bwMode="auto">
          <a:xfrm>
            <a:off x="6105534"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381" tIns="45692" rIns="91381" bIns="45692" anchor="t" compatLnSpc="1"/>
          <a:lstStyle/>
          <a:p>
            <a:endParaRPr kumimoji="0" lang="en-US"/>
          </a:p>
        </p:txBody>
      </p:sp>
      <p:sp>
        <p:nvSpPr>
          <p:cNvPr id="2" name="Titre 1"/>
          <p:cNvSpPr>
            <a:spLocks noGrp="1"/>
          </p:cNvSpPr>
          <p:nvPr>
            <p:ph type="title"/>
          </p:nvPr>
        </p:nvSpPr>
        <p:spPr>
          <a:xfrm>
            <a:off x="685800" y="3583855"/>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685800" y="2485806"/>
            <a:ext cx="6629400" cy="1066688"/>
          </a:xfrm>
        </p:spPr>
        <p:txBody>
          <a:bodyPr lIns="45692" tIns="0" rIns="45692"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sp>
        <p:nvSpPr>
          <p:cNvPr id="6" name="Espace réservé du numéro de diapositive 5"/>
          <p:cNvSpPr>
            <a:spLocks noGrp="1"/>
          </p:cNvSpPr>
          <p:nvPr>
            <p:ph type="sldNum" sz="quarter" idx="12"/>
          </p:nvPr>
        </p:nvSpPr>
        <p:spPr/>
        <p:txBody>
          <a:bodyPr/>
          <a:lstStyle/>
          <a:p>
            <a:pPr>
              <a:defRPr/>
            </a:pPr>
            <a:fld id="{607CCDA7-A35E-4D9F-A28B-30FB1EAEA549}" type="slidenum">
              <a:rPr lang="en-GB" smtClean="0"/>
              <a:pPr>
                <a:defRPr/>
              </a:pPr>
              <a:t>‹N›</a:t>
            </a:fld>
            <a:endParaRPr lang="en-GB"/>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7467600" cy="1143000"/>
          </a:xfrm>
        </p:spPr>
        <p:txBody>
          <a:body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1" y="1600212"/>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267200" y="1600212"/>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pPr>
              <a:defRPr/>
            </a:pPr>
            <a:r>
              <a:rPr lang="en-US" smtClean="0"/>
              <a:t>Oct 9 2013</a:t>
            </a:r>
            <a:endParaRPr lang="en-GB"/>
          </a:p>
        </p:txBody>
      </p:sp>
      <p:sp>
        <p:nvSpPr>
          <p:cNvPr id="6" name="Espace réservé du pied de page 5"/>
          <p:cNvSpPr>
            <a:spLocks noGrp="1"/>
          </p:cNvSpPr>
          <p:nvPr>
            <p:ph type="ftr" sz="quarter" idx="11"/>
          </p:nvPr>
        </p:nvSpPr>
        <p:spPr/>
        <p:txBody>
          <a:bodyPr/>
          <a:lstStyle/>
          <a:p>
            <a:pPr>
              <a:defRPr/>
            </a:pPr>
            <a:r>
              <a:rPr lang="en-US" smtClean="0"/>
              <a:t>Vis and IR wavefront sensing detectors</a:t>
            </a:r>
            <a:endParaRPr lang="en-GB"/>
          </a:p>
        </p:txBody>
      </p:sp>
      <p:sp>
        <p:nvSpPr>
          <p:cNvPr id="7" name="Espace réservé du numéro de diapositive 6"/>
          <p:cNvSpPr>
            <a:spLocks noGrp="1"/>
          </p:cNvSpPr>
          <p:nvPr>
            <p:ph type="sldNum" sz="quarter" idx="12"/>
          </p:nvPr>
        </p:nvSpPr>
        <p:spPr/>
        <p:txBody>
          <a:bodyPr/>
          <a:lstStyle/>
          <a:p>
            <a:pPr>
              <a:defRPr/>
            </a:pPr>
            <a:fld id="{7C43C785-06C0-4C79-8896-6D267AA698AE}" type="slidenum">
              <a:rPr lang="en-GB" smtClean="0"/>
              <a:pPr>
                <a:defRPr/>
              </a:pPr>
              <a:t>‹N›</a:t>
            </a:fld>
            <a:endParaRPr lang="en-GB"/>
          </a:p>
        </p:txBody>
      </p:sp>
    </p:spTree>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1" y="273056"/>
            <a:ext cx="8229600" cy="1143000"/>
          </a:xfrm>
        </p:spPr>
        <p:txBody>
          <a:bodyPr anchor="ctr"/>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6"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4503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6" y="1516918"/>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45035" y="1516918"/>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p>
            <a:pPr>
              <a:defRPr/>
            </a:pPr>
            <a:r>
              <a:rPr lang="en-US" smtClean="0"/>
              <a:t>Oct 9 2013</a:t>
            </a:r>
            <a:endParaRPr lang="en-GB"/>
          </a:p>
        </p:txBody>
      </p:sp>
      <p:sp>
        <p:nvSpPr>
          <p:cNvPr id="8" name="Espace réservé du pied de page 7"/>
          <p:cNvSpPr>
            <a:spLocks noGrp="1"/>
          </p:cNvSpPr>
          <p:nvPr>
            <p:ph type="ftr" sz="quarter" idx="11"/>
          </p:nvPr>
        </p:nvSpPr>
        <p:spPr/>
        <p:txBody>
          <a:bodyPr/>
          <a:lstStyle/>
          <a:p>
            <a:pPr>
              <a:defRPr/>
            </a:pPr>
            <a:r>
              <a:rPr lang="en-US" smtClean="0"/>
              <a:t>Vis and IR wavefront sensing detectors</a:t>
            </a:r>
            <a:endParaRPr lang="en-GB"/>
          </a:p>
        </p:txBody>
      </p:sp>
      <p:sp>
        <p:nvSpPr>
          <p:cNvPr id="9" name="Espace réservé du numéro de diapositive 8"/>
          <p:cNvSpPr>
            <a:spLocks noGrp="1"/>
          </p:cNvSpPr>
          <p:nvPr>
            <p:ph type="sldNum" sz="quarter" idx="12"/>
          </p:nvPr>
        </p:nvSpPr>
        <p:spPr/>
        <p:txBody>
          <a:bodyPr/>
          <a:lstStyle/>
          <a:p>
            <a:pPr>
              <a:defRPr/>
            </a:pPr>
            <a:fld id="{02BFC6D4-CB35-4761-91FF-86FB296E6068}" type="slidenum">
              <a:rPr lang="en-GB" smtClean="0"/>
              <a:pPr>
                <a:defRPr/>
              </a:pPr>
              <a:t>‹N›</a:t>
            </a:fld>
            <a:endParaRPr lang="en-GB"/>
          </a:p>
        </p:txBody>
      </p:sp>
    </p:spTree>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5" y="274326"/>
            <a:ext cx="7470648" cy="1143000"/>
          </a:xfrm>
        </p:spPr>
        <p:txBody>
          <a:bodyPr anchor="ctr"/>
          <a:lstStyle>
            <a:lvl1pPr algn="l">
              <a:defRPr sz="4600"/>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pPr>
              <a:defRPr/>
            </a:pPr>
            <a:r>
              <a:rPr lang="en-US" smtClean="0"/>
              <a:t>Oct 9 2013</a:t>
            </a:r>
            <a:endParaRPr lang="en-GB"/>
          </a:p>
        </p:txBody>
      </p:sp>
      <p:sp>
        <p:nvSpPr>
          <p:cNvPr id="8" name="Espace réservé du numéro de diapositive 7"/>
          <p:cNvSpPr>
            <a:spLocks noGrp="1"/>
          </p:cNvSpPr>
          <p:nvPr>
            <p:ph type="sldNum" sz="quarter" idx="11"/>
          </p:nvPr>
        </p:nvSpPr>
        <p:spPr/>
        <p:txBody>
          <a:bodyPr/>
          <a:lstStyle/>
          <a:p>
            <a:pPr>
              <a:defRPr/>
            </a:pPr>
            <a:fld id="{D6FFC446-4940-44A4-84DB-F98D6DD6AEF5}" type="slidenum">
              <a:rPr lang="en-GB" smtClean="0"/>
              <a:pPr>
                <a:defRPr/>
              </a:pPr>
              <a:t>‹N›</a:t>
            </a:fld>
            <a:endParaRPr lang="en-GB"/>
          </a:p>
        </p:txBody>
      </p:sp>
      <p:sp>
        <p:nvSpPr>
          <p:cNvPr id="9" name="Espace réservé du pied de page 8"/>
          <p:cNvSpPr>
            <a:spLocks noGrp="1"/>
          </p:cNvSpPr>
          <p:nvPr>
            <p:ph type="ftr" sz="quarter" idx="12"/>
          </p:nvPr>
        </p:nvSpPr>
        <p:spPr/>
        <p:txBody>
          <a:bodyPr/>
          <a:lstStyle/>
          <a:p>
            <a:pPr>
              <a:defRPr/>
            </a:pPr>
            <a:r>
              <a:rPr lang="en-US" smtClean="0"/>
              <a:t>Vis and IR wavefront sensing detectors</a:t>
            </a:r>
            <a:endParaRPr lang="en-GB"/>
          </a:p>
        </p:txBody>
      </p:sp>
    </p:spTree>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r>
              <a:rPr lang="en-US" smtClean="0"/>
              <a:t>Oct 9 2013</a:t>
            </a:r>
            <a:endParaRPr lang="en-GB"/>
          </a:p>
        </p:txBody>
      </p:sp>
      <p:sp>
        <p:nvSpPr>
          <p:cNvPr id="3" name="Espace réservé du pied de page 2"/>
          <p:cNvSpPr>
            <a:spLocks noGrp="1"/>
          </p:cNvSpPr>
          <p:nvPr>
            <p:ph type="ftr" sz="quarter" idx="11"/>
          </p:nvPr>
        </p:nvSpPr>
        <p:spPr/>
        <p:txBody>
          <a:bodyPr/>
          <a:lstStyle/>
          <a:p>
            <a:pPr>
              <a:defRPr/>
            </a:pPr>
            <a:r>
              <a:rPr lang="en-US" smtClean="0"/>
              <a:t>Vis and IR wavefront sensing detectors</a:t>
            </a:r>
            <a:endParaRPr lang="en-GB"/>
          </a:p>
        </p:txBody>
      </p:sp>
      <p:sp>
        <p:nvSpPr>
          <p:cNvPr id="4" name="Espace réservé du numéro de diapositive 3"/>
          <p:cNvSpPr>
            <a:spLocks noGrp="1"/>
          </p:cNvSpPr>
          <p:nvPr>
            <p:ph type="sldNum" sz="quarter" idx="12"/>
          </p:nvPr>
        </p:nvSpPr>
        <p:spPr/>
        <p:txBody>
          <a:bodyPr/>
          <a:lstStyle/>
          <a:p>
            <a:pPr>
              <a:defRPr/>
            </a:pPr>
            <a:fld id="{AA94E4DC-E98A-46D5-B842-BE46BC5AAAF9}" type="slidenum">
              <a:rPr lang="en-GB" smtClean="0"/>
              <a:pPr>
                <a:defRPr/>
              </a:pPr>
              <a:t>‹N›</a:t>
            </a:fld>
            <a:endParaRPr lang="en-GB"/>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1185528"/>
            <a:ext cx="3200401" cy="730250"/>
          </a:xfrm>
        </p:spPr>
        <p:txBody>
          <a:bodyPr tIns="0" bIns="0" anchor="t"/>
          <a:lstStyle>
            <a:lvl1pPr algn="l">
              <a:buNone/>
              <a:defRPr sz="1800" b="1">
                <a:solidFill>
                  <a:schemeClr val="accent1"/>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1" y="214424"/>
            <a:ext cx="2743200" cy="914400"/>
          </a:xfrm>
        </p:spPr>
        <p:txBody>
          <a:bodyPr lIns="45692" tIns="0" rIns="45692"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6" y="1981201"/>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pPr>
              <a:defRPr/>
            </a:pPr>
            <a:r>
              <a:rPr lang="en-US" smtClean="0"/>
              <a:t>Oct 9 2013</a:t>
            </a:r>
            <a:endParaRPr lang="en-GB"/>
          </a:p>
        </p:txBody>
      </p:sp>
      <p:sp>
        <p:nvSpPr>
          <p:cNvPr id="6" name="Espace réservé du pied de page 5"/>
          <p:cNvSpPr>
            <a:spLocks noGrp="1"/>
          </p:cNvSpPr>
          <p:nvPr>
            <p:ph type="ftr" sz="quarter" idx="11"/>
          </p:nvPr>
        </p:nvSpPr>
        <p:spPr/>
        <p:txBody>
          <a:bodyPr/>
          <a:lstStyle/>
          <a:p>
            <a:pPr>
              <a:defRPr/>
            </a:pPr>
            <a:r>
              <a:rPr lang="en-US" smtClean="0"/>
              <a:t>Vis and IR wavefront sensing detectors</a:t>
            </a:r>
            <a:endParaRPr lang="en-GB"/>
          </a:p>
        </p:txBody>
      </p:sp>
      <p:sp>
        <p:nvSpPr>
          <p:cNvPr id="7" name="Espace réservé du numéro de diapositive 6"/>
          <p:cNvSpPr>
            <a:spLocks noGrp="1"/>
          </p:cNvSpPr>
          <p:nvPr>
            <p:ph type="sldNum" sz="quarter" idx="12"/>
          </p:nvPr>
        </p:nvSpPr>
        <p:spPr>
          <a:xfrm>
            <a:off x="8156448" y="6422088"/>
            <a:ext cx="762000" cy="365125"/>
          </a:xfrm>
        </p:spPr>
        <p:txBody>
          <a:bodyPr/>
          <a:lstStyle/>
          <a:p>
            <a:pPr>
              <a:defRPr/>
            </a:pPr>
            <a:fld id="{2A25A812-55C5-481B-AEEC-6A7A2C0000D7}" type="slidenum">
              <a:rPr lang="en-GB" smtClean="0"/>
              <a:pPr>
                <a:defRPr/>
              </a:pPr>
              <a:t>‹N›</a:t>
            </a:fld>
            <a:endParaRPr lang="en-GB"/>
          </a:p>
        </p:txBody>
      </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447800" y="-4845"/>
            <a:ext cx="6477000" cy="1200329"/>
          </a:xfrm>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1A94D3C-3DF6-4930-8D19-D506F6084972}" type="slidenum">
              <a:rPr lang="en-GB"/>
              <a:pPr>
                <a:defRPr/>
              </a:pPr>
              <a:t>‹N›</a:t>
            </a:fld>
            <a:endParaRPr lang="en-GB"/>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56738" y="1705709"/>
            <a:ext cx="3053868" cy="1253808"/>
          </a:xfrm>
        </p:spPr>
        <p:txBody>
          <a:bodyPr anchor="b"/>
          <a:lstStyle>
            <a:lvl1pPr algn="l">
              <a:buNone/>
              <a:defRPr sz="2200" b="1">
                <a:solidFill>
                  <a:schemeClr val="accent1"/>
                </a:solidFill>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1065627" y="1019907"/>
            <a:ext cx="4114801"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5556740" y="2998765"/>
            <a:ext cx="3053866" cy="2663482"/>
          </a:xfrm>
        </p:spPr>
        <p:txBody>
          <a:bodyPr lIns="45692" rIns="45692"/>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a:xfrm>
            <a:off x="457200" y="6422088"/>
            <a:ext cx="2133600" cy="365125"/>
          </a:xfrm>
        </p:spPr>
        <p:txBody>
          <a:bodyPr/>
          <a:lstStyle/>
          <a:p>
            <a:pPr>
              <a:defRPr/>
            </a:pPr>
            <a:r>
              <a:rPr lang="en-US" smtClean="0"/>
              <a:t>Oct 9 2013</a:t>
            </a:r>
            <a:endParaRPr lang="en-GB"/>
          </a:p>
        </p:txBody>
      </p:sp>
      <p:sp>
        <p:nvSpPr>
          <p:cNvPr id="6" name="Espace réservé du pied de page 5"/>
          <p:cNvSpPr>
            <a:spLocks noGrp="1"/>
          </p:cNvSpPr>
          <p:nvPr>
            <p:ph type="ftr" sz="quarter" idx="11"/>
          </p:nvPr>
        </p:nvSpPr>
        <p:spPr/>
        <p:txBody>
          <a:bodyPr/>
          <a:lstStyle/>
          <a:p>
            <a:pPr>
              <a:defRPr/>
            </a:pPr>
            <a:r>
              <a:rPr lang="en-US" smtClean="0"/>
              <a:t>Vis and IR wavefront sensing detectors</a:t>
            </a:r>
            <a:endParaRPr lang="en-GB"/>
          </a:p>
        </p:txBody>
      </p:sp>
      <p:sp>
        <p:nvSpPr>
          <p:cNvPr id="7" name="Espace réservé du numéro de diapositive 6"/>
          <p:cNvSpPr>
            <a:spLocks noGrp="1"/>
          </p:cNvSpPr>
          <p:nvPr>
            <p:ph type="sldNum" sz="quarter" idx="12"/>
          </p:nvPr>
        </p:nvSpPr>
        <p:spPr/>
        <p:txBody>
          <a:bodyPr/>
          <a:lstStyle/>
          <a:p>
            <a:pPr>
              <a:defRPr/>
            </a:pPr>
            <a:fld id="{FBF16D20-88E1-4572-9492-C279842DB106}" type="slidenum">
              <a:rPr lang="en-GB" smtClean="0"/>
              <a:pPr>
                <a:defRPr/>
              </a:pPr>
              <a:t>‹N›</a:t>
            </a:fld>
            <a:endParaRPr lang="en-GB"/>
          </a:p>
        </p:txBody>
      </p:sp>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sp>
        <p:nvSpPr>
          <p:cNvPr id="6" name="Espace réservé du numéro de diapositive 5"/>
          <p:cNvSpPr>
            <a:spLocks noGrp="1"/>
          </p:cNvSpPr>
          <p:nvPr>
            <p:ph type="sldNum" sz="quarter" idx="12"/>
          </p:nvPr>
        </p:nvSpPr>
        <p:spPr/>
        <p:txBody>
          <a:bodyPr/>
          <a:lstStyle/>
          <a:p>
            <a:pPr>
              <a:defRPr/>
            </a:pPr>
            <a:fld id="{35FF5616-1706-4057-8D92-E8D7E16DD743}" type="slidenum">
              <a:rPr lang="en-GB" smtClean="0"/>
              <a:pPr>
                <a:defRPr/>
              </a:pPr>
              <a:t>‹N›</a:t>
            </a:fld>
            <a:endParaRPr lang="en-GB"/>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6" y="274662"/>
            <a:ext cx="205740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274662"/>
            <a:ext cx="60198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sp>
        <p:nvSpPr>
          <p:cNvPr id="6" name="Espace réservé du numéro de diapositive 5"/>
          <p:cNvSpPr>
            <a:spLocks noGrp="1"/>
          </p:cNvSpPr>
          <p:nvPr>
            <p:ph type="sldNum" sz="quarter" idx="12"/>
          </p:nvPr>
        </p:nvSpPr>
        <p:spPr/>
        <p:txBody>
          <a:bodyPr/>
          <a:lstStyle/>
          <a:p>
            <a:pPr>
              <a:defRPr/>
            </a:pPr>
            <a:fld id="{BA0C076F-7FB3-4390-B8EA-F0D2378B0D64}" type="slidenum">
              <a:rPr lang="en-GB" smtClean="0"/>
              <a:pPr>
                <a:defRPr/>
              </a:pPr>
              <a:t>‹N›</a:t>
            </a:fld>
            <a:endParaRPr lang="en-GB"/>
          </a:p>
        </p:txBody>
      </p:sp>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16" name="Titre 15"/>
          <p:cNvSpPr>
            <a:spLocks noGrp="1"/>
          </p:cNvSpPr>
          <p:nvPr>
            <p:ph type="title"/>
          </p:nvPr>
        </p:nvSpPr>
        <p:spPr/>
        <p:txBody>
          <a:bodyPr/>
          <a:lstStyle/>
          <a:p>
            <a:r>
              <a:rPr lang="fr-FR" dirty="0" smtClean="0"/>
              <a:t>Cliquez pour modifier le style du titre</a:t>
            </a:r>
            <a:endParaRPr lang="fr-FR" dirty="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6CA8153-DF4C-4E70-B31D-E04F96F33BEA}" type="slidenum">
              <a:rPr lang="en-GB"/>
              <a:pPr>
                <a:defRPr/>
              </a:pPr>
              <a:t>‹N›</a:t>
            </a:fld>
            <a:endParaRPr lang="en-GB"/>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ln/>
        </p:spPr>
        <p:txBody>
          <a:bodyPr/>
          <a:lstStyle>
            <a:lvl1pPr>
              <a:defRPr/>
            </a:lvl1pPr>
          </a:lstStyle>
          <a:p>
            <a:pPr>
              <a:defRPr/>
            </a:pPr>
            <a:r>
              <a:rPr lang="en-US" smtClean="0">
                <a:solidFill>
                  <a:srgbClr val="808080"/>
                </a:solidFill>
              </a:rPr>
              <a:t>Oct 9 2013</a:t>
            </a:r>
            <a:endParaRPr lang="en-US">
              <a:solidFill>
                <a:srgbClr val="808080"/>
              </a:solidFill>
            </a:endParaRPr>
          </a:p>
        </p:txBody>
      </p:sp>
      <p:sp>
        <p:nvSpPr>
          <p:cNvPr id="5" name="Espace réservé du pied de page 4"/>
          <p:cNvSpPr>
            <a:spLocks noGrp="1"/>
          </p:cNvSpPr>
          <p:nvPr>
            <p:ph type="ftr" sz="quarter" idx="11"/>
          </p:nvPr>
        </p:nvSpPr>
        <p:spPr>
          <a:ln/>
        </p:spPr>
        <p:txBody>
          <a:bodyPr/>
          <a:lstStyle>
            <a:lvl1pPr>
              <a:defRPr/>
            </a:lvl1pPr>
          </a:lstStyle>
          <a:p>
            <a:pPr>
              <a:defRPr/>
            </a:pPr>
            <a:r>
              <a:rPr lang="en-US" smtClean="0">
                <a:solidFill>
                  <a:srgbClr val="808080"/>
                </a:solidFill>
              </a:rPr>
              <a:t>Vis and IR wavefront sensing detectors</a:t>
            </a:r>
            <a:endParaRPr lang="en-US">
              <a:solidFill>
                <a:srgbClr val="808080"/>
              </a:solidFill>
            </a:endParaRPr>
          </a:p>
        </p:txBody>
      </p:sp>
      <p:sp>
        <p:nvSpPr>
          <p:cNvPr id="6" name="Espace réservé du numéro de diapositive 5"/>
          <p:cNvSpPr>
            <a:spLocks noGrp="1"/>
          </p:cNvSpPr>
          <p:nvPr>
            <p:ph type="sldNum" sz="quarter" idx="12"/>
          </p:nvPr>
        </p:nvSpPr>
        <p:spPr>
          <a:ln/>
        </p:spPr>
        <p:txBody>
          <a:bodyPr/>
          <a:lstStyle>
            <a:lvl1pPr>
              <a:defRPr/>
            </a:lvl1pPr>
          </a:lstStyle>
          <a:p>
            <a:pPr>
              <a:defRPr/>
            </a:pPr>
            <a:fld id="{F9C61B2C-D4B5-48B2-B8DD-8FF82F1EB9DD}" type="slidenum">
              <a:rPr lang="en-US">
                <a:solidFill>
                  <a:srgbClr val="808080"/>
                </a:solidFill>
              </a:rPr>
              <a:pPr>
                <a:defRPr/>
              </a:pPr>
              <a:t>‹N›</a:t>
            </a:fld>
            <a:endParaRPr lang="en-US">
              <a:solidFill>
                <a:srgbClr val="80808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e la date 3"/>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5" name="Espace réservé du pied de page 4"/>
          <p:cNvSpPr>
            <a:spLocks noGrp="1"/>
          </p:cNvSpPr>
          <p:nvPr>
            <p:ph type="ftr" sz="quarter" idx="11"/>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6" name="Espace réservé du numéro de diapositive 5"/>
          <p:cNvSpPr>
            <a:spLocks noGrp="1"/>
          </p:cNvSpPr>
          <p:nvPr>
            <p:ph type="sldNum" sz="quarter" idx="12"/>
          </p:nvPr>
        </p:nvSpPr>
        <p:spPr/>
        <p:txBody>
          <a:bodyPr/>
          <a:lstStyle/>
          <a:p>
            <a:pPr>
              <a:defRPr/>
            </a:pPr>
            <a:fld id="{F6CA8153-DF4C-4E70-B31D-E04F96F33BEA}" type="slidenum">
              <a:rPr lang="en-GB" smtClean="0">
                <a:solidFill>
                  <a:srgbClr val="D4D2D0">
                    <a:shade val="50000"/>
                  </a:srgbClr>
                </a:solidFill>
              </a:rPr>
              <a:pPr>
                <a:defRPr/>
              </a:pPr>
              <a:t>‹N›</a:t>
            </a:fld>
            <a:endParaRPr lang="en-GB">
              <a:solidFill>
                <a:srgbClr val="D4D2D0">
                  <a:shade val="50000"/>
                </a:srgbClr>
              </a:solidFill>
            </a:endParaRPr>
          </a:p>
        </p:txBody>
      </p:sp>
    </p:spTree>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8" name="Espace réservé du numéro de diapositive 7"/>
          <p:cNvSpPr>
            <a:spLocks noGrp="1"/>
          </p:cNvSpPr>
          <p:nvPr>
            <p:ph type="sldNum" sz="quarter" idx="11"/>
          </p:nvPr>
        </p:nvSpPr>
        <p:spPr/>
        <p:txBody>
          <a:bodyPr/>
          <a:lstStyle/>
          <a:p>
            <a:pPr>
              <a:defRPr/>
            </a:pPr>
            <a:fld id="{D6FFC446-4940-44A4-84DB-F98D6DD6AEF5}" type="slidenum">
              <a:rPr lang="en-GB" smtClean="0">
                <a:solidFill>
                  <a:srgbClr val="D4D2D0">
                    <a:shade val="50000"/>
                  </a:srgbClr>
                </a:solidFill>
              </a:rPr>
              <a:pPr>
                <a:defRPr/>
              </a:pPr>
              <a:t>‹N›</a:t>
            </a:fld>
            <a:endParaRPr lang="en-GB">
              <a:solidFill>
                <a:srgbClr val="D4D2D0">
                  <a:shade val="50000"/>
                </a:srgbClr>
              </a:solidFill>
            </a:endParaRPr>
          </a:p>
        </p:txBody>
      </p:sp>
      <p:sp>
        <p:nvSpPr>
          <p:cNvPr id="9" name="Espace réservé du pied de page 8"/>
          <p:cNvSpPr>
            <a:spLocks noGrp="1"/>
          </p:cNvSpPr>
          <p:nvPr>
            <p:ph type="ftr" sz="quarter" idx="12"/>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Tree>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8" name="Espace réservé du numéro de diapositive 7"/>
          <p:cNvSpPr>
            <a:spLocks noGrp="1"/>
          </p:cNvSpPr>
          <p:nvPr>
            <p:ph type="sldNum" sz="quarter" idx="11"/>
          </p:nvPr>
        </p:nvSpPr>
        <p:spPr/>
        <p:txBody>
          <a:bodyPr/>
          <a:lstStyle/>
          <a:p>
            <a:pPr>
              <a:defRPr/>
            </a:pPr>
            <a:fld id="{D6FFC446-4940-44A4-84DB-F98D6DD6AEF5}" type="slidenum">
              <a:rPr lang="en-GB" smtClean="0">
                <a:solidFill>
                  <a:srgbClr val="D4D2D0">
                    <a:shade val="50000"/>
                  </a:srgbClr>
                </a:solidFill>
              </a:rPr>
              <a:pPr>
                <a:defRPr/>
              </a:pPr>
              <a:t>‹N›</a:t>
            </a:fld>
            <a:endParaRPr lang="en-GB">
              <a:solidFill>
                <a:srgbClr val="D4D2D0">
                  <a:shade val="50000"/>
                </a:srgbClr>
              </a:solidFill>
            </a:endParaRPr>
          </a:p>
        </p:txBody>
      </p:sp>
      <p:sp>
        <p:nvSpPr>
          <p:cNvPr id="9" name="Espace réservé du pied de page 8"/>
          <p:cNvSpPr>
            <a:spLocks noGrp="1"/>
          </p:cNvSpPr>
          <p:nvPr>
            <p:ph type="ftr" sz="quarter" idx="12"/>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Tree>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Diapositive de titre">
    <p:bg>
      <p:bgRef idx="1002">
        <a:schemeClr val="bg2"/>
      </p:bgRef>
    </p:bg>
    <p:spTree>
      <p:nvGrpSpPr>
        <p:cNvPr id="1" name=""/>
        <p:cNvGrpSpPr/>
        <p:nvPr/>
      </p:nvGrpSpPr>
      <p:grpSpPr>
        <a:xfrm>
          <a:off x="0" y="0"/>
          <a:ext cx="0" cy="0"/>
          <a:chOff x="0" y="0"/>
          <a:chExt cx="0" cy="0"/>
        </a:xfrm>
      </p:grpSpPr>
      <p:sp>
        <p:nvSpPr>
          <p:cNvPr id="7" name="Forme lib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381" tIns="45692" rIns="91381" bIns="45692" anchor="t" compatLnSpc="1"/>
          <a:lstStyle/>
          <a:p>
            <a:endParaRPr kumimoji="0" lang="en-US"/>
          </a:p>
        </p:txBody>
      </p:sp>
      <p:sp>
        <p:nvSpPr>
          <p:cNvPr id="8" name="Forme libre 7"/>
          <p:cNvSpPr>
            <a:spLocks/>
          </p:cNvSpPr>
          <p:nvPr/>
        </p:nvSpPr>
        <p:spPr bwMode="auto">
          <a:xfrm>
            <a:off x="6105534"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381" tIns="45692" rIns="91381" bIns="45692" anchor="t" compatLnSpc="1"/>
          <a:lstStyle/>
          <a:p>
            <a:endParaRPr kumimoji="0" lang="en-US"/>
          </a:p>
        </p:txBody>
      </p:sp>
      <p:sp>
        <p:nvSpPr>
          <p:cNvPr id="9" name="Titre 8"/>
          <p:cNvSpPr>
            <a:spLocks noGrp="1"/>
          </p:cNvSpPr>
          <p:nvPr>
            <p:ph type="ctrTitle"/>
          </p:nvPr>
        </p:nvSpPr>
        <p:spPr>
          <a:xfrm>
            <a:off x="429064" y="3337560"/>
            <a:ext cx="6480048" cy="2301240"/>
          </a:xfrm>
        </p:spPr>
        <p:txBody>
          <a:bodyPr rIns="45692"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fr-FR" smtClean="0"/>
              <a:t>Cliquez pour modifier le style du titre</a:t>
            </a:r>
            <a:endParaRPr kumimoji="0" lang="en-US"/>
          </a:p>
        </p:txBody>
      </p:sp>
      <p:sp>
        <p:nvSpPr>
          <p:cNvPr id="17" name="Sous-titre 16"/>
          <p:cNvSpPr>
            <a:spLocks noGrp="1"/>
          </p:cNvSpPr>
          <p:nvPr>
            <p:ph type="subTitle" idx="1"/>
          </p:nvPr>
        </p:nvSpPr>
        <p:spPr>
          <a:xfrm>
            <a:off x="433050" y="1544812"/>
            <a:ext cx="6480048" cy="1752600"/>
          </a:xfrm>
        </p:spPr>
        <p:txBody>
          <a:bodyPr tIns="0" rIns="45692" bIns="0" anchor="b">
            <a:normAutofit/>
          </a:bodyPr>
          <a:lstStyle>
            <a:lvl1pPr marL="0" indent="0" algn="r">
              <a:buNone/>
              <a:defRPr sz="2000">
                <a:solidFill>
                  <a:schemeClr val="tx1"/>
                </a:solidFill>
                <a:effectLst/>
              </a:defRPr>
            </a:lvl1pPr>
            <a:lvl2pPr marL="456903" indent="0" algn="ctr">
              <a:buNone/>
            </a:lvl2pPr>
            <a:lvl3pPr marL="913806" indent="0" algn="ctr">
              <a:buNone/>
            </a:lvl3pPr>
            <a:lvl4pPr marL="1370710" indent="0" algn="ctr">
              <a:buNone/>
            </a:lvl4pPr>
            <a:lvl5pPr marL="1827617" indent="0" algn="ctr">
              <a:buNone/>
            </a:lvl5pPr>
            <a:lvl6pPr marL="2284517" indent="0" algn="ctr">
              <a:buNone/>
            </a:lvl6pPr>
            <a:lvl7pPr marL="2741420" indent="0" algn="ctr">
              <a:buNone/>
            </a:lvl7pPr>
            <a:lvl8pPr marL="3198323" indent="0" algn="ctr">
              <a:buNone/>
            </a:lvl8pPr>
            <a:lvl9pPr marL="3655225" indent="0" algn="ctr">
              <a:buNone/>
            </a:lvl9pPr>
          </a:lstStyle>
          <a:p>
            <a:r>
              <a:rPr kumimoji="0" lang="fr-FR" smtClean="0"/>
              <a:t>Cliquez pour modifier le style des sous-titres du masque</a:t>
            </a:r>
            <a:endParaRPr kumimoji="0" lang="en-US"/>
          </a:p>
        </p:txBody>
      </p:sp>
      <p:sp>
        <p:nvSpPr>
          <p:cNvPr id="30" name="Espace réservé de la date 29"/>
          <p:cNvSpPr>
            <a:spLocks noGrp="1"/>
          </p:cNvSpPr>
          <p:nvPr>
            <p:ph type="dt" sz="half" idx="10"/>
          </p:nvPr>
        </p:nvSpPr>
        <p:spPr/>
        <p:txBody>
          <a:bodyPr/>
          <a:lstStyle/>
          <a:p>
            <a:pPr>
              <a:defRPr/>
            </a:pPr>
            <a:r>
              <a:rPr lang="en-US" smtClean="0"/>
              <a:t>Oct 9 2013</a:t>
            </a:r>
            <a:endParaRPr lang="en-GB" dirty="0"/>
          </a:p>
        </p:txBody>
      </p:sp>
      <p:sp>
        <p:nvSpPr>
          <p:cNvPr id="19" name="Espace réservé du pied de page 18"/>
          <p:cNvSpPr>
            <a:spLocks noGrp="1"/>
          </p:cNvSpPr>
          <p:nvPr>
            <p:ph type="ftr" sz="quarter" idx="11"/>
          </p:nvPr>
        </p:nvSpPr>
        <p:spPr/>
        <p:txBody>
          <a:bodyPr/>
          <a:lstStyle/>
          <a:p>
            <a:pPr>
              <a:defRPr/>
            </a:pPr>
            <a:r>
              <a:rPr lang="en-US" smtClean="0"/>
              <a:t>Vis and IR wavefront sensing detectors</a:t>
            </a:r>
            <a:endParaRPr lang="en-GB"/>
          </a:p>
        </p:txBody>
      </p:sp>
      <p:sp>
        <p:nvSpPr>
          <p:cNvPr id="27" name="Espace réservé du numéro de diapositive 26"/>
          <p:cNvSpPr>
            <a:spLocks noGrp="1"/>
          </p:cNvSpPr>
          <p:nvPr>
            <p:ph type="sldNum" sz="quarter" idx="12"/>
          </p:nvPr>
        </p:nvSpPr>
        <p:spPr/>
        <p:txBody>
          <a:bodyPr/>
          <a:lstStyle/>
          <a:p>
            <a:pPr>
              <a:defRPr/>
            </a:pPr>
            <a:fld id="{41938B2C-767C-42AD-9140-DD2AC3BFF95B}" type="slidenum">
              <a:rPr lang="en-GB" smtClean="0"/>
              <a:pPr>
                <a:defRPr/>
              </a:pPr>
              <a:t>‹N›</a:t>
            </a:fld>
            <a:endParaRPr lang="en-GB"/>
          </a:p>
        </p:txBody>
      </p:sp>
    </p:spTree>
    <p:extLst>
      <p:ext uri="{BB962C8B-B14F-4D97-AF65-F5344CB8AC3E}">
        <p14:creationId xmlns:p14="http://schemas.microsoft.com/office/powerpoint/2010/main" val="303602625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FR" smtClean="0"/>
              <a:t>Cliquez pour modifier le style du titre</a:t>
            </a:r>
            <a:endParaRPr kumimoji="0" lang="en-US"/>
          </a:p>
        </p:txBody>
      </p:sp>
      <p:sp>
        <p:nvSpPr>
          <p:cNvPr id="3" name="Espace réservé du contenu 2"/>
          <p:cNvSpPr>
            <a:spLocks noGrp="1"/>
          </p:cNvSpPr>
          <p:nvPr>
            <p:ph idx="1"/>
          </p:nvPr>
        </p:nvSpPr>
        <p:spPr/>
        <p:txBody>
          <a:bodyPr/>
          <a:lstStyle>
            <a:lvl1pPr>
              <a:buFont typeface="Wingdings" pitchFamily="2" charset="2"/>
              <a:buChar char="q"/>
              <a:defRPr/>
            </a:lvl1pPr>
            <a:lvl2pPr>
              <a:buFont typeface="Wingdings" pitchFamily="2" charset="2"/>
              <a:buChar char="q"/>
              <a:defRPr/>
            </a:lvl2pPr>
            <a:lvl3pPr>
              <a:buFont typeface="Wingdings" pitchFamily="2" charset="2"/>
              <a:buChar char="q"/>
              <a:defRPr/>
            </a:lvl3pPr>
            <a:lvl4pPr>
              <a:buFont typeface="Wingdings" pitchFamily="2" charset="2"/>
              <a:buChar char="q"/>
              <a:defRPr/>
            </a:lvl4pPr>
            <a:lvl5pPr>
              <a:buFont typeface="Wingdings" pitchFamily="2" charset="2"/>
              <a:buChar char="q"/>
              <a:defRPr/>
            </a:lvl5pPr>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sp>
        <p:nvSpPr>
          <p:cNvPr id="6" name="Espace réservé du numéro de diapositive 5"/>
          <p:cNvSpPr>
            <a:spLocks noGrp="1"/>
          </p:cNvSpPr>
          <p:nvPr>
            <p:ph type="sldNum" sz="quarter" idx="12"/>
          </p:nvPr>
        </p:nvSpPr>
        <p:spPr/>
        <p:txBody>
          <a:bodyPr/>
          <a:lstStyle/>
          <a:p>
            <a:pPr>
              <a:defRPr/>
            </a:pPr>
            <a:fld id="{F6CA8153-DF4C-4E70-B31D-E04F96F33BEA}" type="slidenum">
              <a:rPr lang="en-GB" smtClean="0"/>
              <a:pPr>
                <a:defRPr/>
              </a:pPr>
              <a:t>‹N›</a:t>
            </a:fld>
            <a:endParaRPr lang="en-GB"/>
          </a:p>
        </p:txBody>
      </p:sp>
    </p:spTree>
    <p:extLst>
      <p:ext uri="{BB962C8B-B14F-4D97-AF65-F5344CB8AC3E}">
        <p14:creationId xmlns:p14="http://schemas.microsoft.com/office/powerpoint/2010/main" val="77799406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8" y="4406924"/>
            <a:ext cx="7772401"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8" y="2906713"/>
            <a:ext cx="7772401" cy="1500187"/>
          </a:xfrm>
        </p:spPr>
        <p:txBody>
          <a:bodyPr anchor="b"/>
          <a:lstStyle>
            <a:lvl1pPr marL="0" indent="0">
              <a:buNone/>
              <a:defRPr sz="2000"/>
            </a:lvl1pPr>
            <a:lvl2pPr marL="456903" indent="0">
              <a:buNone/>
              <a:defRPr sz="1800"/>
            </a:lvl2pPr>
            <a:lvl3pPr marL="913806" indent="0">
              <a:buNone/>
              <a:defRPr sz="1600"/>
            </a:lvl3pPr>
            <a:lvl4pPr marL="1370710" indent="0">
              <a:buNone/>
              <a:defRPr sz="1400"/>
            </a:lvl4pPr>
            <a:lvl5pPr marL="1827617" indent="0">
              <a:buNone/>
              <a:defRPr sz="1400"/>
            </a:lvl5pPr>
            <a:lvl6pPr marL="2284517" indent="0">
              <a:buNone/>
              <a:defRPr sz="1400"/>
            </a:lvl6pPr>
            <a:lvl7pPr marL="2741420" indent="0">
              <a:buNone/>
              <a:defRPr sz="1400"/>
            </a:lvl7pPr>
            <a:lvl8pPr marL="3198323" indent="0">
              <a:buNone/>
              <a:defRPr sz="1400"/>
            </a:lvl8pPr>
            <a:lvl9pPr marL="3655225"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054C67E-E8B9-4046-99B6-72E7E96EC681}" type="slidenum">
              <a:rPr lang="en-GB"/>
              <a:pPr>
                <a:defRPr/>
              </a:pPr>
              <a:t>‹N›</a:t>
            </a:fld>
            <a:endParaRPr lang="en-GB"/>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3" name="Espace réservé du pied de page 2"/>
          <p:cNvSpPr>
            <a:spLocks noGrp="1"/>
          </p:cNvSpPr>
          <p:nvPr>
            <p:ph type="ftr" sz="quarter" idx="11"/>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4" name="Espace réservé du numéro de diapositive 3"/>
          <p:cNvSpPr>
            <a:spLocks noGrp="1"/>
          </p:cNvSpPr>
          <p:nvPr>
            <p:ph type="sldNum" sz="quarter" idx="12"/>
          </p:nvPr>
        </p:nvSpPr>
        <p:spPr/>
        <p:txBody>
          <a:bodyPr/>
          <a:lstStyle/>
          <a:p>
            <a:pPr>
              <a:defRPr/>
            </a:pPr>
            <a:fld id="{AA94E4DC-E98A-46D5-B842-BE46BC5AAAF9}" type="slidenum">
              <a:rPr lang="en-GB" smtClean="0">
                <a:solidFill>
                  <a:srgbClr val="D4D2D0">
                    <a:shade val="50000"/>
                  </a:srgbClr>
                </a:solidFill>
              </a:rPr>
              <a:pPr>
                <a:defRPr/>
              </a:pPr>
              <a:t>‹N›</a:t>
            </a:fld>
            <a:endParaRPr lang="en-GB">
              <a:solidFill>
                <a:srgbClr val="D4D2D0">
                  <a:shade val="50000"/>
                </a:srgbClr>
              </a:solidFill>
            </a:endParaRPr>
          </a:p>
        </p:txBody>
      </p:sp>
    </p:spTree>
    <p:extLst>
      <p:ext uri="{BB962C8B-B14F-4D97-AF65-F5344CB8AC3E}">
        <p14:creationId xmlns:p14="http://schemas.microsoft.com/office/powerpoint/2010/main" val="675267639"/>
      </p:ext>
    </p:extLst>
  </p:cSld>
  <p:clrMapOvr>
    <a:masterClrMapping/>
  </p:clrMapOvr>
  <p:transition>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320"/>
            <a:ext cx="7470648" cy="1143000"/>
          </a:xfrm>
        </p:spPr>
        <p:txBody>
          <a:bodyPr anchor="ctr"/>
          <a:lstStyle>
            <a:lvl1pPr algn="l">
              <a:defRPr sz="4600"/>
            </a:lvl1pPr>
          </a:lstStyle>
          <a:p>
            <a:r>
              <a:rPr kumimoji="0" lang="fr-FR" smtClean="0"/>
              <a:t>Cliquez pour modifier le style du titre</a:t>
            </a:r>
            <a:endParaRPr kumimoji="0" lang="en-US"/>
          </a:p>
        </p:txBody>
      </p:sp>
      <p:sp>
        <p:nvSpPr>
          <p:cNvPr id="7" name="Espace réservé de la date 6"/>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8" name="Espace réservé du numéro de diapositive 7"/>
          <p:cNvSpPr>
            <a:spLocks noGrp="1"/>
          </p:cNvSpPr>
          <p:nvPr>
            <p:ph type="sldNum" sz="quarter" idx="11"/>
          </p:nvPr>
        </p:nvSpPr>
        <p:spPr/>
        <p:txBody>
          <a:bodyPr/>
          <a:lstStyle/>
          <a:p>
            <a:pPr>
              <a:defRPr/>
            </a:pPr>
            <a:fld id="{D6FFC446-4940-44A4-84DB-F98D6DD6AEF5}" type="slidenum">
              <a:rPr lang="en-GB" smtClean="0">
                <a:solidFill>
                  <a:srgbClr val="D4D2D0">
                    <a:shade val="50000"/>
                  </a:srgbClr>
                </a:solidFill>
              </a:rPr>
              <a:pPr>
                <a:defRPr/>
              </a:pPr>
              <a:t>‹N›</a:t>
            </a:fld>
            <a:endParaRPr lang="en-GB">
              <a:solidFill>
                <a:srgbClr val="D4D2D0">
                  <a:shade val="50000"/>
                </a:srgbClr>
              </a:solidFill>
            </a:endParaRPr>
          </a:p>
        </p:txBody>
      </p:sp>
      <p:sp>
        <p:nvSpPr>
          <p:cNvPr id="9" name="Espace réservé du pied de page 8"/>
          <p:cNvSpPr>
            <a:spLocks noGrp="1"/>
          </p:cNvSpPr>
          <p:nvPr>
            <p:ph type="ftr" sz="quarter" idx="12"/>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Tree>
  </p:cSld>
  <p:clrMapOvr>
    <a:masterClrMapping/>
  </p:clrMapOvr>
  <p:transition>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792088"/>
          </a:xfrm>
          <a:prstGeom prst="rect">
            <a:avLst/>
          </a:prstGeom>
        </p:spPr>
        <p:txBody>
          <a:bodyPr/>
          <a:lstStyle/>
          <a:p>
            <a:r>
              <a:rPr lang="fr-FR" dirty="0" smtClean="0"/>
              <a:t>Modifiez le style du titre</a:t>
            </a:r>
            <a:endParaRPr lang="fr-FR" dirty="0"/>
          </a:p>
        </p:txBody>
      </p:sp>
      <p:sp>
        <p:nvSpPr>
          <p:cNvPr id="3" name="Espace réservé du contenu 2"/>
          <p:cNvSpPr>
            <a:spLocks noGrp="1"/>
          </p:cNvSpPr>
          <p:nvPr>
            <p:ph idx="1"/>
          </p:nvPr>
        </p:nvSpPr>
        <p:spPr>
          <a:xfrm>
            <a:off x="457200" y="1600200"/>
            <a:ext cx="8229600" cy="4781128"/>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numéro de diapositive 4"/>
          <p:cNvSpPr>
            <a:spLocks noGrp="1"/>
          </p:cNvSpPr>
          <p:nvPr>
            <p:ph type="sldNum" sz="quarter" idx="4"/>
          </p:nvPr>
        </p:nvSpPr>
        <p:spPr>
          <a:xfrm>
            <a:off x="8557841" y="6429903"/>
            <a:ext cx="2133600" cy="365125"/>
          </a:xfrm>
          <a:prstGeom prst="rect">
            <a:avLst/>
          </a:prstGeom>
        </p:spPr>
        <p:txBody>
          <a:bodyPr vert="horz" lIns="91440" tIns="45720" rIns="91440" bIns="45720" rtlCol="0" anchor="ctr"/>
          <a:lstStyle>
            <a:lvl1pPr marL="0" algn="l" defTabSz="914400" rtl="0" eaLnBrk="1" latinLnBrk="0" hangingPunct="1">
              <a:defRPr lang="fr-FR" sz="1300" b="1" kern="1200" smtClean="0">
                <a:solidFill>
                  <a:srgbClr val="0067A1"/>
                </a:solidFill>
                <a:latin typeface="Calibri" pitchFamily="34" charset="0"/>
                <a:ea typeface="+mn-ea"/>
                <a:cs typeface="Calibri" pitchFamily="34" charset="0"/>
              </a:defRPr>
            </a:lvl1pPr>
          </a:lstStyle>
          <a:p>
            <a:pPr>
              <a:defRPr/>
            </a:pPr>
            <a:r>
              <a:rPr dirty="0"/>
              <a:t>| </a:t>
            </a:r>
            <a:fld id="{3F169D8C-C5DE-4464-9C56-26593AF832F4}" type="slidenum">
              <a:rPr/>
              <a:pPr>
                <a:defRPr/>
              </a:pPr>
              <a:t>‹N›</a:t>
            </a:fld>
            <a:endParaRPr dirty="0"/>
          </a:p>
        </p:txBody>
      </p:sp>
    </p:spTree>
    <p:extLst>
      <p:ext uri="{BB962C8B-B14F-4D97-AF65-F5344CB8AC3E}">
        <p14:creationId xmlns:p14="http://schemas.microsoft.com/office/powerpoint/2010/main" val="270681490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2"/>
                </a:solidFill>
                <a:latin typeface="DINOT-Black" pitchFamily="50" charset="0"/>
              </a:defRPr>
            </a:lvl1p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3"/>
          <p:cNvSpPr>
            <a:spLocks noGrp="1"/>
          </p:cNvSpPr>
          <p:nvPr>
            <p:ph type="dt" sz="half" idx="10"/>
          </p:nvPr>
        </p:nvSpPr>
        <p:spPr>
          <a:xfrm>
            <a:off x="2699792" y="6453336"/>
            <a:ext cx="1008112" cy="365125"/>
          </a:xfrm>
        </p:spPr>
        <p:txBody>
          <a:bodyPr/>
          <a:lstStyle>
            <a:lvl1pPr>
              <a:defRPr/>
            </a:lvl1pPr>
          </a:lstStyle>
          <a:p>
            <a:pPr>
              <a:defRPr/>
            </a:pPr>
            <a:r>
              <a:rPr lang="en-US" smtClean="0">
                <a:solidFill>
                  <a:srgbClr val="000000">
                    <a:tint val="75000"/>
                  </a:srgbClr>
                </a:solidFill>
              </a:rPr>
              <a:t>Oct 9 2013</a:t>
            </a:r>
            <a:endParaRPr lang="fr-FR" dirty="0">
              <a:solidFill>
                <a:srgbClr val="000000">
                  <a:tint val="75000"/>
                </a:srgbClr>
              </a:solidFill>
            </a:endParaRPr>
          </a:p>
        </p:txBody>
      </p:sp>
      <p:sp>
        <p:nvSpPr>
          <p:cNvPr id="6" name="Espace réservé du pied de page 4"/>
          <p:cNvSpPr>
            <a:spLocks noGrp="1"/>
          </p:cNvSpPr>
          <p:nvPr>
            <p:ph type="ftr" sz="quarter" idx="11"/>
          </p:nvPr>
        </p:nvSpPr>
        <p:spPr>
          <a:xfrm>
            <a:off x="3779912" y="6453336"/>
            <a:ext cx="2895600" cy="365125"/>
          </a:xfrm>
        </p:spPr>
        <p:txBody>
          <a:bodyPr/>
          <a:lstStyle>
            <a:lvl1pPr>
              <a:defRPr>
                <a:solidFill>
                  <a:schemeClr val="tx2"/>
                </a:solidFill>
              </a:defRPr>
            </a:lvl1pPr>
          </a:lstStyle>
          <a:p>
            <a:pPr>
              <a:defRPr/>
            </a:pPr>
            <a:r>
              <a:rPr lang="en-US" smtClean="0">
                <a:solidFill>
                  <a:srgbClr val="035387"/>
                </a:solidFill>
              </a:rPr>
              <a:t>Vis and IR wavefront sensing detectors</a:t>
            </a:r>
            <a:endParaRPr lang="fr-FR" dirty="0">
              <a:solidFill>
                <a:srgbClr val="035387"/>
              </a:solidFill>
            </a:endParaRPr>
          </a:p>
        </p:txBody>
      </p:sp>
      <p:sp>
        <p:nvSpPr>
          <p:cNvPr id="7" name="Espace réservé du numéro de diapositive 5"/>
          <p:cNvSpPr>
            <a:spLocks noGrp="1"/>
          </p:cNvSpPr>
          <p:nvPr>
            <p:ph type="sldNum" sz="quarter" idx="12"/>
          </p:nvPr>
        </p:nvSpPr>
        <p:spPr>
          <a:xfrm>
            <a:off x="6660232" y="6453336"/>
            <a:ext cx="2133600" cy="365125"/>
          </a:xfrm>
        </p:spPr>
        <p:txBody>
          <a:bodyPr/>
          <a:lstStyle>
            <a:lvl1pPr>
              <a:defRPr/>
            </a:lvl1pPr>
          </a:lstStyle>
          <a:p>
            <a:pPr>
              <a:defRPr/>
            </a:pPr>
            <a:fld id="{D69B08F8-F14D-427F-84BE-1A9F11D97722}" type="slidenum">
              <a:rPr lang="fr-FR">
                <a:solidFill>
                  <a:srgbClr val="000000">
                    <a:tint val="75000"/>
                  </a:srgbClr>
                </a:solidFill>
              </a:rPr>
              <a:pPr>
                <a:defRPr/>
              </a:pPr>
              <a:t>‹N›</a:t>
            </a:fld>
            <a:endParaRPr lang="fr-FR" dirty="0">
              <a:solidFill>
                <a:srgbClr val="000000">
                  <a:tint val="75000"/>
                </a:srgbClr>
              </a:solidFill>
            </a:endParaRPr>
          </a:p>
        </p:txBody>
      </p:sp>
      <p:pic>
        <p:nvPicPr>
          <p:cNvPr id="2050" name="Picture 2" descr="\\bob\phil\logos\FLI\bande_blanch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981" y="5805360"/>
            <a:ext cx="8716962" cy="1079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pic>
        <p:nvPicPr>
          <p:cNvPr id="6146" name="Picture 2" descr="\\bob\phil\logos\FLI\bande_blanch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9226" y="5805264"/>
            <a:ext cx="8716962" cy="10795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lvl1pPr>
              <a:defRPr>
                <a:solidFill>
                  <a:schemeClr val="bg2"/>
                </a:solidFill>
                <a:latin typeface="+mj-lt"/>
              </a:defRPr>
            </a:lvl1pPr>
          </a:lstStyle>
          <a:p>
            <a:r>
              <a:rPr lang="fr-FR" dirty="0" smtClean="0"/>
              <a:t>Modifiez le style du titre</a:t>
            </a:r>
            <a:endParaRPr lang="fr-FR" dirty="0"/>
          </a:p>
        </p:txBody>
      </p:sp>
      <p:sp>
        <p:nvSpPr>
          <p:cNvPr id="3" name="Espace réservé de la date 3"/>
          <p:cNvSpPr>
            <a:spLocks noGrp="1"/>
          </p:cNvSpPr>
          <p:nvPr>
            <p:ph type="dt" sz="half" idx="10"/>
          </p:nvPr>
        </p:nvSpPr>
        <p:spPr>
          <a:xfrm>
            <a:off x="1763688" y="6453336"/>
            <a:ext cx="2133600" cy="365125"/>
          </a:xfrm>
        </p:spPr>
        <p:txBody>
          <a:bodyPr/>
          <a:lstStyle>
            <a:lvl1pPr>
              <a:defRPr sz="900">
                <a:solidFill>
                  <a:schemeClr val="tx2"/>
                </a:solidFill>
              </a:defRPr>
            </a:lvl1pPr>
          </a:lstStyle>
          <a:p>
            <a:pPr>
              <a:defRPr/>
            </a:pPr>
            <a:r>
              <a:rPr lang="en-US" smtClean="0">
                <a:solidFill>
                  <a:srgbClr val="035387"/>
                </a:solidFill>
              </a:rPr>
              <a:t>Oct 9 2013</a:t>
            </a:r>
            <a:endParaRPr lang="fr-FR" dirty="0">
              <a:solidFill>
                <a:srgbClr val="035387"/>
              </a:solidFill>
            </a:endParaRPr>
          </a:p>
        </p:txBody>
      </p:sp>
      <p:sp>
        <p:nvSpPr>
          <p:cNvPr id="4" name="Espace réservé du pied de page 4"/>
          <p:cNvSpPr>
            <a:spLocks noGrp="1"/>
          </p:cNvSpPr>
          <p:nvPr>
            <p:ph type="ftr" sz="quarter" idx="11"/>
          </p:nvPr>
        </p:nvSpPr>
        <p:spPr>
          <a:xfrm>
            <a:off x="3923928" y="6453336"/>
            <a:ext cx="2895600" cy="365125"/>
          </a:xfrm>
        </p:spPr>
        <p:txBody>
          <a:bodyPr/>
          <a:lstStyle>
            <a:lvl1pPr>
              <a:defRPr sz="900">
                <a:solidFill>
                  <a:schemeClr val="tx2"/>
                </a:solidFill>
              </a:defRPr>
            </a:lvl1pPr>
          </a:lstStyle>
          <a:p>
            <a:pPr>
              <a:defRPr/>
            </a:pPr>
            <a:r>
              <a:rPr lang="en-US" smtClean="0">
                <a:solidFill>
                  <a:srgbClr val="035387"/>
                </a:solidFill>
              </a:rPr>
              <a:t>Vis and IR wavefront sensing detectors</a:t>
            </a:r>
            <a:endParaRPr lang="fr-FR" dirty="0">
              <a:solidFill>
                <a:srgbClr val="035387"/>
              </a:solidFill>
            </a:endParaRPr>
          </a:p>
        </p:txBody>
      </p:sp>
      <p:sp>
        <p:nvSpPr>
          <p:cNvPr id="5" name="Espace réservé du numéro de diapositive 5"/>
          <p:cNvSpPr>
            <a:spLocks noGrp="1"/>
          </p:cNvSpPr>
          <p:nvPr>
            <p:ph type="sldNum" sz="quarter" idx="12"/>
          </p:nvPr>
        </p:nvSpPr>
        <p:spPr>
          <a:xfrm>
            <a:off x="6804248" y="6453336"/>
            <a:ext cx="2133600" cy="365125"/>
          </a:xfrm>
        </p:spPr>
        <p:txBody>
          <a:bodyPr/>
          <a:lstStyle>
            <a:lvl1pPr>
              <a:defRPr sz="900">
                <a:solidFill>
                  <a:schemeClr val="tx2"/>
                </a:solidFill>
              </a:defRPr>
            </a:lvl1pPr>
          </a:lstStyle>
          <a:p>
            <a:pPr>
              <a:defRPr/>
            </a:pPr>
            <a:fld id="{0C6A31B9-0FBE-44F6-9C32-2AAF59457330}" type="slidenum">
              <a:rPr lang="fr-FR" smtClean="0">
                <a:solidFill>
                  <a:srgbClr val="035387"/>
                </a:solidFill>
              </a:rPr>
              <a:pPr>
                <a:defRPr/>
              </a:pPr>
              <a:t>‹N›</a:t>
            </a:fld>
            <a:endParaRPr lang="fr-FR" dirty="0">
              <a:solidFill>
                <a:srgbClr val="035387"/>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2"/>
                </a:solidFill>
                <a:latin typeface="DINOT-Black" pitchFamily="50" charset="0"/>
              </a:defRPr>
            </a:lvl1p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3"/>
          <p:cNvSpPr>
            <a:spLocks noGrp="1"/>
          </p:cNvSpPr>
          <p:nvPr>
            <p:ph type="dt" sz="half" idx="10"/>
          </p:nvPr>
        </p:nvSpPr>
        <p:spPr>
          <a:xfrm>
            <a:off x="2699792" y="6453336"/>
            <a:ext cx="1008112" cy="365125"/>
          </a:xfrm>
        </p:spPr>
        <p:txBody>
          <a:bodyPr/>
          <a:lstStyle>
            <a:lvl1pPr>
              <a:defRPr/>
            </a:lvl1pPr>
          </a:lstStyle>
          <a:p>
            <a:pPr>
              <a:defRPr/>
            </a:pPr>
            <a:r>
              <a:rPr lang="en-US" smtClean="0">
                <a:solidFill>
                  <a:srgbClr val="000000">
                    <a:tint val="75000"/>
                  </a:srgbClr>
                </a:solidFill>
              </a:rPr>
              <a:t>Oct 9 2013</a:t>
            </a:r>
            <a:endParaRPr lang="fr-FR" dirty="0">
              <a:solidFill>
                <a:srgbClr val="000000">
                  <a:tint val="75000"/>
                </a:srgbClr>
              </a:solidFill>
            </a:endParaRPr>
          </a:p>
        </p:txBody>
      </p:sp>
      <p:sp>
        <p:nvSpPr>
          <p:cNvPr id="6" name="Espace réservé du pied de page 4"/>
          <p:cNvSpPr>
            <a:spLocks noGrp="1"/>
          </p:cNvSpPr>
          <p:nvPr>
            <p:ph type="ftr" sz="quarter" idx="11"/>
          </p:nvPr>
        </p:nvSpPr>
        <p:spPr>
          <a:xfrm>
            <a:off x="3779912" y="6453336"/>
            <a:ext cx="2895600" cy="365125"/>
          </a:xfrm>
        </p:spPr>
        <p:txBody>
          <a:bodyPr/>
          <a:lstStyle>
            <a:lvl1pPr>
              <a:defRPr>
                <a:solidFill>
                  <a:schemeClr val="tx2"/>
                </a:solidFill>
              </a:defRPr>
            </a:lvl1pPr>
          </a:lstStyle>
          <a:p>
            <a:pPr>
              <a:defRPr/>
            </a:pPr>
            <a:r>
              <a:rPr lang="en-US" smtClean="0">
                <a:solidFill>
                  <a:srgbClr val="035387"/>
                </a:solidFill>
              </a:rPr>
              <a:t>Vis and IR wavefront sensing detectors</a:t>
            </a:r>
            <a:endParaRPr lang="fr-FR" dirty="0">
              <a:solidFill>
                <a:srgbClr val="035387"/>
              </a:solidFill>
            </a:endParaRPr>
          </a:p>
        </p:txBody>
      </p:sp>
      <p:sp>
        <p:nvSpPr>
          <p:cNvPr id="7" name="Espace réservé du numéro de diapositive 5"/>
          <p:cNvSpPr>
            <a:spLocks noGrp="1"/>
          </p:cNvSpPr>
          <p:nvPr>
            <p:ph type="sldNum" sz="quarter" idx="12"/>
          </p:nvPr>
        </p:nvSpPr>
        <p:spPr>
          <a:xfrm>
            <a:off x="6660232" y="6453336"/>
            <a:ext cx="2133600" cy="365125"/>
          </a:xfrm>
        </p:spPr>
        <p:txBody>
          <a:bodyPr/>
          <a:lstStyle>
            <a:lvl1pPr>
              <a:defRPr/>
            </a:lvl1pPr>
          </a:lstStyle>
          <a:p>
            <a:pPr>
              <a:defRPr/>
            </a:pPr>
            <a:fld id="{D69B08F8-F14D-427F-84BE-1A9F11D97722}" type="slidenum">
              <a:rPr lang="fr-FR">
                <a:solidFill>
                  <a:srgbClr val="000000">
                    <a:tint val="75000"/>
                  </a:srgbClr>
                </a:solidFill>
              </a:rPr>
              <a:pPr>
                <a:defRPr/>
              </a:pPr>
              <a:t>‹N›</a:t>
            </a:fld>
            <a:endParaRPr lang="fr-FR" dirty="0">
              <a:solidFill>
                <a:srgbClr val="000000">
                  <a:tint val="75000"/>
                </a:srgbClr>
              </a:solidFill>
            </a:endParaRPr>
          </a:p>
        </p:txBody>
      </p:sp>
      <p:pic>
        <p:nvPicPr>
          <p:cNvPr id="2050" name="Picture 2" descr="\\bob\phil\logos\FLI\bande_blanch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981" y="5805360"/>
            <a:ext cx="8716962" cy="1079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2"/>
                </a:solidFill>
                <a:latin typeface="DINOT-Black" pitchFamily="50" charset="0"/>
              </a:defRPr>
            </a:lvl1p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3"/>
          <p:cNvSpPr>
            <a:spLocks noGrp="1"/>
          </p:cNvSpPr>
          <p:nvPr>
            <p:ph type="dt" sz="half" idx="10"/>
          </p:nvPr>
        </p:nvSpPr>
        <p:spPr>
          <a:xfrm>
            <a:off x="2699792" y="6453336"/>
            <a:ext cx="1008112" cy="365125"/>
          </a:xfrm>
        </p:spPr>
        <p:txBody>
          <a:bodyPr/>
          <a:lstStyle>
            <a:lvl1pPr>
              <a:defRPr/>
            </a:lvl1pPr>
          </a:lstStyle>
          <a:p>
            <a:pPr>
              <a:defRPr/>
            </a:pPr>
            <a:r>
              <a:rPr lang="en-US" smtClean="0">
                <a:solidFill>
                  <a:srgbClr val="000000">
                    <a:tint val="75000"/>
                  </a:srgbClr>
                </a:solidFill>
              </a:rPr>
              <a:t>Oct 9 2013</a:t>
            </a:r>
            <a:endParaRPr lang="fr-FR" dirty="0">
              <a:solidFill>
                <a:srgbClr val="000000">
                  <a:tint val="75000"/>
                </a:srgbClr>
              </a:solidFill>
            </a:endParaRPr>
          </a:p>
        </p:txBody>
      </p:sp>
      <p:sp>
        <p:nvSpPr>
          <p:cNvPr id="6" name="Espace réservé du pied de page 4"/>
          <p:cNvSpPr>
            <a:spLocks noGrp="1"/>
          </p:cNvSpPr>
          <p:nvPr>
            <p:ph type="ftr" sz="quarter" idx="11"/>
          </p:nvPr>
        </p:nvSpPr>
        <p:spPr>
          <a:xfrm>
            <a:off x="3779912" y="6453336"/>
            <a:ext cx="2895600" cy="365125"/>
          </a:xfrm>
        </p:spPr>
        <p:txBody>
          <a:bodyPr/>
          <a:lstStyle>
            <a:lvl1pPr>
              <a:defRPr>
                <a:solidFill>
                  <a:schemeClr val="tx2"/>
                </a:solidFill>
              </a:defRPr>
            </a:lvl1pPr>
          </a:lstStyle>
          <a:p>
            <a:pPr>
              <a:defRPr/>
            </a:pPr>
            <a:r>
              <a:rPr lang="en-US" smtClean="0">
                <a:solidFill>
                  <a:srgbClr val="035387"/>
                </a:solidFill>
              </a:rPr>
              <a:t>Vis and IR wavefront sensing detectors</a:t>
            </a:r>
            <a:endParaRPr lang="fr-FR" dirty="0">
              <a:solidFill>
                <a:srgbClr val="035387"/>
              </a:solidFill>
            </a:endParaRPr>
          </a:p>
        </p:txBody>
      </p:sp>
      <p:sp>
        <p:nvSpPr>
          <p:cNvPr id="7" name="Espace réservé du numéro de diapositive 5"/>
          <p:cNvSpPr>
            <a:spLocks noGrp="1"/>
          </p:cNvSpPr>
          <p:nvPr>
            <p:ph type="sldNum" sz="quarter" idx="12"/>
          </p:nvPr>
        </p:nvSpPr>
        <p:spPr>
          <a:xfrm>
            <a:off x="6660232" y="6453336"/>
            <a:ext cx="2133600" cy="365125"/>
          </a:xfrm>
        </p:spPr>
        <p:txBody>
          <a:bodyPr/>
          <a:lstStyle>
            <a:lvl1pPr>
              <a:defRPr/>
            </a:lvl1pPr>
          </a:lstStyle>
          <a:p>
            <a:pPr>
              <a:defRPr/>
            </a:pPr>
            <a:fld id="{D69B08F8-F14D-427F-84BE-1A9F11D97722}" type="slidenum">
              <a:rPr lang="fr-FR">
                <a:solidFill>
                  <a:srgbClr val="000000">
                    <a:tint val="75000"/>
                  </a:srgbClr>
                </a:solidFill>
              </a:rPr>
              <a:pPr>
                <a:defRPr/>
              </a:pPr>
              <a:t>‹N›</a:t>
            </a:fld>
            <a:endParaRPr lang="fr-FR" dirty="0">
              <a:solidFill>
                <a:srgbClr val="000000">
                  <a:tint val="75000"/>
                </a:srgbClr>
              </a:solidFill>
            </a:endParaRPr>
          </a:p>
        </p:txBody>
      </p:sp>
      <p:pic>
        <p:nvPicPr>
          <p:cNvPr id="2050" name="Picture 2" descr="\\bob\phil\logos\FLI\bande_blanch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981" y="5805360"/>
            <a:ext cx="8716962" cy="1079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pic>
        <p:nvPicPr>
          <p:cNvPr id="6146" name="Picture 2" descr="\\bob\phil\logos\FLI\bande_blanch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9226" y="5805264"/>
            <a:ext cx="8716962" cy="107950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lvl1pPr>
              <a:defRPr>
                <a:solidFill>
                  <a:schemeClr val="bg2"/>
                </a:solidFill>
                <a:latin typeface="+mj-lt"/>
              </a:defRPr>
            </a:lvl1pPr>
          </a:lstStyle>
          <a:p>
            <a:r>
              <a:rPr lang="fr-FR" dirty="0" smtClean="0"/>
              <a:t>Modifiez le style du titre</a:t>
            </a:r>
            <a:endParaRPr lang="fr-FR" dirty="0"/>
          </a:p>
        </p:txBody>
      </p:sp>
      <p:sp>
        <p:nvSpPr>
          <p:cNvPr id="3" name="Espace réservé de la date 3"/>
          <p:cNvSpPr>
            <a:spLocks noGrp="1"/>
          </p:cNvSpPr>
          <p:nvPr>
            <p:ph type="dt" sz="half" idx="10"/>
          </p:nvPr>
        </p:nvSpPr>
        <p:spPr>
          <a:xfrm>
            <a:off x="1763688" y="6453336"/>
            <a:ext cx="2133600" cy="365125"/>
          </a:xfrm>
        </p:spPr>
        <p:txBody>
          <a:bodyPr/>
          <a:lstStyle>
            <a:lvl1pPr>
              <a:defRPr sz="900">
                <a:solidFill>
                  <a:schemeClr val="tx2"/>
                </a:solidFill>
              </a:defRPr>
            </a:lvl1pPr>
          </a:lstStyle>
          <a:p>
            <a:pPr>
              <a:defRPr/>
            </a:pPr>
            <a:r>
              <a:rPr lang="en-US" smtClean="0">
                <a:solidFill>
                  <a:srgbClr val="035387"/>
                </a:solidFill>
              </a:rPr>
              <a:t>Oct 9 2013</a:t>
            </a:r>
            <a:endParaRPr lang="fr-FR" dirty="0">
              <a:solidFill>
                <a:srgbClr val="035387"/>
              </a:solidFill>
            </a:endParaRPr>
          </a:p>
        </p:txBody>
      </p:sp>
      <p:sp>
        <p:nvSpPr>
          <p:cNvPr id="4" name="Espace réservé du pied de page 4"/>
          <p:cNvSpPr>
            <a:spLocks noGrp="1"/>
          </p:cNvSpPr>
          <p:nvPr>
            <p:ph type="ftr" sz="quarter" idx="11"/>
          </p:nvPr>
        </p:nvSpPr>
        <p:spPr>
          <a:xfrm>
            <a:off x="3923928" y="6453336"/>
            <a:ext cx="2895600" cy="365125"/>
          </a:xfrm>
        </p:spPr>
        <p:txBody>
          <a:bodyPr/>
          <a:lstStyle>
            <a:lvl1pPr>
              <a:defRPr sz="900">
                <a:solidFill>
                  <a:schemeClr val="tx2"/>
                </a:solidFill>
              </a:defRPr>
            </a:lvl1pPr>
          </a:lstStyle>
          <a:p>
            <a:pPr>
              <a:defRPr/>
            </a:pPr>
            <a:r>
              <a:rPr lang="en-US" smtClean="0">
                <a:solidFill>
                  <a:srgbClr val="035387"/>
                </a:solidFill>
              </a:rPr>
              <a:t>Vis and IR wavefront sensing detectors</a:t>
            </a:r>
            <a:endParaRPr lang="fr-FR" dirty="0">
              <a:solidFill>
                <a:srgbClr val="035387"/>
              </a:solidFill>
            </a:endParaRPr>
          </a:p>
        </p:txBody>
      </p:sp>
      <p:sp>
        <p:nvSpPr>
          <p:cNvPr id="5" name="Espace réservé du numéro de diapositive 5"/>
          <p:cNvSpPr>
            <a:spLocks noGrp="1"/>
          </p:cNvSpPr>
          <p:nvPr>
            <p:ph type="sldNum" sz="quarter" idx="12"/>
          </p:nvPr>
        </p:nvSpPr>
        <p:spPr>
          <a:xfrm>
            <a:off x="6804248" y="6453336"/>
            <a:ext cx="2133600" cy="365125"/>
          </a:xfrm>
        </p:spPr>
        <p:txBody>
          <a:bodyPr/>
          <a:lstStyle>
            <a:lvl1pPr>
              <a:defRPr sz="900">
                <a:solidFill>
                  <a:schemeClr val="tx2"/>
                </a:solidFill>
              </a:defRPr>
            </a:lvl1pPr>
          </a:lstStyle>
          <a:p>
            <a:pPr>
              <a:defRPr/>
            </a:pPr>
            <a:fld id="{0C6A31B9-0FBE-44F6-9C32-2AAF59457330}" type="slidenum">
              <a:rPr lang="fr-FR" smtClean="0">
                <a:solidFill>
                  <a:srgbClr val="035387"/>
                </a:solidFill>
              </a:rPr>
              <a:pPr>
                <a:defRPr/>
              </a:pPr>
              <a:t>‹N›</a:t>
            </a:fld>
            <a:endParaRPr lang="fr-FR" dirty="0">
              <a:solidFill>
                <a:srgbClr val="035387"/>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bg2"/>
                </a:solidFill>
                <a:latin typeface="DINOT-Black" pitchFamily="50" charset="0"/>
              </a:defRPr>
            </a:lvl1pPr>
          </a:lstStyle>
          <a:p>
            <a:r>
              <a:rPr lang="fr-FR" dirty="0" smtClean="0"/>
              <a:t>Modifiez le style du titre</a:t>
            </a:r>
            <a:endParaRPr lang="fr-FR" dirty="0"/>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e la date 3"/>
          <p:cNvSpPr>
            <a:spLocks noGrp="1"/>
          </p:cNvSpPr>
          <p:nvPr>
            <p:ph type="dt" sz="half" idx="10"/>
          </p:nvPr>
        </p:nvSpPr>
        <p:spPr>
          <a:xfrm>
            <a:off x="2699792" y="6453336"/>
            <a:ext cx="1008112" cy="365125"/>
          </a:xfrm>
        </p:spPr>
        <p:txBody>
          <a:bodyPr/>
          <a:lstStyle>
            <a:lvl1pPr>
              <a:defRPr/>
            </a:lvl1pPr>
          </a:lstStyle>
          <a:p>
            <a:pPr>
              <a:defRPr/>
            </a:pPr>
            <a:r>
              <a:rPr lang="en-US" smtClean="0">
                <a:solidFill>
                  <a:srgbClr val="000000">
                    <a:tint val="75000"/>
                  </a:srgbClr>
                </a:solidFill>
              </a:rPr>
              <a:t>Oct 9 2013</a:t>
            </a:r>
            <a:endParaRPr lang="fr-FR" dirty="0">
              <a:solidFill>
                <a:srgbClr val="000000">
                  <a:tint val="75000"/>
                </a:srgbClr>
              </a:solidFill>
            </a:endParaRPr>
          </a:p>
        </p:txBody>
      </p:sp>
      <p:sp>
        <p:nvSpPr>
          <p:cNvPr id="6" name="Espace réservé du pied de page 4"/>
          <p:cNvSpPr>
            <a:spLocks noGrp="1"/>
          </p:cNvSpPr>
          <p:nvPr>
            <p:ph type="ftr" sz="quarter" idx="11"/>
          </p:nvPr>
        </p:nvSpPr>
        <p:spPr>
          <a:xfrm>
            <a:off x="3779912" y="6453336"/>
            <a:ext cx="2895600" cy="365125"/>
          </a:xfrm>
        </p:spPr>
        <p:txBody>
          <a:bodyPr/>
          <a:lstStyle>
            <a:lvl1pPr>
              <a:defRPr>
                <a:solidFill>
                  <a:schemeClr val="tx2"/>
                </a:solidFill>
              </a:defRPr>
            </a:lvl1pPr>
          </a:lstStyle>
          <a:p>
            <a:pPr>
              <a:defRPr/>
            </a:pPr>
            <a:r>
              <a:rPr lang="en-US" smtClean="0">
                <a:solidFill>
                  <a:srgbClr val="035387"/>
                </a:solidFill>
              </a:rPr>
              <a:t>Vis and IR wavefront sensing detectors</a:t>
            </a:r>
            <a:endParaRPr lang="fr-FR" dirty="0">
              <a:solidFill>
                <a:srgbClr val="035387"/>
              </a:solidFill>
            </a:endParaRPr>
          </a:p>
        </p:txBody>
      </p:sp>
      <p:sp>
        <p:nvSpPr>
          <p:cNvPr id="7" name="Espace réservé du numéro de diapositive 5"/>
          <p:cNvSpPr>
            <a:spLocks noGrp="1"/>
          </p:cNvSpPr>
          <p:nvPr>
            <p:ph type="sldNum" sz="quarter" idx="12"/>
          </p:nvPr>
        </p:nvSpPr>
        <p:spPr>
          <a:xfrm>
            <a:off x="6660232" y="6453336"/>
            <a:ext cx="2133600" cy="365125"/>
          </a:xfrm>
        </p:spPr>
        <p:txBody>
          <a:bodyPr/>
          <a:lstStyle>
            <a:lvl1pPr>
              <a:defRPr/>
            </a:lvl1pPr>
          </a:lstStyle>
          <a:p>
            <a:pPr>
              <a:defRPr/>
            </a:pPr>
            <a:fld id="{D69B08F8-F14D-427F-84BE-1A9F11D97722}" type="slidenum">
              <a:rPr lang="fr-FR">
                <a:solidFill>
                  <a:srgbClr val="000000">
                    <a:tint val="75000"/>
                  </a:srgbClr>
                </a:solidFill>
              </a:rPr>
              <a:pPr>
                <a:defRPr/>
              </a:pPr>
              <a:t>‹N›</a:t>
            </a:fld>
            <a:endParaRPr lang="fr-FR" dirty="0">
              <a:solidFill>
                <a:srgbClr val="000000">
                  <a:tint val="75000"/>
                </a:srgbClr>
              </a:solidFill>
            </a:endParaRPr>
          </a:p>
        </p:txBody>
      </p:sp>
      <p:pic>
        <p:nvPicPr>
          <p:cNvPr id="2050" name="Picture 2" descr="\\bob\phil\logos\FLI\bande_blanch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3981" y="5805360"/>
            <a:ext cx="8716962" cy="1079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47800" y="-4845"/>
            <a:ext cx="6477000" cy="1200329"/>
          </a:xfr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04806" y="1371606"/>
            <a:ext cx="419417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51384" y="1371606"/>
            <a:ext cx="4194175"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4F3C262-D960-43BA-869A-938ACA1B81CC}" type="slidenum">
              <a:rPr lang="en-GB"/>
              <a:pPr>
                <a:defRPr/>
              </a:pPr>
              <a:t>‹N›</a:t>
            </a:fld>
            <a:endParaRPr lang="en-GB"/>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1" y="245996"/>
            <a:ext cx="8229600" cy="1200329"/>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6" y="1535119"/>
            <a:ext cx="4040188" cy="639762"/>
          </a:xfrm>
        </p:spPr>
        <p:txBody>
          <a:bodyPr anchor="b"/>
          <a:lstStyle>
            <a:lvl1pPr marL="0" indent="0">
              <a:buNone/>
              <a:defRPr sz="2400" b="1"/>
            </a:lvl1pPr>
            <a:lvl2pPr marL="456903" indent="0">
              <a:buNone/>
              <a:defRPr sz="2000" b="1"/>
            </a:lvl2pPr>
            <a:lvl3pPr marL="913806" indent="0">
              <a:buNone/>
              <a:defRPr sz="1800" b="1"/>
            </a:lvl3pPr>
            <a:lvl4pPr marL="1370710" indent="0">
              <a:buNone/>
              <a:defRPr sz="1600" b="1"/>
            </a:lvl4pPr>
            <a:lvl5pPr marL="1827617" indent="0">
              <a:buNone/>
              <a:defRPr sz="1600" b="1"/>
            </a:lvl5pPr>
            <a:lvl6pPr marL="2284517" indent="0">
              <a:buNone/>
              <a:defRPr sz="1600" b="1"/>
            </a:lvl6pPr>
            <a:lvl7pPr marL="2741420" indent="0">
              <a:buNone/>
              <a:defRPr sz="1600" b="1"/>
            </a:lvl7pPr>
            <a:lvl8pPr marL="3198323" indent="0">
              <a:buNone/>
              <a:defRPr sz="1600" b="1"/>
            </a:lvl8pPr>
            <a:lvl9pPr marL="3655225"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6"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35" y="1535119"/>
            <a:ext cx="4041775" cy="639762"/>
          </a:xfrm>
        </p:spPr>
        <p:txBody>
          <a:bodyPr anchor="b"/>
          <a:lstStyle>
            <a:lvl1pPr marL="0" indent="0">
              <a:buNone/>
              <a:defRPr sz="2400" b="1"/>
            </a:lvl1pPr>
            <a:lvl2pPr marL="456903" indent="0">
              <a:buNone/>
              <a:defRPr sz="2000" b="1"/>
            </a:lvl2pPr>
            <a:lvl3pPr marL="913806" indent="0">
              <a:buNone/>
              <a:defRPr sz="1800" b="1"/>
            </a:lvl3pPr>
            <a:lvl4pPr marL="1370710" indent="0">
              <a:buNone/>
              <a:defRPr sz="1600" b="1"/>
            </a:lvl4pPr>
            <a:lvl5pPr marL="1827617" indent="0">
              <a:buNone/>
              <a:defRPr sz="1600" b="1"/>
            </a:lvl5pPr>
            <a:lvl6pPr marL="2284517" indent="0">
              <a:buNone/>
              <a:defRPr sz="1600" b="1"/>
            </a:lvl6pPr>
            <a:lvl7pPr marL="2741420" indent="0">
              <a:buNone/>
              <a:defRPr sz="1600" b="1"/>
            </a:lvl7pPr>
            <a:lvl8pPr marL="3198323" indent="0">
              <a:buNone/>
              <a:defRPr sz="1600" b="1"/>
            </a:lvl8pPr>
            <a:lvl9pPr marL="3655225"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3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340B0AF-E870-42AD-99C3-08E35AD769B1}" type="slidenum">
              <a:rPr lang="en-GB"/>
              <a:pPr>
                <a:defRPr/>
              </a:pPr>
              <a:t>‹N›</a:t>
            </a:fld>
            <a:endParaRPr lang="en-GB"/>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47800" y="-4845"/>
            <a:ext cx="6477000" cy="1200329"/>
          </a:xfrm>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33C19C1-0044-463B-B8AC-D88B44295C14}" type="slidenum">
              <a:rPr lang="en-GB"/>
              <a:pPr>
                <a:defRPr/>
              </a:pPr>
              <a:t>‹N›</a:t>
            </a:fld>
            <a:endParaRPr lang="en-GB"/>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021CC28B-4D52-4383-AFFB-3F6013AD85A4}" type="slidenum">
              <a:rPr lang="en-GB"/>
              <a:pPr>
                <a:defRPr/>
              </a:pPr>
              <a:t>‹N›</a:t>
            </a:fld>
            <a:endParaRPr lang="en-GB"/>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6" y="727214"/>
            <a:ext cx="3008313" cy="707886"/>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1" y="27306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6" y="1435103"/>
            <a:ext cx="3008313" cy="4691063"/>
          </a:xfrm>
        </p:spPr>
        <p:txBody>
          <a:bodyPr/>
          <a:lstStyle>
            <a:lvl1pPr marL="0" indent="0">
              <a:buNone/>
              <a:defRPr sz="1400"/>
            </a:lvl1pPr>
            <a:lvl2pPr marL="456903" indent="0">
              <a:buNone/>
              <a:defRPr sz="1200"/>
            </a:lvl2pPr>
            <a:lvl3pPr marL="913806" indent="0">
              <a:buNone/>
              <a:defRPr sz="1000"/>
            </a:lvl3pPr>
            <a:lvl4pPr marL="1370710" indent="0">
              <a:buNone/>
              <a:defRPr sz="900"/>
            </a:lvl4pPr>
            <a:lvl5pPr marL="1827617" indent="0">
              <a:buNone/>
              <a:defRPr sz="900"/>
            </a:lvl5pPr>
            <a:lvl6pPr marL="2284517" indent="0">
              <a:buNone/>
              <a:defRPr sz="900"/>
            </a:lvl6pPr>
            <a:lvl7pPr marL="2741420" indent="0">
              <a:buNone/>
              <a:defRPr sz="900"/>
            </a:lvl7pPr>
            <a:lvl8pPr marL="3198323" indent="0">
              <a:buNone/>
              <a:defRPr sz="900"/>
            </a:lvl8pPr>
            <a:lvl9pPr marL="3655225"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D772F6C-88BA-4E49-B2F6-A1D560BCDBD8}" type="slidenum">
              <a:rPr lang="en-GB"/>
              <a:pPr>
                <a:defRPr/>
              </a:pPr>
              <a:t>‹N›</a:t>
            </a:fld>
            <a:endParaRPr lang="en-GB"/>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967234"/>
            <a:ext cx="5486400" cy="400110"/>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6903" indent="0">
              <a:buNone/>
              <a:defRPr sz="2800"/>
            </a:lvl2pPr>
            <a:lvl3pPr marL="913806" indent="0">
              <a:buNone/>
              <a:defRPr sz="2400"/>
            </a:lvl3pPr>
            <a:lvl4pPr marL="1370710" indent="0">
              <a:buNone/>
              <a:defRPr sz="2000"/>
            </a:lvl4pPr>
            <a:lvl5pPr marL="1827617" indent="0">
              <a:buNone/>
              <a:defRPr sz="2000"/>
            </a:lvl5pPr>
            <a:lvl6pPr marL="2284517" indent="0">
              <a:buNone/>
              <a:defRPr sz="2000"/>
            </a:lvl6pPr>
            <a:lvl7pPr marL="2741420" indent="0">
              <a:buNone/>
              <a:defRPr sz="2000"/>
            </a:lvl7pPr>
            <a:lvl8pPr marL="3198323" indent="0">
              <a:buNone/>
              <a:defRPr sz="2000"/>
            </a:lvl8pPr>
            <a:lvl9pPr marL="3655225"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6903" indent="0">
              <a:buNone/>
              <a:defRPr sz="1200"/>
            </a:lvl2pPr>
            <a:lvl3pPr marL="913806" indent="0">
              <a:buNone/>
              <a:defRPr sz="1000"/>
            </a:lvl3pPr>
            <a:lvl4pPr marL="1370710" indent="0">
              <a:buNone/>
              <a:defRPr sz="900"/>
            </a:lvl4pPr>
            <a:lvl5pPr marL="1827617" indent="0">
              <a:buNone/>
              <a:defRPr sz="900"/>
            </a:lvl5pPr>
            <a:lvl6pPr marL="2284517" indent="0">
              <a:buNone/>
              <a:defRPr sz="900"/>
            </a:lvl6pPr>
            <a:lvl7pPr marL="2741420" indent="0">
              <a:buNone/>
              <a:defRPr sz="900"/>
            </a:lvl7pPr>
            <a:lvl8pPr marL="3198323" indent="0">
              <a:buNone/>
              <a:defRPr sz="900"/>
            </a:lvl8pPr>
            <a:lvl9pPr marL="3655225"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Oct 9 2013</a:t>
            </a:r>
            <a:endParaRPr lang="en-GB"/>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Vis and IR wavefront sensing detectors</a:t>
            </a: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00A6757-301D-4FC8-8F74-0E2058E0C812}" type="slidenum">
              <a:rPr lang="en-GB"/>
              <a:pPr>
                <a:defRPr/>
              </a:pPr>
              <a:t>‹N›</a:t>
            </a:fld>
            <a:endParaRPr lang="en-GB"/>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3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36.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3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3.jpeg"/><Relationship Id="rId5" Type="http://schemas.openxmlformats.org/officeDocument/2006/relationships/theme" Target="../theme/theme6.xml"/><Relationship Id="rId4"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7.xml"/><Relationship Id="rId1"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8.xml"/><Relationship Id="rId1" Type="http://schemas.openxmlformats.org/officeDocument/2006/relationships/slideLayout" Target="../slideLayouts/slideLayout32.xml"/><Relationship Id="rId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851970" name="Rectangle 2"/>
          <p:cNvSpPr>
            <a:spLocks noGrp="1" noRot="1" noChangeArrowheads="1"/>
          </p:cNvSpPr>
          <p:nvPr>
            <p:ph type="title"/>
          </p:nvPr>
        </p:nvSpPr>
        <p:spPr bwMode="auto">
          <a:xfrm>
            <a:off x="1447800" y="-4836"/>
            <a:ext cx="6477000" cy="1200329"/>
          </a:xfrm>
          <a:prstGeom prst="rect">
            <a:avLst/>
          </a:prstGeom>
          <a:noFill/>
          <a:ln w="9525">
            <a:noFill/>
            <a:miter lim="800000"/>
            <a:headEnd/>
            <a:tailEnd/>
          </a:ln>
          <a:effectLst/>
        </p:spPr>
        <p:txBody>
          <a:bodyPr vert="horz" wrap="square" lIns="91381" tIns="45692" rIns="91381" bIns="45692" numCol="1" anchor="ctr" anchorCtr="0" compatLnSpc="1">
            <a:prstTxWarp prst="textNoShape">
              <a:avLst/>
            </a:prstTxWarp>
            <a:spAutoFit/>
          </a:bodyPr>
          <a:lstStyle/>
          <a:p>
            <a:pPr lvl="0"/>
            <a:r>
              <a:rPr lang="en-GB" smtClean="0"/>
              <a:t>Click to edit Master title style</a:t>
            </a:r>
          </a:p>
        </p:txBody>
      </p:sp>
      <p:sp>
        <p:nvSpPr>
          <p:cNvPr id="851971" name="Rectangle 3"/>
          <p:cNvSpPr>
            <a:spLocks noGrp="1" noRot="1" noChangeArrowheads="1"/>
          </p:cNvSpPr>
          <p:nvPr>
            <p:ph type="body" idx="1"/>
          </p:nvPr>
        </p:nvSpPr>
        <p:spPr bwMode="auto">
          <a:xfrm>
            <a:off x="304806" y="1371606"/>
            <a:ext cx="8540750" cy="4724400"/>
          </a:xfrm>
          <a:prstGeom prst="rect">
            <a:avLst/>
          </a:prstGeom>
          <a:noFill/>
          <a:ln w="9525">
            <a:noFill/>
            <a:miter lim="800000"/>
            <a:headEnd/>
            <a:tailEnd/>
          </a:ln>
          <a:effectLst/>
        </p:spPr>
        <p:txBody>
          <a:bodyPr vert="horz" wrap="square" lIns="91381" tIns="45692" rIns="91381" bIns="45692"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51972" name="Rectangle 4"/>
          <p:cNvSpPr>
            <a:spLocks noGrp="1" noChangeArrowheads="1"/>
          </p:cNvSpPr>
          <p:nvPr>
            <p:ph type="dt" sz="half" idx="2"/>
          </p:nvPr>
        </p:nvSpPr>
        <p:spPr bwMode="auto">
          <a:xfrm>
            <a:off x="304800" y="6245225"/>
            <a:ext cx="1524000" cy="476250"/>
          </a:xfrm>
          <a:prstGeom prst="rect">
            <a:avLst/>
          </a:prstGeom>
          <a:noFill/>
          <a:ln w="9525">
            <a:noFill/>
            <a:miter lim="800000"/>
            <a:headEnd/>
            <a:tailEnd/>
          </a:ln>
          <a:effectLst/>
        </p:spPr>
        <p:txBody>
          <a:bodyPr vert="horz" wrap="square" lIns="91381" tIns="45692" rIns="91381" bIns="45692" numCol="1" anchor="b" anchorCtr="0" compatLnSpc="1">
            <a:prstTxWarp prst="textNoShape">
              <a:avLst/>
            </a:prstTxWarp>
          </a:bodyPr>
          <a:lstStyle>
            <a:lvl1pPr>
              <a:lnSpc>
                <a:spcPct val="100000"/>
              </a:lnSpc>
              <a:spcBef>
                <a:spcPct val="0"/>
              </a:spcBef>
              <a:buClrTx/>
              <a:buFontTx/>
              <a:buNone/>
              <a:defRPr sz="1400">
                <a:solidFill>
                  <a:schemeClr val="tx1"/>
                </a:solidFill>
                <a:effectLst>
                  <a:outerShdw blurRad="38100" dist="38100" dir="2700000" algn="tl">
                    <a:srgbClr val="000000"/>
                  </a:outerShdw>
                </a:effectLst>
                <a:latin typeface="Arial" pitchFamily="34" charset="0"/>
                <a:cs typeface="+mn-cs"/>
              </a:defRPr>
            </a:lvl1pPr>
          </a:lstStyle>
          <a:p>
            <a:pPr>
              <a:defRPr/>
            </a:pPr>
            <a:r>
              <a:rPr lang="en-US" smtClean="0"/>
              <a:t>Oct 9 2013</a:t>
            </a:r>
            <a:endParaRPr lang="en-GB"/>
          </a:p>
        </p:txBody>
      </p:sp>
      <p:sp>
        <p:nvSpPr>
          <p:cNvPr id="851973" name="Rectangle 5"/>
          <p:cNvSpPr>
            <a:spLocks noGrp="1" noChangeArrowheads="1"/>
          </p:cNvSpPr>
          <p:nvPr>
            <p:ph type="ftr" sz="quarter" idx="3"/>
          </p:nvPr>
        </p:nvSpPr>
        <p:spPr bwMode="auto">
          <a:xfrm>
            <a:off x="1905000" y="6245225"/>
            <a:ext cx="6019800" cy="476250"/>
          </a:xfrm>
          <a:prstGeom prst="rect">
            <a:avLst/>
          </a:prstGeom>
          <a:noFill/>
          <a:ln w="9525">
            <a:noFill/>
            <a:miter lim="800000"/>
            <a:headEnd/>
            <a:tailEnd/>
          </a:ln>
          <a:effectLst/>
        </p:spPr>
        <p:txBody>
          <a:bodyPr vert="horz" wrap="square" lIns="91381" tIns="45692" rIns="91381" bIns="45692" numCol="1" anchor="b" anchorCtr="0" compatLnSpc="1">
            <a:prstTxWarp prst="textNoShape">
              <a:avLst/>
            </a:prstTxWarp>
          </a:bodyPr>
          <a:lstStyle>
            <a:lvl1pPr algn="ctr">
              <a:lnSpc>
                <a:spcPct val="100000"/>
              </a:lnSpc>
              <a:spcBef>
                <a:spcPct val="0"/>
              </a:spcBef>
              <a:buClrTx/>
              <a:buFontTx/>
              <a:buNone/>
              <a:defRPr sz="1400">
                <a:solidFill>
                  <a:schemeClr val="tx1"/>
                </a:solidFill>
                <a:effectLst>
                  <a:outerShdw blurRad="38100" dist="38100" dir="2700000" algn="tl">
                    <a:srgbClr val="000000"/>
                  </a:outerShdw>
                </a:effectLst>
                <a:latin typeface="Arial" pitchFamily="34" charset="0"/>
                <a:cs typeface="+mn-cs"/>
              </a:defRPr>
            </a:lvl1pPr>
          </a:lstStyle>
          <a:p>
            <a:pPr>
              <a:defRPr/>
            </a:pPr>
            <a:r>
              <a:rPr lang="en-US" smtClean="0"/>
              <a:t>Vis and IR wavefront sensing detectors</a:t>
            </a:r>
            <a:endParaRPr lang="en-GB"/>
          </a:p>
        </p:txBody>
      </p:sp>
      <p:sp>
        <p:nvSpPr>
          <p:cNvPr id="851974" name="Rectangle 6"/>
          <p:cNvSpPr>
            <a:spLocks noGrp="1" noChangeArrowheads="1"/>
          </p:cNvSpPr>
          <p:nvPr>
            <p:ph type="sldNum" sz="quarter" idx="4"/>
          </p:nvPr>
        </p:nvSpPr>
        <p:spPr bwMode="auto">
          <a:xfrm>
            <a:off x="8001000" y="6245225"/>
            <a:ext cx="838200" cy="476250"/>
          </a:xfrm>
          <a:prstGeom prst="rect">
            <a:avLst/>
          </a:prstGeom>
          <a:noFill/>
          <a:ln w="9525">
            <a:noFill/>
            <a:miter lim="800000"/>
            <a:headEnd/>
            <a:tailEnd/>
          </a:ln>
          <a:effectLst/>
        </p:spPr>
        <p:txBody>
          <a:bodyPr vert="horz" wrap="square" lIns="91381" tIns="45692" rIns="91381" bIns="45692" numCol="1" anchor="b" anchorCtr="0" compatLnSpc="1">
            <a:prstTxWarp prst="textNoShape">
              <a:avLst/>
            </a:prstTxWarp>
          </a:bodyPr>
          <a:lstStyle>
            <a:lvl1pPr algn="r">
              <a:lnSpc>
                <a:spcPct val="100000"/>
              </a:lnSpc>
              <a:spcBef>
                <a:spcPct val="0"/>
              </a:spcBef>
              <a:buClrTx/>
              <a:buFontTx/>
              <a:buNone/>
              <a:defRPr sz="1400">
                <a:solidFill>
                  <a:schemeClr val="tx1"/>
                </a:solidFill>
                <a:effectLst>
                  <a:outerShdw blurRad="38100" dist="38100" dir="2700000" algn="tl">
                    <a:srgbClr val="000000"/>
                  </a:outerShdw>
                </a:effectLst>
                <a:latin typeface="Arial" pitchFamily="34" charset="0"/>
                <a:cs typeface="+mn-cs"/>
              </a:defRPr>
            </a:lvl1pPr>
          </a:lstStyle>
          <a:p>
            <a:pPr>
              <a:defRPr/>
            </a:pPr>
            <a:fld id="{E03C7B64-1756-4936-9BFA-4172D940B7DA}" type="slidenum">
              <a:rPr lang="en-GB"/>
              <a:pPr>
                <a:defRPr/>
              </a:pPr>
              <a:t>‹N›</a:t>
            </a:fld>
            <a:endParaRPr lang="en-GB"/>
          </a:p>
        </p:txBody>
      </p:sp>
    </p:spTree>
  </p:cSld>
  <p:clrMap bg1="dk2" tx1="lt1" bg2="dk1" tx2="lt2" accent1="accent1" accent2="accent2" accent3="accent3" accent4="accent4" accent5="accent5" accent6="accent6" hlink="hlink" folHlink="folHlink"/>
  <p:sldLayoutIdLst>
    <p:sldLayoutId id="2147483755"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fade/>
  </p:transition>
  <p:timing>
    <p:tnLst>
      <p:par>
        <p:cTn id="1" dur="indefinite" restart="never" nodeType="tmRoot"/>
      </p:par>
    </p:tnLst>
  </p:timing>
  <p:hf hdr="0"/>
  <p:txStyles>
    <p:titleStyle>
      <a:lvl1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Comic Sans MS" pitchFamily="66" charset="0"/>
        </a:defRPr>
      </a:lvl2pPr>
      <a:lvl3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Comic Sans MS" pitchFamily="66" charset="0"/>
        </a:defRPr>
      </a:lvl3pPr>
      <a:lvl4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Comic Sans MS" pitchFamily="66" charset="0"/>
        </a:defRPr>
      </a:lvl4pPr>
      <a:lvl5pPr algn="ctr" rtl="0" eaLnBrk="0" fontAlgn="base" hangingPunct="0">
        <a:spcBef>
          <a:spcPct val="0"/>
        </a:spcBef>
        <a:spcAft>
          <a:spcPct val="0"/>
        </a:spcAft>
        <a:defRPr sz="3600">
          <a:solidFill>
            <a:schemeClr val="tx1"/>
          </a:solidFill>
          <a:effectLst>
            <a:outerShdw blurRad="38100" dist="38100" dir="2700000" algn="tl">
              <a:srgbClr val="000000"/>
            </a:outerShdw>
          </a:effectLst>
          <a:latin typeface="Comic Sans MS" pitchFamily="66" charset="0"/>
        </a:defRPr>
      </a:lvl5pPr>
      <a:lvl6pPr marL="456903" algn="ctr" rtl="0" fontAlgn="base">
        <a:spcBef>
          <a:spcPct val="0"/>
        </a:spcBef>
        <a:spcAft>
          <a:spcPct val="0"/>
        </a:spcAft>
        <a:defRPr sz="3600">
          <a:solidFill>
            <a:schemeClr val="tx1"/>
          </a:solidFill>
          <a:effectLst>
            <a:outerShdw blurRad="38100" dist="38100" dir="2700000" algn="tl">
              <a:srgbClr val="000000"/>
            </a:outerShdw>
          </a:effectLst>
          <a:latin typeface="Comic Sans MS" pitchFamily="66" charset="0"/>
        </a:defRPr>
      </a:lvl6pPr>
      <a:lvl7pPr marL="913806" algn="ctr" rtl="0" fontAlgn="base">
        <a:spcBef>
          <a:spcPct val="0"/>
        </a:spcBef>
        <a:spcAft>
          <a:spcPct val="0"/>
        </a:spcAft>
        <a:defRPr sz="3600">
          <a:solidFill>
            <a:schemeClr val="tx1"/>
          </a:solidFill>
          <a:effectLst>
            <a:outerShdw blurRad="38100" dist="38100" dir="2700000" algn="tl">
              <a:srgbClr val="000000"/>
            </a:outerShdw>
          </a:effectLst>
          <a:latin typeface="Comic Sans MS" pitchFamily="66" charset="0"/>
        </a:defRPr>
      </a:lvl7pPr>
      <a:lvl8pPr marL="1370710" algn="ctr" rtl="0" fontAlgn="base">
        <a:spcBef>
          <a:spcPct val="0"/>
        </a:spcBef>
        <a:spcAft>
          <a:spcPct val="0"/>
        </a:spcAft>
        <a:defRPr sz="3600">
          <a:solidFill>
            <a:schemeClr val="tx1"/>
          </a:solidFill>
          <a:effectLst>
            <a:outerShdw blurRad="38100" dist="38100" dir="2700000" algn="tl">
              <a:srgbClr val="000000"/>
            </a:outerShdw>
          </a:effectLst>
          <a:latin typeface="Comic Sans MS" pitchFamily="66" charset="0"/>
        </a:defRPr>
      </a:lvl8pPr>
      <a:lvl9pPr marL="1827617" algn="ctr" rtl="0" fontAlgn="base">
        <a:spcBef>
          <a:spcPct val="0"/>
        </a:spcBef>
        <a:spcAft>
          <a:spcPct val="0"/>
        </a:spcAft>
        <a:defRPr sz="3600">
          <a:solidFill>
            <a:schemeClr val="tx1"/>
          </a:solidFill>
          <a:effectLst>
            <a:outerShdw blurRad="38100" dist="38100" dir="2700000" algn="tl">
              <a:srgbClr val="000000"/>
            </a:outerShdw>
          </a:effectLst>
          <a:latin typeface="Comic Sans MS" pitchFamily="66" charset="0"/>
        </a:defRPr>
      </a:lvl9pPr>
    </p:titleStyle>
    <p:bodyStyle>
      <a:lvl1pPr marL="342678" indent="-342678" algn="l" rtl="0" eaLnBrk="0" fontAlgn="base" hangingPunct="0">
        <a:spcBef>
          <a:spcPct val="20000"/>
        </a:spcBef>
        <a:spcAft>
          <a:spcPct val="0"/>
        </a:spcAft>
        <a:buClr>
          <a:schemeClr val="tx1"/>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468" indent="-285565" algn="l" rtl="0" eaLnBrk="0" fontAlgn="base" hangingPunct="0">
        <a:spcBef>
          <a:spcPct val="20000"/>
        </a:spcBef>
        <a:spcAft>
          <a:spcPct val="0"/>
        </a:spcAft>
        <a:buClr>
          <a:schemeClr val="tx1"/>
        </a:buClr>
        <a:buFont typeface="Wingdings" pitchFamily="2" charset="2"/>
        <a:buChar char="ð"/>
        <a:defRPr sz="2800">
          <a:solidFill>
            <a:schemeClr val="tx1"/>
          </a:solidFill>
          <a:effectLst>
            <a:outerShdw blurRad="38100" dist="38100" dir="2700000" algn="tl">
              <a:srgbClr val="000000"/>
            </a:outerShdw>
          </a:effectLst>
          <a:latin typeface="+mn-lt"/>
        </a:defRPr>
      </a:lvl2pPr>
      <a:lvl3pPr marL="1142258" indent="-228452" algn="l" rtl="0" eaLnBrk="0" fontAlgn="base" hangingPunct="0">
        <a:spcBef>
          <a:spcPct val="20000"/>
        </a:spcBef>
        <a:spcAft>
          <a:spcPct val="0"/>
        </a:spcAft>
        <a:buClr>
          <a:schemeClr val="tx1"/>
        </a:buClr>
        <a:buFont typeface="Wingdings" pitchFamily="2" charset="2"/>
        <a:buChar char="ü"/>
        <a:defRPr sz="2400">
          <a:solidFill>
            <a:schemeClr val="tx1"/>
          </a:solidFill>
          <a:effectLst>
            <a:outerShdw blurRad="38100" dist="38100" dir="2700000" algn="tl">
              <a:srgbClr val="000000"/>
            </a:outerShdw>
          </a:effectLst>
          <a:latin typeface="+mn-lt"/>
        </a:defRPr>
      </a:lvl3pPr>
      <a:lvl4pPr marL="1599162" indent="-228452" algn="l" rtl="0" eaLnBrk="0" fontAlgn="base" hangingPunct="0">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defRPr>
      </a:lvl4pPr>
      <a:lvl5pPr marL="2056065" indent="-228452" algn="l" rtl="0" eaLnBrk="0" fontAlgn="base" hangingPunct="0">
        <a:spcBef>
          <a:spcPct val="20000"/>
        </a:spcBef>
        <a:spcAft>
          <a:spcPct val="0"/>
        </a:spcAft>
        <a:buClr>
          <a:schemeClr val="tx1"/>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2968" indent="-228452" algn="l" rtl="0" fontAlgn="base">
        <a:spcBef>
          <a:spcPct val="20000"/>
        </a:spcBef>
        <a:spcAft>
          <a:spcPct val="0"/>
        </a:spcAft>
        <a:buClr>
          <a:schemeClr val="tx1"/>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69872" indent="-228452" algn="l" rtl="0" fontAlgn="base">
        <a:spcBef>
          <a:spcPct val="20000"/>
        </a:spcBef>
        <a:spcAft>
          <a:spcPct val="0"/>
        </a:spcAft>
        <a:buClr>
          <a:schemeClr val="tx1"/>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6775" indent="-228452" algn="l" rtl="0" fontAlgn="base">
        <a:spcBef>
          <a:spcPct val="20000"/>
        </a:spcBef>
        <a:spcAft>
          <a:spcPct val="0"/>
        </a:spcAft>
        <a:buClr>
          <a:schemeClr val="tx1"/>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3680" indent="-228452" algn="l" rtl="0" fontAlgn="base">
        <a:spcBef>
          <a:spcPct val="20000"/>
        </a:spcBef>
        <a:spcAft>
          <a:spcPct val="0"/>
        </a:spcAft>
        <a:buClr>
          <a:schemeClr val="tx1"/>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fr-FR"/>
      </a:defPPr>
      <a:lvl1pPr marL="0" algn="l" defTabSz="913806" rtl="0" eaLnBrk="1" latinLnBrk="0" hangingPunct="1">
        <a:defRPr sz="1800" kern="1200">
          <a:solidFill>
            <a:schemeClr val="tx1"/>
          </a:solidFill>
          <a:latin typeface="+mn-lt"/>
          <a:ea typeface="+mn-ea"/>
          <a:cs typeface="+mn-cs"/>
        </a:defRPr>
      </a:lvl1pPr>
      <a:lvl2pPr marL="456903" algn="l" defTabSz="913806" rtl="0" eaLnBrk="1" latinLnBrk="0" hangingPunct="1">
        <a:defRPr sz="1800" kern="1200">
          <a:solidFill>
            <a:schemeClr val="tx1"/>
          </a:solidFill>
          <a:latin typeface="+mn-lt"/>
          <a:ea typeface="+mn-ea"/>
          <a:cs typeface="+mn-cs"/>
        </a:defRPr>
      </a:lvl2pPr>
      <a:lvl3pPr marL="913806" algn="l" defTabSz="913806" rtl="0" eaLnBrk="1" latinLnBrk="0" hangingPunct="1">
        <a:defRPr sz="1800" kern="1200">
          <a:solidFill>
            <a:schemeClr val="tx1"/>
          </a:solidFill>
          <a:latin typeface="+mn-lt"/>
          <a:ea typeface="+mn-ea"/>
          <a:cs typeface="+mn-cs"/>
        </a:defRPr>
      </a:lvl3pPr>
      <a:lvl4pPr marL="1370710" algn="l" defTabSz="913806" rtl="0" eaLnBrk="1" latinLnBrk="0" hangingPunct="1">
        <a:defRPr sz="1800" kern="1200">
          <a:solidFill>
            <a:schemeClr val="tx1"/>
          </a:solidFill>
          <a:latin typeface="+mn-lt"/>
          <a:ea typeface="+mn-ea"/>
          <a:cs typeface="+mn-cs"/>
        </a:defRPr>
      </a:lvl4pPr>
      <a:lvl5pPr marL="1827617" algn="l" defTabSz="913806" rtl="0" eaLnBrk="1" latinLnBrk="0" hangingPunct="1">
        <a:defRPr sz="1800" kern="1200">
          <a:solidFill>
            <a:schemeClr val="tx1"/>
          </a:solidFill>
          <a:latin typeface="+mn-lt"/>
          <a:ea typeface="+mn-ea"/>
          <a:cs typeface="+mn-cs"/>
        </a:defRPr>
      </a:lvl5pPr>
      <a:lvl6pPr marL="2284517" algn="l" defTabSz="913806" rtl="0" eaLnBrk="1" latinLnBrk="0" hangingPunct="1">
        <a:defRPr sz="1800" kern="1200">
          <a:solidFill>
            <a:schemeClr val="tx1"/>
          </a:solidFill>
          <a:latin typeface="+mn-lt"/>
          <a:ea typeface="+mn-ea"/>
          <a:cs typeface="+mn-cs"/>
        </a:defRPr>
      </a:lvl6pPr>
      <a:lvl7pPr marL="2741420" algn="l" defTabSz="913806" rtl="0" eaLnBrk="1" latinLnBrk="0" hangingPunct="1">
        <a:defRPr sz="1800" kern="1200">
          <a:solidFill>
            <a:schemeClr val="tx1"/>
          </a:solidFill>
          <a:latin typeface="+mn-lt"/>
          <a:ea typeface="+mn-ea"/>
          <a:cs typeface="+mn-cs"/>
        </a:defRPr>
      </a:lvl7pPr>
      <a:lvl8pPr marL="3198323" algn="l" defTabSz="913806" rtl="0" eaLnBrk="1" latinLnBrk="0" hangingPunct="1">
        <a:defRPr sz="1800" kern="1200">
          <a:solidFill>
            <a:schemeClr val="tx1"/>
          </a:solidFill>
          <a:latin typeface="+mn-lt"/>
          <a:ea typeface="+mn-ea"/>
          <a:cs typeface="+mn-cs"/>
        </a:defRPr>
      </a:lvl8pPr>
      <a:lvl9pPr marL="3655225" algn="l" defTabSz="91380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D518A"/>
            </a:gs>
            <a:gs pos="100000">
              <a:srgbClr val="035387"/>
            </a:gs>
          </a:gsLst>
          <a:lin ang="15000000"/>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Oct 9 2013</a:t>
            </a:r>
            <a:endParaRPr lang="fr-FR">
              <a:solidFill>
                <a:srgbClr val="000000">
                  <a:tint val="75000"/>
                </a:srgb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Vis and IR wavefront sensing detectors</a:t>
            </a:r>
            <a:endParaRPr lang="fr-FR">
              <a:solidFill>
                <a:srgbClr val="000000">
                  <a:tint val="75000"/>
                </a:srgb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DA96AE1-F883-4FDD-9882-B338B1701446}" type="slidenum">
              <a:rPr lang="fr-FR">
                <a:solidFill>
                  <a:srgbClr val="000000">
                    <a:tint val="75000"/>
                  </a:srgbClr>
                </a:solidFill>
              </a:rPr>
              <a:pPr>
                <a:defRPr/>
              </a:pPr>
              <a:t>‹N›</a:t>
            </a:fld>
            <a:endParaRPr lang="fr-FR">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025" r:id="rId1"/>
  </p:sldLayoutIdLst>
  <p:timing>
    <p:tnLst>
      <p:par>
        <p:cTn id="1" dur="indefinite" restart="never" nodeType="tmRoot"/>
      </p:par>
    </p:tnLst>
  </p:timing>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DINOT-Medium" pitchFamily="50" charset="0"/>
        </a:defRPr>
      </a:lvl2pPr>
      <a:lvl3pPr algn="ctr" rtl="0" fontAlgn="base">
        <a:spcBef>
          <a:spcPct val="0"/>
        </a:spcBef>
        <a:spcAft>
          <a:spcPct val="0"/>
        </a:spcAft>
        <a:defRPr sz="4400">
          <a:solidFill>
            <a:schemeClr val="tx1"/>
          </a:solidFill>
          <a:latin typeface="DINOT-Medium" pitchFamily="50" charset="0"/>
        </a:defRPr>
      </a:lvl3pPr>
      <a:lvl4pPr algn="ctr" rtl="0" fontAlgn="base">
        <a:spcBef>
          <a:spcPct val="0"/>
        </a:spcBef>
        <a:spcAft>
          <a:spcPct val="0"/>
        </a:spcAft>
        <a:defRPr sz="4400">
          <a:solidFill>
            <a:schemeClr val="tx1"/>
          </a:solidFill>
          <a:latin typeface="DINOT-Medium" pitchFamily="50" charset="0"/>
        </a:defRPr>
      </a:lvl4pPr>
      <a:lvl5pPr algn="ctr" rtl="0" fontAlgn="base">
        <a:spcBef>
          <a:spcPct val="0"/>
        </a:spcBef>
        <a:spcAft>
          <a:spcPct val="0"/>
        </a:spcAft>
        <a:defRPr sz="4400">
          <a:solidFill>
            <a:schemeClr val="tx1"/>
          </a:solidFill>
          <a:latin typeface="DINOT-Medium" pitchFamily="50" charset="0"/>
        </a:defRPr>
      </a:lvl5pPr>
      <a:lvl6pPr marL="457200" algn="ctr" rtl="0" fontAlgn="base">
        <a:spcBef>
          <a:spcPct val="0"/>
        </a:spcBef>
        <a:spcAft>
          <a:spcPct val="0"/>
        </a:spcAft>
        <a:defRPr sz="4400">
          <a:solidFill>
            <a:schemeClr val="tx1"/>
          </a:solidFill>
          <a:latin typeface="DINOT-Medium" pitchFamily="50" charset="0"/>
        </a:defRPr>
      </a:lvl6pPr>
      <a:lvl7pPr marL="914400" algn="ctr" rtl="0" fontAlgn="base">
        <a:spcBef>
          <a:spcPct val="0"/>
        </a:spcBef>
        <a:spcAft>
          <a:spcPct val="0"/>
        </a:spcAft>
        <a:defRPr sz="4400">
          <a:solidFill>
            <a:schemeClr val="tx1"/>
          </a:solidFill>
          <a:latin typeface="DINOT-Medium" pitchFamily="50" charset="0"/>
        </a:defRPr>
      </a:lvl7pPr>
      <a:lvl8pPr marL="1371600" algn="ctr" rtl="0" fontAlgn="base">
        <a:spcBef>
          <a:spcPct val="0"/>
        </a:spcBef>
        <a:spcAft>
          <a:spcPct val="0"/>
        </a:spcAft>
        <a:defRPr sz="4400">
          <a:solidFill>
            <a:schemeClr val="tx1"/>
          </a:solidFill>
          <a:latin typeface="DINOT-Medium" pitchFamily="50" charset="0"/>
        </a:defRPr>
      </a:lvl8pPr>
      <a:lvl9pPr marL="1828800" algn="ctr" rtl="0" fontAlgn="base">
        <a:spcBef>
          <a:spcPct val="0"/>
        </a:spcBef>
        <a:spcAft>
          <a:spcPct val="0"/>
        </a:spcAft>
        <a:defRPr sz="4400">
          <a:solidFill>
            <a:schemeClr val="tx1"/>
          </a:solidFill>
          <a:latin typeface="DINOT-Medium" pitchFamily="50"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D518A"/>
            </a:gs>
            <a:gs pos="100000">
              <a:srgbClr val="035387"/>
            </a:gs>
          </a:gsLst>
          <a:lin ang="15000000"/>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Oct 9 2013</a:t>
            </a:r>
            <a:endParaRPr lang="fr-FR">
              <a:solidFill>
                <a:srgbClr val="000000">
                  <a:tint val="75000"/>
                </a:srgb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Vis and IR wavefront sensing detectors</a:t>
            </a:r>
            <a:endParaRPr lang="fr-FR">
              <a:solidFill>
                <a:srgbClr val="000000">
                  <a:tint val="75000"/>
                </a:srgb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DA96AE1-F883-4FDD-9882-B338B1701446}" type="slidenum">
              <a:rPr lang="fr-FR">
                <a:solidFill>
                  <a:srgbClr val="000000">
                    <a:tint val="75000"/>
                  </a:srgbClr>
                </a:solidFill>
              </a:rPr>
              <a:pPr>
                <a:defRPr/>
              </a:pPr>
              <a:t>‹N›</a:t>
            </a:fld>
            <a:endParaRPr lang="fr-FR">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027" r:id="rId1"/>
  </p:sldLayoutIdLst>
  <p:timing>
    <p:tnLst>
      <p:par>
        <p:cTn id="1" dur="indefinite" restart="never" nodeType="tmRoot"/>
      </p:par>
    </p:tnLst>
  </p:timing>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DINOT-Medium" pitchFamily="50" charset="0"/>
        </a:defRPr>
      </a:lvl2pPr>
      <a:lvl3pPr algn="ctr" rtl="0" fontAlgn="base">
        <a:spcBef>
          <a:spcPct val="0"/>
        </a:spcBef>
        <a:spcAft>
          <a:spcPct val="0"/>
        </a:spcAft>
        <a:defRPr sz="4400">
          <a:solidFill>
            <a:schemeClr val="tx1"/>
          </a:solidFill>
          <a:latin typeface="DINOT-Medium" pitchFamily="50" charset="0"/>
        </a:defRPr>
      </a:lvl3pPr>
      <a:lvl4pPr algn="ctr" rtl="0" fontAlgn="base">
        <a:spcBef>
          <a:spcPct val="0"/>
        </a:spcBef>
        <a:spcAft>
          <a:spcPct val="0"/>
        </a:spcAft>
        <a:defRPr sz="4400">
          <a:solidFill>
            <a:schemeClr val="tx1"/>
          </a:solidFill>
          <a:latin typeface="DINOT-Medium" pitchFamily="50" charset="0"/>
        </a:defRPr>
      </a:lvl4pPr>
      <a:lvl5pPr algn="ctr" rtl="0" fontAlgn="base">
        <a:spcBef>
          <a:spcPct val="0"/>
        </a:spcBef>
        <a:spcAft>
          <a:spcPct val="0"/>
        </a:spcAft>
        <a:defRPr sz="4400">
          <a:solidFill>
            <a:schemeClr val="tx1"/>
          </a:solidFill>
          <a:latin typeface="DINOT-Medium" pitchFamily="50" charset="0"/>
        </a:defRPr>
      </a:lvl5pPr>
      <a:lvl6pPr marL="457200" algn="ctr" rtl="0" fontAlgn="base">
        <a:spcBef>
          <a:spcPct val="0"/>
        </a:spcBef>
        <a:spcAft>
          <a:spcPct val="0"/>
        </a:spcAft>
        <a:defRPr sz="4400">
          <a:solidFill>
            <a:schemeClr val="tx1"/>
          </a:solidFill>
          <a:latin typeface="DINOT-Medium" pitchFamily="50" charset="0"/>
        </a:defRPr>
      </a:lvl6pPr>
      <a:lvl7pPr marL="914400" algn="ctr" rtl="0" fontAlgn="base">
        <a:spcBef>
          <a:spcPct val="0"/>
        </a:spcBef>
        <a:spcAft>
          <a:spcPct val="0"/>
        </a:spcAft>
        <a:defRPr sz="4400">
          <a:solidFill>
            <a:schemeClr val="tx1"/>
          </a:solidFill>
          <a:latin typeface="DINOT-Medium" pitchFamily="50" charset="0"/>
        </a:defRPr>
      </a:lvl7pPr>
      <a:lvl8pPr marL="1371600" algn="ctr" rtl="0" fontAlgn="base">
        <a:spcBef>
          <a:spcPct val="0"/>
        </a:spcBef>
        <a:spcAft>
          <a:spcPct val="0"/>
        </a:spcAft>
        <a:defRPr sz="4400">
          <a:solidFill>
            <a:schemeClr val="tx1"/>
          </a:solidFill>
          <a:latin typeface="DINOT-Medium" pitchFamily="50" charset="0"/>
        </a:defRPr>
      </a:lvl8pPr>
      <a:lvl9pPr marL="1828800" algn="ctr" rtl="0" fontAlgn="base">
        <a:spcBef>
          <a:spcPct val="0"/>
        </a:spcBef>
        <a:spcAft>
          <a:spcPct val="0"/>
        </a:spcAft>
        <a:defRPr sz="4400">
          <a:solidFill>
            <a:schemeClr val="tx1"/>
          </a:solidFill>
          <a:latin typeface="DINOT-Medium" pitchFamily="50"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D518A"/>
            </a:gs>
            <a:gs pos="100000">
              <a:srgbClr val="035387"/>
            </a:gs>
          </a:gsLst>
          <a:lin ang="15000000"/>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Oct 9 2013</a:t>
            </a:r>
            <a:endParaRPr lang="fr-FR">
              <a:solidFill>
                <a:srgbClr val="000000">
                  <a:tint val="75000"/>
                </a:srgb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Vis and IR wavefront sensing detectors</a:t>
            </a:r>
            <a:endParaRPr lang="fr-FR">
              <a:solidFill>
                <a:srgbClr val="000000">
                  <a:tint val="75000"/>
                </a:srgb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DA96AE1-F883-4FDD-9882-B338B1701446}" type="slidenum">
              <a:rPr lang="fr-FR">
                <a:solidFill>
                  <a:srgbClr val="000000">
                    <a:tint val="75000"/>
                  </a:srgbClr>
                </a:solidFill>
              </a:rPr>
              <a:pPr>
                <a:defRPr/>
              </a:pPr>
              <a:t>‹N›</a:t>
            </a:fld>
            <a:endParaRPr lang="fr-FR">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029" r:id="rId1"/>
  </p:sldLayoutIdLst>
  <p:timing>
    <p:tnLst>
      <p:par>
        <p:cTn id="1" dur="indefinite" restart="never" nodeType="tmRoot"/>
      </p:par>
    </p:tnLst>
  </p:timing>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DINOT-Medium" pitchFamily="50" charset="0"/>
        </a:defRPr>
      </a:lvl2pPr>
      <a:lvl3pPr algn="ctr" rtl="0" fontAlgn="base">
        <a:spcBef>
          <a:spcPct val="0"/>
        </a:spcBef>
        <a:spcAft>
          <a:spcPct val="0"/>
        </a:spcAft>
        <a:defRPr sz="4400">
          <a:solidFill>
            <a:schemeClr val="tx1"/>
          </a:solidFill>
          <a:latin typeface="DINOT-Medium" pitchFamily="50" charset="0"/>
        </a:defRPr>
      </a:lvl3pPr>
      <a:lvl4pPr algn="ctr" rtl="0" fontAlgn="base">
        <a:spcBef>
          <a:spcPct val="0"/>
        </a:spcBef>
        <a:spcAft>
          <a:spcPct val="0"/>
        </a:spcAft>
        <a:defRPr sz="4400">
          <a:solidFill>
            <a:schemeClr val="tx1"/>
          </a:solidFill>
          <a:latin typeface="DINOT-Medium" pitchFamily="50" charset="0"/>
        </a:defRPr>
      </a:lvl4pPr>
      <a:lvl5pPr algn="ctr" rtl="0" fontAlgn="base">
        <a:spcBef>
          <a:spcPct val="0"/>
        </a:spcBef>
        <a:spcAft>
          <a:spcPct val="0"/>
        </a:spcAft>
        <a:defRPr sz="4400">
          <a:solidFill>
            <a:schemeClr val="tx1"/>
          </a:solidFill>
          <a:latin typeface="DINOT-Medium" pitchFamily="50" charset="0"/>
        </a:defRPr>
      </a:lvl5pPr>
      <a:lvl6pPr marL="457200" algn="ctr" rtl="0" fontAlgn="base">
        <a:spcBef>
          <a:spcPct val="0"/>
        </a:spcBef>
        <a:spcAft>
          <a:spcPct val="0"/>
        </a:spcAft>
        <a:defRPr sz="4400">
          <a:solidFill>
            <a:schemeClr val="tx1"/>
          </a:solidFill>
          <a:latin typeface="DINOT-Medium" pitchFamily="50" charset="0"/>
        </a:defRPr>
      </a:lvl6pPr>
      <a:lvl7pPr marL="914400" algn="ctr" rtl="0" fontAlgn="base">
        <a:spcBef>
          <a:spcPct val="0"/>
        </a:spcBef>
        <a:spcAft>
          <a:spcPct val="0"/>
        </a:spcAft>
        <a:defRPr sz="4400">
          <a:solidFill>
            <a:schemeClr val="tx1"/>
          </a:solidFill>
          <a:latin typeface="DINOT-Medium" pitchFamily="50" charset="0"/>
        </a:defRPr>
      </a:lvl7pPr>
      <a:lvl8pPr marL="1371600" algn="ctr" rtl="0" fontAlgn="base">
        <a:spcBef>
          <a:spcPct val="0"/>
        </a:spcBef>
        <a:spcAft>
          <a:spcPct val="0"/>
        </a:spcAft>
        <a:defRPr sz="4400">
          <a:solidFill>
            <a:schemeClr val="tx1"/>
          </a:solidFill>
          <a:latin typeface="DINOT-Medium" pitchFamily="50" charset="0"/>
        </a:defRPr>
      </a:lvl8pPr>
      <a:lvl9pPr marL="1828800" algn="ctr" rtl="0" fontAlgn="base">
        <a:spcBef>
          <a:spcPct val="0"/>
        </a:spcBef>
        <a:spcAft>
          <a:spcPct val="0"/>
        </a:spcAft>
        <a:defRPr sz="4400">
          <a:solidFill>
            <a:schemeClr val="tx1"/>
          </a:solidFill>
          <a:latin typeface="DINOT-Medium" pitchFamily="50"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D518A"/>
            </a:gs>
            <a:gs pos="100000">
              <a:srgbClr val="035387"/>
            </a:gs>
          </a:gsLst>
          <a:lin ang="15000000"/>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Oct 9 2013</a:t>
            </a:r>
            <a:endParaRPr lang="fr-FR">
              <a:solidFill>
                <a:srgbClr val="000000">
                  <a:tint val="75000"/>
                </a:srgb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Vis and IR wavefront sensing detectors</a:t>
            </a:r>
            <a:endParaRPr lang="fr-FR">
              <a:solidFill>
                <a:srgbClr val="000000">
                  <a:tint val="75000"/>
                </a:srgb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DA96AE1-F883-4FDD-9882-B338B1701446}" type="slidenum">
              <a:rPr lang="fr-FR">
                <a:solidFill>
                  <a:srgbClr val="000000">
                    <a:tint val="75000"/>
                  </a:srgbClr>
                </a:solidFill>
              </a:rPr>
              <a:pPr>
                <a:defRPr/>
              </a:pPr>
              <a:t>‹N›</a:t>
            </a:fld>
            <a:endParaRPr lang="fr-FR">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033" r:id="rId1"/>
  </p:sldLayoutIdLst>
  <p:timing>
    <p:tnLst>
      <p:par>
        <p:cTn id="1" dur="indefinite" restart="never" nodeType="tmRoot"/>
      </p:par>
    </p:tnLst>
  </p:timing>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DINOT-Medium" pitchFamily="50" charset="0"/>
        </a:defRPr>
      </a:lvl2pPr>
      <a:lvl3pPr algn="ctr" rtl="0" fontAlgn="base">
        <a:spcBef>
          <a:spcPct val="0"/>
        </a:spcBef>
        <a:spcAft>
          <a:spcPct val="0"/>
        </a:spcAft>
        <a:defRPr sz="4400">
          <a:solidFill>
            <a:schemeClr val="tx1"/>
          </a:solidFill>
          <a:latin typeface="DINOT-Medium" pitchFamily="50" charset="0"/>
        </a:defRPr>
      </a:lvl3pPr>
      <a:lvl4pPr algn="ctr" rtl="0" fontAlgn="base">
        <a:spcBef>
          <a:spcPct val="0"/>
        </a:spcBef>
        <a:spcAft>
          <a:spcPct val="0"/>
        </a:spcAft>
        <a:defRPr sz="4400">
          <a:solidFill>
            <a:schemeClr val="tx1"/>
          </a:solidFill>
          <a:latin typeface="DINOT-Medium" pitchFamily="50" charset="0"/>
        </a:defRPr>
      </a:lvl4pPr>
      <a:lvl5pPr algn="ctr" rtl="0" fontAlgn="base">
        <a:spcBef>
          <a:spcPct val="0"/>
        </a:spcBef>
        <a:spcAft>
          <a:spcPct val="0"/>
        </a:spcAft>
        <a:defRPr sz="4400">
          <a:solidFill>
            <a:schemeClr val="tx1"/>
          </a:solidFill>
          <a:latin typeface="DINOT-Medium" pitchFamily="50" charset="0"/>
        </a:defRPr>
      </a:lvl5pPr>
      <a:lvl6pPr marL="457200" algn="ctr" rtl="0" fontAlgn="base">
        <a:spcBef>
          <a:spcPct val="0"/>
        </a:spcBef>
        <a:spcAft>
          <a:spcPct val="0"/>
        </a:spcAft>
        <a:defRPr sz="4400">
          <a:solidFill>
            <a:schemeClr val="tx1"/>
          </a:solidFill>
          <a:latin typeface="DINOT-Medium" pitchFamily="50" charset="0"/>
        </a:defRPr>
      </a:lvl6pPr>
      <a:lvl7pPr marL="914400" algn="ctr" rtl="0" fontAlgn="base">
        <a:spcBef>
          <a:spcPct val="0"/>
        </a:spcBef>
        <a:spcAft>
          <a:spcPct val="0"/>
        </a:spcAft>
        <a:defRPr sz="4400">
          <a:solidFill>
            <a:schemeClr val="tx1"/>
          </a:solidFill>
          <a:latin typeface="DINOT-Medium" pitchFamily="50" charset="0"/>
        </a:defRPr>
      </a:lvl7pPr>
      <a:lvl8pPr marL="1371600" algn="ctr" rtl="0" fontAlgn="base">
        <a:spcBef>
          <a:spcPct val="0"/>
        </a:spcBef>
        <a:spcAft>
          <a:spcPct val="0"/>
        </a:spcAft>
        <a:defRPr sz="4400">
          <a:solidFill>
            <a:schemeClr val="tx1"/>
          </a:solidFill>
          <a:latin typeface="DINOT-Medium" pitchFamily="50" charset="0"/>
        </a:defRPr>
      </a:lvl8pPr>
      <a:lvl9pPr marL="1828800" algn="ctr" rtl="0" fontAlgn="base">
        <a:spcBef>
          <a:spcPct val="0"/>
        </a:spcBef>
        <a:spcAft>
          <a:spcPct val="0"/>
        </a:spcAft>
        <a:defRPr sz="4400">
          <a:solidFill>
            <a:schemeClr val="tx1"/>
          </a:solidFill>
          <a:latin typeface="DINOT-Medium" pitchFamily="50"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D518A"/>
            </a:gs>
            <a:gs pos="100000">
              <a:srgbClr val="035387"/>
            </a:gs>
          </a:gsLst>
          <a:lin ang="15000000"/>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Oct 9 2013</a:t>
            </a:r>
            <a:endParaRPr lang="fr-FR">
              <a:solidFill>
                <a:srgbClr val="000000">
                  <a:tint val="75000"/>
                </a:srgb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Vis and IR wavefront sensing detectors</a:t>
            </a:r>
            <a:endParaRPr lang="fr-FR">
              <a:solidFill>
                <a:srgbClr val="000000">
                  <a:tint val="75000"/>
                </a:srgb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DA96AE1-F883-4FDD-9882-B338B1701446}" type="slidenum">
              <a:rPr lang="fr-FR">
                <a:solidFill>
                  <a:srgbClr val="000000">
                    <a:tint val="75000"/>
                  </a:srgbClr>
                </a:solidFill>
              </a:rPr>
              <a:pPr>
                <a:defRPr/>
              </a:pPr>
              <a:t>‹N›</a:t>
            </a:fld>
            <a:endParaRPr lang="fr-FR">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035" r:id="rId1"/>
  </p:sldLayoutIdLst>
  <p:timing>
    <p:tnLst>
      <p:par>
        <p:cTn id="1" dur="indefinite" restart="never" nodeType="tmRoot"/>
      </p:par>
    </p:tnLst>
  </p:timing>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DINOT-Medium" pitchFamily="50" charset="0"/>
        </a:defRPr>
      </a:lvl2pPr>
      <a:lvl3pPr algn="ctr" rtl="0" fontAlgn="base">
        <a:spcBef>
          <a:spcPct val="0"/>
        </a:spcBef>
        <a:spcAft>
          <a:spcPct val="0"/>
        </a:spcAft>
        <a:defRPr sz="4400">
          <a:solidFill>
            <a:schemeClr val="tx1"/>
          </a:solidFill>
          <a:latin typeface="DINOT-Medium" pitchFamily="50" charset="0"/>
        </a:defRPr>
      </a:lvl3pPr>
      <a:lvl4pPr algn="ctr" rtl="0" fontAlgn="base">
        <a:spcBef>
          <a:spcPct val="0"/>
        </a:spcBef>
        <a:spcAft>
          <a:spcPct val="0"/>
        </a:spcAft>
        <a:defRPr sz="4400">
          <a:solidFill>
            <a:schemeClr val="tx1"/>
          </a:solidFill>
          <a:latin typeface="DINOT-Medium" pitchFamily="50" charset="0"/>
        </a:defRPr>
      </a:lvl4pPr>
      <a:lvl5pPr algn="ctr" rtl="0" fontAlgn="base">
        <a:spcBef>
          <a:spcPct val="0"/>
        </a:spcBef>
        <a:spcAft>
          <a:spcPct val="0"/>
        </a:spcAft>
        <a:defRPr sz="4400">
          <a:solidFill>
            <a:schemeClr val="tx1"/>
          </a:solidFill>
          <a:latin typeface="DINOT-Medium" pitchFamily="50" charset="0"/>
        </a:defRPr>
      </a:lvl5pPr>
      <a:lvl6pPr marL="457200" algn="ctr" rtl="0" fontAlgn="base">
        <a:spcBef>
          <a:spcPct val="0"/>
        </a:spcBef>
        <a:spcAft>
          <a:spcPct val="0"/>
        </a:spcAft>
        <a:defRPr sz="4400">
          <a:solidFill>
            <a:schemeClr val="tx1"/>
          </a:solidFill>
          <a:latin typeface="DINOT-Medium" pitchFamily="50" charset="0"/>
        </a:defRPr>
      </a:lvl6pPr>
      <a:lvl7pPr marL="914400" algn="ctr" rtl="0" fontAlgn="base">
        <a:spcBef>
          <a:spcPct val="0"/>
        </a:spcBef>
        <a:spcAft>
          <a:spcPct val="0"/>
        </a:spcAft>
        <a:defRPr sz="4400">
          <a:solidFill>
            <a:schemeClr val="tx1"/>
          </a:solidFill>
          <a:latin typeface="DINOT-Medium" pitchFamily="50" charset="0"/>
        </a:defRPr>
      </a:lvl7pPr>
      <a:lvl8pPr marL="1371600" algn="ctr" rtl="0" fontAlgn="base">
        <a:spcBef>
          <a:spcPct val="0"/>
        </a:spcBef>
        <a:spcAft>
          <a:spcPct val="0"/>
        </a:spcAft>
        <a:defRPr sz="4400">
          <a:solidFill>
            <a:schemeClr val="tx1"/>
          </a:solidFill>
          <a:latin typeface="DINOT-Medium" pitchFamily="50" charset="0"/>
        </a:defRPr>
      </a:lvl8pPr>
      <a:lvl9pPr marL="1828800" algn="ctr" rtl="0" fontAlgn="base">
        <a:spcBef>
          <a:spcPct val="0"/>
        </a:spcBef>
        <a:spcAft>
          <a:spcPct val="0"/>
        </a:spcAft>
        <a:defRPr sz="4400">
          <a:solidFill>
            <a:schemeClr val="tx1"/>
          </a:solidFill>
          <a:latin typeface="DINOT-Medium" pitchFamily="50"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orme lib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381" tIns="45692" rIns="91381" bIns="45692" anchor="t" compatLnSpc="1"/>
          <a:lstStyle/>
          <a:p>
            <a:endParaRPr kumimoji="0" lang="en-US"/>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381" tIns="45692" rIns="91381" bIns="45692" anchor="t" compatLnSpc="1"/>
          <a:lstStyle/>
          <a:p>
            <a:endParaRPr kumimoji="0" lang="en-US"/>
          </a:p>
        </p:txBody>
      </p:sp>
      <p:sp>
        <p:nvSpPr>
          <p:cNvPr id="9" name="Espace réservé du titre 8"/>
          <p:cNvSpPr>
            <a:spLocks noGrp="1"/>
          </p:cNvSpPr>
          <p:nvPr>
            <p:ph type="title"/>
          </p:nvPr>
        </p:nvSpPr>
        <p:spPr>
          <a:xfrm>
            <a:off x="457200" y="274638"/>
            <a:ext cx="7467600" cy="1143000"/>
          </a:xfrm>
          <a:prstGeom prst="rect">
            <a:avLst/>
          </a:prstGeom>
        </p:spPr>
        <p:txBody>
          <a:bodyPr vert="horz" lIns="45692" tIns="45692" rIns="45692" bIns="45692" anchor="ctr">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600212"/>
            <a:ext cx="7467600" cy="4525963"/>
          </a:xfrm>
          <a:prstGeom prst="rect">
            <a:avLst/>
          </a:prstGeom>
        </p:spPr>
        <p:txBody>
          <a:bodyPr vert="horz" lIns="91381" tIns="45692" rIns="91381" bIns="45692">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422088"/>
            <a:ext cx="2133600" cy="365125"/>
          </a:xfrm>
          <a:prstGeom prst="rect">
            <a:avLst/>
          </a:prstGeom>
        </p:spPr>
        <p:txBody>
          <a:bodyPr vert="horz" lIns="91381" tIns="45692" rIns="91381" bIns="0" anchor="b"/>
          <a:lstStyle>
            <a:lvl1pPr algn="l" eaLnBrk="1" latinLnBrk="0" hangingPunct="1">
              <a:defRPr kumimoji="0" sz="1000">
                <a:solidFill>
                  <a:schemeClr val="tx2">
                    <a:shade val="50000"/>
                  </a:schemeClr>
                </a:solidFill>
              </a:defRPr>
            </a:lvl1pPr>
          </a:lstStyle>
          <a:p>
            <a:pPr>
              <a:defRPr/>
            </a:pPr>
            <a:r>
              <a:rPr lang="en-US" smtClean="0"/>
              <a:t>Oct 9 2013</a:t>
            </a:r>
            <a:endParaRPr lang="en-GB"/>
          </a:p>
        </p:txBody>
      </p:sp>
      <p:sp>
        <p:nvSpPr>
          <p:cNvPr id="22" name="Espace réservé du pied de page 21"/>
          <p:cNvSpPr>
            <a:spLocks noGrp="1"/>
          </p:cNvSpPr>
          <p:nvPr>
            <p:ph type="ftr" sz="quarter" idx="3"/>
          </p:nvPr>
        </p:nvSpPr>
        <p:spPr>
          <a:xfrm>
            <a:off x="3124201" y="6422088"/>
            <a:ext cx="2895600" cy="365125"/>
          </a:xfrm>
          <a:prstGeom prst="rect">
            <a:avLst/>
          </a:prstGeom>
        </p:spPr>
        <p:txBody>
          <a:bodyPr vert="horz" lIns="0" tIns="45692" rIns="0" bIns="0" anchor="b"/>
          <a:lstStyle>
            <a:lvl1pPr algn="ctr" eaLnBrk="1" latinLnBrk="0" hangingPunct="1">
              <a:defRPr kumimoji="0" sz="1000">
                <a:solidFill>
                  <a:schemeClr val="tx2">
                    <a:shade val="50000"/>
                  </a:schemeClr>
                </a:solidFill>
              </a:defRPr>
            </a:lvl1pPr>
          </a:lstStyle>
          <a:p>
            <a:pPr>
              <a:defRPr/>
            </a:pPr>
            <a:r>
              <a:rPr lang="en-US" smtClean="0"/>
              <a:t>Vis and IR wavefront sensing detectors</a:t>
            </a:r>
            <a:endParaRPr lang="en-GB"/>
          </a:p>
        </p:txBody>
      </p:sp>
      <p:sp>
        <p:nvSpPr>
          <p:cNvPr id="18" name="Espace réservé du numéro de diapositive 17"/>
          <p:cNvSpPr>
            <a:spLocks noGrp="1"/>
          </p:cNvSpPr>
          <p:nvPr>
            <p:ph type="sldNum" sz="quarter" idx="4"/>
          </p:nvPr>
        </p:nvSpPr>
        <p:spPr>
          <a:xfrm>
            <a:off x="8153400" y="642208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E03C7B64-1756-4936-9BFA-4172D940B7DA}" type="slidenum">
              <a:rPr lang="en-GB" smtClean="0"/>
              <a:pPr>
                <a:defRPr/>
              </a:pPr>
              <a:t>‹N›</a:t>
            </a:fld>
            <a:endParaRPr lang="en-GB"/>
          </a:p>
        </p:txBody>
      </p:sp>
    </p:spTree>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731" r:id="rId12"/>
  </p:sldLayoutIdLst>
  <p:transition>
    <p:fade/>
  </p:transition>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352" indent="-383799"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1908" indent="-274142"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188" indent="-255866"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79329" indent="-237591"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89504" indent="-182761"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699681" indent="-182761"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18995" indent="-182761"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8307" indent="-1827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0207" indent="-182761"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6903" algn="l" rtl="0" eaLnBrk="1" latinLnBrk="0" hangingPunct="1">
        <a:defRPr kumimoji="0" kern="1200">
          <a:solidFill>
            <a:schemeClr val="tx1"/>
          </a:solidFill>
          <a:latin typeface="+mn-lt"/>
          <a:ea typeface="+mn-ea"/>
          <a:cs typeface="+mn-cs"/>
        </a:defRPr>
      </a:lvl2pPr>
      <a:lvl3pPr marL="913806" algn="l" rtl="0" eaLnBrk="1" latinLnBrk="0" hangingPunct="1">
        <a:defRPr kumimoji="0" kern="1200">
          <a:solidFill>
            <a:schemeClr val="tx1"/>
          </a:solidFill>
          <a:latin typeface="+mn-lt"/>
          <a:ea typeface="+mn-ea"/>
          <a:cs typeface="+mn-cs"/>
        </a:defRPr>
      </a:lvl3pPr>
      <a:lvl4pPr marL="1370710" algn="l" rtl="0" eaLnBrk="1" latinLnBrk="0" hangingPunct="1">
        <a:defRPr kumimoji="0" kern="1200">
          <a:solidFill>
            <a:schemeClr val="tx1"/>
          </a:solidFill>
          <a:latin typeface="+mn-lt"/>
          <a:ea typeface="+mn-ea"/>
          <a:cs typeface="+mn-cs"/>
        </a:defRPr>
      </a:lvl4pPr>
      <a:lvl5pPr marL="1827617" algn="l" rtl="0" eaLnBrk="1" latinLnBrk="0" hangingPunct="1">
        <a:defRPr kumimoji="0" kern="1200">
          <a:solidFill>
            <a:schemeClr val="tx1"/>
          </a:solidFill>
          <a:latin typeface="+mn-lt"/>
          <a:ea typeface="+mn-ea"/>
          <a:cs typeface="+mn-cs"/>
        </a:defRPr>
      </a:lvl5pPr>
      <a:lvl6pPr marL="2284517" algn="l" rtl="0" eaLnBrk="1" latinLnBrk="0" hangingPunct="1">
        <a:defRPr kumimoji="0" kern="1200">
          <a:solidFill>
            <a:schemeClr val="tx1"/>
          </a:solidFill>
          <a:latin typeface="+mn-lt"/>
          <a:ea typeface="+mn-ea"/>
          <a:cs typeface="+mn-cs"/>
        </a:defRPr>
      </a:lvl6pPr>
      <a:lvl7pPr marL="2741420" algn="l" rtl="0" eaLnBrk="1" latinLnBrk="0" hangingPunct="1">
        <a:defRPr kumimoji="0" kern="1200">
          <a:solidFill>
            <a:schemeClr val="tx1"/>
          </a:solidFill>
          <a:latin typeface="+mn-lt"/>
          <a:ea typeface="+mn-ea"/>
          <a:cs typeface="+mn-cs"/>
        </a:defRPr>
      </a:lvl7pPr>
      <a:lvl8pPr marL="3198323" algn="l" rtl="0" eaLnBrk="1" latinLnBrk="0" hangingPunct="1">
        <a:defRPr kumimoji="0" kern="1200">
          <a:solidFill>
            <a:schemeClr val="tx1"/>
          </a:solidFill>
          <a:latin typeface="+mn-lt"/>
          <a:ea typeface="+mn-ea"/>
          <a:cs typeface="+mn-cs"/>
        </a:defRPr>
      </a:lvl8pPr>
      <a:lvl9pPr marL="3655225"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3" cstate="print"/>
          <a:srcRect/>
          <a:stretch>
            <a:fillRect/>
          </a:stretch>
        </p:blipFill>
        <p:spPr bwMode="auto">
          <a:xfrm>
            <a:off x="273050" y="6189663"/>
            <a:ext cx="1276350" cy="417512"/>
          </a:xfrm>
          <a:prstGeom prst="rect">
            <a:avLst/>
          </a:prstGeom>
          <a:noFill/>
          <a:ln w="9525">
            <a:noFill/>
            <a:miter lim="800000"/>
            <a:headEnd/>
            <a:tailEnd/>
          </a:ln>
        </p:spPr>
      </p:pic>
      <p:pic>
        <p:nvPicPr>
          <p:cNvPr id="1027" name="Picture 13"/>
          <p:cNvPicPr>
            <a:picLocks noChangeAspect="1" noChangeArrowheads="1"/>
          </p:cNvPicPr>
          <p:nvPr/>
        </p:nvPicPr>
        <p:blipFill>
          <a:blip r:embed="rId4" cstate="print"/>
          <a:srcRect/>
          <a:stretch>
            <a:fillRect/>
          </a:stretch>
        </p:blipFill>
        <p:spPr bwMode="auto">
          <a:xfrm>
            <a:off x="7935913" y="6154738"/>
            <a:ext cx="954087" cy="427037"/>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0"/>
            <a:ext cx="9144000" cy="931863"/>
          </a:xfrm>
          <a:prstGeom prst="rect">
            <a:avLst/>
          </a:prstGeom>
          <a:noFill/>
          <a:ln w="9525">
            <a:noFill/>
            <a:miter lim="800000"/>
            <a:headEnd/>
            <a:tailEnd/>
          </a:ln>
        </p:spPr>
        <p:txBody>
          <a:bodyPr vert="horz" wrap="square" lIns="36000" tIns="36000" rIns="36000" bIns="36000" numCol="1" anchor="ctr" anchorCtr="0" compatLnSpc="1">
            <a:prstTxWarp prst="textNoShape">
              <a:avLst/>
            </a:prstTxWarp>
          </a:bodyPr>
          <a:lstStyle/>
          <a:p>
            <a:pPr lvl="0"/>
            <a:r>
              <a:rPr lang="fr-FR" smtClean="0"/>
              <a:t>Cliquez pour modifier le style du titre</a:t>
            </a:r>
          </a:p>
        </p:txBody>
      </p:sp>
      <p:sp>
        <p:nvSpPr>
          <p:cNvPr id="1029" name="Rectangle 3"/>
          <p:cNvSpPr>
            <a:spLocks noGrp="1" noChangeArrowheads="1"/>
          </p:cNvSpPr>
          <p:nvPr>
            <p:ph type="body" idx="1"/>
          </p:nvPr>
        </p:nvSpPr>
        <p:spPr bwMode="auto">
          <a:xfrm>
            <a:off x="152400" y="1019175"/>
            <a:ext cx="8991600" cy="5457825"/>
          </a:xfrm>
          <a:prstGeom prst="rect">
            <a:avLst/>
          </a:prstGeom>
          <a:noFill/>
          <a:ln w="9525">
            <a:noFill/>
            <a:miter lim="800000"/>
            <a:headEnd/>
            <a:tailEnd/>
          </a:ln>
        </p:spPr>
        <p:txBody>
          <a:bodyPr vert="horz" wrap="square" lIns="72000" tIns="36000" rIns="7200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Espace réservé de la date 3"/>
          <p:cNvSpPr>
            <a:spLocks noGrp="1"/>
          </p:cNvSpPr>
          <p:nvPr>
            <p:ph type="dt" sz="half" idx="2"/>
          </p:nvPr>
        </p:nvSpPr>
        <p:spPr bwMode="auto">
          <a:xfrm>
            <a:off x="57150" y="6648450"/>
            <a:ext cx="1816100" cy="1905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000" smtClean="0">
                <a:solidFill>
                  <a:schemeClr val="bg2"/>
                </a:solidFill>
                <a:ea typeface="ＭＳ Ｐゴシック" charset="-128"/>
              </a:defRPr>
            </a:lvl1pPr>
          </a:lstStyle>
          <a:p>
            <a:pPr>
              <a:defRPr/>
            </a:pPr>
            <a:r>
              <a:rPr lang="en-US" smtClean="0">
                <a:solidFill>
                  <a:srgbClr val="808080"/>
                </a:solidFill>
                <a:cs typeface="+mn-cs"/>
              </a:rPr>
              <a:t>Oct 9 2013</a:t>
            </a:r>
            <a:endParaRPr lang="en-US">
              <a:solidFill>
                <a:srgbClr val="808080"/>
              </a:solidFill>
              <a:cs typeface="+mn-cs"/>
            </a:endParaRPr>
          </a:p>
        </p:txBody>
      </p:sp>
      <p:sp>
        <p:nvSpPr>
          <p:cNvPr id="9" name="Espace réservé du pied de page 4"/>
          <p:cNvSpPr>
            <a:spLocks noGrp="1"/>
          </p:cNvSpPr>
          <p:nvPr>
            <p:ph type="ftr" sz="quarter" idx="3"/>
          </p:nvPr>
        </p:nvSpPr>
        <p:spPr bwMode="auto">
          <a:xfrm>
            <a:off x="1657350" y="6657975"/>
            <a:ext cx="6284913" cy="180975"/>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000" smtClean="0">
                <a:solidFill>
                  <a:schemeClr val="bg2"/>
                </a:solidFill>
                <a:ea typeface="ＭＳ Ｐゴシック" charset="-128"/>
              </a:defRPr>
            </a:lvl1pPr>
          </a:lstStyle>
          <a:p>
            <a:pPr>
              <a:defRPr/>
            </a:pPr>
            <a:r>
              <a:rPr lang="en-US" smtClean="0">
                <a:solidFill>
                  <a:srgbClr val="808080"/>
                </a:solidFill>
                <a:cs typeface="+mn-cs"/>
              </a:rPr>
              <a:t>Vis and IR wavefront sensing detectors</a:t>
            </a:r>
            <a:endParaRPr lang="en-US">
              <a:solidFill>
                <a:srgbClr val="808080"/>
              </a:solidFill>
              <a:cs typeface="+mn-cs"/>
            </a:endParaRPr>
          </a:p>
        </p:txBody>
      </p:sp>
      <p:sp>
        <p:nvSpPr>
          <p:cNvPr id="10" name="Espace réservé du numéro de diapositive 5"/>
          <p:cNvSpPr>
            <a:spLocks noGrp="1"/>
          </p:cNvSpPr>
          <p:nvPr>
            <p:ph type="sldNum" sz="quarter" idx="4"/>
          </p:nvPr>
        </p:nvSpPr>
        <p:spPr bwMode="auto">
          <a:xfrm>
            <a:off x="8013700" y="6657975"/>
            <a:ext cx="1035050" cy="180975"/>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000" smtClean="0">
                <a:solidFill>
                  <a:schemeClr val="bg2"/>
                </a:solidFill>
                <a:latin typeface="Times" charset="0"/>
                <a:ea typeface="ＭＳ Ｐゴシック" charset="-128"/>
              </a:defRPr>
            </a:lvl1pPr>
          </a:lstStyle>
          <a:p>
            <a:pPr>
              <a:defRPr/>
            </a:pPr>
            <a:fld id="{83387A27-C609-48A0-B2F3-244616088148}" type="slidenum">
              <a:rPr lang="en-US">
                <a:solidFill>
                  <a:srgbClr val="808080"/>
                </a:solidFill>
                <a:cs typeface="+mn-cs"/>
              </a:rPr>
              <a:pPr>
                <a:defRPr/>
              </a:pPr>
              <a:t>‹N›</a:t>
            </a:fld>
            <a:endParaRPr lang="en-US">
              <a:solidFill>
                <a:srgbClr val="808080"/>
              </a:solidFill>
              <a:cs typeface="+mn-cs"/>
            </a:endParaRPr>
          </a:p>
        </p:txBody>
      </p:sp>
      <p:sp>
        <p:nvSpPr>
          <p:cNvPr id="1035" name="Line 11"/>
          <p:cNvSpPr>
            <a:spLocks noChangeShapeType="1"/>
          </p:cNvSpPr>
          <p:nvPr/>
        </p:nvSpPr>
        <p:spPr bwMode="auto">
          <a:xfrm>
            <a:off x="223838" y="971550"/>
            <a:ext cx="8658225" cy="0"/>
          </a:xfrm>
          <a:prstGeom prst="line">
            <a:avLst/>
          </a:prstGeom>
          <a:noFill/>
          <a:ln w="28575">
            <a:solidFill>
              <a:srgbClr val="CC0099"/>
            </a:solidFill>
            <a:round/>
            <a:headEnd/>
            <a:tailEnd/>
          </a:ln>
          <a:effectLst/>
        </p:spPr>
        <p:txBody>
          <a:bodyPr/>
          <a:lstStyle/>
          <a:p>
            <a:pPr>
              <a:defRPr/>
            </a:pPr>
            <a:endParaRPr lang="fr-FR">
              <a:solidFill>
                <a:srgbClr val="000080"/>
              </a:solidFill>
              <a:cs typeface="+mn-cs"/>
            </a:endParaRPr>
          </a:p>
        </p:txBody>
      </p:sp>
      <p:sp>
        <p:nvSpPr>
          <p:cNvPr id="1038" name="Line 14"/>
          <p:cNvSpPr>
            <a:spLocks noChangeShapeType="1"/>
          </p:cNvSpPr>
          <p:nvPr/>
        </p:nvSpPr>
        <p:spPr bwMode="auto">
          <a:xfrm>
            <a:off x="261938" y="6608763"/>
            <a:ext cx="8658225" cy="0"/>
          </a:xfrm>
          <a:prstGeom prst="line">
            <a:avLst/>
          </a:prstGeom>
          <a:noFill/>
          <a:ln w="28575">
            <a:solidFill>
              <a:srgbClr val="252D75"/>
            </a:solidFill>
            <a:round/>
            <a:headEnd/>
            <a:tailEnd/>
          </a:ln>
          <a:effectLst/>
        </p:spPr>
        <p:txBody>
          <a:bodyPr/>
          <a:lstStyle/>
          <a:p>
            <a:pPr>
              <a:defRPr/>
            </a:pPr>
            <a:endParaRPr lang="fr-FR">
              <a:solidFill>
                <a:srgbClr val="000080"/>
              </a:solidFill>
              <a:cs typeface="+mn-cs"/>
            </a:endParaRPr>
          </a:p>
        </p:txBody>
      </p:sp>
    </p:spTree>
  </p:cSld>
  <p:clrMap bg1="lt1" tx1="dk1" bg2="lt2" tx2="dk2" accent1="accent1" accent2="accent2" accent3="accent3" accent4="accent4" accent5="accent5" accent6="accent6" hlink="hlink" folHlink="folHlink"/>
  <p:sldLayoutIdLst>
    <p:sldLayoutId id="2147483966" r:id="rId1"/>
  </p:sldLayoutIdLst>
  <p:hf hdr="0"/>
  <p:txStyles>
    <p:titleStyle>
      <a:lvl1pPr algn="ctr" rtl="0" eaLnBrk="0" fontAlgn="base" hangingPunct="0">
        <a:spcBef>
          <a:spcPct val="0"/>
        </a:spcBef>
        <a:spcAft>
          <a:spcPct val="0"/>
        </a:spcAft>
        <a:defRPr sz="2800" b="1">
          <a:solidFill>
            <a:srgbClr val="000080"/>
          </a:solidFill>
          <a:latin typeface="+mj-lt"/>
          <a:ea typeface="+mj-ea"/>
          <a:cs typeface="+mj-cs"/>
        </a:defRPr>
      </a:lvl1pPr>
      <a:lvl2pPr algn="ctr" rtl="0" eaLnBrk="0" fontAlgn="base" hangingPunct="0">
        <a:spcBef>
          <a:spcPct val="0"/>
        </a:spcBef>
        <a:spcAft>
          <a:spcPct val="0"/>
        </a:spcAft>
        <a:defRPr sz="2800" b="1">
          <a:solidFill>
            <a:srgbClr val="000080"/>
          </a:solidFill>
          <a:latin typeface="Arial" charset="0"/>
        </a:defRPr>
      </a:lvl2pPr>
      <a:lvl3pPr algn="ctr" rtl="0" eaLnBrk="0" fontAlgn="base" hangingPunct="0">
        <a:spcBef>
          <a:spcPct val="0"/>
        </a:spcBef>
        <a:spcAft>
          <a:spcPct val="0"/>
        </a:spcAft>
        <a:defRPr sz="2800" b="1">
          <a:solidFill>
            <a:srgbClr val="000080"/>
          </a:solidFill>
          <a:latin typeface="Arial" charset="0"/>
        </a:defRPr>
      </a:lvl3pPr>
      <a:lvl4pPr algn="ctr" rtl="0" eaLnBrk="0" fontAlgn="base" hangingPunct="0">
        <a:spcBef>
          <a:spcPct val="0"/>
        </a:spcBef>
        <a:spcAft>
          <a:spcPct val="0"/>
        </a:spcAft>
        <a:defRPr sz="2800" b="1">
          <a:solidFill>
            <a:srgbClr val="000080"/>
          </a:solidFill>
          <a:latin typeface="Arial" charset="0"/>
        </a:defRPr>
      </a:lvl4pPr>
      <a:lvl5pPr algn="ctr" rtl="0" eaLnBrk="0" fontAlgn="base" hangingPunct="0">
        <a:spcBef>
          <a:spcPct val="0"/>
        </a:spcBef>
        <a:spcAft>
          <a:spcPct val="0"/>
        </a:spcAft>
        <a:defRPr sz="2800" b="1">
          <a:solidFill>
            <a:srgbClr val="000080"/>
          </a:solidFill>
          <a:latin typeface="Arial" charset="0"/>
        </a:defRPr>
      </a:lvl5pPr>
      <a:lvl6pPr marL="457200" algn="ctr" rtl="0" fontAlgn="base">
        <a:spcBef>
          <a:spcPct val="0"/>
        </a:spcBef>
        <a:spcAft>
          <a:spcPct val="0"/>
        </a:spcAft>
        <a:defRPr sz="2800" b="1">
          <a:solidFill>
            <a:srgbClr val="000080"/>
          </a:solidFill>
          <a:latin typeface="Arial" charset="0"/>
        </a:defRPr>
      </a:lvl6pPr>
      <a:lvl7pPr marL="914400" algn="ctr" rtl="0" fontAlgn="base">
        <a:spcBef>
          <a:spcPct val="0"/>
        </a:spcBef>
        <a:spcAft>
          <a:spcPct val="0"/>
        </a:spcAft>
        <a:defRPr sz="2800" b="1">
          <a:solidFill>
            <a:srgbClr val="000080"/>
          </a:solidFill>
          <a:latin typeface="Arial" charset="0"/>
        </a:defRPr>
      </a:lvl7pPr>
      <a:lvl8pPr marL="1371600" algn="ctr" rtl="0" fontAlgn="base">
        <a:spcBef>
          <a:spcPct val="0"/>
        </a:spcBef>
        <a:spcAft>
          <a:spcPct val="0"/>
        </a:spcAft>
        <a:defRPr sz="2800" b="1">
          <a:solidFill>
            <a:srgbClr val="000080"/>
          </a:solidFill>
          <a:latin typeface="Arial" charset="0"/>
        </a:defRPr>
      </a:lvl8pPr>
      <a:lvl9pPr marL="1828800" algn="ctr" rtl="0" fontAlgn="base">
        <a:spcBef>
          <a:spcPct val="0"/>
        </a:spcBef>
        <a:spcAft>
          <a:spcPct val="0"/>
        </a:spcAft>
        <a:defRPr sz="2800" b="1">
          <a:solidFill>
            <a:srgbClr val="000080"/>
          </a:solidFill>
          <a:latin typeface="Arial" charset="0"/>
        </a:defRPr>
      </a:lvl9pPr>
    </p:titleStyle>
    <p:bodyStyle>
      <a:lvl1pPr marL="342900" indent="-342900" algn="l" rtl="0" eaLnBrk="0" fontAlgn="base" hangingPunct="0">
        <a:spcBef>
          <a:spcPct val="20000"/>
        </a:spcBef>
        <a:spcAft>
          <a:spcPct val="0"/>
        </a:spcAft>
        <a:buClr>
          <a:srgbClr val="CC0099"/>
        </a:buClr>
        <a:buFont typeface="Arial Black" pitchFamily="34" charset="0"/>
        <a:buChar char="&gt;"/>
        <a:defRPr sz="2400" b="1">
          <a:solidFill>
            <a:srgbClr val="000080"/>
          </a:solidFill>
          <a:latin typeface="+mn-lt"/>
          <a:ea typeface="+mn-ea"/>
          <a:cs typeface="+mn-cs"/>
        </a:defRPr>
      </a:lvl1pPr>
      <a:lvl2pPr marL="742950" indent="-285750" algn="l" rtl="0" eaLnBrk="0" fontAlgn="base" hangingPunct="0">
        <a:spcBef>
          <a:spcPct val="20000"/>
        </a:spcBef>
        <a:spcAft>
          <a:spcPct val="0"/>
        </a:spcAft>
        <a:buClr>
          <a:srgbClr val="CC0099"/>
        </a:buClr>
        <a:buFont typeface="Arial" charset="0"/>
        <a:buChar char="*"/>
        <a:defRPr sz="2400">
          <a:solidFill>
            <a:srgbClr val="000080"/>
          </a:solidFill>
          <a:latin typeface="+mn-lt"/>
        </a:defRPr>
      </a:lvl2pPr>
      <a:lvl3pPr marL="1143000" indent="-228600" algn="l" rtl="0" eaLnBrk="0" fontAlgn="base" hangingPunct="0">
        <a:spcBef>
          <a:spcPct val="20000"/>
        </a:spcBef>
        <a:spcAft>
          <a:spcPct val="0"/>
        </a:spcAft>
        <a:buClr>
          <a:srgbClr val="CC0099"/>
        </a:buClr>
        <a:buFont typeface="Arial" charset="0"/>
        <a:buChar char="»"/>
        <a:defRPr>
          <a:solidFill>
            <a:srgbClr val="000080"/>
          </a:solidFill>
          <a:latin typeface="+mn-lt"/>
        </a:defRPr>
      </a:lvl3pPr>
      <a:lvl4pPr marL="1600200" indent="-228600" algn="l" rtl="0" eaLnBrk="0" fontAlgn="base" hangingPunct="0">
        <a:spcBef>
          <a:spcPct val="20000"/>
        </a:spcBef>
        <a:spcAft>
          <a:spcPct val="0"/>
        </a:spcAft>
        <a:buClr>
          <a:srgbClr val="CC0099"/>
        </a:buClr>
        <a:buChar char="•"/>
        <a:defRPr>
          <a:solidFill>
            <a:srgbClr val="000080"/>
          </a:solidFill>
          <a:latin typeface="+mn-lt"/>
        </a:defRPr>
      </a:lvl4pPr>
      <a:lvl5pPr marL="2057400" indent="-228600" algn="l" rtl="0" eaLnBrk="0" fontAlgn="base" hangingPunct="0">
        <a:spcBef>
          <a:spcPct val="20000"/>
        </a:spcBef>
        <a:spcAft>
          <a:spcPct val="0"/>
        </a:spcAft>
        <a:buClr>
          <a:srgbClr val="CC0099"/>
        </a:buClr>
        <a:buFont typeface="Arial" charset="0"/>
        <a:buChar char="-"/>
        <a:defRPr sz="1600">
          <a:solidFill>
            <a:srgbClr val="000080"/>
          </a:solidFill>
          <a:latin typeface="+mn-lt"/>
        </a:defRPr>
      </a:lvl5pPr>
      <a:lvl6pPr marL="2514600" indent="-228600" algn="l" rtl="0" fontAlgn="base">
        <a:spcBef>
          <a:spcPct val="20000"/>
        </a:spcBef>
        <a:spcAft>
          <a:spcPct val="0"/>
        </a:spcAft>
        <a:buClr>
          <a:srgbClr val="CC0099"/>
        </a:buClr>
        <a:buFont typeface="Arial" charset="0"/>
        <a:buChar char="-"/>
        <a:defRPr sz="1600">
          <a:solidFill>
            <a:srgbClr val="000080"/>
          </a:solidFill>
          <a:latin typeface="+mn-lt"/>
        </a:defRPr>
      </a:lvl6pPr>
      <a:lvl7pPr marL="2971800" indent="-228600" algn="l" rtl="0" fontAlgn="base">
        <a:spcBef>
          <a:spcPct val="20000"/>
        </a:spcBef>
        <a:spcAft>
          <a:spcPct val="0"/>
        </a:spcAft>
        <a:buClr>
          <a:srgbClr val="CC0099"/>
        </a:buClr>
        <a:buFont typeface="Arial" charset="0"/>
        <a:buChar char="-"/>
        <a:defRPr sz="1600">
          <a:solidFill>
            <a:srgbClr val="000080"/>
          </a:solidFill>
          <a:latin typeface="+mn-lt"/>
        </a:defRPr>
      </a:lvl7pPr>
      <a:lvl8pPr marL="3429000" indent="-228600" algn="l" rtl="0" fontAlgn="base">
        <a:spcBef>
          <a:spcPct val="20000"/>
        </a:spcBef>
        <a:spcAft>
          <a:spcPct val="0"/>
        </a:spcAft>
        <a:buClr>
          <a:srgbClr val="CC0099"/>
        </a:buClr>
        <a:buFont typeface="Arial" charset="0"/>
        <a:buChar char="-"/>
        <a:defRPr sz="1600">
          <a:solidFill>
            <a:srgbClr val="000080"/>
          </a:solidFill>
          <a:latin typeface="+mn-lt"/>
        </a:defRPr>
      </a:lvl8pPr>
      <a:lvl9pPr marL="3886200" indent="-228600" algn="l" rtl="0" fontAlgn="base">
        <a:spcBef>
          <a:spcPct val="20000"/>
        </a:spcBef>
        <a:spcAft>
          <a:spcPct val="0"/>
        </a:spcAft>
        <a:buClr>
          <a:srgbClr val="CC0099"/>
        </a:buClr>
        <a:buFont typeface="Arial" charset="0"/>
        <a:buChar char="-"/>
        <a:defRPr sz="1600">
          <a:solidFill>
            <a:srgbClr val="00008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4000" r="-24000"/>
          </a:stretch>
        </a:blipFill>
        <a:effectLst/>
      </p:bgPr>
    </p:bg>
    <p:spTree>
      <p:nvGrpSpPr>
        <p:cNvPr id="1" name=""/>
        <p:cNvGrpSpPr/>
        <p:nvPr/>
      </p:nvGrpSpPr>
      <p:grpSpPr>
        <a:xfrm>
          <a:off x="0" y="0"/>
          <a:ext cx="0" cy="0"/>
          <a:chOff x="0" y="0"/>
          <a:chExt cx="0" cy="0"/>
        </a:xfrm>
      </p:grpSpPr>
      <p:sp>
        <p:nvSpPr>
          <p:cNvPr id="12" name="Forme lib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p>
        </p:txBody>
      </p:sp>
      <p:sp>
        <p:nvSpPr>
          <p:cNvPr id="9" name="Espace réservé du titre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22" name="Espace réservé du pied de page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18" name="Espace réservé du numéro de diapositive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E03C7B64-1756-4936-9BFA-4172D940B7DA}" type="slidenum">
              <a:rPr lang="en-GB" smtClean="0">
                <a:solidFill>
                  <a:srgbClr val="D4D2D0">
                    <a:shade val="50000"/>
                  </a:srgbClr>
                </a:solidFill>
              </a:rPr>
              <a:pPr>
                <a:defRPr/>
              </a:pPr>
              <a:t>‹N›</a:t>
            </a:fld>
            <a:endParaRPr lang="en-GB">
              <a:solidFill>
                <a:srgbClr val="D4D2D0">
                  <a:shade val="50000"/>
                </a:srgbClr>
              </a:solidFill>
            </a:endParaRPr>
          </a:p>
        </p:txBody>
      </p:sp>
    </p:spTree>
  </p:cSld>
  <p:clrMap bg1="dk1" tx1="lt1" bg2="dk2" tx2="lt2" accent1="accent1" accent2="accent2" accent3="accent3" accent4="accent4" accent5="accent5" accent6="accent6" hlink="hlink" folHlink="folHlink"/>
  <p:sldLayoutIdLst>
    <p:sldLayoutId id="2147483971" r:id="rId1"/>
  </p:sldLayoutIdLst>
  <p:transition>
    <p:wipe dir="r"/>
  </p:transition>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4000" r="-24000"/>
          </a:stretch>
        </a:blipFill>
        <a:effectLst/>
      </p:bgPr>
    </p:bg>
    <p:spTree>
      <p:nvGrpSpPr>
        <p:cNvPr id="1" name=""/>
        <p:cNvGrpSpPr/>
        <p:nvPr/>
      </p:nvGrpSpPr>
      <p:grpSpPr>
        <a:xfrm>
          <a:off x="0" y="0"/>
          <a:ext cx="0" cy="0"/>
          <a:chOff x="0" y="0"/>
          <a:chExt cx="0" cy="0"/>
        </a:xfrm>
      </p:grpSpPr>
      <p:sp>
        <p:nvSpPr>
          <p:cNvPr id="12" name="Forme lib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p>
        </p:txBody>
      </p:sp>
      <p:sp>
        <p:nvSpPr>
          <p:cNvPr id="9" name="Espace réservé du titre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22" name="Espace réservé du pied de page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18" name="Espace réservé du numéro de diapositive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E03C7B64-1756-4936-9BFA-4172D940B7DA}" type="slidenum">
              <a:rPr lang="en-GB" smtClean="0">
                <a:solidFill>
                  <a:srgbClr val="D4D2D0">
                    <a:shade val="50000"/>
                  </a:srgbClr>
                </a:solidFill>
              </a:rPr>
              <a:pPr>
                <a:defRPr/>
              </a:pPr>
              <a:t>‹N›</a:t>
            </a:fld>
            <a:endParaRPr lang="en-GB">
              <a:solidFill>
                <a:srgbClr val="D4D2D0">
                  <a:shade val="50000"/>
                </a:srgbClr>
              </a:solidFill>
            </a:endParaRPr>
          </a:p>
        </p:txBody>
      </p:sp>
    </p:spTree>
  </p:cSld>
  <p:clrMap bg1="dk1" tx1="lt1" bg2="dk2" tx2="lt2" accent1="accent1" accent2="accent2" accent3="accent3" accent4="accent4" accent5="accent5" accent6="accent6" hlink="hlink" folHlink="folHlink"/>
  <p:sldLayoutIdLst>
    <p:sldLayoutId id="2147483975" r:id="rId1"/>
  </p:sldLayoutIdLst>
  <p:transition>
    <p:wipe dir="r"/>
  </p:transition>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l="-24000" r="-24000"/>
          </a:stretch>
        </a:blipFill>
        <a:effectLst/>
      </p:bgPr>
    </p:bg>
    <p:spTree>
      <p:nvGrpSpPr>
        <p:cNvPr id="1" name=""/>
        <p:cNvGrpSpPr/>
        <p:nvPr/>
      </p:nvGrpSpPr>
      <p:grpSpPr>
        <a:xfrm>
          <a:off x="0" y="0"/>
          <a:ext cx="0" cy="0"/>
          <a:chOff x="0" y="0"/>
          <a:chExt cx="0" cy="0"/>
        </a:xfrm>
      </p:grpSpPr>
      <p:sp>
        <p:nvSpPr>
          <p:cNvPr id="12" name="Forme lib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p>
        </p:txBody>
      </p:sp>
      <p:sp>
        <p:nvSpPr>
          <p:cNvPr id="9" name="Espace réservé du titre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22" name="Espace réservé du pied de page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18" name="Espace réservé du numéro de diapositive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E03C7B64-1756-4936-9BFA-4172D940B7DA}" type="slidenum">
              <a:rPr lang="en-GB" smtClean="0">
                <a:solidFill>
                  <a:srgbClr val="D4D2D0">
                    <a:shade val="50000"/>
                  </a:srgbClr>
                </a:solidFill>
              </a:rPr>
              <a:pPr>
                <a:defRPr/>
              </a:pPr>
              <a:t>‹N›</a:t>
            </a:fld>
            <a:endParaRPr lang="en-GB">
              <a:solidFill>
                <a:srgbClr val="D4D2D0">
                  <a:shade val="50000"/>
                </a:srgbClr>
              </a:solidFill>
            </a:endParaRPr>
          </a:p>
        </p:txBody>
      </p:sp>
    </p:spTree>
  </p:cSld>
  <p:clrMap bg1="dk1" tx1="lt1" bg2="dk2" tx2="lt2" accent1="accent1" accent2="accent2" accent3="accent3" accent4="accent4" accent5="accent5" accent6="accent6" hlink="hlink" folHlink="folHlink"/>
  <p:sldLayoutIdLst>
    <p:sldLayoutId id="2147484005" r:id="rId1"/>
    <p:sldLayoutId id="2147484036" r:id="rId2"/>
    <p:sldLayoutId id="2147484037" r:id="rId3"/>
    <p:sldLayoutId id="2147484038" r:id="rId4"/>
  </p:sldLayoutIdLst>
  <p:transition>
    <p:wipe dir="r"/>
  </p:transition>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4000" r="-24000"/>
          </a:stretch>
        </a:blipFill>
        <a:effectLst/>
      </p:bgPr>
    </p:bg>
    <p:spTree>
      <p:nvGrpSpPr>
        <p:cNvPr id="1" name=""/>
        <p:cNvGrpSpPr/>
        <p:nvPr/>
      </p:nvGrpSpPr>
      <p:grpSpPr>
        <a:xfrm>
          <a:off x="0" y="0"/>
          <a:ext cx="0" cy="0"/>
          <a:chOff x="0" y="0"/>
          <a:chExt cx="0" cy="0"/>
        </a:xfrm>
      </p:grpSpPr>
      <p:sp>
        <p:nvSpPr>
          <p:cNvPr id="12" name="Forme lib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lang="en-US"/>
          </a:p>
        </p:txBody>
      </p:sp>
      <p:sp>
        <p:nvSpPr>
          <p:cNvPr id="16" name="Forme lib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lang="en-US"/>
          </a:p>
        </p:txBody>
      </p:sp>
      <p:sp>
        <p:nvSpPr>
          <p:cNvPr id="9" name="Espace réservé du titre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fr-FR" smtClean="0"/>
              <a:t>Cliquez pour modifier le style du titre</a:t>
            </a:r>
            <a:endParaRPr kumimoji="0" lang="en-US"/>
          </a:p>
        </p:txBody>
      </p:sp>
      <p:sp>
        <p:nvSpPr>
          <p:cNvPr id="30" name="Espace réservé du texte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0" name="Espace réservé de la date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22" name="Espace réservé du pied de page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18" name="Espace réservé du numéro de diapositive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E03C7B64-1756-4936-9BFA-4172D940B7DA}" type="slidenum">
              <a:rPr lang="en-GB" smtClean="0">
                <a:solidFill>
                  <a:srgbClr val="D4D2D0">
                    <a:shade val="50000"/>
                  </a:srgbClr>
                </a:solidFill>
              </a:rPr>
              <a:pPr>
                <a:defRPr/>
              </a:pPr>
              <a:t>‹N›</a:t>
            </a:fld>
            <a:endParaRPr lang="en-GB">
              <a:solidFill>
                <a:srgbClr val="D4D2D0">
                  <a:shade val="50000"/>
                </a:srgbClr>
              </a:solidFill>
            </a:endParaRPr>
          </a:p>
        </p:txBody>
      </p:sp>
    </p:spTree>
  </p:cSld>
  <p:clrMap bg1="dk1" tx1="lt1" bg2="dk2" tx2="lt2" accent1="accent1" accent2="accent2" accent3="accent3" accent4="accent4" accent5="accent5" accent6="accent6" hlink="hlink" folHlink="folHlink"/>
  <p:sldLayoutIdLst>
    <p:sldLayoutId id="2147484011" r:id="rId1"/>
  </p:sldLayoutIdLst>
  <p:transition>
    <p:wipe dir="r"/>
  </p:transition>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7" descr="fo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8"/>
          <p:cNvSpPr txBox="1">
            <a:spLocks noChangeArrowheads="1"/>
          </p:cNvSpPr>
          <p:nvPr/>
        </p:nvSpPr>
        <p:spPr bwMode="auto">
          <a:xfrm>
            <a:off x="7058025" y="6692900"/>
            <a:ext cx="1666875" cy="184150"/>
          </a:xfrm>
          <a:prstGeom prst="rect">
            <a:avLst/>
          </a:prstGeom>
          <a:noFill/>
          <a:ln w="9525">
            <a:noFill/>
            <a:miter lim="800000"/>
            <a:headEnd/>
            <a:tailEnd/>
          </a:ln>
          <a:effectLst/>
        </p:spPr>
        <p:txBody>
          <a:bodyPr>
            <a:spAutoFit/>
          </a:bodyPr>
          <a:lstStyle>
            <a:lvl1pPr>
              <a:defRPr>
                <a:solidFill>
                  <a:schemeClr val="tx1"/>
                </a:solidFill>
                <a:latin typeface="Arial" charset="0"/>
              </a:defRPr>
            </a:lvl1pPr>
            <a:lvl2pPr marL="37931725" indent="-37474525">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algn="r" eaLnBrk="0" fontAlgn="auto" hangingPunct="0">
              <a:spcBef>
                <a:spcPts val="0"/>
              </a:spcBef>
              <a:spcAft>
                <a:spcPts val="0"/>
              </a:spcAft>
            </a:pPr>
            <a:r>
              <a:rPr lang="fr-FR" sz="600">
                <a:solidFill>
                  <a:srgbClr val="EEECE1"/>
                </a:solidFill>
                <a:latin typeface="Calibri" pitchFamily="34" charset="0"/>
                <a:ea typeface="ＭＳ Ｐゴシック" pitchFamily="-65" charset="-128"/>
                <a:cs typeface="+mn-cs"/>
              </a:rPr>
              <a:t>© CEA. All rights reserved</a:t>
            </a:r>
          </a:p>
        </p:txBody>
      </p:sp>
      <p:sp>
        <p:nvSpPr>
          <p:cNvPr id="9" name="Rectangle 15"/>
          <p:cNvSpPr>
            <a:spLocks noGrp="1" noChangeArrowheads="1"/>
          </p:cNvSpPr>
          <p:nvPr>
            <p:ph type="body" idx="1"/>
          </p:nvPr>
        </p:nvSpPr>
        <p:spPr bwMode="auto">
          <a:xfrm>
            <a:off x="395288" y="1268413"/>
            <a:ext cx="8351837" cy="5112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dirty="0" smtClean="0"/>
              <a:t>Premier niveau</a:t>
            </a:r>
          </a:p>
          <a:p>
            <a:pPr lvl="1"/>
            <a:r>
              <a:rPr lang="fr-FR" dirty="0" smtClean="0"/>
              <a:t>Deuxième niveau</a:t>
            </a:r>
          </a:p>
          <a:p>
            <a:pPr lvl="2"/>
            <a:r>
              <a:rPr lang="fr-FR" dirty="0" smtClean="0"/>
              <a:t>Troisième niveau</a:t>
            </a:r>
          </a:p>
          <a:p>
            <a:pPr lvl="3"/>
            <a:r>
              <a:rPr lang="fr-FR" dirty="0" smtClean="0"/>
              <a:t>Quatrième niveau</a:t>
            </a:r>
          </a:p>
        </p:txBody>
      </p:sp>
      <p:sp>
        <p:nvSpPr>
          <p:cNvPr id="10" name="Rectangle 16"/>
          <p:cNvSpPr>
            <a:spLocks noGrp="1" noChangeArrowheads="1"/>
          </p:cNvSpPr>
          <p:nvPr>
            <p:ph type="title"/>
          </p:nvPr>
        </p:nvSpPr>
        <p:spPr bwMode="auto">
          <a:xfrm>
            <a:off x="395288" y="-17463"/>
            <a:ext cx="8351837" cy="121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dirty="0" smtClean="0"/>
              <a:t>Diaporama</a:t>
            </a:r>
          </a:p>
        </p:txBody>
      </p:sp>
      <p:pic>
        <p:nvPicPr>
          <p:cNvPr id="13" name="Picture 13" descr="Le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963" y="6550025"/>
            <a:ext cx="476250" cy="15875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p:cNvSpPr>
            <a:spLocks noGrp="1"/>
          </p:cNvSpPr>
          <p:nvPr>
            <p:ph type="ftr" sz="quarter" idx="3"/>
          </p:nvPr>
        </p:nvSpPr>
        <p:spPr>
          <a:xfrm>
            <a:off x="5782851" y="6423273"/>
            <a:ext cx="2895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cs typeface="+mn-cs"/>
              </a:rPr>
              <a:t>Vis and IR wavefront sensing detectors</a:t>
            </a:r>
            <a:endParaRPr lang="fr-FR" dirty="0">
              <a:solidFill>
                <a:prstClr val="black">
                  <a:tint val="75000"/>
                </a:prstClr>
              </a:solidFill>
              <a:latin typeface="Calibri"/>
              <a:cs typeface="+mn-cs"/>
            </a:endParaRPr>
          </a:p>
        </p:txBody>
      </p:sp>
      <p:sp>
        <p:nvSpPr>
          <p:cNvPr id="5" name="Espace réservé du numéro de diapositive 4"/>
          <p:cNvSpPr>
            <a:spLocks noGrp="1"/>
          </p:cNvSpPr>
          <p:nvPr>
            <p:ph type="sldNum" sz="quarter" idx="4"/>
          </p:nvPr>
        </p:nvSpPr>
        <p:spPr>
          <a:xfrm>
            <a:off x="8557841" y="6429903"/>
            <a:ext cx="2133600" cy="365125"/>
          </a:xfrm>
          <a:prstGeom prst="rect">
            <a:avLst/>
          </a:prstGeom>
        </p:spPr>
        <p:txBody>
          <a:bodyPr vert="horz" lIns="91440" tIns="45720" rIns="91440" bIns="45720" rtlCol="0" anchor="ctr"/>
          <a:lstStyle>
            <a:lvl1pPr marL="0" algn="l" defTabSz="914400" rtl="0" eaLnBrk="1" latinLnBrk="0" hangingPunct="1">
              <a:defRPr lang="fr-FR" sz="1300" b="1" kern="1200" smtClean="0">
                <a:solidFill>
                  <a:srgbClr val="0067A1"/>
                </a:solidFill>
                <a:latin typeface="Calibri" pitchFamily="34" charset="0"/>
                <a:ea typeface="+mn-ea"/>
                <a:cs typeface="Calibri" pitchFamily="34" charset="0"/>
              </a:defRPr>
            </a:lvl1pPr>
          </a:lstStyle>
          <a:p>
            <a:pPr fontAlgn="auto">
              <a:spcBef>
                <a:spcPts val="0"/>
              </a:spcBef>
              <a:spcAft>
                <a:spcPts val="0"/>
              </a:spcAft>
              <a:defRPr/>
            </a:pPr>
            <a:r>
              <a:rPr dirty="0"/>
              <a:t>| </a:t>
            </a:r>
            <a:fld id="{3F169D8C-C5DE-4464-9C56-26593AF832F4}" type="slidenum">
              <a:rPr/>
              <a:pPr fontAlgn="auto">
                <a:spcBef>
                  <a:spcPts val="0"/>
                </a:spcBef>
                <a:spcAft>
                  <a:spcPts val="0"/>
                </a:spcAft>
                <a:defRPr/>
              </a:pPr>
              <a:t>‹N›</a:t>
            </a:fld>
            <a:endParaRPr dirty="0"/>
          </a:p>
        </p:txBody>
      </p:sp>
    </p:spTree>
    <p:extLst>
      <p:ext uri="{BB962C8B-B14F-4D97-AF65-F5344CB8AC3E}">
        <p14:creationId xmlns:p14="http://schemas.microsoft.com/office/powerpoint/2010/main" val="3992099442"/>
      </p:ext>
    </p:extLst>
  </p:cSld>
  <p:clrMap bg1="lt1" tx1="dk1" bg2="lt2" tx2="dk2" accent1="accent1" accent2="accent2" accent3="accent3" accent4="accent4" accent5="accent5" accent6="accent6" hlink="hlink" folHlink="folHlink"/>
  <p:sldLayoutIdLst>
    <p:sldLayoutId id="2147484021" r:id="rId1"/>
  </p:sldLayoutIdLst>
  <p:timing>
    <p:tnLst>
      <p:par>
        <p:cTn id="1" dur="indefinite" restart="never" nodeType="tmRoot"/>
      </p:par>
    </p:tnLst>
  </p:timing>
  <p:hf hdr="0"/>
  <p:txStyles>
    <p:titleStyle>
      <a:lvl1pPr algn="l" defTabSz="914400" rtl="0" eaLnBrk="1" latinLnBrk="0" hangingPunct="1">
        <a:spcBef>
          <a:spcPct val="0"/>
        </a:spcBef>
        <a:buNone/>
        <a:defRPr sz="4000" b="1" kern="1200">
          <a:solidFill>
            <a:srgbClr val="0067A1"/>
          </a:solidFill>
          <a:latin typeface="+mj-lt"/>
          <a:ea typeface="+mj-ea"/>
          <a:cs typeface="+mj-cs"/>
        </a:defRPr>
      </a:lvl1pPr>
    </p:titleStyle>
    <p:bodyStyle>
      <a:lvl1pPr marL="342900" indent="-342900" algn="l" defTabSz="914400" rtl="0" eaLnBrk="1" latinLnBrk="0" hangingPunct="1">
        <a:spcBef>
          <a:spcPct val="20000"/>
        </a:spcBef>
        <a:buClr>
          <a:srgbClr val="92D050"/>
        </a:buClr>
        <a:buFont typeface="Wingdings" pitchFamily="2" charset="2"/>
        <a:buChar char="§"/>
        <a:defRPr sz="2800" kern="1200">
          <a:solidFill>
            <a:schemeClr val="tx1"/>
          </a:solidFill>
          <a:latin typeface="+mn-lt"/>
          <a:ea typeface="+mn-ea"/>
          <a:cs typeface="+mn-cs"/>
        </a:defRPr>
      </a:lvl1pPr>
      <a:lvl2pPr marL="742950" indent="-285750" algn="l" defTabSz="914400" rtl="0" eaLnBrk="1" latinLnBrk="0" hangingPunct="1">
        <a:spcBef>
          <a:spcPct val="20000"/>
        </a:spcBef>
        <a:buClr>
          <a:srgbClr val="0067A1"/>
        </a:buClr>
        <a:buFont typeface="Wingdings" pitchFamily="2" charset="2"/>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rgbClr val="0067A1"/>
        </a:buClr>
        <a:buFont typeface="Wingdings" pitchFamily="2" charset="2"/>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rgbClr val="0067A1"/>
        </a:buClr>
        <a:buFont typeface="Wingdings" pitchFamily="2" charset="2"/>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7D518A"/>
            </a:gs>
            <a:gs pos="100000">
              <a:srgbClr val="035387"/>
            </a:gs>
          </a:gsLst>
          <a:lin ang="15000000"/>
        </a:gra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Oct 9 2013</a:t>
            </a:r>
            <a:endParaRPr lang="fr-FR">
              <a:solidFill>
                <a:srgbClr val="000000">
                  <a:tint val="75000"/>
                </a:srgb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smtClean="0">
                <a:solidFill>
                  <a:srgbClr val="000000">
                    <a:tint val="75000"/>
                  </a:srgbClr>
                </a:solidFill>
              </a:rPr>
              <a:t>Vis and IR wavefront sensing detectors</a:t>
            </a:r>
            <a:endParaRPr lang="fr-FR">
              <a:solidFill>
                <a:srgbClr val="000000">
                  <a:tint val="75000"/>
                </a:srgb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DA96AE1-F883-4FDD-9882-B338B1701446}" type="slidenum">
              <a:rPr lang="fr-FR">
                <a:solidFill>
                  <a:srgbClr val="000000">
                    <a:tint val="75000"/>
                  </a:srgbClr>
                </a:solidFill>
              </a:rPr>
              <a:pPr>
                <a:defRPr/>
              </a:pPr>
              <a:t>‹N›</a:t>
            </a:fld>
            <a:endParaRPr lang="fr-FR">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023" r:id="rId1"/>
  </p:sldLayoutIdLst>
  <p:timing>
    <p:tnLst>
      <p:par>
        <p:cTn id="1" dur="indefinite" restart="never" nodeType="tmRoot"/>
      </p:par>
    </p:tnLst>
  </p:timing>
  <p:hf hd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DINOT-Medium" pitchFamily="50" charset="0"/>
        </a:defRPr>
      </a:lvl2pPr>
      <a:lvl3pPr algn="ctr" rtl="0" fontAlgn="base">
        <a:spcBef>
          <a:spcPct val="0"/>
        </a:spcBef>
        <a:spcAft>
          <a:spcPct val="0"/>
        </a:spcAft>
        <a:defRPr sz="4400">
          <a:solidFill>
            <a:schemeClr val="tx1"/>
          </a:solidFill>
          <a:latin typeface="DINOT-Medium" pitchFamily="50" charset="0"/>
        </a:defRPr>
      </a:lvl3pPr>
      <a:lvl4pPr algn="ctr" rtl="0" fontAlgn="base">
        <a:spcBef>
          <a:spcPct val="0"/>
        </a:spcBef>
        <a:spcAft>
          <a:spcPct val="0"/>
        </a:spcAft>
        <a:defRPr sz="4400">
          <a:solidFill>
            <a:schemeClr val="tx1"/>
          </a:solidFill>
          <a:latin typeface="DINOT-Medium" pitchFamily="50" charset="0"/>
        </a:defRPr>
      </a:lvl4pPr>
      <a:lvl5pPr algn="ctr" rtl="0" fontAlgn="base">
        <a:spcBef>
          <a:spcPct val="0"/>
        </a:spcBef>
        <a:spcAft>
          <a:spcPct val="0"/>
        </a:spcAft>
        <a:defRPr sz="4400">
          <a:solidFill>
            <a:schemeClr val="tx1"/>
          </a:solidFill>
          <a:latin typeface="DINOT-Medium" pitchFamily="50" charset="0"/>
        </a:defRPr>
      </a:lvl5pPr>
      <a:lvl6pPr marL="457200" algn="ctr" rtl="0" fontAlgn="base">
        <a:spcBef>
          <a:spcPct val="0"/>
        </a:spcBef>
        <a:spcAft>
          <a:spcPct val="0"/>
        </a:spcAft>
        <a:defRPr sz="4400">
          <a:solidFill>
            <a:schemeClr val="tx1"/>
          </a:solidFill>
          <a:latin typeface="DINOT-Medium" pitchFamily="50" charset="0"/>
        </a:defRPr>
      </a:lvl6pPr>
      <a:lvl7pPr marL="914400" algn="ctr" rtl="0" fontAlgn="base">
        <a:spcBef>
          <a:spcPct val="0"/>
        </a:spcBef>
        <a:spcAft>
          <a:spcPct val="0"/>
        </a:spcAft>
        <a:defRPr sz="4400">
          <a:solidFill>
            <a:schemeClr val="tx1"/>
          </a:solidFill>
          <a:latin typeface="DINOT-Medium" pitchFamily="50" charset="0"/>
        </a:defRPr>
      </a:lvl7pPr>
      <a:lvl8pPr marL="1371600" algn="ctr" rtl="0" fontAlgn="base">
        <a:spcBef>
          <a:spcPct val="0"/>
        </a:spcBef>
        <a:spcAft>
          <a:spcPct val="0"/>
        </a:spcAft>
        <a:defRPr sz="4400">
          <a:solidFill>
            <a:schemeClr val="tx1"/>
          </a:solidFill>
          <a:latin typeface="DINOT-Medium" pitchFamily="50" charset="0"/>
        </a:defRPr>
      </a:lvl8pPr>
      <a:lvl9pPr marL="1828800" algn="ctr" rtl="0" fontAlgn="base">
        <a:spcBef>
          <a:spcPct val="0"/>
        </a:spcBef>
        <a:spcAft>
          <a:spcPct val="0"/>
        </a:spcAft>
        <a:defRPr sz="4400">
          <a:solidFill>
            <a:schemeClr val="tx1"/>
          </a:solidFill>
          <a:latin typeface="DINOT-Medium" pitchFamily="50"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tiff"/><Relationship Id="rId2" Type="http://schemas.openxmlformats.org/officeDocument/2006/relationships/image" Target="../media/image7.jpeg"/><Relationship Id="rId1" Type="http://schemas.openxmlformats.org/officeDocument/2006/relationships/slideLayout" Target="../slideLayouts/slideLayout1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jpe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image" Target="../media/image43.png"/><Relationship Id="rId1" Type="http://schemas.openxmlformats.org/officeDocument/2006/relationships/slideLayout" Target="../slideLayouts/slideLayout26.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3.xml"/><Relationship Id="rId6" Type="http://schemas.openxmlformats.org/officeDocument/2006/relationships/image" Target="../media/image53.png"/><Relationship Id="rId11" Type="http://schemas.openxmlformats.org/officeDocument/2006/relationships/image" Target="../media/image12.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file:///C:\inserimenti\0032\Pinhole%203D.mp4" TargetMode="External"/><Relationship Id="rId1" Type="http://schemas.openxmlformats.org/officeDocument/2006/relationships/video" Target="file:///C:\inserimenti\0032\Pinhole%202D.mp4" TargetMode="Externa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1.jpeg"/><Relationship Id="rId7" Type="http://schemas.openxmlformats.org/officeDocument/2006/relationships/image" Target="../media/image63.png"/><Relationship Id="rId2" Type="http://schemas.openxmlformats.org/officeDocument/2006/relationships/image" Target="../media/image60.jpeg"/><Relationship Id="rId1" Type="http://schemas.openxmlformats.org/officeDocument/2006/relationships/slideLayout" Target="../slideLayouts/slideLayout34.xml"/><Relationship Id="rId6" Type="http://schemas.openxmlformats.org/officeDocument/2006/relationships/image" Target="../media/image62.jpeg"/><Relationship Id="rId11" Type="http://schemas.openxmlformats.org/officeDocument/2006/relationships/comments" Target="../comments/comment1.xml"/><Relationship Id="rId5" Type="http://schemas.openxmlformats.org/officeDocument/2006/relationships/image" Target="../media/image12.png"/><Relationship Id="rId10" Type="http://schemas.openxmlformats.org/officeDocument/2006/relationships/image" Target="../media/image66.png"/><Relationship Id="rId4" Type="http://schemas.openxmlformats.org/officeDocument/2006/relationships/image" Target="../media/image10.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1.bin"/><Relationship Id="rId7" Type="http://schemas.openxmlformats.org/officeDocument/2006/relationships/chart" Target="../charts/chart1.xml"/><Relationship Id="rId2" Type="http://schemas.openxmlformats.org/officeDocument/2006/relationships/slideLayout" Target="../slideLayouts/slideLayout34.xml"/><Relationship Id="rId1" Type="http://schemas.openxmlformats.org/officeDocument/2006/relationships/vmlDrawing" Target="../drawings/vmlDrawing1.vml"/><Relationship Id="rId6" Type="http://schemas.openxmlformats.org/officeDocument/2006/relationships/image" Target="../media/image86.png"/><Relationship Id="rId9" Type="http://schemas.openxmlformats.org/officeDocument/2006/relationships/image" Target="../media/image67.wmf"/></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34.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5.xml"/><Relationship Id="rId5" Type="http://schemas.openxmlformats.org/officeDocument/2006/relationships/image" Target="../media/image73.jpe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34.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85.jpeg"/><Relationship Id="rId2" Type="http://schemas.openxmlformats.org/officeDocument/2006/relationships/image" Target="../media/image82.png"/><Relationship Id="rId1" Type="http://schemas.openxmlformats.org/officeDocument/2006/relationships/slideLayout" Target="../slideLayouts/slideLayout38.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7.png"/><Relationship Id="rId1" Type="http://schemas.openxmlformats.org/officeDocument/2006/relationships/slideLayout" Target="../slideLayouts/slideLayout3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799746" name="Rectangle 2"/>
          <p:cNvSpPr>
            <a:spLocks noGrp="1" noRot="1" noChangeArrowheads="1"/>
          </p:cNvSpPr>
          <p:nvPr>
            <p:ph type="ctrTitle"/>
          </p:nvPr>
        </p:nvSpPr>
        <p:spPr>
          <a:xfrm>
            <a:off x="0" y="1828800"/>
            <a:ext cx="9144000" cy="5029200"/>
          </a:xfrm>
        </p:spPr>
        <p:txBody>
          <a:bodyPr>
            <a:normAutofit fontScale="90000"/>
          </a:bodyPr>
          <a:lstStyle/>
          <a:p>
            <a:pPr algn="ctr">
              <a:defRPr/>
            </a:pPr>
            <a:r>
              <a:rPr lang="en-US" sz="3100" dirty="0"/>
              <a:t>Visible and Infrared </a:t>
            </a:r>
            <a:r>
              <a:rPr lang="en-US" sz="3100" dirty="0" err="1"/>
              <a:t>Wavefront</a:t>
            </a:r>
            <a:r>
              <a:rPr lang="en-US" sz="3100" dirty="0"/>
              <a:t> Sensing detectors </a:t>
            </a:r>
            <a:r>
              <a:rPr lang="en-US" sz="3100" dirty="0" smtClean="0"/>
              <a:t>review</a:t>
            </a:r>
            <a:br>
              <a:rPr lang="en-US" sz="3100" dirty="0" smtClean="0"/>
            </a:br>
            <a:r>
              <a:rPr lang="en-US" dirty="0">
                <a:solidFill>
                  <a:schemeClr val="accent2">
                    <a:lumMod val="60000"/>
                    <a:lumOff val="40000"/>
                  </a:schemeClr>
                </a:solidFill>
                <a:latin typeface="Palatino Linotype" pitchFamily="18" charset="0"/>
              </a:rPr>
              <a:t/>
            </a:r>
            <a:br>
              <a:rPr lang="en-US" dirty="0">
                <a:solidFill>
                  <a:schemeClr val="accent2">
                    <a:lumMod val="60000"/>
                    <a:lumOff val="40000"/>
                  </a:schemeClr>
                </a:solidFill>
                <a:latin typeface="Palatino Linotype" pitchFamily="18" charset="0"/>
              </a:rPr>
            </a:br>
            <a:r>
              <a:rPr lang="en-US" sz="2400" dirty="0" smtClean="0"/>
              <a:t>Philippe  </a:t>
            </a:r>
            <a:r>
              <a:rPr lang="en-US" sz="2400" dirty="0" err="1" smtClean="0"/>
              <a:t>feautrier</a:t>
            </a:r>
            <a:r>
              <a:rPr lang="en-US" sz="2400" dirty="0" smtClean="0"/>
              <a:t/>
            </a:r>
            <a:br>
              <a:rPr lang="en-US" sz="2400" dirty="0" smtClean="0"/>
            </a:br>
            <a:r>
              <a:rPr lang="en-US" sz="2400" dirty="0" smtClean="0"/>
              <a:t/>
            </a:r>
            <a:br>
              <a:rPr lang="en-US" sz="2400" dirty="0" smtClean="0"/>
            </a:br>
            <a:r>
              <a:rPr lang="en-US" sz="2000" dirty="0" err="1" smtClean="0">
                <a:solidFill>
                  <a:srgbClr val="FFFF00"/>
                </a:solidFill>
              </a:rPr>
              <a:t>Institut</a:t>
            </a:r>
            <a:r>
              <a:rPr lang="en-US" sz="2000" dirty="0" smtClean="0">
                <a:solidFill>
                  <a:srgbClr val="FFFF00"/>
                </a:solidFill>
              </a:rPr>
              <a:t> de </a:t>
            </a:r>
            <a:r>
              <a:rPr lang="en-US" sz="2000" dirty="0" err="1" smtClean="0">
                <a:solidFill>
                  <a:srgbClr val="FFFF00"/>
                </a:solidFill>
              </a:rPr>
              <a:t>planetologie</a:t>
            </a:r>
            <a:r>
              <a:rPr lang="en-US" sz="2000" dirty="0" smtClean="0">
                <a:solidFill>
                  <a:srgbClr val="FFFF00"/>
                </a:solidFill>
              </a:rPr>
              <a:t> et </a:t>
            </a:r>
            <a:r>
              <a:rPr lang="en-US" sz="2000" dirty="0" err="1" smtClean="0">
                <a:solidFill>
                  <a:srgbClr val="FFFF00"/>
                </a:solidFill>
              </a:rPr>
              <a:t>d’astrophysique</a:t>
            </a:r>
            <a:r>
              <a:rPr lang="en-US" sz="2000" dirty="0" smtClean="0">
                <a:solidFill>
                  <a:srgbClr val="FFFF00"/>
                </a:solidFill>
              </a:rPr>
              <a:t> de Grenoble</a:t>
            </a:r>
            <a:br>
              <a:rPr lang="en-US" sz="2000" dirty="0" smtClean="0">
                <a:solidFill>
                  <a:srgbClr val="FFFF00"/>
                </a:solidFill>
              </a:rPr>
            </a:br>
            <a:r>
              <a:rPr lang="en-US" sz="2000" dirty="0" smtClean="0">
                <a:solidFill>
                  <a:srgbClr val="FFFF00"/>
                </a:solidFill>
              </a:rPr>
              <a:t>FIRST LIGHT Imaging SAS</a:t>
            </a:r>
            <a:r>
              <a:rPr lang="en-US" sz="2400" dirty="0" smtClean="0"/>
              <a:t/>
            </a:r>
            <a:br>
              <a:rPr lang="en-US" sz="2400" dirty="0" smtClean="0"/>
            </a:br>
            <a:r>
              <a:rPr lang="en-US" sz="2400" dirty="0" smtClean="0"/>
              <a:t/>
            </a:r>
            <a:br>
              <a:rPr lang="en-US" sz="2400" dirty="0" smtClean="0"/>
            </a:br>
            <a:r>
              <a:rPr lang="en-US" sz="1300" cap="none" dirty="0" smtClean="0"/>
              <a:t>Jean-Luc </a:t>
            </a:r>
            <a:r>
              <a:rPr lang="en-US" sz="1300" cap="none" dirty="0" err="1" smtClean="0"/>
              <a:t>Gach</a:t>
            </a:r>
            <a:r>
              <a:rPr lang="en-US" sz="1300" cap="none" dirty="0" smtClean="0"/>
              <a:t>, Mark Downing, Paul </a:t>
            </a:r>
            <a:r>
              <a:rPr lang="en-US" sz="1300" cap="none" dirty="0" err="1" smtClean="0"/>
              <a:t>Jorden</a:t>
            </a:r>
            <a:r>
              <a:rPr lang="en-US" sz="1300" cap="none" dirty="0" smtClean="0"/>
              <a:t>, Johann Kolb, Johan Rothman, Thierry Fusco, Philippe </a:t>
            </a:r>
            <a:r>
              <a:rPr lang="en-US" sz="1300" cap="none" dirty="0" err="1" smtClean="0"/>
              <a:t>Balard</a:t>
            </a:r>
            <a:r>
              <a:rPr lang="en-US" sz="1300" cap="none" dirty="0" smtClean="0"/>
              <a:t>, Eric </a:t>
            </a:r>
            <a:r>
              <a:rPr lang="en-US" sz="1300" cap="none" dirty="0" err="1" smtClean="0"/>
              <a:t>Stadler</a:t>
            </a:r>
            <a:r>
              <a:rPr lang="en-US" sz="1300" cap="none" dirty="0" smtClean="0"/>
              <a:t>, Christian Guillaume, David </a:t>
            </a:r>
            <a:r>
              <a:rPr lang="en-US" sz="1300" cap="none" dirty="0" err="1" smtClean="0"/>
              <a:t>Boutolleau</a:t>
            </a:r>
            <a:r>
              <a:rPr lang="en-US" sz="1300" cap="none" dirty="0" smtClean="0"/>
              <a:t>, Gérard </a:t>
            </a:r>
            <a:r>
              <a:rPr lang="en-US" sz="1300" cap="none" dirty="0" err="1" smtClean="0"/>
              <a:t>Destefanis</a:t>
            </a:r>
            <a:r>
              <a:rPr lang="en-US" sz="1300" cap="none" dirty="0" smtClean="0"/>
              <a:t>, Nicolas </a:t>
            </a:r>
            <a:r>
              <a:rPr lang="en-US" sz="1300" cap="none" dirty="0" err="1" smtClean="0"/>
              <a:t>Lhermet</a:t>
            </a:r>
            <a:r>
              <a:rPr lang="en-US" sz="1300" cap="none" dirty="0" smtClean="0"/>
              <a:t>, Olivier </a:t>
            </a:r>
            <a:r>
              <a:rPr lang="en-US" sz="1300" cap="none" dirty="0" err="1" smtClean="0"/>
              <a:t>Pacaud</a:t>
            </a:r>
            <a:r>
              <a:rPr lang="en-US" sz="1300" cap="none" dirty="0" smtClean="0"/>
              <a:t>, Michel </a:t>
            </a:r>
            <a:r>
              <a:rPr lang="en-US" sz="1300" cap="none" dirty="0" err="1" smtClean="0"/>
              <a:t>Vuillermet</a:t>
            </a:r>
            <a:r>
              <a:rPr lang="en-US" sz="1300" cap="none" dirty="0" smtClean="0"/>
              <a:t>, </a:t>
            </a:r>
            <a:r>
              <a:rPr lang="en-US" sz="1300" cap="none" dirty="0" err="1" smtClean="0"/>
              <a:t>Alexandre</a:t>
            </a:r>
            <a:r>
              <a:rPr lang="en-US" sz="1300" cap="none" dirty="0" smtClean="0"/>
              <a:t> </a:t>
            </a:r>
            <a:r>
              <a:rPr lang="en-US" sz="1300" cap="none" dirty="0" err="1" smtClean="0"/>
              <a:t>Kerlain</a:t>
            </a:r>
            <a:r>
              <a:rPr lang="en-US" sz="1300" cap="none" dirty="0" smtClean="0"/>
              <a:t>, Norbert </a:t>
            </a:r>
            <a:r>
              <a:rPr lang="en-US" sz="1300" cap="none" dirty="0" err="1" smtClean="0"/>
              <a:t>Hubin</a:t>
            </a:r>
            <a:r>
              <a:rPr lang="en-US" sz="1300" cap="none" dirty="0" smtClean="0"/>
              <a:t>, Javier Reyes, Markus Kasper, Olaf </a:t>
            </a:r>
            <a:r>
              <a:rPr lang="en-US" sz="1300" cap="none" dirty="0" err="1" smtClean="0"/>
              <a:t>Ivert</a:t>
            </a:r>
            <a:r>
              <a:rPr lang="en-US" sz="1300" cap="none" dirty="0" smtClean="0"/>
              <a:t>, Wolfgang </a:t>
            </a:r>
            <a:r>
              <a:rPr lang="en-US" sz="1300" cap="none" dirty="0" err="1" smtClean="0"/>
              <a:t>Suske</a:t>
            </a:r>
            <a:r>
              <a:rPr lang="en-US" sz="1300" cap="none" dirty="0" smtClean="0"/>
              <a:t>, Andrew Walker, Michael </a:t>
            </a:r>
            <a:r>
              <a:rPr lang="en-US" sz="1300" cap="none" dirty="0" err="1" smtClean="0"/>
              <a:t>Skegg</a:t>
            </a:r>
            <a:r>
              <a:rPr lang="en-US" sz="1300" cap="none" dirty="0" smtClean="0"/>
              <a:t>, Sophie </a:t>
            </a:r>
            <a:r>
              <a:rPr lang="en-US" sz="1300" cap="none" dirty="0" err="1" smtClean="0"/>
              <a:t>Derelle</a:t>
            </a:r>
            <a:r>
              <a:rPr lang="en-US" sz="1300" cap="none" dirty="0" smtClean="0"/>
              <a:t>, Joel </a:t>
            </a:r>
            <a:r>
              <a:rPr lang="en-US" sz="1300" cap="none" dirty="0" err="1" smtClean="0"/>
              <a:t>Deschamps</a:t>
            </a:r>
            <a:r>
              <a:rPr lang="en-US" sz="1300" cap="none" dirty="0" smtClean="0"/>
              <a:t>, </a:t>
            </a:r>
            <a:r>
              <a:rPr lang="en-US" sz="1300" cap="none" dirty="0" err="1" smtClean="0"/>
              <a:t>Clélia</a:t>
            </a:r>
            <a:r>
              <a:rPr lang="en-US" sz="1300" cap="none" dirty="0" smtClean="0"/>
              <a:t> Robert , Nicolas </a:t>
            </a:r>
            <a:r>
              <a:rPr lang="en-US" sz="1300" cap="none" dirty="0" err="1" smtClean="0"/>
              <a:t>Vedrenne</a:t>
            </a:r>
            <a:r>
              <a:rPr lang="en-US" sz="1300" cap="none" dirty="0" smtClean="0"/>
              <a:t>, Didier </a:t>
            </a:r>
            <a:r>
              <a:rPr lang="en-US" sz="1300" cap="none" dirty="0" err="1" smtClean="0"/>
              <a:t>Rabaud</a:t>
            </a:r>
            <a:r>
              <a:rPr lang="en-US" sz="1300" cap="none" dirty="0" smtClean="0"/>
              <a:t>, </a:t>
            </a:r>
            <a:r>
              <a:rPr lang="en-US" sz="1300" cap="none" dirty="0" err="1" smtClean="0"/>
              <a:t>Julien</a:t>
            </a:r>
            <a:r>
              <a:rPr lang="en-US" sz="1300" cap="none" dirty="0" smtClean="0"/>
              <a:t> </a:t>
            </a:r>
            <a:r>
              <a:rPr lang="en-US" sz="1300" cap="none" dirty="0" err="1" smtClean="0"/>
              <a:t>Tanchon</a:t>
            </a:r>
            <a:r>
              <a:rPr lang="en-US" sz="1300" cap="none" dirty="0" smtClean="0"/>
              <a:t>, Thierry </a:t>
            </a:r>
            <a:r>
              <a:rPr lang="en-US" sz="1300" cap="none" dirty="0" err="1" smtClean="0"/>
              <a:t>Trollier</a:t>
            </a:r>
            <a:r>
              <a:rPr lang="en-US" sz="1300" cap="none" dirty="0" smtClean="0"/>
              <a:t> , Alain </a:t>
            </a:r>
            <a:r>
              <a:rPr lang="en-US" sz="1300" cap="none" dirty="0" err="1" smtClean="0"/>
              <a:t>Ravex</a:t>
            </a:r>
            <a:r>
              <a:rPr lang="en-US" sz="1300" cap="none" dirty="0" smtClean="0"/>
              <a:t>, </a:t>
            </a:r>
            <a:r>
              <a:rPr lang="en-US" sz="1300" cap="none" dirty="0" err="1" smtClean="0"/>
              <a:t>Thibaut</a:t>
            </a:r>
            <a:r>
              <a:rPr lang="en-US" sz="1300" cap="none" dirty="0" smtClean="0"/>
              <a:t> Moulin, Alain </a:t>
            </a:r>
            <a:r>
              <a:rPr lang="en-US" sz="1300" cap="none" dirty="0" err="1" smtClean="0"/>
              <a:t>Delboulbé</a:t>
            </a:r>
            <a:r>
              <a:rPr lang="en-US" sz="1300" cap="none" dirty="0" smtClean="0"/>
              <a:t>, Olivier </a:t>
            </a:r>
            <a:r>
              <a:rPr lang="en-US" sz="1300" cap="none" dirty="0" err="1" smtClean="0"/>
              <a:t>Preis</a:t>
            </a:r>
            <a:r>
              <a:rPr lang="en-US" sz="1300" cap="none" dirty="0" smtClean="0"/>
              <a:t>, Sylvain </a:t>
            </a:r>
            <a:r>
              <a:rPr lang="en-US" sz="1300" cap="none" dirty="0" err="1" smtClean="0"/>
              <a:t>Rochat</a:t>
            </a:r>
            <a:r>
              <a:rPr lang="en-US" sz="1300" cap="none" dirty="0" smtClean="0"/>
              <a:t>, Pierre Kern, Gérard </a:t>
            </a:r>
            <a:r>
              <a:rPr lang="en-US" sz="1300" cap="none" dirty="0" err="1" smtClean="0"/>
              <a:t>Zins</a:t>
            </a:r>
            <a:r>
              <a:rPr lang="en-US" sz="1300" cap="none" dirty="0" smtClean="0"/>
              <a:t>, Jean-Baptiste </a:t>
            </a:r>
            <a:r>
              <a:rPr lang="en-US" sz="1300" cap="none" dirty="0" err="1" smtClean="0"/>
              <a:t>Lebouquin</a:t>
            </a:r>
            <a:r>
              <a:rPr lang="en-US" sz="1300" cap="none" dirty="0" smtClean="0"/>
              <a:t>, Sylvain </a:t>
            </a:r>
            <a:r>
              <a:rPr lang="en-US" sz="1300" cap="none" dirty="0" err="1" smtClean="0"/>
              <a:t>Guieu</a:t>
            </a:r>
            <a:r>
              <a:rPr lang="en-US" sz="1300" cap="none" dirty="0" smtClean="0"/>
              <a:t>, Luc Boucher, Dolores Bello, </a:t>
            </a:r>
            <a:r>
              <a:rPr lang="en-US" sz="1300" cap="none" dirty="0" err="1" smtClean="0"/>
              <a:t>javier</a:t>
            </a:r>
            <a:r>
              <a:rPr lang="en-US" sz="1300" cap="none" dirty="0" smtClean="0"/>
              <a:t> Castro Lopez …</a:t>
            </a:r>
            <a:r>
              <a:rPr lang="en-US" sz="2400" dirty="0" smtClean="0"/>
              <a:t/>
            </a:r>
            <a:br>
              <a:rPr lang="en-US" sz="2400" dirty="0" smtClean="0"/>
            </a:br>
            <a:r>
              <a:rPr lang="en-US" sz="2000" dirty="0">
                <a:solidFill>
                  <a:schemeClr val="accent2">
                    <a:lumMod val="60000"/>
                    <a:lumOff val="40000"/>
                  </a:schemeClr>
                </a:solidFill>
              </a:rPr>
              <a:t/>
            </a:r>
            <a:br>
              <a:rPr lang="en-US" sz="2000" dirty="0">
                <a:solidFill>
                  <a:schemeClr val="accent2">
                    <a:lumMod val="60000"/>
                    <a:lumOff val="40000"/>
                  </a:schemeClr>
                </a:solidFill>
              </a:rPr>
            </a:br>
            <a:r>
              <a:rPr lang="en-US" sz="2000" cap="none" dirty="0" smtClean="0">
                <a:solidFill>
                  <a:schemeClr val="accent2">
                    <a:lumMod val="60000"/>
                    <a:lumOff val="40000"/>
                  </a:schemeClr>
                </a:solidFill>
              </a:rPr>
              <a:t> Philippe.Feautrier@obs.ujf-grenoble.fr            philippe.feautrier@firstlight.fr</a:t>
            </a:r>
            <a:r>
              <a:rPr lang="en-US" sz="2400" dirty="0" smtClean="0">
                <a:solidFill>
                  <a:schemeClr val="accent2">
                    <a:lumMod val="60000"/>
                    <a:lumOff val="40000"/>
                  </a:schemeClr>
                </a:solidFill>
              </a:rPr>
              <a:t/>
            </a:r>
            <a:br>
              <a:rPr lang="en-US" sz="2400" dirty="0" smtClean="0">
                <a:solidFill>
                  <a:schemeClr val="accent2">
                    <a:lumMod val="60000"/>
                    <a:lumOff val="40000"/>
                  </a:schemeClr>
                </a:solidFill>
              </a:rPr>
            </a:br>
            <a:r>
              <a:rPr lang="en-US" sz="2400" dirty="0" smtClean="0">
                <a:solidFill>
                  <a:schemeClr val="accent2">
                    <a:lumMod val="60000"/>
                    <a:lumOff val="40000"/>
                  </a:schemeClr>
                </a:solidFill>
              </a:rPr>
              <a:t/>
            </a:r>
            <a:br>
              <a:rPr lang="en-US" sz="2400" dirty="0" smtClean="0">
                <a:solidFill>
                  <a:schemeClr val="accent2">
                    <a:lumMod val="60000"/>
                    <a:lumOff val="40000"/>
                  </a:schemeClr>
                </a:solidFill>
              </a:rPr>
            </a:br>
            <a:endParaRPr lang="en-US" sz="1600" dirty="0">
              <a:solidFill>
                <a:schemeClr val="accent2">
                  <a:lumMod val="60000"/>
                  <a:lumOff val="40000"/>
                </a:schemeClr>
              </a:solidFill>
            </a:endParaRPr>
          </a:p>
        </p:txBody>
      </p:sp>
      <p:pic>
        <p:nvPicPr>
          <p:cNvPr id="6152" name="Picture 7" descr="opt_col_big"/>
          <p:cNvPicPr>
            <a:picLocks noChangeAspect="1" noChangeArrowheads="1"/>
          </p:cNvPicPr>
          <p:nvPr/>
        </p:nvPicPr>
        <p:blipFill>
          <a:blip r:embed="rId2" cstate="print"/>
          <a:srcRect/>
          <a:stretch>
            <a:fillRect/>
          </a:stretch>
        </p:blipFill>
        <p:spPr bwMode="auto">
          <a:xfrm>
            <a:off x="457200" y="838200"/>
            <a:ext cx="652463" cy="838200"/>
          </a:xfrm>
          <a:prstGeom prst="rect">
            <a:avLst/>
          </a:prstGeom>
          <a:noFill/>
          <a:ln w="9525">
            <a:noFill/>
            <a:miter lim="800000"/>
            <a:headEnd/>
            <a:tailEnd/>
          </a:ln>
        </p:spPr>
      </p:pic>
      <p:pic>
        <p:nvPicPr>
          <p:cNvPr id="6153" name="Picture 8" descr="flag"/>
          <p:cNvPicPr>
            <a:picLocks noChangeAspect="1" noChangeArrowheads="1"/>
          </p:cNvPicPr>
          <p:nvPr/>
        </p:nvPicPr>
        <p:blipFill>
          <a:blip r:embed="rId3" cstate="print"/>
          <a:srcRect/>
          <a:stretch>
            <a:fillRect/>
          </a:stretch>
        </p:blipFill>
        <p:spPr bwMode="auto">
          <a:xfrm>
            <a:off x="304800" y="152400"/>
            <a:ext cx="914400" cy="609600"/>
          </a:xfrm>
          <a:prstGeom prst="rect">
            <a:avLst/>
          </a:prstGeom>
          <a:noFill/>
          <a:ln w="9525">
            <a:noFill/>
            <a:miter lim="800000"/>
            <a:headEnd/>
            <a:tailEnd/>
          </a:ln>
        </p:spPr>
      </p:pic>
      <p:pic>
        <p:nvPicPr>
          <p:cNvPr id="6154" name="Picture 9" descr="logo_lam"/>
          <p:cNvPicPr>
            <a:picLocks noChangeAspect="1" noChangeArrowheads="1"/>
          </p:cNvPicPr>
          <p:nvPr/>
        </p:nvPicPr>
        <p:blipFill>
          <a:blip r:embed="rId4" cstate="print"/>
          <a:srcRect/>
          <a:stretch>
            <a:fillRect/>
          </a:stretch>
        </p:blipFill>
        <p:spPr bwMode="auto">
          <a:xfrm>
            <a:off x="4343400" y="303212"/>
            <a:ext cx="1676400" cy="534988"/>
          </a:xfrm>
          <a:prstGeom prst="rect">
            <a:avLst/>
          </a:prstGeom>
          <a:noFill/>
          <a:ln w="9525">
            <a:noFill/>
            <a:miter lim="800000"/>
            <a:headEnd/>
            <a:tailEnd/>
          </a:ln>
        </p:spPr>
      </p:pic>
      <p:pic>
        <p:nvPicPr>
          <p:cNvPr id="6155" name="Picture 10" descr="Go to first page"/>
          <p:cNvPicPr>
            <a:picLocks noChangeAspect="1" noChangeArrowheads="1"/>
          </p:cNvPicPr>
          <p:nvPr/>
        </p:nvPicPr>
        <p:blipFill>
          <a:blip r:embed="rId5" cstate="print"/>
          <a:srcRect/>
          <a:stretch>
            <a:fillRect/>
          </a:stretch>
        </p:blipFill>
        <p:spPr bwMode="auto">
          <a:xfrm>
            <a:off x="7875805" y="228600"/>
            <a:ext cx="685800" cy="685800"/>
          </a:xfrm>
          <a:prstGeom prst="rect">
            <a:avLst/>
          </a:prstGeom>
          <a:noFill/>
          <a:ln w="9525">
            <a:noFill/>
            <a:miter lim="800000"/>
            <a:headEnd/>
            <a:tailEnd/>
          </a:ln>
        </p:spPr>
      </p:pic>
      <p:pic>
        <p:nvPicPr>
          <p:cNvPr id="6157" name="Picture 12" descr="Log-OHP"/>
          <p:cNvPicPr>
            <a:picLocks noChangeAspect="1" noChangeArrowheads="1"/>
          </p:cNvPicPr>
          <p:nvPr/>
        </p:nvPicPr>
        <p:blipFill>
          <a:blip r:embed="rId6" cstate="print"/>
          <a:srcRect/>
          <a:stretch>
            <a:fillRect/>
          </a:stretch>
        </p:blipFill>
        <p:spPr bwMode="auto">
          <a:xfrm>
            <a:off x="6270396" y="191270"/>
            <a:ext cx="792162" cy="814387"/>
          </a:xfrm>
          <a:prstGeom prst="rect">
            <a:avLst/>
          </a:prstGeom>
          <a:noFill/>
          <a:ln w="9525">
            <a:noFill/>
            <a:miter lim="800000"/>
            <a:headEnd/>
            <a:tailEnd/>
          </a:ln>
        </p:spPr>
      </p:pic>
      <p:pic>
        <p:nvPicPr>
          <p:cNvPr id="6158" name="Picture 13" descr="eso-logo"/>
          <p:cNvPicPr>
            <a:picLocks noChangeAspect="1" noChangeArrowheads="1"/>
          </p:cNvPicPr>
          <p:nvPr/>
        </p:nvPicPr>
        <p:blipFill>
          <a:blip r:embed="rId7" cstate="print"/>
          <a:srcRect/>
          <a:stretch>
            <a:fillRect/>
          </a:stretch>
        </p:blipFill>
        <p:spPr bwMode="auto">
          <a:xfrm>
            <a:off x="7162800" y="152400"/>
            <a:ext cx="559859" cy="762000"/>
          </a:xfrm>
          <a:prstGeom prst="rect">
            <a:avLst/>
          </a:prstGeom>
          <a:noFill/>
          <a:ln w="9525">
            <a:noFill/>
            <a:miter lim="800000"/>
            <a:headEnd/>
            <a:tailEnd/>
          </a:ln>
        </p:spPr>
      </p:pic>
      <p:pic>
        <p:nvPicPr>
          <p:cNvPr id="18" name="Picture 2" descr="C:\Users\Philippe\Desktop\IPAGlogoPos-vignette.png"/>
          <p:cNvPicPr>
            <a:picLocks noChangeAspect="1" noChangeArrowheads="1"/>
          </p:cNvPicPr>
          <p:nvPr/>
        </p:nvPicPr>
        <p:blipFill>
          <a:blip r:embed="rId8" cstate="print"/>
          <a:srcRect/>
          <a:stretch>
            <a:fillRect/>
          </a:stretch>
        </p:blipFill>
        <p:spPr bwMode="auto">
          <a:xfrm>
            <a:off x="2929032" y="113712"/>
            <a:ext cx="1261967" cy="891945"/>
          </a:xfrm>
          <a:prstGeom prst="rect">
            <a:avLst/>
          </a:prstGeom>
          <a:solidFill>
            <a:schemeClr val="accent1">
              <a:lumMod val="20000"/>
              <a:lumOff val="80000"/>
            </a:schemeClr>
          </a:solidFill>
        </p:spPr>
      </p:pic>
      <p:pic>
        <p:nvPicPr>
          <p:cNvPr id="3074" name="Picture 2"/>
          <p:cNvPicPr>
            <a:picLocks noChangeAspect="1" noChangeArrowheads="1"/>
          </p:cNvPicPr>
          <p:nvPr/>
        </p:nvPicPr>
        <p:blipFill>
          <a:blip r:embed="rId9" cstate="print"/>
          <a:srcRect/>
          <a:stretch>
            <a:fillRect/>
          </a:stretch>
        </p:blipFill>
        <p:spPr bwMode="auto">
          <a:xfrm>
            <a:off x="3162885" y="1143000"/>
            <a:ext cx="990600" cy="533058"/>
          </a:xfrm>
          <a:prstGeom prst="rect">
            <a:avLst/>
          </a:prstGeom>
          <a:noFill/>
          <a:ln w="9525">
            <a:noFill/>
            <a:miter lim="800000"/>
            <a:headEnd/>
            <a:tailEnd/>
          </a:ln>
        </p:spPr>
      </p:pic>
      <p:pic>
        <p:nvPicPr>
          <p:cNvPr id="3076" name="Picture 4"/>
          <p:cNvPicPr>
            <a:picLocks noChangeAspect="1" noChangeArrowheads="1"/>
          </p:cNvPicPr>
          <p:nvPr/>
        </p:nvPicPr>
        <p:blipFill>
          <a:blip r:embed="rId10" cstate="print"/>
          <a:srcRect/>
          <a:stretch>
            <a:fillRect/>
          </a:stretch>
        </p:blipFill>
        <p:spPr bwMode="auto">
          <a:xfrm>
            <a:off x="8077200" y="1143000"/>
            <a:ext cx="982879" cy="428624"/>
          </a:xfrm>
          <a:prstGeom prst="rect">
            <a:avLst/>
          </a:prstGeom>
          <a:noFill/>
          <a:ln w="9525">
            <a:noFill/>
            <a:miter lim="800000"/>
            <a:headEnd/>
            <a:tailEnd/>
          </a:ln>
        </p:spPr>
      </p:pic>
      <p:pic>
        <p:nvPicPr>
          <p:cNvPr id="13" name="Picture 4" descr="onera"/>
          <p:cNvPicPr>
            <a:picLocks noChangeAspect="1" noChangeArrowheads="1"/>
          </p:cNvPicPr>
          <p:nvPr/>
        </p:nvPicPr>
        <p:blipFill>
          <a:blip r:embed="rId11" cstate="print"/>
          <a:srcRect/>
          <a:stretch>
            <a:fillRect/>
          </a:stretch>
        </p:blipFill>
        <p:spPr bwMode="auto">
          <a:xfrm>
            <a:off x="4339883" y="1167104"/>
            <a:ext cx="1926996" cy="435306"/>
          </a:xfrm>
          <a:prstGeom prst="rect">
            <a:avLst/>
          </a:prstGeom>
          <a:solidFill>
            <a:schemeClr val="tx1"/>
          </a:solidFill>
        </p:spPr>
      </p:pic>
      <p:sp>
        <p:nvSpPr>
          <p:cNvPr id="14" name="Espace réservé de la date 13"/>
          <p:cNvSpPr>
            <a:spLocks noGrp="1"/>
          </p:cNvSpPr>
          <p:nvPr>
            <p:ph type="dt" sz="half" idx="10"/>
          </p:nvPr>
        </p:nvSpPr>
        <p:spPr/>
        <p:txBody>
          <a:bodyPr/>
          <a:lstStyle/>
          <a:p>
            <a:pPr>
              <a:defRPr/>
            </a:pPr>
            <a:r>
              <a:rPr lang="en-US" smtClean="0"/>
              <a:t>Oct 9 2013</a:t>
            </a:r>
            <a:endParaRPr lang="en-GB" dirty="0"/>
          </a:p>
        </p:txBody>
      </p:sp>
      <p:sp>
        <p:nvSpPr>
          <p:cNvPr id="15" name="Espace réservé du numéro de diapositive 14"/>
          <p:cNvSpPr>
            <a:spLocks noGrp="1"/>
          </p:cNvSpPr>
          <p:nvPr>
            <p:ph type="sldNum" sz="quarter" idx="12"/>
          </p:nvPr>
        </p:nvSpPr>
        <p:spPr/>
        <p:txBody>
          <a:bodyPr/>
          <a:lstStyle/>
          <a:p>
            <a:pPr>
              <a:defRPr/>
            </a:pPr>
            <a:fld id="{41938B2C-767C-42AD-9140-DD2AC3BFF95B}" type="slidenum">
              <a:rPr lang="en-GB" smtClean="0"/>
              <a:pPr>
                <a:defRPr/>
              </a:pPr>
              <a:t>1</a:t>
            </a:fld>
            <a:endParaRPr lang="en-GB" dirty="0"/>
          </a:p>
        </p:txBody>
      </p:sp>
      <p:sp>
        <p:nvSpPr>
          <p:cNvPr id="16" name="Espace réservé du pied de page 15"/>
          <p:cNvSpPr>
            <a:spLocks noGrp="1"/>
          </p:cNvSpPr>
          <p:nvPr>
            <p:ph type="ftr" sz="quarter" idx="11"/>
          </p:nvPr>
        </p:nvSpPr>
        <p:spPr/>
        <p:txBody>
          <a:bodyPr/>
          <a:lstStyle/>
          <a:p>
            <a:pPr>
              <a:defRPr/>
            </a:pPr>
            <a:r>
              <a:rPr lang="en-US" smtClean="0"/>
              <a:t>Vis and IR wavefront sensing detectors</a:t>
            </a:r>
            <a:endParaRPr lang="en-GB" dirty="0"/>
          </a:p>
        </p:txBody>
      </p:sp>
      <p:pic>
        <p:nvPicPr>
          <p:cNvPr id="17" name="Picture 2" descr="\\winhome\home\mdowning\Projects\Adaptive Optics\DET-AOWFS-ELT\ScaledDownDemonstrator\e2v\Paper Presentation\Toulose Workshop\2 col landscape_PR.tif"/>
          <p:cNvPicPr>
            <a:picLocks noChangeAspect="1" noChangeArrowheads="1"/>
          </p:cNvPicPr>
          <p:nvPr/>
        </p:nvPicPr>
        <p:blipFill>
          <a:blip r:embed="rId12" cstate="print"/>
          <a:srcRect l="27625" r="25426"/>
          <a:stretch>
            <a:fillRect/>
          </a:stretch>
        </p:blipFill>
        <p:spPr bwMode="auto">
          <a:xfrm>
            <a:off x="1256714" y="160606"/>
            <a:ext cx="1146824" cy="609600"/>
          </a:xfrm>
          <a:prstGeom prst="rect">
            <a:avLst/>
          </a:prstGeom>
          <a:noFill/>
        </p:spPr>
      </p:pic>
      <p:pic>
        <p:nvPicPr>
          <p:cNvPr id="19" name="Picture 14" descr="caeleste_logoOK"/>
          <p:cNvPicPr>
            <a:picLocks noChangeAspect="1" noChangeArrowheads="1"/>
          </p:cNvPicPr>
          <p:nvPr/>
        </p:nvPicPr>
        <p:blipFill>
          <a:blip r:embed="rId13" cstate="print">
            <a:extLst>
              <a:ext uri="{28A0092B-C50C-407E-A947-70E740481C1C}">
                <a14:useLocalDpi xmlns:a14="http://schemas.microsoft.com/office/drawing/2010/main" val="0"/>
              </a:ext>
            </a:extLst>
          </a:blip>
          <a:srcRect l="26556" t="14781" r="4564" b="59353"/>
          <a:stretch>
            <a:fillRect/>
          </a:stretch>
        </p:blipFill>
        <p:spPr bwMode="auto">
          <a:xfrm>
            <a:off x="6553281" y="1322690"/>
            <a:ext cx="1447800" cy="24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14" cstate="print">
            <a:extLst>
              <a:ext uri="{28A0092B-C50C-407E-A947-70E740481C1C}">
                <a14:useLocalDpi xmlns:a14="http://schemas.microsoft.com/office/drawing/2010/main" val="0"/>
              </a:ext>
            </a:extLst>
          </a:blip>
          <a:stretch>
            <a:fillRect/>
          </a:stretch>
        </p:blipFill>
        <p:spPr bwMode="auto">
          <a:xfrm>
            <a:off x="1126075" y="566919"/>
            <a:ext cx="1836039" cy="1246346"/>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r>
              <a:rPr lang="en-US" smtClean="0"/>
              <a:t>Oct 9 2013</a:t>
            </a:r>
            <a:endParaRPr lang="en-GB"/>
          </a:p>
        </p:txBody>
      </p:sp>
      <p:sp>
        <p:nvSpPr>
          <p:cNvPr id="3" name="Espace réservé du pied de page 2"/>
          <p:cNvSpPr>
            <a:spLocks noGrp="1"/>
          </p:cNvSpPr>
          <p:nvPr>
            <p:ph type="ftr" sz="quarter" idx="11"/>
          </p:nvPr>
        </p:nvSpPr>
        <p:spPr/>
        <p:txBody>
          <a:bodyPr/>
          <a:lstStyle/>
          <a:p>
            <a:pPr>
              <a:defRPr/>
            </a:pPr>
            <a:r>
              <a:rPr lang="en-US" smtClean="0"/>
              <a:t>Vis and IR wavefront sensing detectors</a:t>
            </a:r>
            <a:endParaRPr lang="en-GB"/>
          </a:p>
        </p:txBody>
      </p:sp>
      <p:sp>
        <p:nvSpPr>
          <p:cNvPr id="4" name="Espace réservé du numéro de diapositive 3"/>
          <p:cNvSpPr>
            <a:spLocks noGrp="1"/>
          </p:cNvSpPr>
          <p:nvPr>
            <p:ph type="sldNum" sz="quarter" idx="12"/>
          </p:nvPr>
        </p:nvSpPr>
        <p:spPr/>
        <p:txBody>
          <a:bodyPr/>
          <a:lstStyle/>
          <a:p>
            <a:pPr>
              <a:defRPr/>
            </a:pPr>
            <a:fld id="{AA94E4DC-E98A-46D5-B842-BE46BC5AAAF9}" type="slidenum">
              <a:rPr lang="en-GB" smtClean="0"/>
              <a:pPr>
                <a:defRPr/>
              </a:pPr>
              <a:t>10</a:t>
            </a:fld>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80605"/>
            <a:ext cx="6824544" cy="5231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13887" y="457200"/>
            <a:ext cx="8117928"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RAPID </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Gain – 3.3 µm photodiodes – 75 K</a:t>
            </a:r>
            <a:endPar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85260670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438400" y="4800600"/>
            <a:ext cx="3352800" cy="584775"/>
          </a:xfrm>
          <a:prstGeom prst="rect">
            <a:avLst/>
          </a:prstGeom>
          <a:noFill/>
        </p:spPr>
        <p:txBody>
          <a:bodyPr wrap="square" lIns="91440" tIns="45720" rIns="91440" bIns="45720">
            <a:spAutoFit/>
          </a:bodyPr>
          <a:lstStyle/>
          <a:p>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And </a:t>
            </a:r>
            <a:r>
              <a:rPr lang="fr-F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low</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noise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Rectangle 17"/>
          <p:cNvSpPr/>
          <p:nvPr/>
        </p:nvSpPr>
        <p:spPr>
          <a:xfrm>
            <a:off x="1317417" y="2362200"/>
            <a:ext cx="7086600" cy="2062103"/>
          </a:xfrm>
          <a:prstGeom prst="rect">
            <a:avLst/>
          </a:prstGeom>
          <a:noFill/>
        </p:spPr>
        <p:txBody>
          <a:bodyPr wrap="square" lIns="91440" tIns="45720" rIns="91440" bIns="45720">
            <a:spAutoFit/>
          </a:bodyPr>
          <a:lstStyle/>
          <a:p>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Due to </a:t>
            </a:r>
            <a:r>
              <a:rPr lang="fr-FR"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its</a:t>
            </a: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CTIA amplifier architecture </a:t>
            </a:r>
            <a:r>
              <a:rPr lang="fr-FR"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with</a:t>
            </a: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integrated</a:t>
            </a: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CDS </a:t>
            </a:r>
            <a:r>
              <a:rPr lang="fr-FR"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inside</a:t>
            </a: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pixel, the RAPID </a:t>
            </a:r>
            <a:r>
              <a:rPr lang="fr-FR"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device</a:t>
            </a: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a:t>
            </a: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extremely</a:t>
            </a: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32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linear</a:t>
            </a: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Espace réservé de la date 1"/>
          <p:cNvSpPr>
            <a:spLocks noGrp="1"/>
          </p:cNvSpPr>
          <p:nvPr>
            <p:ph type="dt" sz="half" idx="10"/>
          </p:nvPr>
        </p:nvSpPr>
        <p:spPr/>
        <p:txBody>
          <a:bodyPr/>
          <a:lstStyle/>
          <a:p>
            <a:pPr>
              <a:defRPr/>
            </a:pPr>
            <a:r>
              <a:rPr lang="en-US" smtClean="0"/>
              <a:t>Oct 9 2013</a:t>
            </a:r>
            <a:endParaRPr lang="en-GB"/>
          </a:p>
        </p:txBody>
      </p:sp>
      <p:sp>
        <p:nvSpPr>
          <p:cNvPr id="3" name="Espace réservé du pied de page 2"/>
          <p:cNvSpPr>
            <a:spLocks noGrp="1"/>
          </p:cNvSpPr>
          <p:nvPr>
            <p:ph type="ftr" sz="quarter" idx="11"/>
          </p:nvPr>
        </p:nvSpPr>
        <p:spPr/>
        <p:txBody>
          <a:bodyPr/>
          <a:lstStyle/>
          <a:p>
            <a:pPr>
              <a:defRPr/>
            </a:pPr>
            <a:r>
              <a:rPr lang="en-US" smtClean="0"/>
              <a:t>Vis and IR wavefront sensing detectors</a:t>
            </a:r>
            <a:endParaRPr lang="en-GB"/>
          </a:p>
        </p:txBody>
      </p:sp>
      <p:sp>
        <p:nvSpPr>
          <p:cNvPr id="4" name="Espace réservé du numéro de diapositive 3"/>
          <p:cNvSpPr>
            <a:spLocks noGrp="1"/>
          </p:cNvSpPr>
          <p:nvPr>
            <p:ph type="sldNum" sz="quarter" idx="12"/>
          </p:nvPr>
        </p:nvSpPr>
        <p:spPr/>
        <p:txBody>
          <a:bodyPr/>
          <a:lstStyle/>
          <a:p>
            <a:pPr>
              <a:defRPr/>
            </a:pPr>
            <a:fld id="{AA94E4DC-E98A-46D5-B842-BE46BC5AAAF9}" type="slidenum">
              <a:rPr lang="en-GB" smtClean="0"/>
              <a:pPr>
                <a:defRPr/>
              </a:pPr>
              <a:t>11</a:t>
            </a:fld>
            <a:endParaRPr lang="en-GB"/>
          </a:p>
        </p:txBody>
      </p:sp>
      <p:sp>
        <p:nvSpPr>
          <p:cNvPr id="6" name="Rectangle 5"/>
          <p:cNvSpPr/>
          <p:nvPr/>
        </p:nvSpPr>
        <p:spPr>
          <a:xfrm>
            <a:off x="706076" y="0"/>
            <a:ext cx="7697941"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RAPID </a:t>
            </a:r>
            <a:r>
              <a:rPr lang="fr-F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linearity</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1600 </a:t>
            </a:r>
            <a:r>
              <a:rPr lang="fr-F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fps</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gain M x31 </a:t>
            </a:r>
          </a:p>
        </p:txBody>
      </p:sp>
      <p:grpSp>
        <p:nvGrpSpPr>
          <p:cNvPr id="19" name="Groupe 18"/>
          <p:cNvGrpSpPr/>
          <p:nvPr/>
        </p:nvGrpSpPr>
        <p:grpSpPr>
          <a:xfrm>
            <a:off x="762000" y="539282"/>
            <a:ext cx="7642707" cy="6090118"/>
            <a:chOff x="647131" y="615482"/>
            <a:chExt cx="7261707" cy="5867349"/>
          </a:xfrm>
        </p:grpSpPr>
        <p:pic>
          <p:nvPicPr>
            <p:cNvPr id="9219" name="Picture 3" descr="C:\Users\Philippe Feautrier\Documents\Opticon\articles\SDW2013\linearity__P71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84" t="6665" r="7374" b="4792"/>
            <a:stretch/>
          </p:blipFill>
          <p:spPr bwMode="auto">
            <a:xfrm>
              <a:off x="647131" y="615482"/>
              <a:ext cx="7261707" cy="5867349"/>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5334000" y="1270842"/>
              <a:ext cx="2362200" cy="707886"/>
            </a:xfrm>
            <a:prstGeom prst="rect">
              <a:avLst/>
            </a:prstGeom>
            <a:solidFill>
              <a:srgbClr val="FFFF00"/>
            </a:solidFill>
            <a:ln w="38100">
              <a:solidFill>
                <a:srgbClr val="FF0000"/>
              </a:solidFill>
            </a:ln>
          </p:spPr>
          <p:txBody>
            <a:bodyPr wrap="square" rtlCol="0">
              <a:spAutoFit/>
            </a:bodyPr>
            <a:lstStyle/>
            <a:p>
              <a:r>
                <a:rPr lang="fr-FR" dirty="0" err="1" smtClean="0"/>
                <a:t>Linearity</a:t>
              </a:r>
              <a:r>
                <a:rPr lang="fr-FR" dirty="0" smtClean="0"/>
                <a:t> = f (DIT) @ M=31</a:t>
              </a:r>
              <a:endParaRPr lang="fr-FR" dirty="0"/>
            </a:p>
          </p:txBody>
        </p:sp>
      </p:grpSp>
      <p:grpSp>
        <p:nvGrpSpPr>
          <p:cNvPr id="14" name="Groupe 13"/>
          <p:cNvGrpSpPr/>
          <p:nvPr/>
        </p:nvGrpSpPr>
        <p:grpSpPr>
          <a:xfrm>
            <a:off x="761230" y="539282"/>
            <a:ext cx="7544570" cy="5973210"/>
            <a:chOff x="-5943600" y="874026"/>
            <a:chExt cx="7544570" cy="5973210"/>
          </a:xfrm>
        </p:grpSpPr>
        <p:pic>
          <p:nvPicPr>
            <p:cNvPr id="9218" name="Picture 2" descr="C:\Users\Philippe Feautrier\Documents\Opticon\articles\SDW2013\ptc__P71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80" t="7599" r="6195" b="5075"/>
            <a:stretch/>
          </p:blipFill>
          <p:spPr bwMode="auto">
            <a:xfrm>
              <a:off x="-5943600" y="874026"/>
              <a:ext cx="7544570" cy="5973210"/>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16"/>
            <p:cNvSpPr txBox="1"/>
            <p:nvPr/>
          </p:nvSpPr>
          <p:spPr>
            <a:xfrm>
              <a:off x="-4533515" y="1513189"/>
              <a:ext cx="2362200" cy="707886"/>
            </a:xfrm>
            <a:prstGeom prst="rect">
              <a:avLst/>
            </a:prstGeom>
            <a:solidFill>
              <a:srgbClr val="FFFF00"/>
            </a:solidFill>
            <a:ln w="38100">
              <a:solidFill>
                <a:srgbClr val="FF0000"/>
              </a:solidFill>
            </a:ln>
          </p:spPr>
          <p:txBody>
            <a:bodyPr wrap="square" rtlCol="0">
              <a:spAutoFit/>
            </a:bodyPr>
            <a:lstStyle/>
            <a:p>
              <a:r>
                <a:rPr lang="fr-FR" dirty="0" smtClean="0"/>
                <a:t>Photon </a:t>
              </a:r>
              <a:r>
                <a:rPr lang="fr-FR" dirty="0" err="1" smtClean="0"/>
                <a:t>transfer</a:t>
              </a:r>
              <a:r>
                <a:rPr lang="fr-FR" dirty="0" smtClean="0"/>
                <a:t> </a:t>
              </a:r>
              <a:r>
                <a:rPr lang="fr-FR" dirty="0" err="1" smtClean="0"/>
                <a:t>curve</a:t>
              </a:r>
              <a:r>
                <a:rPr lang="fr-FR" dirty="0" smtClean="0"/>
                <a:t> @ M=31</a:t>
              </a:r>
              <a:endParaRPr lang="fr-FR" dirty="0"/>
            </a:p>
          </p:txBody>
        </p:sp>
      </p:grpSp>
    </p:spTree>
    <p:extLst>
      <p:ext uri="{BB962C8B-B14F-4D97-AF65-F5344CB8AC3E}">
        <p14:creationId xmlns:p14="http://schemas.microsoft.com/office/powerpoint/2010/main" val="3143416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r>
              <a:rPr lang="en-US" smtClean="0"/>
              <a:t>Oct 9 2013</a:t>
            </a:r>
            <a:endParaRPr lang="en-GB"/>
          </a:p>
        </p:txBody>
      </p:sp>
      <p:sp>
        <p:nvSpPr>
          <p:cNvPr id="3" name="Espace réservé du pied de page 2"/>
          <p:cNvSpPr>
            <a:spLocks noGrp="1"/>
          </p:cNvSpPr>
          <p:nvPr>
            <p:ph type="ftr" sz="quarter" idx="11"/>
          </p:nvPr>
        </p:nvSpPr>
        <p:spPr/>
        <p:txBody>
          <a:bodyPr/>
          <a:lstStyle/>
          <a:p>
            <a:pPr>
              <a:defRPr/>
            </a:pPr>
            <a:r>
              <a:rPr lang="en-US" smtClean="0"/>
              <a:t>Vis and IR wavefront sensing detectors</a:t>
            </a:r>
            <a:endParaRPr lang="en-GB"/>
          </a:p>
        </p:txBody>
      </p:sp>
      <p:sp>
        <p:nvSpPr>
          <p:cNvPr id="4" name="Espace réservé du numéro de diapositive 3"/>
          <p:cNvSpPr>
            <a:spLocks noGrp="1"/>
          </p:cNvSpPr>
          <p:nvPr>
            <p:ph type="sldNum" sz="quarter" idx="12"/>
          </p:nvPr>
        </p:nvSpPr>
        <p:spPr/>
        <p:txBody>
          <a:bodyPr/>
          <a:lstStyle/>
          <a:p>
            <a:pPr>
              <a:defRPr/>
            </a:pPr>
            <a:fld id="{AA94E4DC-E98A-46D5-B842-BE46BC5AAAF9}" type="slidenum">
              <a:rPr lang="en-GB" smtClean="0"/>
              <a:pPr>
                <a:defRPr/>
              </a:pPr>
              <a:t>12</a:t>
            </a:fld>
            <a:endParaRPr lang="en-GB"/>
          </a:p>
        </p:txBody>
      </p:sp>
      <p:sp>
        <p:nvSpPr>
          <p:cNvPr id="6" name="Rectangle 5"/>
          <p:cNvSpPr/>
          <p:nvPr/>
        </p:nvSpPr>
        <p:spPr>
          <a:xfrm>
            <a:off x="128994" y="152400"/>
            <a:ext cx="8852103"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RAPID </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Noise </a:t>
            </a:r>
            <a:r>
              <a:rPr lang="fr-F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histograms</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in </a:t>
            </a:r>
            <a:r>
              <a:rPr lang="fr-F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dark</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 1600 </a:t>
            </a:r>
            <a:r>
              <a:rPr lang="fr-F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fps</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pic>
        <p:nvPicPr>
          <p:cNvPr id="8195" name="Picture 3" descr="C:\Users\Philippe Feautrier\Documents\Opticon\articles\SDW2013\bias_P710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494" t="7500" r="8280" b="4197"/>
          <a:stretch/>
        </p:blipFill>
        <p:spPr bwMode="auto">
          <a:xfrm>
            <a:off x="1110759" y="737175"/>
            <a:ext cx="6814039" cy="5756015"/>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6629400" y="5410200"/>
            <a:ext cx="2133600" cy="400110"/>
          </a:xfrm>
          <a:prstGeom prst="rect">
            <a:avLst/>
          </a:prstGeom>
          <a:solidFill>
            <a:srgbClr val="FFFF00"/>
          </a:solidFill>
          <a:ln w="38100">
            <a:solidFill>
              <a:srgbClr val="FF0000"/>
            </a:solidFill>
          </a:ln>
        </p:spPr>
        <p:txBody>
          <a:bodyPr wrap="square" rtlCol="0">
            <a:spAutoFit/>
          </a:bodyPr>
          <a:lstStyle/>
          <a:p>
            <a:r>
              <a:rPr lang="fr-FR" dirty="0" smtClean="0"/>
              <a:t>1.5 e @ 1600 </a:t>
            </a:r>
            <a:r>
              <a:rPr lang="fr-FR" dirty="0" err="1" smtClean="0"/>
              <a:t>fps</a:t>
            </a:r>
            <a:endParaRPr lang="fr-FR" dirty="0"/>
          </a:p>
        </p:txBody>
      </p:sp>
    </p:spTree>
    <p:extLst>
      <p:ext uri="{BB962C8B-B14F-4D97-AF65-F5344CB8AC3E}">
        <p14:creationId xmlns:p14="http://schemas.microsoft.com/office/powerpoint/2010/main" val="3369366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r>
              <a:rPr lang="en-US" smtClean="0"/>
              <a:t>Oct 9 2013</a:t>
            </a:r>
            <a:endParaRPr lang="en-GB"/>
          </a:p>
        </p:txBody>
      </p:sp>
      <p:sp>
        <p:nvSpPr>
          <p:cNvPr id="3" name="Espace réservé du pied de page 2"/>
          <p:cNvSpPr>
            <a:spLocks noGrp="1"/>
          </p:cNvSpPr>
          <p:nvPr>
            <p:ph type="ftr" sz="quarter" idx="11"/>
          </p:nvPr>
        </p:nvSpPr>
        <p:spPr/>
        <p:txBody>
          <a:bodyPr/>
          <a:lstStyle/>
          <a:p>
            <a:pPr>
              <a:defRPr/>
            </a:pPr>
            <a:r>
              <a:rPr lang="en-US" smtClean="0"/>
              <a:t>Vis and IR wavefront sensing detectors</a:t>
            </a:r>
            <a:endParaRPr lang="en-GB"/>
          </a:p>
        </p:txBody>
      </p:sp>
      <p:sp>
        <p:nvSpPr>
          <p:cNvPr id="4" name="Espace réservé du numéro de diapositive 3"/>
          <p:cNvSpPr>
            <a:spLocks noGrp="1"/>
          </p:cNvSpPr>
          <p:nvPr>
            <p:ph type="sldNum" sz="quarter" idx="12"/>
          </p:nvPr>
        </p:nvSpPr>
        <p:spPr/>
        <p:txBody>
          <a:bodyPr/>
          <a:lstStyle/>
          <a:p>
            <a:pPr>
              <a:defRPr/>
            </a:pPr>
            <a:fld id="{AA94E4DC-E98A-46D5-B842-BE46BC5AAAF9}" type="slidenum">
              <a:rPr lang="en-GB" smtClean="0"/>
              <a:pPr>
                <a:defRPr/>
              </a:pPr>
              <a:t>13</a:t>
            </a:fld>
            <a:endParaRPr lang="en-GB"/>
          </a:p>
        </p:txBody>
      </p:sp>
      <p:sp>
        <p:nvSpPr>
          <p:cNvPr id="6" name="Rectangle 5"/>
          <p:cNvSpPr/>
          <p:nvPr/>
        </p:nvSpPr>
        <p:spPr>
          <a:xfrm>
            <a:off x="1874658" y="152400"/>
            <a:ext cx="5360763"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RAPID </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Noise 1600 </a:t>
            </a:r>
            <a:r>
              <a:rPr lang="fr-F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fps</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3.3 µm photodiodes – 75 K</a:t>
            </a:r>
            <a:endPar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140" y="1205867"/>
            <a:ext cx="6781799" cy="535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227638"/>
            <a:ext cx="7774737" cy="533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6347361" y="4942114"/>
            <a:ext cx="2133600" cy="400110"/>
          </a:xfrm>
          <a:prstGeom prst="rect">
            <a:avLst/>
          </a:prstGeom>
          <a:solidFill>
            <a:srgbClr val="FFFF00"/>
          </a:solidFill>
          <a:ln w="38100">
            <a:solidFill>
              <a:srgbClr val="FF0000"/>
            </a:solidFill>
          </a:ln>
        </p:spPr>
        <p:txBody>
          <a:bodyPr wrap="square" rtlCol="0">
            <a:spAutoFit/>
          </a:bodyPr>
          <a:lstStyle/>
          <a:p>
            <a:r>
              <a:rPr lang="fr-FR" dirty="0" smtClean="0"/>
              <a:t>1.5 e @ 1600 </a:t>
            </a:r>
            <a:r>
              <a:rPr lang="fr-FR" dirty="0" err="1" smtClean="0"/>
              <a:t>fps</a:t>
            </a:r>
            <a:endParaRPr lang="fr-FR" dirty="0"/>
          </a:p>
        </p:txBody>
      </p:sp>
      <p:sp>
        <p:nvSpPr>
          <p:cNvPr id="9" name="ZoneTexte 8"/>
          <p:cNvSpPr txBox="1"/>
          <p:nvPr/>
        </p:nvSpPr>
        <p:spPr>
          <a:xfrm>
            <a:off x="4114799" y="3276600"/>
            <a:ext cx="3962401" cy="1015663"/>
          </a:xfrm>
          <a:prstGeom prst="rect">
            <a:avLst/>
          </a:prstGeom>
          <a:solidFill>
            <a:srgbClr val="FFFF00"/>
          </a:solidFill>
          <a:ln w="38100">
            <a:solidFill>
              <a:srgbClr val="FF0000"/>
            </a:solidFill>
          </a:ln>
        </p:spPr>
        <p:txBody>
          <a:bodyPr wrap="square" rtlCol="0">
            <a:spAutoFit/>
          </a:bodyPr>
          <a:lstStyle/>
          <a:p>
            <a:r>
              <a:rPr lang="fr-FR" dirty="0" smtClean="0"/>
              <a:t>Observation </a:t>
            </a:r>
            <a:r>
              <a:rPr lang="fr-FR" dirty="0" err="1" smtClean="0"/>
              <a:t>run</a:t>
            </a:r>
            <a:r>
              <a:rPr lang="fr-FR" dirty="0" smtClean="0"/>
              <a:t> </a:t>
            </a:r>
            <a:r>
              <a:rPr lang="fr-FR" dirty="0" err="1" smtClean="0"/>
              <a:t>foreseen</a:t>
            </a:r>
            <a:r>
              <a:rPr lang="fr-FR" dirty="0" smtClean="0"/>
              <a:t> </a:t>
            </a:r>
            <a:r>
              <a:rPr lang="fr-FR" dirty="0" err="1" smtClean="0"/>
              <a:t>at</a:t>
            </a:r>
            <a:r>
              <a:rPr lang="fr-FR" dirty="0" smtClean="0"/>
              <a:t> </a:t>
            </a:r>
            <a:r>
              <a:rPr lang="fr-FR" dirty="0" err="1" smtClean="0"/>
              <a:t>Paranal</a:t>
            </a:r>
            <a:r>
              <a:rPr lang="fr-FR" dirty="0" smtClean="0"/>
              <a:t> ESO VLTI in </a:t>
            </a:r>
            <a:r>
              <a:rPr lang="fr-FR" dirty="0" err="1" smtClean="0"/>
              <a:t>December</a:t>
            </a:r>
            <a:r>
              <a:rPr lang="fr-FR" dirty="0" smtClean="0"/>
              <a:t> 2013 </a:t>
            </a:r>
            <a:r>
              <a:rPr lang="fr-FR" dirty="0" err="1" smtClean="0"/>
              <a:t>with</a:t>
            </a:r>
            <a:r>
              <a:rPr lang="fr-FR" dirty="0" smtClean="0"/>
              <a:t> </a:t>
            </a:r>
            <a:r>
              <a:rPr lang="fr-FR" dirty="0" err="1" smtClean="0"/>
              <a:t>Pionier</a:t>
            </a:r>
            <a:r>
              <a:rPr lang="fr-FR" dirty="0" smtClean="0"/>
              <a:t> instrument</a:t>
            </a:r>
            <a:endParaRPr lang="fr-FR" dirty="0"/>
          </a:p>
        </p:txBody>
      </p:sp>
    </p:spTree>
    <p:extLst>
      <p:ext uri="{BB962C8B-B14F-4D97-AF65-F5344CB8AC3E}">
        <p14:creationId xmlns:p14="http://schemas.microsoft.com/office/powerpoint/2010/main" val="819951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r>
              <a:rPr lang="en-US" smtClean="0"/>
              <a:t>Oct 9 2013</a:t>
            </a:r>
            <a:endParaRPr lang="en-GB"/>
          </a:p>
        </p:txBody>
      </p:sp>
      <p:sp>
        <p:nvSpPr>
          <p:cNvPr id="3" name="Espace réservé du pied de page 2"/>
          <p:cNvSpPr>
            <a:spLocks noGrp="1"/>
          </p:cNvSpPr>
          <p:nvPr>
            <p:ph type="ftr" sz="quarter" idx="11"/>
          </p:nvPr>
        </p:nvSpPr>
        <p:spPr/>
        <p:txBody>
          <a:bodyPr/>
          <a:lstStyle/>
          <a:p>
            <a:pPr>
              <a:defRPr/>
            </a:pPr>
            <a:r>
              <a:rPr lang="en-US" smtClean="0"/>
              <a:t>Vis and IR wavefront sensing detectors</a:t>
            </a:r>
            <a:endParaRPr lang="en-GB"/>
          </a:p>
        </p:txBody>
      </p:sp>
      <p:sp>
        <p:nvSpPr>
          <p:cNvPr id="4" name="Espace réservé du numéro de diapositive 3"/>
          <p:cNvSpPr>
            <a:spLocks noGrp="1"/>
          </p:cNvSpPr>
          <p:nvPr>
            <p:ph type="sldNum" sz="quarter" idx="12"/>
          </p:nvPr>
        </p:nvSpPr>
        <p:spPr/>
        <p:txBody>
          <a:bodyPr/>
          <a:lstStyle/>
          <a:p>
            <a:pPr>
              <a:defRPr/>
            </a:pPr>
            <a:fld id="{AA94E4DC-E98A-46D5-B842-BE46BC5AAAF9}" type="slidenum">
              <a:rPr lang="en-GB" smtClean="0"/>
              <a:pPr>
                <a:defRPr/>
              </a:pPr>
              <a:t>14</a:t>
            </a:fld>
            <a:endParaRPr lang="en-GB"/>
          </a:p>
        </p:txBody>
      </p:sp>
      <p:sp>
        <p:nvSpPr>
          <p:cNvPr id="6" name="Rectangle 5"/>
          <p:cNvSpPr/>
          <p:nvPr/>
        </p:nvSpPr>
        <p:spPr>
          <a:xfrm>
            <a:off x="944922" y="152400"/>
            <a:ext cx="7220246"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RAPID </a:t>
            </a:r>
            <a:r>
              <a:rPr lang="fr-FR"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Pulse tube vibration </a:t>
            </a:r>
            <a:r>
              <a:rPr lang="fr-FR" sz="32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analysis</a:t>
            </a:r>
            <a:endParaRPr lang="fr-FR"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8" name="Groupe 7"/>
          <p:cNvGrpSpPr/>
          <p:nvPr/>
        </p:nvGrpSpPr>
        <p:grpSpPr>
          <a:xfrm>
            <a:off x="1143000" y="1560769"/>
            <a:ext cx="6353092" cy="3581400"/>
            <a:chOff x="685800" y="1295400"/>
            <a:chExt cx="6353092" cy="3581400"/>
          </a:xfrm>
        </p:grpSpPr>
        <p:pic>
          <p:nvPicPr>
            <p:cNvPr id="5" name="Picture 2" descr="C:\Users\Philippe Feautrier\Downloads\IMG_20131004_141638_6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295400"/>
              <a:ext cx="6353092" cy="3581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28800" y="1676400"/>
              <a:ext cx="1322798"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Setup</a:t>
              </a:r>
              <a:endParaRPr lang="fr-FR"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pic>
        <p:nvPicPr>
          <p:cNvPr id="13" name="Image 12"/>
          <p:cNvPicPr/>
          <p:nvPr/>
        </p:nvPicPr>
        <p:blipFill rotWithShape="1">
          <a:blip r:embed="rId3">
            <a:extLst>
              <a:ext uri="{28A0092B-C50C-407E-A947-70E740481C1C}">
                <a14:useLocalDpi xmlns:a14="http://schemas.microsoft.com/office/drawing/2010/main" val="0"/>
              </a:ext>
            </a:extLst>
          </a:blip>
          <a:srcRect l="6585" t="3665" r="6047" b="4766"/>
          <a:stretch/>
        </p:blipFill>
        <p:spPr bwMode="auto">
          <a:xfrm>
            <a:off x="1126177" y="1295400"/>
            <a:ext cx="6763880" cy="4548250"/>
          </a:xfrm>
          <a:prstGeom prst="rect">
            <a:avLst/>
          </a:prstGeom>
          <a:solidFill>
            <a:schemeClr val="tx1"/>
          </a:solidFill>
          <a:ln>
            <a:noFill/>
          </a:ln>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06" y="762000"/>
            <a:ext cx="7776622" cy="5823219"/>
          </a:xfrm>
          <a:prstGeom prst="rect">
            <a:avLst/>
          </a:prstGeom>
          <a:solidFill>
            <a:schemeClr val="tx1"/>
          </a:solidFill>
          <a:ln>
            <a:noFill/>
          </a:ln>
          <a:effectLst/>
        </p:spPr>
      </p:pic>
      <p:sp>
        <p:nvSpPr>
          <p:cNvPr id="11" name="ZoneTexte 10"/>
          <p:cNvSpPr txBox="1"/>
          <p:nvPr/>
        </p:nvSpPr>
        <p:spPr>
          <a:xfrm>
            <a:off x="3200400" y="4267200"/>
            <a:ext cx="3505200" cy="1015663"/>
          </a:xfrm>
          <a:prstGeom prst="rect">
            <a:avLst/>
          </a:prstGeom>
          <a:solidFill>
            <a:srgbClr val="FFFF00"/>
          </a:solidFill>
          <a:ln w="38100">
            <a:solidFill>
              <a:srgbClr val="FF0000"/>
            </a:solidFill>
          </a:ln>
        </p:spPr>
        <p:txBody>
          <a:bodyPr wrap="square" rtlCol="0">
            <a:spAutoFit/>
          </a:bodyPr>
          <a:lstStyle/>
          <a:p>
            <a:r>
              <a:rPr lang="fr-FR" dirty="0" smtClean="0"/>
              <a:t>Pulse tube </a:t>
            </a:r>
            <a:r>
              <a:rPr lang="fr-FR" dirty="0" err="1" smtClean="0"/>
              <a:t>frequency</a:t>
            </a:r>
            <a:r>
              <a:rPr lang="fr-FR" dirty="0" smtClean="0"/>
              <a:t>: 50 Hz</a:t>
            </a:r>
          </a:p>
          <a:p>
            <a:r>
              <a:rPr lang="fr-FR" dirty="0" smtClean="0"/>
              <a:t>No vibration </a:t>
            </a:r>
            <a:r>
              <a:rPr lang="fr-FR" dirty="0" err="1" smtClean="0"/>
              <a:t>detected</a:t>
            </a:r>
            <a:r>
              <a:rPr lang="fr-FR" dirty="0" smtClean="0"/>
              <a:t> in </a:t>
            </a:r>
            <a:r>
              <a:rPr lang="fr-FR" dirty="0" err="1" smtClean="0"/>
              <a:t>centroid</a:t>
            </a:r>
            <a:r>
              <a:rPr lang="fr-FR" dirty="0" smtClean="0"/>
              <a:t> FFT </a:t>
            </a:r>
            <a:r>
              <a:rPr lang="fr-FR" dirty="0" err="1" smtClean="0"/>
              <a:t>spectrum</a:t>
            </a:r>
            <a:endParaRPr lang="fr-FR" dirty="0"/>
          </a:p>
        </p:txBody>
      </p:sp>
    </p:spTree>
    <p:extLst>
      <p:ext uri="{BB962C8B-B14F-4D97-AF65-F5344CB8AC3E}">
        <p14:creationId xmlns:p14="http://schemas.microsoft.com/office/powerpoint/2010/main" val="961633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447800" y="2895600"/>
            <a:ext cx="8153400" cy="1981200"/>
          </a:xfrm>
        </p:spPr>
        <p:txBody>
          <a:bodyPr>
            <a:normAutofit/>
          </a:bodyPr>
          <a:lstStyle/>
          <a:p>
            <a:pPr>
              <a:defRPr/>
            </a:pPr>
            <a:r>
              <a:rPr lang="fr-FR" dirty="0" smtClean="0"/>
              <a:t>CCD220 and OCAM2</a:t>
            </a:r>
            <a:br>
              <a:rPr lang="fr-FR" dirty="0" smtClean="0"/>
            </a:br>
            <a:r>
              <a:rPr lang="fr-FR" dirty="0" smtClean="0"/>
              <a:t/>
            </a:r>
            <a:br>
              <a:rPr lang="fr-FR" dirty="0" smtClean="0"/>
            </a:br>
            <a:endParaRPr lang="fr-FR" sz="2400" dirty="0"/>
          </a:p>
        </p:txBody>
      </p:sp>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sp>
        <p:nvSpPr>
          <p:cNvPr id="8" name="Espace réservé du numéro de diapositive 7"/>
          <p:cNvSpPr>
            <a:spLocks noGrp="1"/>
          </p:cNvSpPr>
          <p:nvPr>
            <p:ph type="sldNum" sz="quarter" idx="12"/>
          </p:nvPr>
        </p:nvSpPr>
        <p:spPr/>
        <p:txBody>
          <a:bodyPr/>
          <a:lstStyle/>
          <a:p>
            <a:pPr>
              <a:defRPr/>
            </a:pPr>
            <a:fld id="{607CCDA7-A35E-4D9F-A28B-30FB1EAEA549}" type="slidenum">
              <a:rPr lang="en-GB" smtClean="0"/>
              <a:pPr>
                <a:defRPr/>
              </a:pPr>
              <a:t>15</a:t>
            </a:fld>
            <a:endParaRPr lang="en-GB"/>
          </a:p>
        </p:txBody>
      </p:sp>
      <p:sp>
        <p:nvSpPr>
          <p:cNvPr id="6" name="ZoneTexte 5"/>
          <p:cNvSpPr txBox="1"/>
          <p:nvPr/>
        </p:nvSpPr>
        <p:spPr>
          <a:xfrm>
            <a:off x="3200400" y="4143345"/>
            <a:ext cx="1951368" cy="400110"/>
          </a:xfrm>
          <a:prstGeom prst="rect">
            <a:avLst/>
          </a:prstGeom>
          <a:solidFill>
            <a:srgbClr val="FFFF00"/>
          </a:solidFill>
          <a:ln w="38100">
            <a:solidFill>
              <a:srgbClr val="FF0000"/>
            </a:solidFill>
          </a:ln>
        </p:spPr>
        <p:txBody>
          <a:bodyPr wrap="none" rtlCol="0">
            <a:spAutoFit/>
          </a:bodyPr>
          <a:lstStyle/>
          <a:p>
            <a:r>
              <a:rPr lang="fr-FR" dirty="0" smtClean="0"/>
              <a:t>Visible EMCCD</a:t>
            </a:r>
            <a:endParaRPr lang="fr-FR"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1731" name="Picture 3"/>
          <p:cNvPicPr>
            <a:picLocks noChangeAspect="1" noChangeArrowheads="1"/>
          </p:cNvPicPr>
          <p:nvPr/>
        </p:nvPicPr>
        <p:blipFill>
          <a:blip r:embed="rId2" cstate="print"/>
          <a:srcRect/>
          <a:stretch>
            <a:fillRect/>
          </a:stretch>
        </p:blipFill>
        <p:spPr bwMode="auto">
          <a:xfrm>
            <a:off x="304800" y="990600"/>
            <a:ext cx="4914900" cy="3581400"/>
          </a:xfrm>
          <a:prstGeom prst="rect">
            <a:avLst/>
          </a:prstGeom>
          <a:noFill/>
          <a:ln w="9525">
            <a:noFill/>
            <a:miter lim="800000"/>
            <a:headEnd/>
            <a:tailEnd/>
          </a:ln>
          <a:effectLst/>
        </p:spPr>
      </p:pic>
      <p:pic>
        <p:nvPicPr>
          <p:cNvPr id="841733" name="Picture 5"/>
          <p:cNvPicPr>
            <a:picLocks noChangeAspect="1" noChangeArrowheads="1"/>
          </p:cNvPicPr>
          <p:nvPr/>
        </p:nvPicPr>
        <p:blipFill>
          <a:blip r:embed="rId3" cstate="print"/>
          <a:srcRect/>
          <a:stretch>
            <a:fillRect/>
          </a:stretch>
        </p:blipFill>
        <p:spPr bwMode="auto">
          <a:xfrm>
            <a:off x="5410200" y="990600"/>
            <a:ext cx="3481388" cy="2860675"/>
          </a:xfrm>
          <a:prstGeom prst="rect">
            <a:avLst/>
          </a:prstGeom>
          <a:noFill/>
          <a:ln w="9525">
            <a:noFill/>
            <a:miter lim="800000"/>
            <a:headEnd/>
            <a:tailEnd/>
          </a:ln>
          <a:effectLst/>
        </p:spPr>
      </p:pic>
      <p:pic>
        <p:nvPicPr>
          <p:cNvPr id="841736" name="Picture 8"/>
          <p:cNvPicPr>
            <a:picLocks noChangeAspect="1" noChangeArrowheads="1"/>
          </p:cNvPicPr>
          <p:nvPr/>
        </p:nvPicPr>
        <p:blipFill>
          <a:blip r:embed="rId4" cstate="print"/>
          <a:srcRect/>
          <a:stretch>
            <a:fillRect/>
          </a:stretch>
        </p:blipFill>
        <p:spPr bwMode="auto">
          <a:xfrm>
            <a:off x="457200" y="4876800"/>
            <a:ext cx="5257800" cy="1208088"/>
          </a:xfrm>
          <a:prstGeom prst="rect">
            <a:avLst/>
          </a:prstGeom>
          <a:noFill/>
        </p:spPr>
      </p:pic>
      <p:sp>
        <p:nvSpPr>
          <p:cNvPr id="11" name="Rectangle 10"/>
          <p:cNvSpPr/>
          <p:nvPr/>
        </p:nvSpPr>
        <p:spPr>
          <a:xfrm>
            <a:off x="382295" y="152400"/>
            <a:ext cx="8533105"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EMCCD: Electron Multiplying CCD</a:t>
            </a:r>
            <a:endParaRPr lang="fr-FR" sz="40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endParaRPr>
          </a:p>
        </p:txBody>
      </p:sp>
      <p:sp>
        <p:nvSpPr>
          <p:cNvPr id="12" name="Text Box 6"/>
          <p:cNvSpPr txBox="1">
            <a:spLocks noChangeArrowheads="1"/>
          </p:cNvSpPr>
          <p:nvPr/>
        </p:nvSpPr>
        <p:spPr bwMode="auto">
          <a:xfrm>
            <a:off x="6111213" y="4683623"/>
            <a:ext cx="2783134" cy="1938992"/>
          </a:xfrm>
          <a:prstGeom prst="rect">
            <a:avLst/>
          </a:prstGeom>
          <a:noFill/>
          <a:ln w="9525" algn="ctr">
            <a:noFill/>
            <a:miter lim="800000"/>
            <a:headEnd/>
            <a:tailEnd/>
          </a:ln>
          <a:effectLst/>
        </p:spPr>
        <p:txBody>
          <a:bodyPr wrap="none">
            <a:spAutoFit/>
          </a:bodyPr>
          <a:lstStyle/>
          <a:p>
            <a:pPr algn="ctr"/>
            <a:r>
              <a:rPr lang="en-US" dirty="0" smtClean="0">
                <a:solidFill>
                  <a:srgbClr val="CCAF0A">
                    <a:lumMod val="20000"/>
                    <a:lumOff val="80000"/>
                  </a:srgbClr>
                </a:solidFill>
              </a:rPr>
              <a:t>M: mean gain</a:t>
            </a:r>
          </a:p>
          <a:p>
            <a:pPr algn="ctr">
              <a:buFont typeface="Wingdings" pitchFamily="2" charset="2"/>
              <a:buNone/>
            </a:pPr>
            <a:r>
              <a:rPr lang="en-US" dirty="0" smtClean="0">
                <a:solidFill>
                  <a:srgbClr val="CCAF0A">
                    <a:lumMod val="20000"/>
                    <a:lumOff val="80000"/>
                  </a:srgbClr>
                </a:solidFill>
              </a:rPr>
              <a:t>F: excess noise factor</a:t>
            </a:r>
          </a:p>
          <a:p>
            <a:pPr algn="ctr">
              <a:buFont typeface="Wingdings" pitchFamily="2" charset="2"/>
              <a:buNone/>
            </a:pPr>
            <a:endParaRPr lang="en-US" dirty="0" smtClean="0">
              <a:solidFill>
                <a:srgbClr val="CCAF0A">
                  <a:lumMod val="20000"/>
                  <a:lumOff val="80000"/>
                </a:srgbClr>
              </a:solidFill>
            </a:endParaRPr>
          </a:p>
          <a:p>
            <a:pPr algn="ctr">
              <a:buFont typeface="Wingdings" pitchFamily="2" charset="2"/>
              <a:buNone/>
            </a:pPr>
            <a:r>
              <a:rPr lang="en-US" dirty="0" smtClean="0">
                <a:solidFill>
                  <a:srgbClr val="CCAF0A">
                    <a:lumMod val="20000"/>
                    <a:lumOff val="80000"/>
                  </a:srgbClr>
                </a:solidFill>
              </a:rPr>
              <a:t>For Si EMCCD:</a:t>
            </a:r>
          </a:p>
          <a:p>
            <a:pPr algn="ctr">
              <a:buFont typeface="Wingdings" pitchFamily="2" charset="2"/>
              <a:buNone/>
            </a:pPr>
            <a:r>
              <a:rPr lang="en-US" dirty="0" smtClean="0">
                <a:solidFill>
                  <a:srgbClr val="CCAF0A">
                    <a:lumMod val="20000"/>
                    <a:lumOff val="80000"/>
                  </a:srgbClr>
                </a:solidFill>
              </a:rPr>
              <a:t>F = 2 but </a:t>
            </a:r>
            <a:r>
              <a:rPr lang="en-US" dirty="0" smtClean="0">
                <a:solidFill>
                  <a:srgbClr val="CCAF0A">
                    <a:lumMod val="20000"/>
                    <a:lumOff val="80000"/>
                  </a:srgbClr>
                </a:solidFill>
                <a:sym typeface="Symbol"/>
              </a:rPr>
              <a:t> </a:t>
            </a:r>
            <a:r>
              <a:rPr lang="en-US" baseline="-25000" dirty="0" smtClean="0">
                <a:solidFill>
                  <a:srgbClr val="CCAF0A">
                    <a:lumMod val="20000"/>
                    <a:lumOff val="80000"/>
                  </a:srgbClr>
                </a:solidFill>
                <a:sym typeface="Symbol"/>
              </a:rPr>
              <a:t>readout</a:t>
            </a:r>
            <a:r>
              <a:rPr lang="en-US" dirty="0" smtClean="0">
                <a:solidFill>
                  <a:srgbClr val="CCAF0A">
                    <a:lumMod val="20000"/>
                    <a:lumOff val="80000"/>
                  </a:srgbClr>
                </a:solidFill>
                <a:sym typeface="Symbol"/>
              </a:rPr>
              <a:t>/M  0</a:t>
            </a:r>
            <a:endParaRPr lang="en-US" dirty="0" smtClean="0">
              <a:solidFill>
                <a:srgbClr val="CCAF0A">
                  <a:lumMod val="20000"/>
                  <a:lumOff val="80000"/>
                </a:srgbClr>
              </a:solidFill>
            </a:endParaRPr>
          </a:p>
          <a:p>
            <a:pPr algn="ctr">
              <a:buFont typeface="Wingdings" pitchFamily="2" charset="2"/>
              <a:buNone/>
            </a:pPr>
            <a:endParaRPr lang="en-US" dirty="0" smtClean="0">
              <a:solidFill>
                <a:srgbClr val="CCAF0A">
                  <a:lumMod val="20000"/>
                  <a:lumOff val="80000"/>
                </a:srgbClr>
              </a:solidFill>
            </a:endParaRPr>
          </a:p>
        </p:txBody>
      </p:sp>
      <p:sp>
        <p:nvSpPr>
          <p:cNvPr id="14" name="Ellipse 13"/>
          <p:cNvSpPr/>
          <p:nvPr/>
        </p:nvSpPr>
        <p:spPr>
          <a:xfrm>
            <a:off x="4343400" y="4953000"/>
            <a:ext cx="1295400" cy="129540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FC000"/>
              </a:solidFill>
            </a:endParaRPr>
          </a:p>
        </p:txBody>
      </p:sp>
      <p:sp>
        <p:nvSpPr>
          <p:cNvPr id="15" name="Espace réservé de la date 14"/>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16" name="Espace réservé du numéro de diapositive 15"/>
          <p:cNvSpPr>
            <a:spLocks noGrp="1"/>
          </p:cNvSpPr>
          <p:nvPr>
            <p:ph type="sldNum" sz="quarter" idx="12"/>
          </p:nvPr>
        </p:nvSpPr>
        <p:spPr/>
        <p:txBody>
          <a:bodyPr/>
          <a:lstStyle/>
          <a:p>
            <a:pPr>
              <a:defRPr/>
            </a:pPr>
            <a:fld id="{F6CA8153-DF4C-4E70-B31D-E04F96F33BEA}" type="slidenum">
              <a:rPr lang="en-GB" smtClean="0">
                <a:solidFill>
                  <a:srgbClr val="D4D2D0">
                    <a:shade val="50000"/>
                  </a:srgbClr>
                </a:solidFill>
              </a:rPr>
              <a:pPr>
                <a:defRPr/>
              </a:pPr>
              <a:t>16</a:t>
            </a:fld>
            <a:endParaRPr lang="en-GB">
              <a:solidFill>
                <a:srgbClr val="D4D2D0">
                  <a:shade val="50000"/>
                </a:srgbClr>
              </a:solidFill>
            </a:endParaRPr>
          </a:p>
        </p:txBody>
      </p:sp>
      <p:sp>
        <p:nvSpPr>
          <p:cNvPr id="17" name="Espace réservé du pied de page 16"/>
          <p:cNvSpPr>
            <a:spLocks noGrp="1"/>
          </p:cNvSpPr>
          <p:nvPr>
            <p:ph type="ftr" sz="quarter" idx="11"/>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2" name="Rectangle 1"/>
          <p:cNvSpPr/>
          <p:nvPr/>
        </p:nvSpPr>
        <p:spPr>
          <a:xfrm>
            <a:off x="2303252" y="5275052"/>
            <a:ext cx="15240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48" name="Rectangle 12"/>
          <p:cNvSpPr>
            <a:spLocks noRot="1" noChangeArrowheads="1"/>
          </p:cNvSpPr>
          <p:nvPr/>
        </p:nvSpPr>
        <p:spPr bwMode="auto">
          <a:xfrm>
            <a:off x="304800" y="4876800"/>
            <a:ext cx="8839200" cy="1676400"/>
          </a:xfrm>
          <a:prstGeom prst="rect">
            <a:avLst/>
          </a:prstGeom>
          <a:noFill/>
          <a:ln w="9525">
            <a:noFill/>
            <a:miter lim="800000"/>
            <a:headEnd/>
            <a:tailEnd/>
          </a:ln>
          <a:effectLst/>
        </p:spPr>
        <p:txBody>
          <a:bodyPr/>
          <a:lstStyle/>
          <a:p>
            <a:pPr marL="533400" indent="-533400">
              <a:buClr>
                <a:prstClr val="white"/>
              </a:buClr>
              <a:buFont typeface="Wingdings" pitchFamily="2" charset="2"/>
              <a:buChar char="§"/>
              <a:defRPr/>
            </a:pPr>
            <a:r>
              <a:rPr lang="en-US" dirty="0">
                <a:solidFill>
                  <a:srgbClr val="CCAF0A">
                    <a:lumMod val="20000"/>
                    <a:lumOff val="80000"/>
                  </a:srgbClr>
                </a:solidFill>
                <a:latin typeface="Arial" pitchFamily="34" charset="0"/>
              </a:rPr>
              <a:t>240 x 240 </a:t>
            </a:r>
            <a:r>
              <a:rPr lang="en-US" dirty="0" smtClean="0">
                <a:solidFill>
                  <a:srgbClr val="CCAF0A">
                    <a:lumMod val="20000"/>
                    <a:lumOff val="80000"/>
                  </a:srgbClr>
                </a:solidFill>
                <a:latin typeface="Arial" pitchFamily="34" charset="0"/>
              </a:rPr>
              <a:t>pixels with 24 µm pitch</a:t>
            </a:r>
            <a:endParaRPr lang="en-US" dirty="0">
              <a:solidFill>
                <a:srgbClr val="CCAF0A">
                  <a:lumMod val="20000"/>
                  <a:lumOff val="80000"/>
                </a:srgbClr>
              </a:solidFill>
              <a:latin typeface="Arial" pitchFamily="34" charset="0"/>
            </a:endParaRPr>
          </a:p>
          <a:p>
            <a:pPr marL="533400" indent="-533400">
              <a:buClr>
                <a:prstClr val="white"/>
              </a:buClr>
              <a:buFont typeface="Wingdings" pitchFamily="2" charset="2"/>
              <a:buChar char="§"/>
              <a:defRPr/>
            </a:pPr>
            <a:r>
              <a:rPr lang="en-US" dirty="0">
                <a:solidFill>
                  <a:srgbClr val="CCAF0A">
                    <a:lumMod val="20000"/>
                    <a:lumOff val="80000"/>
                  </a:srgbClr>
                </a:solidFill>
                <a:latin typeface="Arial" pitchFamily="34" charset="0"/>
              </a:rPr>
              <a:t>8 EMCCD </a:t>
            </a:r>
            <a:r>
              <a:rPr lang="en-US" dirty="0" smtClean="0">
                <a:solidFill>
                  <a:srgbClr val="CCAF0A">
                    <a:lumMod val="20000"/>
                    <a:lumOff val="80000"/>
                  </a:srgbClr>
                </a:solidFill>
                <a:latin typeface="Arial" pitchFamily="34" charset="0"/>
              </a:rPr>
              <a:t>outputs split frame transfer =&gt; 110 </a:t>
            </a:r>
            <a:r>
              <a:rPr lang="en-US" dirty="0" err="1" smtClean="0">
                <a:solidFill>
                  <a:srgbClr val="CCAF0A">
                    <a:lumMod val="20000"/>
                    <a:lumOff val="80000"/>
                  </a:srgbClr>
                </a:solidFill>
                <a:latin typeface="Arial" pitchFamily="34" charset="0"/>
              </a:rPr>
              <a:t>Mpixels</a:t>
            </a:r>
            <a:r>
              <a:rPr lang="en-US" dirty="0" smtClean="0">
                <a:solidFill>
                  <a:srgbClr val="CCAF0A">
                    <a:lumMod val="20000"/>
                    <a:lumOff val="80000"/>
                  </a:srgbClr>
                </a:solidFill>
                <a:latin typeface="Arial" pitchFamily="34" charset="0"/>
              </a:rPr>
              <a:t>/s</a:t>
            </a:r>
            <a:endParaRPr lang="en-US" dirty="0">
              <a:solidFill>
                <a:srgbClr val="CCAF0A">
                  <a:lumMod val="20000"/>
                  <a:lumOff val="80000"/>
                </a:srgbClr>
              </a:solidFill>
              <a:latin typeface="Arial" pitchFamily="34" charset="0"/>
            </a:endParaRPr>
          </a:p>
          <a:p>
            <a:pPr marL="533400" indent="-533400">
              <a:buClr>
                <a:prstClr val="white"/>
              </a:buClr>
              <a:buFont typeface="Wingdings" pitchFamily="2" charset="2"/>
              <a:buChar char="§"/>
              <a:defRPr/>
            </a:pPr>
            <a:r>
              <a:rPr lang="en-US" dirty="0" smtClean="0">
                <a:solidFill>
                  <a:srgbClr val="CCAF0A">
                    <a:lumMod val="20000"/>
                    <a:lumOff val="80000"/>
                  </a:srgbClr>
                </a:solidFill>
                <a:latin typeface="Arial" pitchFamily="34" charset="0"/>
              </a:rPr>
              <a:t>Nominal frame </a:t>
            </a:r>
            <a:r>
              <a:rPr lang="en-US" dirty="0">
                <a:solidFill>
                  <a:srgbClr val="CCAF0A">
                    <a:lumMod val="20000"/>
                    <a:lumOff val="80000"/>
                  </a:srgbClr>
                </a:solidFill>
                <a:latin typeface="Arial" pitchFamily="34" charset="0"/>
              </a:rPr>
              <a:t>rate: </a:t>
            </a:r>
            <a:r>
              <a:rPr lang="en-US" dirty="0" smtClean="0">
                <a:solidFill>
                  <a:srgbClr val="CCAF0A">
                    <a:lumMod val="20000"/>
                    <a:lumOff val="80000"/>
                  </a:srgbClr>
                </a:solidFill>
                <a:latin typeface="Arial" pitchFamily="34" charset="0"/>
              </a:rPr>
              <a:t>1500 </a:t>
            </a:r>
            <a:r>
              <a:rPr lang="en-US" dirty="0">
                <a:solidFill>
                  <a:srgbClr val="CCAF0A">
                    <a:lumMod val="20000"/>
                    <a:lumOff val="80000"/>
                  </a:srgbClr>
                </a:solidFill>
                <a:latin typeface="Arial" pitchFamily="34" charset="0"/>
              </a:rPr>
              <a:t>frames/sec</a:t>
            </a:r>
          </a:p>
          <a:p>
            <a:pPr marL="533400" indent="-533400">
              <a:buClr>
                <a:prstClr val="white"/>
              </a:buClr>
              <a:buFont typeface="Wingdings" pitchFamily="2" charset="2"/>
              <a:buChar char="§"/>
              <a:defRPr/>
            </a:pPr>
            <a:r>
              <a:rPr lang="en-US" dirty="0" err="1" smtClean="0">
                <a:solidFill>
                  <a:srgbClr val="CCAF0A">
                    <a:lumMod val="20000"/>
                    <a:lumOff val="80000"/>
                  </a:srgbClr>
                </a:solidFill>
                <a:latin typeface="Arial" pitchFamily="34" charset="0"/>
                <a:cs typeface="Arial" pitchFamily="34" charset="0"/>
              </a:rPr>
              <a:t>Peltier</a:t>
            </a:r>
            <a:r>
              <a:rPr lang="en-US" dirty="0" smtClean="0">
                <a:solidFill>
                  <a:srgbClr val="CCAF0A">
                    <a:lumMod val="20000"/>
                    <a:lumOff val="80000"/>
                  </a:srgbClr>
                </a:solidFill>
                <a:latin typeface="Arial" pitchFamily="34" charset="0"/>
                <a:cs typeface="Arial" pitchFamily="34" charset="0"/>
              </a:rPr>
              <a:t> </a:t>
            </a:r>
            <a:r>
              <a:rPr lang="en-US" dirty="0">
                <a:solidFill>
                  <a:srgbClr val="CCAF0A">
                    <a:lumMod val="20000"/>
                    <a:lumOff val="80000"/>
                  </a:srgbClr>
                </a:solidFill>
                <a:latin typeface="Arial" pitchFamily="34" charset="0"/>
                <a:cs typeface="Arial" pitchFamily="34" charset="0"/>
              </a:rPr>
              <a:t>cooled @ - 45 °</a:t>
            </a:r>
            <a:r>
              <a:rPr lang="en-US" dirty="0" smtClean="0">
                <a:solidFill>
                  <a:srgbClr val="CCAF0A">
                    <a:lumMod val="20000"/>
                    <a:lumOff val="80000"/>
                  </a:srgbClr>
                </a:solidFill>
                <a:latin typeface="Arial" pitchFamily="34" charset="0"/>
                <a:cs typeface="Arial" pitchFamily="34" charset="0"/>
              </a:rPr>
              <a:t>C</a:t>
            </a:r>
          </a:p>
          <a:p>
            <a:pPr marL="533400" indent="-533400">
              <a:buClr>
                <a:prstClr val="white"/>
              </a:buClr>
              <a:buFont typeface="Wingdings" pitchFamily="2" charset="2"/>
              <a:buChar char="§"/>
              <a:defRPr/>
            </a:pPr>
            <a:r>
              <a:rPr lang="en-US" u="sng" dirty="0" smtClean="0">
                <a:solidFill>
                  <a:srgbClr val="CCAF0A">
                    <a:lumMod val="20000"/>
                    <a:lumOff val="80000"/>
                  </a:srgbClr>
                </a:solidFill>
                <a:latin typeface="Arial" pitchFamily="34" charset="0"/>
                <a:cs typeface="Arial" pitchFamily="34" charset="0"/>
              </a:rPr>
              <a:t>Very challenging</a:t>
            </a:r>
            <a:r>
              <a:rPr lang="en-US" dirty="0" smtClean="0">
                <a:solidFill>
                  <a:srgbClr val="CCAF0A">
                    <a:lumMod val="20000"/>
                    <a:lumOff val="80000"/>
                  </a:srgbClr>
                </a:solidFill>
                <a:latin typeface="Arial" pitchFamily="34" charset="0"/>
                <a:cs typeface="Arial" pitchFamily="34" charset="0"/>
              </a:rPr>
              <a:t> to use properly</a:t>
            </a:r>
          </a:p>
        </p:txBody>
      </p:sp>
      <p:pic>
        <p:nvPicPr>
          <p:cNvPr id="6145" name="Picture 1" descr="ccd220"/>
          <p:cNvPicPr>
            <a:picLocks noChangeAspect="1" noChangeArrowheads="1"/>
          </p:cNvPicPr>
          <p:nvPr/>
        </p:nvPicPr>
        <p:blipFill>
          <a:blip r:embed="rId2" cstate="print"/>
          <a:srcRect/>
          <a:stretch>
            <a:fillRect/>
          </a:stretch>
        </p:blipFill>
        <p:spPr bwMode="auto">
          <a:xfrm>
            <a:off x="457200" y="1066800"/>
            <a:ext cx="7766703" cy="3733800"/>
          </a:xfrm>
          <a:prstGeom prst="rect">
            <a:avLst/>
          </a:prstGeom>
          <a:noFill/>
          <a:ln w="9525">
            <a:noFill/>
            <a:miter lim="800000"/>
            <a:headEnd/>
            <a:tailEnd/>
          </a:ln>
        </p:spPr>
      </p:pic>
      <p:sp>
        <p:nvSpPr>
          <p:cNvPr id="18" name="Rectangle 17"/>
          <p:cNvSpPr/>
          <p:nvPr/>
        </p:nvSpPr>
        <p:spPr>
          <a:xfrm>
            <a:off x="1295400" y="152400"/>
            <a:ext cx="6781800" cy="769441"/>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The e2v CCD220 EMCCD</a:t>
            </a:r>
            <a:endParaRPr lang="fr-FR" sz="44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endParaRPr>
          </a:p>
        </p:txBody>
      </p:sp>
      <p:pic>
        <p:nvPicPr>
          <p:cNvPr id="9" name="Picture 7" descr="opt_col_big"/>
          <p:cNvPicPr>
            <a:picLocks noChangeAspect="1" noChangeArrowheads="1"/>
          </p:cNvPicPr>
          <p:nvPr/>
        </p:nvPicPr>
        <p:blipFill>
          <a:blip r:embed="rId3" cstate="print"/>
          <a:srcRect/>
          <a:stretch>
            <a:fillRect/>
          </a:stretch>
        </p:blipFill>
        <p:spPr bwMode="auto">
          <a:xfrm>
            <a:off x="8110934" y="0"/>
            <a:ext cx="1033066" cy="1327150"/>
          </a:xfrm>
          <a:prstGeom prst="rect">
            <a:avLst/>
          </a:prstGeom>
          <a:noFill/>
          <a:ln w="9525">
            <a:noFill/>
            <a:miter lim="800000"/>
            <a:headEnd/>
            <a:tailEnd/>
          </a:ln>
        </p:spPr>
      </p:pic>
      <p:pic>
        <p:nvPicPr>
          <p:cNvPr id="10" name="Picture 8" descr="flag"/>
          <p:cNvPicPr>
            <a:picLocks noChangeAspect="1" noChangeArrowheads="1"/>
          </p:cNvPicPr>
          <p:nvPr/>
        </p:nvPicPr>
        <p:blipFill>
          <a:blip r:embed="rId4" cstate="print"/>
          <a:srcRect/>
          <a:stretch>
            <a:fillRect/>
          </a:stretch>
        </p:blipFill>
        <p:spPr bwMode="auto">
          <a:xfrm>
            <a:off x="0" y="0"/>
            <a:ext cx="1371600" cy="914400"/>
          </a:xfrm>
          <a:prstGeom prst="rect">
            <a:avLst/>
          </a:prstGeom>
          <a:noFill/>
          <a:ln w="9525">
            <a:noFill/>
            <a:miter lim="800000"/>
            <a:headEnd/>
            <a:tailEnd/>
          </a:ln>
        </p:spPr>
      </p:pic>
      <p:pic>
        <p:nvPicPr>
          <p:cNvPr id="11" name="Picture 3" descr="C:\Users\Philippe\Documents\Opticon\articles\AO4ELT2\e2v logo.JPG"/>
          <p:cNvPicPr>
            <a:picLocks noChangeAspect="1" noChangeArrowheads="1"/>
          </p:cNvPicPr>
          <p:nvPr/>
        </p:nvPicPr>
        <p:blipFill>
          <a:blip r:embed="rId5" cstate="print"/>
          <a:srcRect l="30677" t="28813" r="32633" b="32378"/>
          <a:stretch>
            <a:fillRect/>
          </a:stretch>
        </p:blipFill>
        <p:spPr bwMode="auto">
          <a:xfrm>
            <a:off x="7543799" y="4419600"/>
            <a:ext cx="1620983" cy="685800"/>
          </a:xfrm>
          <a:prstGeom prst="rect">
            <a:avLst/>
          </a:prstGeom>
          <a:noFill/>
        </p:spPr>
      </p:pic>
      <p:sp>
        <p:nvSpPr>
          <p:cNvPr id="12" name="Espace réservé de la date 11"/>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13" name="Espace réservé du numéro de diapositive 12"/>
          <p:cNvSpPr>
            <a:spLocks noGrp="1"/>
          </p:cNvSpPr>
          <p:nvPr>
            <p:ph type="sldNum" sz="quarter" idx="11"/>
          </p:nvPr>
        </p:nvSpPr>
        <p:spPr/>
        <p:txBody>
          <a:bodyPr/>
          <a:lstStyle/>
          <a:p>
            <a:pPr>
              <a:defRPr/>
            </a:pPr>
            <a:fld id="{D6FFC446-4940-44A4-84DB-F98D6DD6AEF5}" type="slidenum">
              <a:rPr lang="en-GB" smtClean="0">
                <a:solidFill>
                  <a:srgbClr val="D4D2D0">
                    <a:shade val="50000"/>
                  </a:srgbClr>
                </a:solidFill>
              </a:rPr>
              <a:pPr>
                <a:defRPr/>
              </a:pPr>
              <a:t>17</a:t>
            </a:fld>
            <a:endParaRPr lang="en-GB">
              <a:solidFill>
                <a:srgbClr val="D4D2D0">
                  <a:shade val="50000"/>
                </a:srgbClr>
              </a:solidFill>
            </a:endParaRPr>
          </a:p>
        </p:txBody>
      </p:sp>
      <p:sp>
        <p:nvSpPr>
          <p:cNvPr id="14" name="Espace réservé du pied de page 13"/>
          <p:cNvSpPr>
            <a:spLocks noGrp="1"/>
          </p:cNvSpPr>
          <p:nvPr>
            <p:ph type="ftr" sz="quarter" idx="12"/>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481262"/>
            <a:ext cx="648652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3" descr="eso-logo"/>
          <p:cNvPicPr>
            <a:picLocks noChangeAspect="1" noChangeArrowheads="1"/>
          </p:cNvPicPr>
          <p:nvPr/>
        </p:nvPicPr>
        <p:blipFill>
          <a:blip r:embed="rId7" cstate="print"/>
          <a:srcRect/>
          <a:stretch>
            <a:fillRect/>
          </a:stretch>
        </p:blipFill>
        <p:spPr bwMode="auto">
          <a:xfrm>
            <a:off x="7943973" y="5410200"/>
            <a:ext cx="559859" cy="762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a:defRPr/>
            </a:pPr>
            <a:r>
              <a:rPr lang="en-US" smtClean="0"/>
              <a:t>Oct 9 2013</a:t>
            </a:r>
            <a:endParaRPr lang="en-GB"/>
          </a:p>
        </p:txBody>
      </p:sp>
      <p:sp>
        <p:nvSpPr>
          <p:cNvPr id="4" name="Espace réservé du numéro de diapositive 3"/>
          <p:cNvSpPr>
            <a:spLocks noGrp="1"/>
          </p:cNvSpPr>
          <p:nvPr>
            <p:ph type="sldNum" sz="quarter" idx="11"/>
          </p:nvPr>
        </p:nvSpPr>
        <p:spPr/>
        <p:txBody>
          <a:bodyPr/>
          <a:lstStyle/>
          <a:p>
            <a:pPr>
              <a:defRPr/>
            </a:pPr>
            <a:fld id="{D6FFC446-4940-44A4-84DB-F98D6DD6AEF5}" type="slidenum">
              <a:rPr lang="en-GB" smtClean="0"/>
              <a:pPr>
                <a:defRPr/>
              </a:pPr>
              <a:t>18</a:t>
            </a:fld>
            <a:endParaRPr lang="en-GB"/>
          </a:p>
        </p:txBody>
      </p:sp>
      <p:sp>
        <p:nvSpPr>
          <p:cNvPr id="5" name="Espace réservé du pied de page 4"/>
          <p:cNvSpPr>
            <a:spLocks noGrp="1"/>
          </p:cNvSpPr>
          <p:nvPr>
            <p:ph type="ftr" sz="quarter" idx="12"/>
          </p:nvPr>
        </p:nvSpPr>
        <p:spPr/>
        <p:txBody>
          <a:bodyPr/>
          <a:lstStyle/>
          <a:p>
            <a:pPr>
              <a:defRPr/>
            </a:pPr>
            <a:r>
              <a:rPr lang="en-US" smtClean="0"/>
              <a:t>Vis and IR wavefront sensing detectors</a:t>
            </a:r>
            <a:endParaRPr lang="en-GB"/>
          </a:p>
        </p:txBody>
      </p:sp>
      <p:pic>
        <p:nvPicPr>
          <p:cNvPr id="6" name="Image 5" descr="IMG_1538"/>
          <p:cNvPicPr/>
          <p:nvPr/>
        </p:nvPicPr>
        <p:blipFill>
          <a:blip r:embed="rId2" cstate="print"/>
          <a:srcRect/>
          <a:stretch>
            <a:fillRect/>
          </a:stretch>
        </p:blipFill>
        <p:spPr bwMode="auto">
          <a:xfrm>
            <a:off x="5562600" y="1600200"/>
            <a:ext cx="2983688" cy="4648200"/>
          </a:xfrm>
          <a:prstGeom prst="rect">
            <a:avLst/>
          </a:prstGeom>
          <a:noFill/>
          <a:ln w="9525">
            <a:noFill/>
            <a:miter lim="800000"/>
            <a:headEnd/>
            <a:tailEnd/>
          </a:ln>
        </p:spPr>
      </p:pic>
      <p:pic>
        <p:nvPicPr>
          <p:cNvPr id="7" name="Image 6" descr="OCAM2-0003"/>
          <p:cNvPicPr/>
          <p:nvPr/>
        </p:nvPicPr>
        <p:blipFill>
          <a:blip r:embed="rId3" cstate="print"/>
          <a:srcRect/>
          <a:stretch>
            <a:fillRect/>
          </a:stretch>
        </p:blipFill>
        <p:spPr bwMode="auto">
          <a:xfrm>
            <a:off x="304800" y="1600200"/>
            <a:ext cx="4953000" cy="4659782"/>
          </a:xfrm>
          <a:prstGeom prst="rect">
            <a:avLst/>
          </a:prstGeom>
          <a:noFill/>
          <a:ln w="9525">
            <a:noFill/>
            <a:miter lim="800000"/>
            <a:headEnd/>
            <a:tailEnd/>
          </a:ln>
        </p:spPr>
      </p:pic>
      <p:sp>
        <p:nvSpPr>
          <p:cNvPr id="8" name="Titre 7"/>
          <p:cNvSpPr>
            <a:spLocks noGrp="1"/>
          </p:cNvSpPr>
          <p:nvPr>
            <p:ph type="title"/>
          </p:nvPr>
        </p:nvSpPr>
        <p:spPr>
          <a:xfrm>
            <a:off x="1496009" y="1250"/>
            <a:ext cx="5113515"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OCAM2 by First Light</a:t>
            </a:r>
            <a:br>
              <a:rPr lang="en-US" sz="44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br>
            <a:r>
              <a:rPr lang="en-US" sz="44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www.firstlight.fr</a:t>
            </a:r>
            <a:endParaRPr lang="fr-FR" sz="44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endParaRPr>
          </a:p>
        </p:txBody>
      </p:sp>
      <p:pic>
        <p:nvPicPr>
          <p:cNvPr id="1034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705601" y="-1"/>
            <a:ext cx="2285922" cy="1551737"/>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latin typeface="DINOT-Medium" pitchFamily="50" charset="0"/>
              </a:rPr>
              <a:t>First Light Business</a:t>
            </a:r>
            <a:endParaRPr lang="fr-FR" dirty="0">
              <a:latin typeface="DINOT-Medium" pitchFamily="50" charset="0"/>
            </a:endParaRPr>
          </a:p>
        </p:txBody>
      </p:sp>
      <p:sp>
        <p:nvSpPr>
          <p:cNvPr id="5" name="Espace réservé du contenu 4"/>
          <p:cNvSpPr>
            <a:spLocks noGrp="1"/>
          </p:cNvSpPr>
          <p:nvPr>
            <p:ph idx="1"/>
          </p:nvPr>
        </p:nvSpPr>
        <p:spPr>
          <a:xfrm>
            <a:off x="251520" y="1412776"/>
            <a:ext cx="8640960" cy="1944216"/>
          </a:xfrm>
        </p:spPr>
        <p:txBody>
          <a:bodyPr/>
          <a:lstStyle/>
          <a:p>
            <a:pPr marL="0" indent="0" algn="just">
              <a:buNone/>
            </a:pPr>
            <a:r>
              <a:rPr lang="en-US" sz="2800" dirty="0" smtClean="0">
                <a:solidFill>
                  <a:srgbClr val="FFFFFF"/>
                </a:solidFill>
              </a:rPr>
              <a:t>The biggest telescopes in the world.</a:t>
            </a:r>
          </a:p>
          <a:p>
            <a:pPr marL="0" indent="0" algn="just">
              <a:buNone/>
            </a:pPr>
            <a:r>
              <a:rPr lang="en-US" sz="2800" dirty="0">
                <a:solidFill>
                  <a:srgbClr val="FFFFFF"/>
                </a:solidFill>
              </a:rPr>
              <a:t> </a:t>
            </a:r>
            <a:r>
              <a:rPr lang="en-US" sz="2800" dirty="0" smtClean="0">
                <a:solidFill>
                  <a:srgbClr val="FFFFFF"/>
                </a:solidFill>
              </a:rPr>
              <a:t>              The sharpest labs and institutes.</a:t>
            </a:r>
          </a:p>
          <a:p>
            <a:pPr marL="0" indent="0" algn="r">
              <a:buNone/>
            </a:pPr>
            <a:r>
              <a:rPr lang="en-US" sz="2800" dirty="0" smtClean="0">
                <a:solidFill>
                  <a:srgbClr val="FFFFFF"/>
                </a:solidFill>
              </a:rPr>
              <a:t>Some advanced industrial companies.</a:t>
            </a:r>
          </a:p>
          <a:p>
            <a:pPr marL="0" indent="0">
              <a:buNone/>
            </a:pPr>
            <a:endParaRPr lang="fr-FR" dirty="0"/>
          </a:p>
        </p:txBody>
      </p:sp>
      <p:sp>
        <p:nvSpPr>
          <p:cNvPr id="7" name="Espace réservé du numéro de diapositive 6"/>
          <p:cNvSpPr>
            <a:spLocks noGrp="1"/>
          </p:cNvSpPr>
          <p:nvPr>
            <p:ph type="sldNum" sz="quarter" idx="12"/>
          </p:nvPr>
        </p:nvSpPr>
        <p:spPr/>
        <p:txBody>
          <a:bodyPr/>
          <a:lstStyle/>
          <a:p>
            <a:fld id="{963B0023-0CED-47F7-85AE-654F0B232C29}" type="slidenum">
              <a:rPr lang="fr-FR" smtClean="0">
                <a:solidFill>
                  <a:srgbClr val="000000">
                    <a:tint val="75000"/>
                  </a:srgbClr>
                </a:solidFill>
              </a:rPr>
              <a:pPr/>
              <a:t>19</a:t>
            </a:fld>
            <a:endParaRPr lang="fr-FR" dirty="0">
              <a:solidFill>
                <a:srgbClr val="000000">
                  <a:tint val="75000"/>
                </a:srgbClr>
              </a:solidFill>
            </a:endParaRPr>
          </a:p>
        </p:txBody>
      </p:sp>
      <p:pic>
        <p:nvPicPr>
          <p:cNvPr id="9" name="Image 8"/>
          <p:cNvPicPr>
            <a:picLocks noChangeAspect="1"/>
          </p:cNvPicPr>
          <p:nvPr/>
        </p:nvPicPr>
        <p:blipFill>
          <a:blip r:embed="rId2" cstate="print"/>
          <a:stretch>
            <a:fillRect/>
          </a:stretch>
        </p:blipFill>
        <p:spPr>
          <a:xfrm>
            <a:off x="5207253" y="3573016"/>
            <a:ext cx="3109163" cy="760370"/>
          </a:xfrm>
          <a:prstGeom prst="rect">
            <a:avLst/>
          </a:prstGeom>
        </p:spPr>
      </p:pic>
      <p:pic>
        <p:nvPicPr>
          <p:cNvPr id="10" name="Image 9"/>
          <p:cNvPicPr>
            <a:picLocks noChangeAspect="1"/>
          </p:cNvPicPr>
          <p:nvPr/>
        </p:nvPicPr>
        <p:blipFill>
          <a:blip r:embed="rId3" cstate="print"/>
          <a:stretch>
            <a:fillRect/>
          </a:stretch>
        </p:blipFill>
        <p:spPr>
          <a:xfrm>
            <a:off x="1619672" y="4581128"/>
            <a:ext cx="3894569" cy="334635"/>
          </a:xfrm>
          <a:prstGeom prst="rect">
            <a:avLst/>
          </a:prstGeom>
        </p:spPr>
      </p:pic>
      <p:sp>
        <p:nvSpPr>
          <p:cNvPr id="11" name="Espace réservé du pied de page 13"/>
          <p:cNvSpPr>
            <a:spLocks noGrp="1"/>
          </p:cNvSpPr>
          <p:nvPr>
            <p:ph type="ftr" sz="quarter" idx="11"/>
          </p:nvPr>
        </p:nvSpPr>
        <p:spPr>
          <a:xfrm>
            <a:off x="3779912" y="6453336"/>
            <a:ext cx="2895600" cy="365125"/>
          </a:xfrm>
        </p:spPr>
        <p:txBody>
          <a:bodyPr/>
          <a:lstStyle/>
          <a:p>
            <a:r>
              <a:rPr lang="en-US" sz="1000" smtClean="0">
                <a:solidFill>
                  <a:srgbClr val="035387"/>
                </a:solidFill>
              </a:rPr>
              <a:t>Vis and IR wavefront sensing detectors</a:t>
            </a:r>
            <a:endParaRPr lang="fr-FR" sz="1000" dirty="0">
              <a:solidFill>
                <a:srgbClr val="035387"/>
              </a:solidFill>
            </a:endParaRPr>
          </a:p>
        </p:txBody>
      </p:sp>
      <p:pic>
        <p:nvPicPr>
          <p:cNvPr id="6" name="Image 5"/>
          <p:cNvPicPr>
            <a:picLocks noChangeAspect="1"/>
          </p:cNvPicPr>
          <p:nvPr/>
        </p:nvPicPr>
        <p:blipFill>
          <a:blip r:embed="rId4" cstate="print"/>
          <a:stretch>
            <a:fillRect/>
          </a:stretch>
        </p:blipFill>
        <p:spPr>
          <a:xfrm>
            <a:off x="4775515" y="5045224"/>
            <a:ext cx="863476" cy="863476"/>
          </a:xfrm>
          <a:prstGeom prst="rect">
            <a:avLst/>
          </a:prstGeom>
        </p:spPr>
      </p:pic>
      <p:pic>
        <p:nvPicPr>
          <p:cNvPr id="8" name="Image 7"/>
          <p:cNvPicPr>
            <a:picLocks noChangeAspect="1"/>
          </p:cNvPicPr>
          <p:nvPr/>
        </p:nvPicPr>
        <p:blipFill>
          <a:blip r:embed="rId5" cstate="print"/>
          <a:stretch>
            <a:fillRect/>
          </a:stretch>
        </p:blipFill>
        <p:spPr>
          <a:xfrm>
            <a:off x="2483768" y="5045224"/>
            <a:ext cx="1924050" cy="1054100"/>
          </a:xfrm>
          <a:prstGeom prst="rect">
            <a:avLst/>
          </a:prstGeom>
        </p:spPr>
      </p:pic>
      <p:pic>
        <p:nvPicPr>
          <p:cNvPr id="16" name="Image 15"/>
          <p:cNvPicPr>
            <a:picLocks noChangeAspect="1"/>
          </p:cNvPicPr>
          <p:nvPr/>
        </p:nvPicPr>
        <p:blipFill>
          <a:blip r:embed="rId6" cstate="print"/>
          <a:stretch>
            <a:fillRect/>
          </a:stretch>
        </p:blipFill>
        <p:spPr>
          <a:xfrm>
            <a:off x="5724128" y="5045224"/>
            <a:ext cx="1701800" cy="1257300"/>
          </a:xfrm>
          <a:prstGeom prst="rect">
            <a:avLst/>
          </a:prstGeom>
        </p:spPr>
      </p:pic>
      <p:pic>
        <p:nvPicPr>
          <p:cNvPr id="17" name="Image 16"/>
          <p:cNvPicPr>
            <a:picLocks noChangeAspect="1"/>
          </p:cNvPicPr>
          <p:nvPr/>
        </p:nvPicPr>
        <p:blipFill>
          <a:blip r:embed="rId7" cstate="print"/>
          <a:stretch>
            <a:fillRect/>
          </a:stretch>
        </p:blipFill>
        <p:spPr>
          <a:xfrm>
            <a:off x="7529049" y="5032586"/>
            <a:ext cx="1336922" cy="1282576"/>
          </a:xfrm>
          <a:prstGeom prst="rect">
            <a:avLst/>
          </a:prstGeom>
        </p:spPr>
      </p:pic>
      <p:pic>
        <p:nvPicPr>
          <p:cNvPr id="12" name="Image 11" descr="logo yunnan.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92080" y="4509120"/>
            <a:ext cx="3606120" cy="465000"/>
          </a:xfrm>
          <a:prstGeom prst="rect">
            <a:avLst/>
          </a:prstGeom>
        </p:spPr>
      </p:pic>
      <p:pic>
        <p:nvPicPr>
          <p:cNvPr id="4098" name="Picture 2" descr="http://www.editag.eu/images/logo-eads.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1800" y="3457900"/>
            <a:ext cx="1838325" cy="99060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77" y="4974120"/>
            <a:ext cx="2077392" cy="1049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space réservé de la date 1"/>
          <p:cNvSpPr>
            <a:spLocks noGrp="1"/>
          </p:cNvSpPr>
          <p:nvPr>
            <p:ph type="dt" sz="half" idx="10"/>
          </p:nvPr>
        </p:nvSpPr>
        <p:spPr/>
        <p:txBody>
          <a:bodyPr/>
          <a:lstStyle/>
          <a:p>
            <a:pPr>
              <a:defRPr/>
            </a:pPr>
            <a:r>
              <a:rPr lang="en-US" smtClean="0">
                <a:solidFill>
                  <a:srgbClr val="000000">
                    <a:tint val="75000"/>
                  </a:srgbClr>
                </a:solidFill>
              </a:rPr>
              <a:t>Oct 9 2013</a:t>
            </a:r>
            <a:endParaRPr lang="fr-FR" dirty="0">
              <a:solidFill>
                <a:srgbClr val="000000">
                  <a:tint val="75000"/>
                </a:srgbClr>
              </a:solidFill>
            </a:endParaRPr>
          </a:p>
        </p:txBody>
      </p:sp>
      <p:pic>
        <p:nvPicPr>
          <p:cNvPr id="18" name="Picture 13" descr="eso-logo"/>
          <p:cNvPicPr>
            <a:picLocks noChangeAspect="1" noChangeArrowheads="1"/>
          </p:cNvPicPr>
          <p:nvPr/>
        </p:nvPicPr>
        <p:blipFill>
          <a:blip r:embed="rId11" cstate="print"/>
          <a:srcRect/>
          <a:stretch>
            <a:fillRect/>
          </a:stretch>
        </p:blipFill>
        <p:spPr bwMode="auto">
          <a:xfrm>
            <a:off x="395536" y="3451472"/>
            <a:ext cx="936104" cy="1274091"/>
          </a:xfrm>
          <a:prstGeom prst="rect">
            <a:avLst/>
          </a:prstGeom>
          <a:noFill/>
          <a:ln w="9525">
            <a:noFill/>
            <a:miter lim="800000"/>
            <a:headEnd/>
            <a:tailEnd/>
          </a:ln>
        </p:spPr>
      </p:pic>
    </p:spTree>
    <p:extLst>
      <p:ext uri="{BB962C8B-B14F-4D97-AF65-F5344CB8AC3E}">
        <p14:creationId xmlns:p14="http://schemas.microsoft.com/office/powerpoint/2010/main" val="159906892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sp>
        <p:nvSpPr>
          <p:cNvPr id="6" name="Espace réservé du numéro de diapositive 5"/>
          <p:cNvSpPr>
            <a:spLocks noGrp="1"/>
          </p:cNvSpPr>
          <p:nvPr>
            <p:ph type="sldNum" sz="quarter" idx="12"/>
          </p:nvPr>
        </p:nvSpPr>
        <p:spPr/>
        <p:txBody>
          <a:bodyPr/>
          <a:lstStyle/>
          <a:p>
            <a:pPr>
              <a:defRPr/>
            </a:pPr>
            <a:fld id="{F6CA8153-DF4C-4E70-B31D-E04F96F33BEA}" type="slidenum">
              <a:rPr lang="en-GB" smtClean="0"/>
              <a:pPr>
                <a:defRPr/>
              </a:pPr>
              <a:t>2</a:t>
            </a:fld>
            <a:endParaRPr lang="en-GB"/>
          </a:p>
        </p:txBody>
      </p:sp>
      <p:pic>
        <p:nvPicPr>
          <p:cNvPr id="7" name="Picture 8"/>
          <p:cNvPicPr>
            <a:picLocks noChangeAspect="1" noChangeArrowheads="1"/>
          </p:cNvPicPr>
          <p:nvPr/>
        </p:nvPicPr>
        <p:blipFill>
          <a:blip r:embed="rId2" cstate="print"/>
          <a:srcRect/>
          <a:stretch>
            <a:fillRect/>
          </a:stretch>
        </p:blipFill>
        <p:spPr bwMode="auto">
          <a:xfrm>
            <a:off x="762000" y="3505200"/>
            <a:ext cx="5257800" cy="1208088"/>
          </a:xfrm>
          <a:prstGeom prst="rect">
            <a:avLst/>
          </a:prstGeom>
          <a:noFill/>
        </p:spPr>
      </p:pic>
      <p:sp>
        <p:nvSpPr>
          <p:cNvPr id="8" name="Text Box 6"/>
          <p:cNvSpPr txBox="1">
            <a:spLocks noChangeArrowheads="1"/>
          </p:cNvSpPr>
          <p:nvPr/>
        </p:nvSpPr>
        <p:spPr bwMode="auto">
          <a:xfrm>
            <a:off x="6042727" y="3736032"/>
            <a:ext cx="3177472" cy="830997"/>
          </a:xfrm>
          <a:prstGeom prst="rect">
            <a:avLst/>
          </a:prstGeom>
          <a:noFill/>
          <a:ln w="9525" algn="ctr">
            <a:noFill/>
            <a:miter lim="800000"/>
            <a:headEnd/>
            <a:tailEnd/>
          </a:ln>
          <a:effectLst/>
        </p:spPr>
        <p:txBody>
          <a:bodyPr wrap="none">
            <a:spAutoFit/>
          </a:bodyPr>
          <a:lstStyle/>
          <a:p>
            <a:pPr algn="ctr"/>
            <a:r>
              <a:rPr lang="en-US" sz="2400" dirty="0" smtClean="0">
                <a:solidFill>
                  <a:srgbClr val="CCAF0A">
                    <a:lumMod val="20000"/>
                    <a:lumOff val="80000"/>
                  </a:srgbClr>
                </a:solidFill>
              </a:rPr>
              <a:t>M: mean gain</a:t>
            </a:r>
          </a:p>
          <a:p>
            <a:pPr algn="ctr">
              <a:buFont typeface="Wingdings" pitchFamily="2" charset="2"/>
              <a:buNone/>
            </a:pPr>
            <a:r>
              <a:rPr lang="en-US" sz="2400" dirty="0" smtClean="0">
                <a:solidFill>
                  <a:srgbClr val="CCAF0A">
                    <a:lumMod val="20000"/>
                    <a:lumOff val="80000"/>
                  </a:srgbClr>
                </a:solidFill>
              </a:rPr>
              <a:t>F: excess noise factor</a:t>
            </a:r>
          </a:p>
        </p:txBody>
      </p:sp>
      <p:sp>
        <p:nvSpPr>
          <p:cNvPr id="10" name="ZoneTexte 9"/>
          <p:cNvSpPr txBox="1"/>
          <p:nvPr/>
        </p:nvSpPr>
        <p:spPr>
          <a:xfrm>
            <a:off x="825443" y="1145969"/>
            <a:ext cx="7315199" cy="1200329"/>
          </a:xfrm>
          <a:prstGeom prst="rect">
            <a:avLst/>
          </a:prstGeom>
          <a:noFill/>
        </p:spPr>
        <p:txBody>
          <a:bodyPr wrap="square" rtlCol="0">
            <a:spAutoFit/>
          </a:bodyPr>
          <a:lstStyle/>
          <a:p>
            <a:r>
              <a:rPr lang="fr-FR" sz="2400" i="1" dirty="0" smtClean="0">
                <a:solidFill>
                  <a:schemeClr val="tx1"/>
                </a:solidFill>
                <a:latin typeface="Comic Sans MS" pitchFamily="66" charset="0"/>
              </a:rPr>
              <a:t>The </a:t>
            </a:r>
            <a:r>
              <a:rPr lang="fr-FR" sz="2400" i="1" dirty="0" err="1" smtClean="0">
                <a:solidFill>
                  <a:schemeClr val="tx1"/>
                </a:solidFill>
                <a:latin typeface="Comic Sans MS" pitchFamily="66" charset="0"/>
              </a:rPr>
              <a:t>only</a:t>
            </a:r>
            <a:r>
              <a:rPr lang="fr-FR" sz="2400" i="1" dirty="0" smtClean="0">
                <a:solidFill>
                  <a:schemeClr val="tx1"/>
                </a:solidFill>
                <a:latin typeface="Comic Sans MS" pitchFamily="66" charset="0"/>
              </a:rPr>
              <a:t> </a:t>
            </a:r>
            <a:r>
              <a:rPr lang="fr-FR" sz="2400" i="1" dirty="0" err="1" smtClean="0">
                <a:solidFill>
                  <a:schemeClr val="tx1"/>
                </a:solidFill>
                <a:latin typeface="Comic Sans MS" pitchFamily="66" charset="0"/>
              </a:rPr>
              <a:t>way</a:t>
            </a:r>
            <a:r>
              <a:rPr lang="fr-FR" sz="2400" i="1" dirty="0" smtClean="0">
                <a:solidFill>
                  <a:schemeClr val="tx1"/>
                </a:solidFill>
                <a:latin typeface="Comic Sans MS" pitchFamily="66" charset="0"/>
              </a:rPr>
              <a:t> to have </a:t>
            </a:r>
            <a:r>
              <a:rPr lang="fr-FR" sz="2400" i="1" dirty="0" err="1" smtClean="0">
                <a:solidFill>
                  <a:schemeClr val="tx1"/>
                </a:solidFill>
                <a:latin typeface="Comic Sans MS" pitchFamily="66" charset="0"/>
              </a:rPr>
              <a:t>fast</a:t>
            </a:r>
            <a:r>
              <a:rPr lang="fr-FR" sz="2400" i="1" dirty="0" smtClean="0">
                <a:solidFill>
                  <a:schemeClr val="tx1"/>
                </a:solidFill>
                <a:latin typeface="Comic Sans MS" pitchFamily="66" charset="0"/>
              </a:rPr>
              <a:t> </a:t>
            </a:r>
            <a:r>
              <a:rPr lang="fr-FR" sz="2400" i="1" dirty="0" err="1" smtClean="0">
                <a:solidFill>
                  <a:schemeClr val="tx1"/>
                </a:solidFill>
                <a:latin typeface="Comic Sans MS" pitchFamily="66" charset="0"/>
              </a:rPr>
              <a:t>readout</a:t>
            </a:r>
            <a:r>
              <a:rPr lang="fr-FR" sz="2400" i="1" dirty="0" smtClean="0">
                <a:solidFill>
                  <a:schemeClr val="tx1"/>
                </a:solidFill>
                <a:latin typeface="Comic Sans MS" pitchFamily="66" charset="0"/>
              </a:rPr>
              <a:t> and </a:t>
            </a:r>
            <a:r>
              <a:rPr lang="fr-FR" sz="2400" i="1" dirty="0" err="1" smtClean="0">
                <a:solidFill>
                  <a:schemeClr val="tx1"/>
                </a:solidFill>
                <a:latin typeface="Comic Sans MS" pitchFamily="66" charset="0"/>
              </a:rPr>
              <a:t>low</a:t>
            </a:r>
            <a:r>
              <a:rPr lang="fr-FR" sz="2400" i="1" dirty="0" smtClean="0">
                <a:solidFill>
                  <a:schemeClr val="tx1"/>
                </a:solidFill>
                <a:latin typeface="Comic Sans MS" pitchFamily="66" charset="0"/>
              </a:rPr>
              <a:t> noise </a:t>
            </a:r>
            <a:r>
              <a:rPr lang="fr-FR" sz="2400" i="1" dirty="0" err="1" smtClean="0">
                <a:solidFill>
                  <a:schemeClr val="tx1"/>
                </a:solidFill>
                <a:latin typeface="Comic Sans MS" pitchFamily="66" charset="0"/>
              </a:rPr>
              <a:t>at</a:t>
            </a:r>
            <a:r>
              <a:rPr lang="fr-FR" sz="2400" i="1" dirty="0" smtClean="0">
                <a:solidFill>
                  <a:schemeClr val="tx1"/>
                </a:solidFill>
                <a:latin typeface="Comic Sans MS" pitchFamily="66" charset="0"/>
              </a:rPr>
              <a:t> the </a:t>
            </a:r>
            <a:r>
              <a:rPr lang="fr-FR" sz="2400" i="1" dirty="0" err="1" smtClean="0">
                <a:solidFill>
                  <a:schemeClr val="tx1"/>
                </a:solidFill>
                <a:latin typeface="Comic Sans MS" pitchFamily="66" charset="0"/>
              </a:rPr>
              <a:t>same</a:t>
            </a:r>
            <a:r>
              <a:rPr lang="fr-FR" sz="2400" i="1" dirty="0" smtClean="0">
                <a:solidFill>
                  <a:schemeClr val="tx1"/>
                </a:solidFill>
                <a:latin typeface="Comic Sans MS" pitchFamily="66" charset="0"/>
              </a:rPr>
              <a:t> time </a:t>
            </a:r>
            <a:r>
              <a:rPr lang="fr-FR" sz="2400" i="1" dirty="0" err="1" smtClean="0">
                <a:solidFill>
                  <a:schemeClr val="tx1"/>
                </a:solidFill>
                <a:latin typeface="Comic Sans MS" pitchFamily="66" charset="0"/>
              </a:rPr>
              <a:t>is</a:t>
            </a:r>
            <a:r>
              <a:rPr lang="fr-FR" sz="2400" i="1" dirty="0" smtClean="0">
                <a:solidFill>
                  <a:schemeClr val="tx1"/>
                </a:solidFill>
                <a:latin typeface="Comic Sans MS" pitchFamily="66" charset="0"/>
              </a:rPr>
              <a:t> to have (</a:t>
            </a:r>
            <a:r>
              <a:rPr lang="fr-FR" sz="2400" i="1" dirty="0" err="1" smtClean="0">
                <a:solidFill>
                  <a:schemeClr val="tx1"/>
                </a:solidFill>
                <a:latin typeface="Comic Sans MS" pitchFamily="66" charset="0"/>
              </a:rPr>
              <a:t>noiseless</a:t>
            </a:r>
            <a:r>
              <a:rPr lang="fr-FR" sz="2400" i="1" dirty="0" smtClean="0">
                <a:solidFill>
                  <a:schemeClr val="tx1"/>
                </a:solidFill>
                <a:latin typeface="Comic Sans MS" pitchFamily="66" charset="0"/>
              </a:rPr>
              <a:t>) signal amplification </a:t>
            </a:r>
            <a:r>
              <a:rPr lang="fr-FR" sz="2400" i="1" dirty="0" err="1" smtClean="0">
                <a:solidFill>
                  <a:schemeClr val="tx1"/>
                </a:solidFill>
                <a:latin typeface="Comic Sans MS" pitchFamily="66" charset="0"/>
              </a:rPr>
              <a:t>xM</a:t>
            </a:r>
            <a:r>
              <a:rPr lang="fr-FR" sz="2400" i="1" dirty="0" smtClean="0">
                <a:solidFill>
                  <a:schemeClr val="tx1"/>
                </a:solidFill>
                <a:latin typeface="Comic Sans MS" pitchFamily="66" charset="0"/>
              </a:rPr>
              <a:t> </a:t>
            </a:r>
            <a:r>
              <a:rPr lang="fr-FR" sz="2400" i="1" dirty="0" err="1" smtClean="0">
                <a:solidFill>
                  <a:schemeClr val="tx1"/>
                </a:solidFill>
                <a:latin typeface="Comic Sans MS" pitchFamily="66" charset="0"/>
              </a:rPr>
              <a:t>inside</a:t>
            </a:r>
            <a:r>
              <a:rPr lang="fr-FR" sz="2400" i="1" dirty="0" smtClean="0">
                <a:solidFill>
                  <a:schemeClr val="tx1"/>
                </a:solidFill>
                <a:latin typeface="Comic Sans MS" pitchFamily="66" charset="0"/>
              </a:rPr>
              <a:t> the detector…</a:t>
            </a:r>
            <a:endParaRPr lang="fr-FR" sz="2400" i="1" dirty="0">
              <a:solidFill>
                <a:schemeClr val="tx1"/>
              </a:solidFill>
              <a:latin typeface="Comic Sans MS" pitchFamily="66" charset="0"/>
            </a:endParaRPr>
          </a:p>
        </p:txBody>
      </p:sp>
      <p:sp>
        <p:nvSpPr>
          <p:cNvPr id="11" name="ZoneTexte 10"/>
          <p:cNvSpPr txBox="1"/>
          <p:nvPr/>
        </p:nvSpPr>
        <p:spPr>
          <a:xfrm>
            <a:off x="1577439" y="5715000"/>
            <a:ext cx="6172200" cy="461665"/>
          </a:xfrm>
          <a:prstGeom prst="rect">
            <a:avLst/>
          </a:prstGeom>
          <a:noFill/>
        </p:spPr>
        <p:txBody>
          <a:bodyPr wrap="square" rtlCol="0">
            <a:spAutoFit/>
          </a:bodyPr>
          <a:lstStyle/>
          <a:p>
            <a:r>
              <a:rPr lang="fr-FR" sz="2400" dirty="0" err="1" smtClean="0">
                <a:solidFill>
                  <a:schemeClr val="tx1"/>
                </a:solidFill>
              </a:rPr>
              <a:t>Unfortunately</a:t>
            </a:r>
            <a:r>
              <a:rPr lang="fr-FR" sz="2400" dirty="0" smtClean="0">
                <a:solidFill>
                  <a:schemeClr val="tx1"/>
                </a:solidFill>
              </a:rPr>
              <a:t> </a:t>
            </a:r>
            <a:r>
              <a:rPr lang="fr-FR" sz="2400" dirty="0" err="1" smtClean="0">
                <a:solidFill>
                  <a:schemeClr val="tx1"/>
                </a:solidFill>
              </a:rPr>
              <a:t>excess</a:t>
            </a:r>
            <a:r>
              <a:rPr lang="fr-FR" sz="2400" dirty="0" smtClean="0">
                <a:solidFill>
                  <a:schemeClr val="tx1"/>
                </a:solidFill>
              </a:rPr>
              <a:t> noise F </a:t>
            </a:r>
            <a:r>
              <a:rPr lang="fr-FR" sz="2400" dirty="0" err="1" smtClean="0">
                <a:solidFill>
                  <a:schemeClr val="tx1"/>
                </a:solidFill>
              </a:rPr>
              <a:t>is</a:t>
            </a:r>
            <a:r>
              <a:rPr lang="fr-FR" sz="2400" dirty="0" smtClean="0">
                <a:solidFill>
                  <a:schemeClr val="tx1"/>
                </a:solidFill>
              </a:rPr>
              <a:t> </a:t>
            </a:r>
            <a:r>
              <a:rPr lang="fr-FR" sz="2400" dirty="0" err="1" smtClean="0">
                <a:solidFill>
                  <a:schemeClr val="tx1"/>
                </a:solidFill>
              </a:rPr>
              <a:t>always</a:t>
            </a:r>
            <a:r>
              <a:rPr lang="fr-FR" sz="2400" dirty="0" smtClean="0">
                <a:solidFill>
                  <a:schemeClr val="tx1"/>
                </a:solidFill>
              </a:rPr>
              <a:t> &gt; 1</a:t>
            </a:r>
            <a:endParaRPr lang="fr-FR" sz="2400" dirty="0">
              <a:solidFill>
                <a:schemeClr val="tx1"/>
              </a:solidFill>
            </a:endParaRPr>
          </a:p>
        </p:txBody>
      </p:sp>
      <p:cxnSp>
        <p:nvCxnSpPr>
          <p:cNvPr id="13" name="Connecteur droit avec flèche 12"/>
          <p:cNvCxnSpPr/>
          <p:nvPr/>
        </p:nvCxnSpPr>
        <p:spPr>
          <a:xfrm>
            <a:off x="2438400" y="3250870"/>
            <a:ext cx="815439" cy="8326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550720" y="2816124"/>
            <a:ext cx="2108269" cy="400110"/>
          </a:xfrm>
          <a:prstGeom prst="rect">
            <a:avLst/>
          </a:prstGeom>
          <a:noFill/>
        </p:spPr>
        <p:txBody>
          <a:bodyPr wrap="none" rtlCol="0">
            <a:spAutoFit/>
          </a:bodyPr>
          <a:lstStyle/>
          <a:p>
            <a:r>
              <a:rPr lang="fr-FR" dirty="0" smtClean="0">
                <a:solidFill>
                  <a:schemeClr val="tx1"/>
                </a:solidFill>
              </a:rPr>
              <a:t>F x Photon noise</a:t>
            </a:r>
            <a:endParaRPr lang="fr-FR" dirty="0">
              <a:solidFill>
                <a:schemeClr val="tx1"/>
              </a:solidFill>
            </a:endParaRPr>
          </a:p>
        </p:txBody>
      </p:sp>
      <p:sp>
        <p:nvSpPr>
          <p:cNvPr id="18" name="ZoneTexte 17"/>
          <p:cNvSpPr txBox="1"/>
          <p:nvPr/>
        </p:nvSpPr>
        <p:spPr>
          <a:xfrm>
            <a:off x="4483043" y="2700478"/>
            <a:ext cx="3602268" cy="400110"/>
          </a:xfrm>
          <a:prstGeom prst="rect">
            <a:avLst/>
          </a:prstGeom>
          <a:noFill/>
        </p:spPr>
        <p:txBody>
          <a:bodyPr wrap="none" rtlCol="0">
            <a:spAutoFit/>
          </a:bodyPr>
          <a:lstStyle/>
          <a:p>
            <a:r>
              <a:rPr lang="en-US" dirty="0" smtClean="0">
                <a:solidFill>
                  <a:schemeClr val="tx1"/>
                </a:solidFill>
              </a:rPr>
              <a:t>Readout noise (input referred)</a:t>
            </a:r>
            <a:endParaRPr lang="en-US" dirty="0">
              <a:solidFill>
                <a:schemeClr val="tx1"/>
              </a:solidFill>
            </a:endParaRPr>
          </a:p>
        </p:txBody>
      </p:sp>
      <p:cxnSp>
        <p:nvCxnSpPr>
          <p:cNvPr id="14" name="Connecteur droit avec flèche 13"/>
          <p:cNvCxnSpPr/>
          <p:nvPr/>
        </p:nvCxnSpPr>
        <p:spPr>
          <a:xfrm>
            <a:off x="4994805" y="3086429"/>
            <a:ext cx="262995" cy="83264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flipV="1">
            <a:off x="1295400" y="4397751"/>
            <a:ext cx="255320" cy="6332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ZoneTexte 16"/>
          <p:cNvSpPr txBox="1"/>
          <p:nvPr/>
        </p:nvSpPr>
        <p:spPr>
          <a:xfrm>
            <a:off x="381000" y="5060544"/>
            <a:ext cx="3174715" cy="400110"/>
          </a:xfrm>
          <a:prstGeom prst="rect">
            <a:avLst/>
          </a:prstGeom>
          <a:noFill/>
        </p:spPr>
        <p:txBody>
          <a:bodyPr wrap="none" rtlCol="0">
            <a:spAutoFit/>
          </a:bodyPr>
          <a:lstStyle/>
          <a:p>
            <a:r>
              <a:rPr lang="en-US" dirty="0" smtClean="0">
                <a:solidFill>
                  <a:schemeClr val="tx1"/>
                </a:solidFill>
              </a:rPr>
              <a:t>Total noise (input referred)</a:t>
            </a:r>
            <a:endParaRPr lang="en-US" dirty="0">
              <a:solidFill>
                <a:schemeClr val="tx1"/>
              </a:solidFill>
            </a:endParaRPr>
          </a:p>
        </p:txBody>
      </p:sp>
      <p:sp>
        <p:nvSpPr>
          <p:cNvPr id="2" name="Rectangle 1"/>
          <p:cNvSpPr/>
          <p:nvPr/>
        </p:nvSpPr>
        <p:spPr>
          <a:xfrm>
            <a:off x="2604854" y="4038600"/>
            <a:ext cx="138346" cy="183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91020" y="152400"/>
            <a:ext cx="8561960" cy="738664"/>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2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Noise and fast readout paradigm</a:t>
            </a:r>
            <a:endParaRPr lang="fr-FR" sz="42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22829759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64535" y="0"/>
            <a:ext cx="8242962"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OCAM2 QE (standard and DD)</a:t>
            </a:r>
            <a:endParaRPr lang="fr-FR" sz="44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endParaRPr>
          </a:p>
        </p:txBody>
      </p:sp>
      <p:pic>
        <p:nvPicPr>
          <p:cNvPr id="39937" name="Picture 1"/>
          <p:cNvPicPr>
            <a:picLocks noChangeAspect="1" noChangeArrowheads="1"/>
          </p:cNvPicPr>
          <p:nvPr/>
        </p:nvPicPr>
        <p:blipFill>
          <a:blip r:embed="rId2" cstate="print"/>
          <a:srcRect/>
          <a:stretch>
            <a:fillRect/>
          </a:stretch>
        </p:blipFill>
        <p:spPr bwMode="auto">
          <a:xfrm>
            <a:off x="1447800" y="732825"/>
            <a:ext cx="6019800" cy="5708378"/>
          </a:xfrm>
          <a:prstGeom prst="rect">
            <a:avLst/>
          </a:prstGeom>
          <a:solidFill>
            <a:schemeClr val="bg2"/>
          </a:solidFill>
          <a:ln w="9525">
            <a:noFill/>
            <a:miter lim="800000"/>
            <a:headEnd/>
            <a:tailEnd/>
          </a:ln>
        </p:spPr>
      </p:pic>
      <p:sp>
        <p:nvSpPr>
          <p:cNvPr id="13" name="Espace réservé de la date 12"/>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17" name="Espace réservé du pied de page 16"/>
          <p:cNvSpPr>
            <a:spLocks noGrp="1"/>
          </p:cNvSpPr>
          <p:nvPr>
            <p:ph type="ftr" sz="quarter" idx="11"/>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14" name="Espace réservé du numéro de diapositive 13"/>
          <p:cNvSpPr>
            <a:spLocks noGrp="1"/>
          </p:cNvSpPr>
          <p:nvPr>
            <p:ph type="sldNum" sz="quarter" idx="12"/>
          </p:nvPr>
        </p:nvSpPr>
        <p:spPr/>
        <p:txBody>
          <a:bodyPr/>
          <a:lstStyle/>
          <a:p>
            <a:pPr>
              <a:defRPr/>
            </a:pPr>
            <a:fld id="{AA94E4DC-E98A-46D5-B842-BE46BC5AAAF9}" type="slidenum">
              <a:rPr lang="en-GB" smtClean="0">
                <a:solidFill>
                  <a:srgbClr val="D4D2D0">
                    <a:shade val="50000"/>
                  </a:srgbClr>
                </a:solidFill>
              </a:rPr>
              <a:pPr>
                <a:defRPr/>
              </a:pPr>
              <a:t>20</a:t>
            </a:fld>
            <a:endParaRPr lang="en-GB">
              <a:solidFill>
                <a:srgbClr val="D4D2D0">
                  <a:shade val="50000"/>
                </a:srgbClr>
              </a:solidFill>
            </a:endParaRPr>
          </a:p>
        </p:txBody>
      </p:sp>
      <p:sp>
        <p:nvSpPr>
          <p:cNvPr id="7" name="ZoneTexte 6"/>
          <p:cNvSpPr txBox="1"/>
          <p:nvPr/>
        </p:nvSpPr>
        <p:spPr>
          <a:xfrm>
            <a:off x="4724400" y="4209871"/>
            <a:ext cx="4267200" cy="1200329"/>
          </a:xfrm>
          <a:prstGeom prst="rect">
            <a:avLst/>
          </a:prstGeom>
          <a:solidFill>
            <a:srgbClr val="FFFF00"/>
          </a:solidFill>
          <a:ln w="38100">
            <a:solidFill>
              <a:srgbClr val="FF0000"/>
            </a:solidFill>
          </a:ln>
        </p:spPr>
        <p:txBody>
          <a:bodyPr wrap="square" rtlCol="0">
            <a:spAutoFit/>
          </a:bodyPr>
          <a:lstStyle/>
          <a:p>
            <a:r>
              <a:rPr lang="en-US" sz="1800" dirty="0"/>
              <a:t>FLI is the only company in the world to provide EMCCDs cameras with Deep depletion silicon sensors providing superior red response</a:t>
            </a:r>
            <a:endParaRPr lang="fr-FR" sz="1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nhole 2D.mp4">
            <a:hlinkClick r:id="" action="ppaction://media"/>
          </p:cNvPr>
          <p:cNvPicPr>
            <a:picLocks noRot="1" noChangeAspect="1"/>
          </p:cNvPicPr>
          <p:nvPr>
            <a:videoFile r:link="rId1"/>
          </p:nvPr>
        </p:nvPicPr>
        <p:blipFill>
          <a:blip r:embed="rId4" cstate="print"/>
          <a:stretch>
            <a:fillRect/>
          </a:stretch>
        </p:blipFill>
        <p:spPr>
          <a:xfrm>
            <a:off x="304800" y="2057400"/>
            <a:ext cx="4064000" cy="3048000"/>
          </a:xfrm>
          <a:prstGeom prst="rect">
            <a:avLst/>
          </a:prstGeom>
        </p:spPr>
      </p:pic>
      <p:pic>
        <p:nvPicPr>
          <p:cNvPr id="6" name="Pinhole 3D.mp4">
            <a:hlinkClick r:id="" action="ppaction://media"/>
          </p:cNvPr>
          <p:cNvPicPr>
            <a:picLocks noRot="1" noChangeAspect="1"/>
          </p:cNvPicPr>
          <p:nvPr>
            <a:videoFile r:link="rId2"/>
          </p:nvPr>
        </p:nvPicPr>
        <p:blipFill>
          <a:blip r:embed="rId4" cstate="print"/>
          <a:stretch>
            <a:fillRect/>
          </a:stretch>
        </p:blipFill>
        <p:spPr>
          <a:xfrm>
            <a:off x="4495800" y="2057400"/>
            <a:ext cx="4038600" cy="3028950"/>
          </a:xfrm>
          <a:prstGeom prst="rect">
            <a:avLst/>
          </a:prstGeom>
        </p:spPr>
      </p:pic>
      <p:sp>
        <p:nvSpPr>
          <p:cNvPr id="7" name="ZoneTexte 6"/>
          <p:cNvSpPr txBox="1"/>
          <p:nvPr/>
        </p:nvSpPr>
        <p:spPr>
          <a:xfrm>
            <a:off x="1295400" y="1143000"/>
            <a:ext cx="6324600" cy="707886"/>
          </a:xfrm>
          <a:prstGeom prst="rect">
            <a:avLst/>
          </a:prstGeom>
          <a:noFill/>
        </p:spPr>
        <p:txBody>
          <a:bodyPr wrap="square" rtlCol="0">
            <a:spAutoFit/>
          </a:bodyPr>
          <a:lstStyle/>
          <a:p>
            <a:r>
              <a:rPr lang="fr-FR" dirty="0" err="1" smtClean="0">
                <a:solidFill>
                  <a:prstClr val="white"/>
                </a:solidFill>
              </a:rPr>
              <a:t>Shack</a:t>
            </a:r>
            <a:r>
              <a:rPr lang="fr-FR" dirty="0" smtClean="0">
                <a:solidFill>
                  <a:prstClr val="white"/>
                </a:solidFill>
              </a:rPr>
              <a:t> </a:t>
            </a:r>
            <a:r>
              <a:rPr lang="fr-FR" dirty="0" err="1" smtClean="0">
                <a:solidFill>
                  <a:prstClr val="white"/>
                </a:solidFill>
              </a:rPr>
              <a:t>hartmann</a:t>
            </a:r>
            <a:r>
              <a:rPr lang="fr-FR" dirty="0" smtClean="0">
                <a:solidFill>
                  <a:prstClr val="white"/>
                </a:solidFill>
              </a:rPr>
              <a:t> </a:t>
            </a:r>
            <a:r>
              <a:rPr lang="fr-FR" dirty="0" err="1" smtClean="0">
                <a:solidFill>
                  <a:prstClr val="white"/>
                </a:solidFill>
              </a:rPr>
              <a:t>centroiding</a:t>
            </a:r>
            <a:r>
              <a:rPr lang="fr-FR" dirty="0" smtClean="0">
                <a:solidFill>
                  <a:prstClr val="white"/>
                </a:solidFill>
              </a:rPr>
              <a:t> possible </a:t>
            </a:r>
            <a:r>
              <a:rPr lang="fr-FR" dirty="0" err="1" smtClean="0">
                <a:solidFill>
                  <a:prstClr val="white"/>
                </a:solidFill>
              </a:rPr>
              <a:t>only</a:t>
            </a:r>
            <a:r>
              <a:rPr lang="fr-FR" dirty="0" smtClean="0">
                <a:solidFill>
                  <a:prstClr val="white"/>
                </a:solidFill>
              </a:rPr>
              <a:t> </a:t>
            </a:r>
            <a:r>
              <a:rPr lang="fr-FR" dirty="0" err="1" smtClean="0">
                <a:solidFill>
                  <a:prstClr val="white"/>
                </a:solidFill>
              </a:rPr>
              <a:t>with</a:t>
            </a:r>
            <a:r>
              <a:rPr lang="fr-FR" dirty="0" smtClean="0">
                <a:solidFill>
                  <a:prstClr val="white"/>
                </a:solidFill>
              </a:rPr>
              <a:t> a few photons @ 1500 FPS</a:t>
            </a:r>
            <a:endParaRPr lang="fr-FR" dirty="0">
              <a:solidFill>
                <a:prstClr val="white"/>
              </a:solidFill>
            </a:endParaRPr>
          </a:p>
        </p:txBody>
      </p:sp>
      <p:sp>
        <p:nvSpPr>
          <p:cNvPr id="8" name="Rectangle 7"/>
          <p:cNvSpPr/>
          <p:nvPr/>
        </p:nvSpPr>
        <p:spPr>
          <a:xfrm>
            <a:off x="559097" y="68759"/>
            <a:ext cx="8053808"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err="1"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Centroiding</a:t>
            </a:r>
            <a:r>
              <a:rPr lang="en-US" sz="44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 with 5 photons…</a:t>
            </a:r>
            <a:endParaRPr lang="fr-FR" sz="44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ZoneTexte 8"/>
          <p:cNvSpPr txBox="1"/>
          <p:nvPr/>
        </p:nvSpPr>
        <p:spPr>
          <a:xfrm>
            <a:off x="1161803" y="5105400"/>
            <a:ext cx="7391400" cy="1323439"/>
          </a:xfrm>
          <a:prstGeom prst="rect">
            <a:avLst/>
          </a:prstGeom>
          <a:noFill/>
        </p:spPr>
        <p:txBody>
          <a:bodyPr wrap="square" rtlCol="0">
            <a:spAutoFit/>
          </a:bodyPr>
          <a:lstStyle/>
          <a:p>
            <a:r>
              <a:rPr lang="fr-FR" dirty="0" smtClean="0">
                <a:solidFill>
                  <a:prstClr val="white"/>
                </a:solidFill>
              </a:rPr>
              <a:t>Central </a:t>
            </a:r>
            <a:r>
              <a:rPr lang="fr-FR" dirty="0" err="1" smtClean="0">
                <a:solidFill>
                  <a:prstClr val="white"/>
                </a:solidFill>
              </a:rPr>
              <a:t>peak</a:t>
            </a:r>
            <a:r>
              <a:rPr lang="fr-FR" dirty="0" smtClean="0">
                <a:solidFill>
                  <a:prstClr val="white"/>
                </a:solidFill>
              </a:rPr>
              <a:t> </a:t>
            </a:r>
            <a:r>
              <a:rPr lang="fr-FR" dirty="0" err="1" smtClean="0">
                <a:solidFill>
                  <a:prstClr val="white"/>
                </a:solidFill>
              </a:rPr>
              <a:t>is</a:t>
            </a:r>
            <a:r>
              <a:rPr lang="fr-FR" dirty="0" smtClean="0">
                <a:solidFill>
                  <a:prstClr val="white"/>
                </a:solidFill>
              </a:rPr>
              <a:t> </a:t>
            </a:r>
            <a:r>
              <a:rPr lang="fr-FR" dirty="0" err="1" smtClean="0">
                <a:solidFill>
                  <a:prstClr val="white"/>
                </a:solidFill>
              </a:rPr>
              <a:t>only</a:t>
            </a:r>
            <a:r>
              <a:rPr lang="fr-FR" dirty="0" smtClean="0">
                <a:solidFill>
                  <a:prstClr val="white"/>
                </a:solidFill>
              </a:rPr>
              <a:t> 5 photons/frame amplitude (</a:t>
            </a:r>
            <a:r>
              <a:rPr lang="fr-FR" dirty="0" err="1" smtClean="0">
                <a:solidFill>
                  <a:prstClr val="white"/>
                </a:solidFill>
              </a:rPr>
              <a:t>mean</a:t>
            </a:r>
            <a:r>
              <a:rPr lang="fr-FR" dirty="0" smtClean="0">
                <a:solidFill>
                  <a:prstClr val="white"/>
                </a:solidFill>
              </a:rPr>
              <a:t> value)</a:t>
            </a:r>
          </a:p>
          <a:p>
            <a:r>
              <a:rPr lang="fr-FR" dirty="0" smtClean="0">
                <a:solidFill>
                  <a:prstClr val="white"/>
                </a:solidFill>
              </a:rPr>
              <a:t>1503 FPS </a:t>
            </a:r>
          </a:p>
          <a:p>
            <a:r>
              <a:rPr lang="fr-FR" dirty="0" smtClean="0">
                <a:solidFill>
                  <a:prstClr val="white"/>
                </a:solidFill>
              </a:rPr>
              <a:t>Gain x 800 </a:t>
            </a:r>
          </a:p>
          <a:p>
            <a:r>
              <a:rPr lang="fr-FR" dirty="0" smtClean="0">
                <a:solidFill>
                  <a:prstClr val="white"/>
                </a:solidFill>
              </a:rPr>
              <a:t>0.2 e noise</a:t>
            </a:r>
            <a:endParaRPr lang="fr-FR" dirty="0">
              <a:solidFill>
                <a:prstClr val="white"/>
              </a:solidFill>
            </a:endParaRPr>
          </a:p>
        </p:txBody>
      </p:sp>
      <p:sp>
        <p:nvSpPr>
          <p:cNvPr id="10" name="Espace réservé de la date 9"/>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12" name="Espace réservé du pied de page 11"/>
          <p:cNvSpPr>
            <a:spLocks noGrp="1"/>
          </p:cNvSpPr>
          <p:nvPr>
            <p:ph type="ftr" sz="quarter" idx="11"/>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11" name="Espace réservé du numéro de diapositive 10"/>
          <p:cNvSpPr>
            <a:spLocks noGrp="1"/>
          </p:cNvSpPr>
          <p:nvPr>
            <p:ph type="sldNum" sz="quarter" idx="12"/>
          </p:nvPr>
        </p:nvSpPr>
        <p:spPr/>
        <p:txBody>
          <a:bodyPr/>
          <a:lstStyle/>
          <a:p>
            <a:pPr>
              <a:defRPr/>
            </a:pPr>
            <a:fld id="{AA94E4DC-E98A-46D5-B842-BE46BC5AAAF9}" type="slidenum">
              <a:rPr lang="en-GB" smtClean="0">
                <a:solidFill>
                  <a:srgbClr val="D4D2D0">
                    <a:shade val="50000"/>
                  </a:srgbClr>
                </a:solidFill>
              </a:rPr>
              <a:pPr>
                <a:defRPr/>
              </a:pPr>
              <a:t>21</a:t>
            </a:fld>
            <a:endParaRPr lang="en-GB">
              <a:solidFill>
                <a:srgbClr val="D4D2D0">
                  <a:shade val="50000"/>
                </a:srgb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100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video>
              <p:cMediaNode>
                <p:cTn id="20" repeatCount="indefinite" fill="remove" display="0">
                  <p:stCondLst>
                    <p:cond delay="indefinite"/>
                  </p:stCondLst>
                  <p:endCondLst>
                    <p:cond evt="onPrev" delay="0">
                      <p:tgtEl>
                        <p:sldTgt/>
                      </p:tgtEl>
                    </p:cond>
                  </p:endCondLst>
                </p:cTn>
                <p:tgtEl>
                  <p:spTgt spid="5"/>
                </p:tgtEl>
              </p:cMediaNode>
            </p:video>
            <p:video>
              <p:cMediaNode>
                <p:cTn id="21" repeatCount="10000" fill="remove" display="0">
                  <p:stCondLst>
                    <p:cond delay="indefinite"/>
                  </p:stCondLst>
                  <p:endCondLst>
                    <p:cond evt="onPrev" delay="0">
                      <p:tgtEl>
                        <p:sldTgt/>
                      </p:tgtEl>
                    </p:cond>
                  </p:end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descr="120531_Fotos_AOWFS_Camera_7_ProtoCam-3_06_anno_01"/>
          <p:cNvPicPr>
            <a:picLocks noChangeAspect="1" noChangeArrowheads="1"/>
          </p:cNvPicPr>
          <p:nvPr/>
        </p:nvPicPr>
        <p:blipFill>
          <a:blip r:embed="rId2" cstate="print"/>
          <a:srcRect/>
          <a:stretch>
            <a:fillRect/>
          </a:stretch>
        </p:blipFill>
        <p:spPr bwMode="auto">
          <a:xfrm>
            <a:off x="156811" y="1886577"/>
            <a:ext cx="4191000" cy="3503988"/>
          </a:xfrm>
          <a:prstGeom prst="rect">
            <a:avLst/>
          </a:prstGeom>
          <a:noFill/>
        </p:spPr>
      </p:pic>
      <p:pic>
        <p:nvPicPr>
          <p:cNvPr id="18" name="Picture 2" descr="Innenansicht des größten Spiegelteleskops der Welt"/>
          <p:cNvPicPr>
            <a:picLocks noChangeAspect="1" noChangeArrowheads="1"/>
          </p:cNvPicPr>
          <p:nvPr/>
        </p:nvPicPr>
        <p:blipFill>
          <a:blip r:embed="rId3" cstate="print"/>
          <a:srcRect/>
          <a:stretch>
            <a:fillRect/>
          </a:stretch>
        </p:blipFill>
        <p:spPr bwMode="auto">
          <a:xfrm>
            <a:off x="4672245" y="2030479"/>
            <a:ext cx="4371510" cy="3216184"/>
          </a:xfrm>
          <a:prstGeom prst="rect">
            <a:avLst/>
          </a:prstGeom>
          <a:noFill/>
        </p:spPr>
      </p:pic>
      <p:sp>
        <p:nvSpPr>
          <p:cNvPr id="18439" name="Rectangle 6"/>
          <p:cNvSpPr>
            <a:spLocks noChangeArrowheads="1"/>
          </p:cNvSpPr>
          <p:nvPr/>
        </p:nvSpPr>
        <p:spPr bwMode="auto">
          <a:xfrm>
            <a:off x="152400" y="1073374"/>
            <a:ext cx="4191000" cy="584775"/>
          </a:xfrm>
          <a:prstGeom prst="rect">
            <a:avLst/>
          </a:prstGeom>
          <a:solidFill>
            <a:schemeClr val="accent1">
              <a:lumMod val="60000"/>
              <a:lumOff val="40000"/>
              <a:alpha val="52940"/>
            </a:schemeClr>
          </a:solidFill>
          <a:ln w="9525">
            <a:noFill/>
            <a:miter lim="800000"/>
            <a:headEnd/>
            <a:tailEnd/>
          </a:ln>
        </p:spPr>
        <p:txBody>
          <a:bodyPr wrap="square">
            <a:spAutoFit/>
          </a:bodyPr>
          <a:lstStyle/>
          <a:p>
            <a:pPr>
              <a:lnSpc>
                <a:spcPct val="80000"/>
              </a:lnSpc>
              <a:spcBef>
                <a:spcPct val="20000"/>
              </a:spcBef>
              <a:buClr>
                <a:srgbClr val="CCAF0A"/>
              </a:buClr>
              <a:buFont typeface="Wingdings" pitchFamily="2" charset="2"/>
              <a:buNone/>
            </a:pPr>
            <a:r>
              <a:rPr lang="fr-FR" dirty="0" smtClean="0">
                <a:solidFill>
                  <a:srgbClr val="CCAF0A">
                    <a:lumMod val="20000"/>
                    <a:lumOff val="80000"/>
                  </a:srgbClr>
                </a:solidFill>
              </a:rPr>
              <a:t>ESO WFS camera </a:t>
            </a:r>
            <a:r>
              <a:rPr lang="fr-FR" i="1" dirty="0" err="1" smtClean="0">
                <a:solidFill>
                  <a:srgbClr val="CCAF0A">
                    <a:lumMod val="20000"/>
                    <a:lumOff val="80000"/>
                  </a:srgbClr>
                </a:solidFill>
              </a:rPr>
              <a:t>with</a:t>
            </a:r>
            <a:r>
              <a:rPr lang="fr-FR" i="1" dirty="0" smtClean="0">
                <a:solidFill>
                  <a:srgbClr val="CCAF0A">
                    <a:lumMod val="20000"/>
                    <a:lumOff val="80000"/>
                  </a:srgbClr>
                </a:solidFill>
              </a:rPr>
              <a:t> </a:t>
            </a:r>
            <a:r>
              <a:rPr lang="fr-FR" i="1" dirty="0" err="1" smtClean="0">
                <a:solidFill>
                  <a:srgbClr val="CCAF0A">
                    <a:lumMod val="20000"/>
                    <a:lumOff val="80000"/>
                  </a:srgbClr>
                </a:solidFill>
              </a:rPr>
              <a:t>Ocam</a:t>
            </a:r>
            <a:r>
              <a:rPr lang="fr-FR" i="1" dirty="0" smtClean="0">
                <a:solidFill>
                  <a:srgbClr val="CCAF0A">
                    <a:lumMod val="20000"/>
                    <a:lumOff val="80000"/>
                  </a:srgbClr>
                </a:solidFill>
              </a:rPr>
              <a:t> </a:t>
            </a:r>
            <a:r>
              <a:rPr lang="fr-FR" i="1" dirty="0" err="1" smtClean="0">
                <a:solidFill>
                  <a:srgbClr val="CCAF0A">
                    <a:lumMod val="20000"/>
                    <a:lumOff val="80000"/>
                  </a:srgbClr>
                </a:solidFill>
              </a:rPr>
              <a:t>technology</a:t>
            </a:r>
            <a:r>
              <a:rPr lang="fr-FR" i="1" dirty="0" smtClean="0">
                <a:solidFill>
                  <a:srgbClr val="CCAF0A">
                    <a:lumMod val="20000"/>
                    <a:lumOff val="80000"/>
                  </a:srgbClr>
                </a:solidFill>
              </a:rPr>
              <a:t> (First Light front end)</a:t>
            </a:r>
            <a:r>
              <a:rPr lang="fr-FR" dirty="0" smtClean="0">
                <a:solidFill>
                  <a:srgbClr val="CCAF0A">
                    <a:lumMod val="20000"/>
                    <a:lumOff val="80000"/>
                  </a:srgbClr>
                </a:solidFill>
              </a:rPr>
              <a:t>. </a:t>
            </a:r>
            <a:endParaRPr lang="pt-BR" i="1" dirty="0">
              <a:solidFill>
                <a:srgbClr val="CCAF0A">
                  <a:lumMod val="20000"/>
                  <a:lumOff val="80000"/>
                </a:srgbClr>
              </a:solidFill>
            </a:endParaRPr>
          </a:p>
        </p:txBody>
      </p:sp>
      <p:sp>
        <p:nvSpPr>
          <p:cNvPr id="9" name="Rectangle 6"/>
          <p:cNvSpPr>
            <a:spLocks noChangeArrowheads="1"/>
          </p:cNvSpPr>
          <p:nvPr/>
        </p:nvSpPr>
        <p:spPr bwMode="auto">
          <a:xfrm>
            <a:off x="4648200" y="1066800"/>
            <a:ext cx="4419600" cy="646331"/>
          </a:xfrm>
          <a:prstGeom prst="rect">
            <a:avLst/>
          </a:prstGeom>
          <a:solidFill>
            <a:schemeClr val="accent1">
              <a:lumMod val="60000"/>
              <a:lumOff val="40000"/>
              <a:alpha val="52940"/>
            </a:schemeClr>
          </a:solidFill>
          <a:ln w="9525">
            <a:noFill/>
            <a:miter lim="800000"/>
            <a:headEnd/>
            <a:tailEnd/>
          </a:ln>
        </p:spPr>
        <p:txBody>
          <a:bodyPr wrap="square">
            <a:spAutoFit/>
          </a:bodyPr>
          <a:lstStyle/>
          <a:p>
            <a:pPr>
              <a:lnSpc>
                <a:spcPct val="80000"/>
              </a:lnSpc>
              <a:spcBef>
                <a:spcPct val="20000"/>
              </a:spcBef>
              <a:buClr>
                <a:srgbClr val="CCAF0A"/>
              </a:buClr>
              <a:buFont typeface="Wingdings" pitchFamily="2" charset="2"/>
              <a:buNone/>
            </a:pPr>
            <a:r>
              <a:rPr lang="fr-FR" dirty="0" smtClean="0">
                <a:solidFill>
                  <a:srgbClr val="CCAF0A">
                    <a:lumMod val="20000"/>
                    <a:lumOff val="80000"/>
                  </a:srgbClr>
                </a:solidFill>
              </a:rPr>
              <a:t>OCam2: WFS camera for </a:t>
            </a:r>
            <a:r>
              <a:rPr lang="fr-FR" dirty="0" err="1" smtClean="0">
                <a:solidFill>
                  <a:srgbClr val="CCAF0A">
                    <a:lumMod val="20000"/>
                    <a:lumOff val="80000"/>
                  </a:srgbClr>
                </a:solidFill>
              </a:rPr>
              <a:t>Grantecan</a:t>
            </a:r>
            <a:endParaRPr lang="fr-FR" dirty="0" smtClean="0">
              <a:solidFill>
                <a:srgbClr val="CCAF0A">
                  <a:lumMod val="20000"/>
                  <a:lumOff val="80000"/>
                </a:srgbClr>
              </a:solidFill>
            </a:endParaRPr>
          </a:p>
          <a:p>
            <a:pPr>
              <a:lnSpc>
                <a:spcPct val="80000"/>
              </a:lnSpc>
              <a:spcBef>
                <a:spcPct val="20000"/>
              </a:spcBef>
              <a:buClr>
                <a:srgbClr val="CCAF0A"/>
              </a:buClr>
              <a:buFont typeface="Wingdings" pitchFamily="2" charset="2"/>
              <a:buNone/>
            </a:pPr>
            <a:r>
              <a:rPr lang="fr-FR" i="1" dirty="0" smtClean="0">
                <a:solidFill>
                  <a:srgbClr val="CCAF0A">
                    <a:lumMod val="20000"/>
                    <a:lumOff val="80000"/>
                  </a:srgbClr>
                </a:solidFill>
              </a:rPr>
              <a:t>2 </a:t>
            </a:r>
            <a:r>
              <a:rPr lang="fr-FR" i="1" dirty="0" err="1" smtClean="0">
                <a:solidFill>
                  <a:srgbClr val="CCAF0A">
                    <a:lumMod val="20000"/>
                    <a:lumOff val="80000"/>
                  </a:srgbClr>
                </a:solidFill>
              </a:rPr>
              <a:t>systems</a:t>
            </a:r>
            <a:r>
              <a:rPr lang="fr-FR" i="1" dirty="0" smtClean="0">
                <a:solidFill>
                  <a:srgbClr val="CCAF0A">
                    <a:lumMod val="20000"/>
                    <a:lumOff val="80000"/>
                  </a:srgbClr>
                </a:solidFill>
              </a:rPr>
              <a:t> on site </a:t>
            </a:r>
            <a:r>
              <a:rPr lang="fr-FR" i="1" dirty="0" err="1" smtClean="0">
                <a:solidFill>
                  <a:srgbClr val="CCAF0A">
                    <a:lumMod val="20000"/>
                    <a:lumOff val="80000"/>
                  </a:srgbClr>
                </a:solidFill>
              </a:rPr>
              <a:t>since</a:t>
            </a:r>
            <a:r>
              <a:rPr lang="fr-FR" i="1" dirty="0" smtClean="0">
                <a:solidFill>
                  <a:srgbClr val="CCAF0A">
                    <a:lumMod val="20000"/>
                    <a:lumOff val="80000"/>
                  </a:srgbClr>
                </a:solidFill>
              </a:rPr>
              <a:t> </a:t>
            </a:r>
            <a:r>
              <a:rPr lang="fr-FR" i="1" dirty="0" err="1" smtClean="0">
                <a:solidFill>
                  <a:srgbClr val="CCAF0A">
                    <a:lumMod val="20000"/>
                    <a:lumOff val="80000"/>
                  </a:srgbClr>
                </a:solidFill>
              </a:rPr>
              <a:t>Oct</a:t>
            </a:r>
            <a:r>
              <a:rPr lang="fr-FR" i="1" dirty="0" smtClean="0">
                <a:solidFill>
                  <a:srgbClr val="CCAF0A">
                    <a:lumMod val="20000"/>
                    <a:lumOff val="80000"/>
                  </a:srgbClr>
                </a:solidFill>
              </a:rPr>
              <a:t> 2011 </a:t>
            </a:r>
            <a:endParaRPr lang="pt-BR" i="1" dirty="0">
              <a:solidFill>
                <a:srgbClr val="CCAF0A">
                  <a:lumMod val="20000"/>
                  <a:lumOff val="80000"/>
                </a:srgbClr>
              </a:solidFill>
            </a:endParaRPr>
          </a:p>
        </p:txBody>
      </p:sp>
      <p:pic>
        <p:nvPicPr>
          <p:cNvPr id="11" name="Picture 10" descr="Go to first page"/>
          <p:cNvPicPr>
            <a:picLocks noChangeAspect="1" noChangeArrowheads="1"/>
          </p:cNvPicPr>
          <p:nvPr/>
        </p:nvPicPr>
        <p:blipFill>
          <a:blip r:embed="rId4" cstate="print"/>
          <a:srcRect/>
          <a:stretch>
            <a:fillRect/>
          </a:stretch>
        </p:blipFill>
        <p:spPr bwMode="auto">
          <a:xfrm>
            <a:off x="5029200" y="2514600"/>
            <a:ext cx="952500" cy="952500"/>
          </a:xfrm>
          <a:prstGeom prst="rect">
            <a:avLst/>
          </a:prstGeom>
          <a:noFill/>
        </p:spPr>
      </p:pic>
      <p:pic>
        <p:nvPicPr>
          <p:cNvPr id="12" name="Picture 13" descr="eso-logo"/>
          <p:cNvPicPr>
            <a:picLocks noChangeAspect="1" noChangeArrowheads="1"/>
          </p:cNvPicPr>
          <p:nvPr/>
        </p:nvPicPr>
        <p:blipFill>
          <a:blip r:embed="rId5" cstate="print"/>
          <a:srcRect/>
          <a:stretch>
            <a:fillRect/>
          </a:stretch>
        </p:blipFill>
        <p:spPr bwMode="auto">
          <a:xfrm>
            <a:off x="240254" y="4399965"/>
            <a:ext cx="727816" cy="990600"/>
          </a:xfrm>
          <a:prstGeom prst="rect">
            <a:avLst/>
          </a:prstGeom>
          <a:noFill/>
          <a:ln w="9525">
            <a:noFill/>
            <a:miter lim="800000"/>
            <a:headEnd/>
            <a:tailEnd/>
          </a:ln>
        </p:spPr>
      </p:pic>
      <p:sp>
        <p:nvSpPr>
          <p:cNvPr id="14" name="Rectangle 13"/>
          <p:cNvSpPr/>
          <p:nvPr/>
        </p:nvSpPr>
        <p:spPr>
          <a:xfrm>
            <a:off x="604162" y="152400"/>
            <a:ext cx="8149988"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OCAM2 technology in Europe</a:t>
            </a:r>
            <a:endParaRPr lang="fr-FR" sz="44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endParaRPr>
          </a:p>
        </p:txBody>
      </p:sp>
      <p:sp>
        <p:nvSpPr>
          <p:cNvPr id="13" name="Espace réservé de la date 12"/>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16" name="Espace réservé du pied de page 15"/>
          <p:cNvSpPr>
            <a:spLocks noGrp="1"/>
          </p:cNvSpPr>
          <p:nvPr>
            <p:ph type="ftr" sz="quarter" idx="11"/>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15" name="Espace réservé du numéro de diapositive 14"/>
          <p:cNvSpPr>
            <a:spLocks noGrp="1"/>
          </p:cNvSpPr>
          <p:nvPr>
            <p:ph type="sldNum" sz="quarter" idx="12"/>
          </p:nvPr>
        </p:nvSpPr>
        <p:spPr/>
        <p:txBody>
          <a:bodyPr/>
          <a:lstStyle/>
          <a:p>
            <a:pPr>
              <a:defRPr/>
            </a:pPr>
            <a:fld id="{D6FFC446-4940-44A4-84DB-F98D6DD6AEF5}" type="slidenum">
              <a:rPr lang="en-GB" smtClean="0">
                <a:solidFill>
                  <a:srgbClr val="D4D2D0">
                    <a:shade val="50000"/>
                  </a:srgbClr>
                </a:solidFill>
              </a:rPr>
              <a:pPr>
                <a:defRPr/>
              </a:pPr>
              <a:t>22</a:t>
            </a:fld>
            <a:endParaRPr lang="en-GB">
              <a:solidFill>
                <a:srgbClr val="D4D2D0">
                  <a:shade val="50000"/>
                </a:srgbClr>
              </a:solidFill>
            </a:endParaRPr>
          </a:p>
        </p:txBody>
      </p:sp>
      <p:pic>
        <p:nvPicPr>
          <p:cNvPr id="19" name="Picture 5" descr="Image:Roque z04.jpg"/>
          <p:cNvPicPr>
            <a:picLocks noChangeAspect="1" noChangeArrowheads="1"/>
          </p:cNvPicPr>
          <p:nvPr/>
        </p:nvPicPr>
        <p:blipFill>
          <a:blip r:embed="rId6" cstate="print"/>
          <a:srcRect l="15789" t="24396" r="26316"/>
          <a:stretch>
            <a:fillRect/>
          </a:stretch>
        </p:blipFill>
        <p:spPr bwMode="auto">
          <a:xfrm>
            <a:off x="5890161" y="4776201"/>
            <a:ext cx="1676400" cy="1641895"/>
          </a:xfrm>
          <a:prstGeom prst="rect">
            <a:avLst/>
          </a:prstGeom>
          <a:noFill/>
        </p:spPr>
      </p:pic>
      <p:pic>
        <p:nvPicPr>
          <p:cNvPr id="20" name="Picture 4" descr="C:\Users\Philippe\Documents\Opticon\articles\AO4ELT2\Slides-AO4ELT2-Feautrier\OCAM2 détourée.png"/>
          <p:cNvPicPr>
            <a:picLocks noChangeAspect="1" noChangeArrowheads="1"/>
          </p:cNvPicPr>
          <p:nvPr/>
        </p:nvPicPr>
        <p:blipFill>
          <a:blip r:embed="rId7" cstate="print"/>
          <a:srcRect/>
          <a:stretch>
            <a:fillRect/>
          </a:stretch>
        </p:blipFill>
        <p:spPr bwMode="auto">
          <a:xfrm>
            <a:off x="7620000" y="2362200"/>
            <a:ext cx="1371600" cy="1333445"/>
          </a:xfrm>
          <a:prstGeom prst="rect">
            <a:avLst/>
          </a:prstGeom>
          <a:noFill/>
        </p:spPr>
      </p:pic>
      <p:pic>
        <p:nvPicPr>
          <p:cNvPr id="6146" name="Picture 2" descr="C:\Users\Philippe Feautrier\Desktop\logo-spher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5597149"/>
            <a:ext cx="2247900" cy="6143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p:cNvGrpSpPr/>
          <p:nvPr/>
        </p:nvGrpSpPr>
        <p:grpSpPr>
          <a:xfrm>
            <a:off x="-76200" y="5430166"/>
            <a:ext cx="6781800" cy="908020"/>
            <a:chOff x="-18803" y="5430166"/>
            <a:chExt cx="6781800" cy="908020"/>
          </a:xfrm>
        </p:grpSpPr>
        <p:pic>
          <p:nvPicPr>
            <p:cNvPr id="71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5430166"/>
              <a:ext cx="6728361" cy="403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03" y="5823836"/>
              <a:ext cx="67818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en-US" dirty="0"/>
          </a:p>
        </p:txBody>
      </p:sp>
      <p:sp>
        <p:nvSpPr>
          <p:cNvPr id="2" name="Espace réservé de la date 1"/>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3" name="Espace réservé du pied de page 2"/>
          <p:cNvSpPr>
            <a:spLocks noGrp="1"/>
          </p:cNvSpPr>
          <p:nvPr>
            <p:ph type="ftr" sz="quarter" idx="11"/>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4" name="Espace réservé du numéro de diapositive 3"/>
          <p:cNvSpPr>
            <a:spLocks noGrp="1"/>
          </p:cNvSpPr>
          <p:nvPr>
            <p:ph type="sldNum" sz="quarter" idx="12"/>
          </p:nvPr>
        </p:nvSpPr>
        <p:spPr/>
        <p:txBody>
          <a:bodyPr/>
          <a:lstStyle/>
          <a:p>
            <a:pPr>
              <a:defRPr/>
            </a:pPr>
            <a:fld id="{AA94E4DC-E98A-46D5-B842-BE46BC5AAAF9}" type="slidenum">
              <a:rPr lang="en-GB" smtClean="0">
                <a:solidFill>
                  <a:srgbClr val="D4D2D0">
                    <a:shade val="50000"/>
                  </a:srgbClr>
                </a:solidFill>
              </a:rPr>
              <a:pPr>
                <a:defRPr/>
              </a:pPr>
              <a:t>23</a:t>
            </a:fld>
            <a:endParaRPr lang="en-GB">
              <a:solidFill>
                <a:srgbClr val="D4D2D0">
                  <a:shade val="50000"/>
                </a:srgbClr>
              </a:solidFill>
            </a:endParaRPr>
          </a:p>
        </p:txBody>
      </p:sp>
      <p:sp>
        <p:nvSpPr>
          <p:cNvPr id="7" name="Rectangle 6"/>
          <p:cNvSpPr/>
          <p:nvPr/>
        </p:nvSpPr>
        <p:spPr>
          <a:xfrm>
            <a:off x="2001811" y="0"/>
            <a:ext cx="5168403"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RAPID/OCAM SNR</a:t>
            </a:r>
            <a:endParaRPr lang="fr-FR" sz="4400" b="1" dirty="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endParaRPr>
          </a:p>
        </p:txBody>
      </p:sp>
      <mc:AlternateContent xmlns:mc="http://schemas.openxmlformats.org/markup-compatibility/2006" xmlns:a14="http://schemas.microsoft.com/office/drawing/2010/main">
        <mc:Choice Requires="a14">
          <p:sp>
            <p:nvSpPr>
              <p:cNvPr id="17" name="ZoneTexte 16"/>
              <p:cNvSpPr txBox="1"/>
              <p:nvPr/>
            </p:nvSpPr>
            <p:spPr>
              <a:xfrm>
                <a:off x="1066800" y="2286000"/>
                <a:ext cx="1538946" cy="42787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fr-FR" sz="1800" b="0" i="1" smtClean="0">
                          <a:latin typeface="Cambria Math"/>
                        </a:rPr>
                        <m:t>𝑆𝑁𝑅</m:t>
                      </m:r>
                      <m:r>
                        <a:rPr lang="fr-FR" sz="1800" b="0" i="1" smtClean="0">
                          <a:latin typeface="Cambria Math"/>
                        </a:rPr>
                        <m:t>=</m:t>
                      </m:r>
                      <m:rad>
                        <m:radPr>
                          <m:degHide m:val="on"/>
                          <m:ctrlPr>
                            <a:rPr lang="fr-FR" sz="1800" i="1" smtClean="0">
                              <a:latin typeface="Cambria Math"/>
                            </a:rPr>
                          </m:ctrlPr>
                        </m:radPr>
                        <m:deg/>
                        <m:e>
                          <m:sSub>
                            <m:sSubPr>
                              <m:ctrlPr>
                                <a:rPr lang="fr-FR" sz="1800" b="0" i="1" smtClean="0">
                                  <a:latin typeface="Cambria Math"/>
                                </a:rPr>
                              </m:ctrlPr>
                            </m:sSubPr>
                            <m:e>
                              <m:r>
                                <a:rPr lang="fr-FR" sz="1800" b="0" i="1" smtClean="0">
                                  <a:latin typeface="Cambria Math"/>
                                </a:rPr>
                                <m:t>𝑁</m:t>
                              </m:r>
                            </m:e>
                            <m:sub>
                              <m:r>
                                <a:rPr lang="fr-FR" sz="1800" b="0" i="1" smtClean="0">
                                  <a:latin typeface="Cambria Math"/>
                                </a:rPr>
                                <m:t>𝑝h</m:t>
                              </m:r>
                            </m:sub>
                          </m:sSub>
                        </m:e>
                      </m:rad>
                    </m:oMath>
                  </m:oMathPara>
                </a14:m>
                <a:endParaRPr lang="fr-FR" sz="1800" dirty="0"/>
              </a:p>
            </p:txBody>
          </p:sp>
        </mc:Choice>
        <mc:Fallback xmlns="">
          <p:sp>
            <p:nvSpPr>
              <p:cNvPr id="17" name="ZoneTexte 16"/>
              <p:cNvSpPr txBox="1">
                <a:spLocks noRot="1" noChangeAspect="1" noMove="1" noResize="1" noEditPoints="1" noAdjustHandles="1" noChangeArrowheads="1" noChangeShapeType="1" noTextEdit="1"/>
              </p:cNvSpPr>
              <p:nvPr/>
            </p:nvSpPr>
            <p:spPr>
              <a:xfrm>
                <a:off x="1066800" y="2286000"/>
                <a:ext cx="1538946" cy="427874"/>
              </a:xfrm>
              <a:prstGeom prst="rect">
                <a:avLst/>
              </a:prstGeom>
              <a:blipFill rotWithShape="1">
                <a:blip r:embed="rId6"/>
                <a:stretch>
                  <a:fillRect b="-7143"/>
                </a:stretch>
              </a:blipFill>
            </p:spPr>
            <p:txBody>
              <a:bodyPr/>
              <a:lstStyle/>
              <a:p>
                <a:r>
                  <a:rPr lang="fr-FR">
                    <a:noFill/>
                  </a:rPr>
                  <a:t> </a:t>
                </a:r>
              </a:p>
            </p:txBody>
          </p:sp>
        </mc:Fallback>
      </mc:AlternateContent>
      <p:graphicFrame>
        <p:nvGraphicFramePr>
          <p:cNvPr id="13" name="Graphique 12"/>
          <p:cNvGraphicFramePr>
            <a:graphicFrameLocks/>
          </p:cNvGraphicFramePr>
          <p:nvPr>
            <p:extLst>
              <p:ext uri="{D42A27DB-BD31-4B8C-83A1-F6EECF244321}">
                <p14:modId xmlns:p14="http://schemas.microsoft.com/office/powerpoint/2010/main" val="24244103"/>
              </p:ext>
            </p:extLst>
          </p:nvPr>
        </p:nvGraphicFramePr>
        <p:xfrm>
          <a:off x="252137" y="752618"/>
          <a:ext cx="8667750" cy="5781675"/>
        </p:xfrm>
        <a:graphic>
          <a:graphicData uri="http://schemas.openxmlformats.org/drawingml/2006/chart">
            <c:chart xmlns:c="http://schemas.openxmlformats.org/drawingml/2006/chart" xmlns:r="http://schemas.openxmlformats.org/officeDocument/2006/relationships" r:id="rId7"/>
          </a:graphicData>
        </a:graphic>
      </p:graphicFrame>
      <p:sp>
        <p:nvSpPr>
          <p:cNvPr id="8" name="ZoneTexte 7"/>
          <p:cNvSpPr txBox="1"/>
          <p:nvPr/>
        </p:nvSpPr>
        <p:spPr>
          <a:xfrm>
            <a:off x="1279566" y="4865262"/>
            <a:ext cx="1935466" cy="707886"/>
          </a:xfrm>
          <a:prstGeom prst="rect">
            <a:avLst/>
          </a:prstGeom>
          <a:noFill/>
        </p:spPr>
        <p:txBody>
          <a:bodyPr wrap="none" rtlCol="0">
            <a:spAutoFit/>
          </a:bodyPr>
          <a:lstStyle/>
          <a:p>
            <a:r>
              <a:rPr lang="fr-FR" dirty="0" smtClean="0"/>
              <a:t>F </a:t>
            </a:r>
            <a:r>
              <a:rPr lang="fr-FR" baseline="-25000" dirty="0" smtClean="0"/>
              <a:t>EMCCD</a:t>
            </a:r>
            <a:r>
              <a:rPr lang="fr-FR" dirty="0" smtClean="0"/>
              <a:t> = 2</a:t>
            </a:r>
          </a:p>
          <a:p>
            <a:r>
              <a:rPr lang="fr-FR" dirty="0" smtClean="0"/>
              <a:t>F </a:t>
            </a:r>
            <a:r>
              <a:rPr lang="fr-FR" baseline="-25000" dirty="0" smtClean="0"/>
              <a:t>MCT APD </a:t>
            </a:r>
            <a:r>
              <a:rPr lang="fr-FR" dirty="0" smtClean="0"/>
              <a:t>= 1.25</a:t>
            </a:r>
            <a:endParaRPr lang="fr-FR" dirty="0"/>
          </a:p>
        </p:txBody>
      </p:sp>
      <p:graphicFrame>
        <p:nvGraphicFramePr>
          <p:cNvPr id="9" name="Objet 8"/>
          <p:cNvGraphicFramePr>
            <a:graphicFrameLocks noChangeAspect="1"/>
          </p:cNvGraphicFramePr>
          <p:nvPr>
            <p:extLst>
              <p:ext uri="{D42A27DB-BD31-4B8C-83A1-F6EECF244321}">
                <p14:modId xmlns:p14="http://schemas.microsoft.com/office/powerpoint/2010/main" val="1189095392"/>
              </p:ext>
            </p:extLst>
          </p:nvPr>
        </p:nvGraphicFramePr>
        <p:xfrm>
          <a:off x="4343400" y="3124200"/>
          <a:ext cx="3727450" cy="990600"/>
        </p:xfrm>
        <a:graphic>
          <a:graphicData uri="http://schemas.openxmlformats.org/presentationml/2006/ole">
            <mc:AlternateContent xmlns:mc="http://schemas.openxmlformats.org/markup-compatibility/2006">
              <mc:Choice xmlns:v="urn:schemas-microsoft-com:vml" Requires="v">
                <p:oleObj spid="_x0000_s6203" name="Equation" r:id="rId8" imgW="1815840" imgH="482400" progId="Equation.3">
                  <p:embed/>
                </p:oleObj>
              </mc:Choice>
              <mc:Fallback>
                <p:oleObj name="Equation" r:id="rId8" imgW="1815840" imgH="482400" progId="Equation.3">
                  <p:embed/>
                  <p:pic>
                    <p:nvPicPr>
                      <p:cNvPr id="0" name=""/>
                      <p:cNvPicPr/>
                      <p:nvPr/>
                    </p:nvPicPr>
                    <p:blipFill>
                      <a:blip r:embed="rId9"/>
                      <a:stretch>
                        <a:fillRect/>
                      </a:stretch>
                    </p:blipFill>
                    <p:spPr>
                      <a:xfrm>
                        <a:off x="4343400" y="3124200"/>
                        <a:ext cx="3727450" cy="990600"/>
                      </a:xfrm>
                      <a:prstGeom prst="rect">
                        <a:avLst/>
                      </a:prstGeom>
                    </p:spPr>
                  </p:pic>
                </p:oleObj>
              </mc:Fallback>
            </mc:AlternateContent>
          </a:graphicData>
        </a:graphic>
      </p:graphicFrame>
    </p:spTree>
    <p:extLst>
      <p:ext uri="{BB962C8B-B14F-4D97-AF65-F5344CB8AC3E}">
        <p14:creationId xmlns:p14="http://schemas.microsoft.com/office/powerpoint/2010/main" val="1307303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p:cNvPicPr/>
          <p:nvPr/>
        </p:nvPicPr>
        <p:blipFill>
          <a:blip r:embed="rId2" cstate="print"/>
          <a:srcRect l="1659" t="2662"/>
          <a:stretch>
            <a:fillRect/>
          </a:stretch>
        </p:blipFill>
        <p:spPr bwMode="auto">
          <a:xfrm>
            <a:off x="0" y="838200"/>
            <a:ext cx="5638800" cy="3352800"/>
          </a:xfrm>
          <a:prstGeom prst="rect">
            <a:avLst/>
          </a:prstGeom>
          <a:noFill/>
          <a:ln w="9525">
            <a:noFill/>
            <a:miter lim="800000"/>
            <a:headEnd/>
            <a:tailEnd/>
          </a:ln>
        </p:spPr>
      </p:pic>
      <p:pic>
        <p:nvPicPr>
          <p:cNvPr id="145409" name="Image 6" descr="DSCN1826"/>
          <p:cNvPicPr>
            <a:picLocks noChangeAspect="1" noChangeArrowheads="1"/>
          </p:cNvPicPr>
          <p:nvPr/>
        </p:nvPicPr>
        <p:blipFill>
          <a:blip r:embed="rId3" cstate="print"/>
          <a:srcRect/>
          <a:stretch>
            <a:fillRect/>
          </a:stretch>
        </p:blipFill>
        <p:spPr bwMode="auto">
          <a:xfrm>
            <a:off x="4495800" y="3276600"/>
            <a:ext cx="4216400" cy="3162300"/>
          </a:xfrm>
          <a:prstGeom prst="rect">
            <a:avLst/>
          </a:prstGeom>
          <a:noFill/>
        </p:spPr>
      </p:pic>
      <p:sp>
        <p:nvSpPr>
          <p:cNvPr id="21" name="Rectangle 20"/>
          <p:cNvSpPr/>
          <p:nvPr/>
        </p:nvSpPr>
        <p:spPr>
          <a:xfrm>
            <a:off x="5791200" y="1371600"/>
            <a:ext cx="31242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rgbClr val="000000"/>
              </a:solidFill>
            </a:endParaRPr>
          </a:p>
        </p:txBody>
      </p:sp>
      <p:sp>
        <p:nvSpPr>
          <p:cNvPr id="14" name="Titre 13"/>
          <p:cNvSpPr>
            <a:spLocks noGrp="1"/>
          </p:cNvSpPr>
          <p:nvPr>
            <p:ph type="title"/>
          </p:nvPr>
        </p:nvSpPr>
        <p:spPr>
          <a:xfrm>
            <a:off x="457200" y="-99392"/>
            <a:ext cx="8229600" cy="1143000"/>
          </a:xfrm>
        </p:spPr>
        <p:txBody>
          <a:bodyPr/>
          <a:lstStyle/>
          <a:p>
            <a:r>
              <a:rPr lang="fr-FR" sz="3200" dirty="0" smtClean="0">
                <a:latin typeface="Arial" pitchFamily="34" charset="0"/>
                <a:cs typeface="Arial" pitchFamily="34" charset="0"/>
              </a:rPr>
              <a:t>OCAM2 </a:t>
            </a:r>
            <a:r>
              <a:rPr lang="fr-FR" sz="3200" dirty="0" err="1" smtClean="0">
                <a:latin typeface="Arial" pitchFamily="34" charset="0"/>
                <a:cs typeface="Arial" pitchFamily="34" charset="0"/>
              </a:rPr>
              <a:t>closed</a:t>
            </a:r>
            <a:r>
              <a:rPr lang="fr-FR" sz="3200" dirty="0" smtClean="0">
                <a:latin typeface="Arial" pitchFamily="34" charset="0"/>
                <a:cs typeface="Arial" pitchFamily="34" charset="0"/>
              </a:rPr>
              <a:t> </a:t>
            </a:r>
            <a:r>
              <a:rPr lang="fr-FR" sz="3200" dirty="0" err="1" smtClean="0">
                <a:latin typeface="Arial" pitchFamily="34" charset="0"/>
                <a:cs typeface="Arial" pitchFamily="34" charset="0"/>
              </a:rPr>
              <a:t>loop</a:t>
            </a:r>
            <a:r>
              <a:rPr lang="fr-FR" sz="3200" dirty="0" smtClean="0">
                <a:latin typeface="Arial" pitchFamily="34" charset="0"/>
                <a:cs typeface="Arial" pitchFamily="34" charset="0"/>
              </a:rPr>
              <a:t> on the </a:t>
            </a:r>
            <a:r>
              <a:rPr lang="fr-FR" sz="3200" dirty="0" err="1" smtClean="0">
                <a:latin typeface="Arial" pitchFamily="34" charset="0"/>
                <a:cs typeface="Arial" pitchFamily="34" charset="0"/>
              </a:rPr>
              <a:t>sky</a:t>
            </a:r>
            <a:r>
              <a:rPr lang="fr-FR" sz="3200" dirty="0" smtClean="0">
                <a:latin typeface="Arial" pitchFamily="34" charset="0"/>
                <a:cs typeface="Arial" pitchFamily="34" charset="0"/>
              </a:rPr>
              <a:t> - ONERA</a:t>
            </a:r>
            <a:endParaRPr lang="fr-FR" sz="3200" dirty="0">
              <a:latin typeface="Arial" pitchFamily="34" charset="0"/>
              <a:cs typeface="Arial" pitchFamily="34" charset="0"/>
            </a:endParaRPr>
          </a:p>
        </p:txBody>
      </p:sp>
      <p:sp>
        <p:nvSpPr>
          <p:cNvPr id="13" name="Espace réservé du pied de page 12"/>
          <p:cNvSpPr>
            <a:spLocks noGrp="1"/>
          </p:cNvSpPr>
          <p:nvPr>
            <p:ph type="ftr" sz="quarter" idx="11"/>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12" name="Espace réservé du numéro de diapositive 11"/>
          <p:cNvSpPr>
            <a:spLocks noGrp="1"/>
          </p:cNvSpPr>
          <p:nvPr>
            <p:ph type="sldNum" sz="quarter" idx="12"/>
          </p:nvPr>
        </p:nvSpPr>
        <p:spPr/>
        <p:txBody>
          <a:bodyPr/>
          <a:lstStyle/>
          <a:p>
            <a:pPr>
              <a:defRPr/>
            </a:pPr>
            <a:fld id="{F6CA8153-DF4C-4E70-B31D-E04F96F33BEA}" type="slidenum">
              <a:rPr lang="en-GB" smtClean="0">
                <a:solidFill>
                  <a:srgbClr val="D4D2D0">
                    <a:shade val="50000"/>
                  </a:srgbClr>
                </a:solidFill>
              </a:rPr>
              <a:pPr>
                <a:defRPr/>
              </a:pPr>
              <a:t>24</a:t>
            </a:fld>
            <a:endParaRPr lang="en-GB">
              <a:solidFill>
                <a:srgbClr val="D4D2D0">
                  <a:shade val="50000"/>
                </a:srgbClr>
              </a:solidFill>
            </a:endParaRPr>
          </a:p>
        </p:txBody>
      </p:sp>
      <p:sp>
        <p:nvSpPr>
          <p:cNvPr id="17" name="ZoneTexte 16"/>
          <p:cNvSpPr txBox="1"/>
          <p:nvPr/>
        </p:nvSpPr>
        <p:spPr>
          <a:xfrm>
            <a:off x="4191000" y="5562600"/>
            <a:ext cx="2178802" cy="707886"/>
          </a:xfrm>
          <a:prstGeom prst="rect">
            <a:avLst/>
          </a:prstGeom>
          <a:noFill/>
        </p:spPr>
        <p:txBody>
          <a:bodyPr wrap="none" rtlCol="0">
            <a:spAutoFit/>
          </a:bodyPr>
          <a:lstStyle/>
          <a:p>
            <a:pPr algn="ctr"/>
            <a:r>
              <a:rPr lang="fr-FR" sz="1800" b="1" dirty="0" smtClean="0">
                <a:solidFill>
                  <a:srgbClr val="FFFF00"/>
                </a:solidFill>
                <a:latin typeface="DINOT" pitchFamily="34" charset="0"/>
              </a:rPr>
              <a:t>OCAM2</a:t>
            </a:r>
          </a:p>
          <a:p>
            <a:pPr algn="ctr"/>
            <a:r>
              <a:rPr lang="fr-FR" sz="1800" b="1" dirty="0" smtClean="0">
                <a:solidFill>
                  <a:srgbClr val="FFFF00"/>
                </a:solidFill>
                <a:latin typeface="DINOT" pitchFamily="34" charset="0"/>
              </a:rPr>
              <a:t>8x8 </a:t>
            </a:r>
            <a:r>
              <a:rPr lang="fr-FR" sz="1800" b="1" dirty="0" err="1" smtClean="0">
                <a:solidFill>
                  <a:srgbClr val="FFFF00"/>
                </a:solidFill>
                <a:latin typeface="DINOT" pitchFamily="34" charset="0"/>
              </a:rPr>
              <a:t>microlenses</a:t>
            </a:r>
            <a:endParaRPr lang="fr-FR" sz="1800" b="1" dirty="0">
              <a:solidFill>
                <a:srgbClr val="FFFF00"/>
              </a:solidFill>
              <a:latin typeface="DINOT" pitchFamily="34" charset="0"/>
            </a:endParaRPr>
          </a:p>
        </p:txBody>
      </p:sp>
      <p:sp>
        <p:nvSpPr>
          <p:cNvPr id="18" name="ZoneTexte 17"/>
          <p:cNvSpPr txBox="1"/>
          <p:nvPr/>
        </p:nvSpPr>
        <p:spPr>
          <a:xfrm>
            <a:off x="6825767" y="3886200"/>
            <a:ext cx="974947" cy="369332"/>
          </a:xfrm>
          <a:prstGeom prst="rect">
            <a:avLst/>
          </a:prstGeom>
          <a:noFill/>
        </p:spPr>
        <p:txBody>
          <a:bodyPr wrap="none" rtlCol="0">
            <a:spAutoFit/>
          </a:bodyPr>
          <a:lstStyle/>
          <a:p>
            <a:pPr algn="ctr"/>
            <a:r>
              <a:rPr lang="fr-FR" sz="1800" b="1" smtClean="0">
                <a:solidFill>
                  <a:srgbClr val="FFFF00"/>
                </a:solidFill>
                <a:latin typeface="DINOT" pitchFamily="34" charset="0"/>
              </a:rPr>
              <a:t>9x9 </a:t>
            </a:r>
            <a:r>
              <a:rPr lang="fr-FR" sz="1800" b="1" dirty="0" smtClean="0">
                <a:solidFill>
                  <a:srgbClr val="FFFF00"/>
                </a:solidFill>
                <a:latin typeface="DINOT" pitchFamily="34" charset="0"/>
              </a:rPr>
              <a:t>DM</a:t>
            </a:r>
            <a:endParaRPr lang="fr-FR" sz="1800" b="1" dirty="0">
              <a:solidFill>
                <a:srgbClr val="FFFF00"/>
              </a:solidFill>
              <a:latin typeface="DINOT" pitchFamily="34" charset="0"/>
            </a:endParaRPr>
          </a:p>
        </p:txBody>
      </p:sp>
      <p:sp>
        <p:nvSpPr>
          <p:cNvPr id="19" name="ZoneTexte 18"/>
          <p:cNvSpPr txBox="1"/>
          <p:nvPr/>
        </p:nvSpPr>
        <p:spPr>
          <a:xfrm>
            <a:off x="152400" y="4191000"/>
            <a:ext cx="4338533" cy="1200329"/>
          </a:xfrm>
          <a:prstGeom prst="rect">
            <a:avLst/>
          </a:prstGeom>
          <a:noFill/>
        </p:spPr>
        <p:txBody>
          <a:bodyPr wrap="square" rtlCol="0">
            <a:spAutoFit/>
          </a:bodyPr>
          <a:lstStyle/>
          <a:p>
            <a:r>
              <a:rPr lang="en-US" sz="1800" b="1" dirty="0" smtClean="0">
                <a:solidFill>
                  <a:srgbClr val="FFFFFF"/>
                </a:solidFill>
                <a:latin typeface="DINOT" pitchFamily="34" charset="0"/>
              </a:rPr>
              <a:t>Rejection transfer function of the AO loop system. Sampling frequency is 1503 Hz.</a:t>
            </a:r>
          </a:p>
          <a:p>
            <a:r>
              <a:rPr lang="en-US" sz="1800" b="1" dirty="0" err="1" smtClean="0">
                <a:solidFill>
                  <a:srgbClr val="FFFFFF"/>
                </a:solidFill>
                <a:latin typeface="DINOT" pitchFamily="34" charset="0"/>
              </a:rPr>
              <a:t>Shakti</a:t>
            </a:r>
            <a:r>
              <a:rPr lang="en-US" sz="1800" b="1" dirty="0" smtClean="0">
                <a:solidFill>
                  <a:srgbClr val="FFFFFF"/>
                </a:solidFill>
                <a:latin typeface="DINOT" pitchFamily="34" charset="0"/>
              </a:rPr>
              <a:t> RTC </a:t>
            </a:r>
            <a:endParaRPr lang="fr-FR" sz="1800" b="1" dirty="0">
              <a:solidFill>
                <a:srgbClr val="FFFFFF"/>
              </a:solidFill>
              <a:latin typeface="DINOT" pitchFamily="34" charset="0"/>
            </a:endParaRPr>
          </a:p>
        </p:txBody>
      </p:sp>
      <p:pic>
        <p:nvPicPr>
          <p:cNvPr id="20" name="Picture 4" descr="onera"/>
          <p:cNvPicPr>
            <a:picLocks noChangeAspect="1" noChangeArrowheads="1"/>
          </p:cNvPicPr>
          <p:nvPr/>
        </p:nvPicPr>
        <p:blipFill>
          <a:blip r:embed="rId4" cstate="print"/>
          <a:srcRect/>
          <a:stretch>
            <a:fillRect/>
          </a:stretch>
        </p:blipFill>
        <p:spPr bwMode="auto">
          <a:xfrm>
            <a:off x="5943600" y="1600200"/>
            <a:ext cx="2895600" cy="654112"/>
          </a:xfrm>
          <a:prstGeom prst="rect">
            <a:avLst/>
          </a:prstGeom>
          <a:solidFill>
            <a:schemeClr val="bg2"/>
          </a:solidFill>
        </p:spPr>
      </p:pic>
      <p:sp>
        <p:nvSpPr>
          <p:cNvPr id="16" name="ZoneTexte 15"/>
          <p:cNvSpPr txBox="1"/>
          <p:nvPr/>
        </p:nvSpPr>
        <p:spPr>
          <a:xfrm>
            <a:off x="152400" y="5562600"/>
            <a:ext cx="4114800" cy="646331"/>
          </a:xfrm>
          <a:prstGeom prst="rect">
            <a:avLst/>
          </a:prstGeom>
          <a:noFill/>
        </p:spPr>
        <p:txBody>
          <a:bodyPr wrap="square" rtlCol="0">
            <a:spAutoFit/>
          </a:bodyPr>
          <a:lstStyle/>
          <a:p>
            <a:r>
              <a:rPr lang="fr-FR" sz="1800" dirty="0" err="1" smtClean="0">
                <a:solidFill>
                  <a:srgbClr val="FFFFFF"/>
                </a:solidFill>
                <a:latin typeface="DINOT" pitchFamily="34" charset="0"/>
              </a:rPr>
              <a:t>Courtesy</a:t>
            </a:r>
            <a:r>
              <a:rPr lang="fr-FR" sz="1800" dirty="0" smtClean="0">
                <a:solidFill>
                  <a:srgbClr val="FFFFFF"/>
                </a:solidFill>
                <a:latin typeface="DINOT" pitchFamily="34" charset="0"/>
              </a:rPr>
              <a:t> of T. </a:t>
            </a:r>
            <a:r>
              <a:rPr lang="fr-FR" sz="1800" dirty="0" err="1" smtClean="0">
                <a:solidFill>
                  <a:srgbClr val="FFFFFF"/>
                </a:solidFill>
                <a:latin typeface="DINOT" pitchFamily="34" charset="0"/>
              </a:rPr>
              <a:t>Fusco</a:t>
            </a:r>
            <a:r>
              <a:rPr lang="fr-FR" sz="1800" dirty="0" smtClean="0">
                <a:solidFill>
                  <a:srgbClr val="FFFFFF"/>
                </a:solidFill>
                <a:latin typeface="DINOT" pitchFamily="34" charset="0"/>
              </a:rPr>
              <a:t> &amp; al., SPIE Amsterdam 2012 [8447-68]</a:t>
            </a:r>
            <a:endParaRPr lang="fr-FR" sz="1800" dirty="0">
              <a:solidFill>
                <a:srgbClr val="FFFFFF"/>
              </a:solidFill>
              <a:latin typeface="DINOT" pitchFamily="34" charset="0"/>
            </a:endParaRPr>
          </a:p>
        </p:txBody>
      </p:sp>
      <p:sp>
        <p:nvSpPr>
          <p:cNvPr id="2" name="Espace réservé de la date 1"/>
          <p:cNvSpPr>
            <a:spLocks noGrp="1"/>
          </p:cNvSpPr>
          <p:nvPr>
            <p:ph type="dt" sz="half" idx="10"/>
          </p:nvPr>
        </p:nvSpPr>
        <p:spPr/>
        <p:txBody>
          <a:bodyPr/>
          <a:lstStyle/>
          <a:p>
            <a:pPr>
              <a:defRPr/>
            </a:pPr>
            <a:r>
              <a:rPr lang="en-US" smtClean="0">
                <a:solidFill>
                  <a:srgbClr val="035387"/>
                </a:solidFill>
              </a:rPr>
              <a:t>Oct 9 2013</a:t>
            </a:r>
            <a:endParaRPr lang="fr-FR" dirty="0">
              <a:solidFill>
                <a:srgbClr val="035387"/>
              </a:solidFill>
            </a:endParaRPr>
          </a:p>
        </p:txBody>
      </p:sp>
    </p:spTree>
    <p:extLst>
      <p:ext uri="{BB962C8B-B14F-4D97-AF65-F5344CB8AC3E}">
        <p14:creationId xmlns:p14="http://schemas.microsoft.com/office/powerpoint/2010/main" val="210654189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 y="76200"/>
            <a:ext cx="9525000" cy="1143000"/>
          </a:xfrm>
        </p:spPr>
        <p:txBody>
          <a:bodyPr/>
          <a:lstStyle/>
          <a:p>
            <a:r>
              <a:rPr lang="fr-FR" sz="4000" dirty="0" smtClean="0">
                <a:latin typeface="Arial" pitchFamily="34" charset="0"/>
                <a:cs typeface="Arial" pitchFamily="34" charset="0"/>
              </a:rPr>
              <a:t>OCAM2 observation </a:t>
            </a:r>
            <a:r>
              <a:rPr lang="fr-FR" sz="4000" dirty="0" err="1" smtClean="0">
                <a:latin typeface="Arial" pitchFamily="34" charset="0"/>
                <a:cs typeface="Arial" pitchFamily="34" charset="0"/>
              </a:rPr>
              <a:t>run</a:t>
            </a:r>
            <a:r>
              <a:rPr lang="fr-FR" sz="4000" dirty="0" smtClean="0">
                <a:latin typeface="Arial" pitchFamily="34" charset="0"/>
                <a:cs typeface="Arial" pitchFamily="34" charset="0"/>
              </a:rPr>
              <a:t> on CHARA </a:t>
            </a:r>
            <a:r>
              <a:rPr lang="fr-FR" sz="4000" dirty="0" err="1" smtClean="0">
                <a:latin typeface="Arial" pitchFamily="34" charset="0"/>
                <a:cs typeface="Arial" pitchFamily="34" charset="0"/>
              </a:rPr>
              <a:t>interferometer</a:t>
            </a:r>
            <a:r>
              <a:rPr lang="fr-FR" sz="4000" dirty="0" smtClean="0">
                <a:latin typeface="Arial" pitchFamily="34" charset="0"/>
                <a:cs typeface="Arial" pitchFamily="34" charset="0"/>
              </a:rPr>
              <a:t> (CA)</a:t>
            </a:r>
            <a:endParaRPr lang="fr-FR" sz="4000" dirty="0">
              <a:latin typeface="Arial" pitchFamily="34" charset="0"/>
              <a:cs typeface="Arial" pitchFamily="34" charset="0"/>
            </a:endParaRPr>
          </a:p>
        </p:txBody>
      </p:sp>
      <p:sp>
        <p:nvSpPr>
          <p:cNvPr id="4" name="Espace réservé de la date 3"/>
          <p:cNvSpPr>
            <a:spLocks noGrp="1"/>
          </p:cNvSpPr>
          <p:nvPr>
            <p:ph type="dt" sz="half" idx="10"/>
          </p:nvPr>
        </p:nvSpPr>
        <p:spPr/>
        <p:txBody>
          <a:bodyPr/>
          <a:lstStyle/>
          <a:p>
            <a:pPr>
              <a:defRPr/>
            </a:pPr>
            <a:r>
              <a:rPr lang="en-US" smtClean="0">
                <a:solidFill>
                  <a:srgbClr val="000000">
                    <a:tint val="75000"/>
                  </a:srgbClr>
                </a:solidFill>
              </a:rPr>
              <a:t>Oct 9 2013</a:t>
            </a:r>
            <a:endParaRPr lang="fr-FR"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pPr>
              <a:defRPr/>
            </a:pPr>
            <a:r>
              <a:rPr lang="en-US" smtClean="0">
                <a:solidFill>
                  <a:srgbClr val="035387"/>
                </a:solidFill>
              </a:rPr>
              <a:t>Vis and IR wavefront sensing detectors</a:t>
            </a:r>
            <a:endParaRPr lang="fr-FR" dirty="0">
              <a:solidFill>
                <a:srgbClr val="035387"/>
              </a:solidFill>
            </a:endParaRPr>
          </a:p>
        </p:txBody>
      </p:sp>
      <p:sp>
        <p:nvSpPr>
          <p:cNvPr id="6" name="Espace réservé du numéro de diapositive 5"/>
          <p:cNvSpPr>
            <a:spLocks noGrp="1"/>
          </p:cNvSpPr>
          <p:nvPr>
            <p:ph type="sldNum" sz="quarter" idx="12"/>
          </p:nvPr>
        </p:nvSpPr>
        <p:spPr/>
        <p:txBody>
          <a:bodyPr/>
          <a:lstStyle/>
          <a:p>
            <a:pPr>
              <a:defRPr/>
            </a:pPr>
            <a:fld id="{D69B08F8-F14D-427F-84BE-1A9F11D97722}" type="slidenum">
              <a:rPr lang="fr-FR" smtClean="0">
                <a:solidFill>
                  <a:srgbClr val="000000">
                    <a:tint val="75000"/>
                  </a:srgbClr>
                </a:solidFill>
              </a:rPr>
              <a:pPr>
                <a:defRPr/>
              </a:pPr>
              <a:t>25</a:t>
            </a:fld>
            <a:endParaRPr lang="fr-FR" dirty="0">
              <a:solidFill>
                <a:srgbClr val="000000">
                  <a:tint val="75000"/>
                </a:srgbClr>
              </a:solidFill>
            </a:endParaRPr>
          </a:p>
        </p:txBody>
      </p:sp>
      <p:pic>
        <p:nvPicPr>
          <p:cNvPr id="7" name="Image 6" descr="dspPhotonHD5394L809.jpg"/>
          <p:cNvPicPr>
            <a:picLocks noChangeAspect="1"/>
          </p:cNvPicPr>
          <p:nvPr/>
        </p:nvPicPr>
        <p:blipFill>
          <a:blip r:embed="rId2"/>
          <a:srcRect l="15490" t="25090" r="14052" b="24219"/>
          <a:stretch>
            <a:fillRect/>
          </a:stretch>
        </p:blipFill>
        <p:spPr>
          <a:xfrm>
            <a:off x="2655312" y="4028333"/>
            <a:ext cx="2204720" cy="2052736"/>
          </a:xfrm>
          <a:prstGeom prst="rect">
            <a:avLst/>
          </a:prstGeom>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626729"/>
            <a:ext cx="1374656" cy="2061984"/>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1757621"/>
            <a:ext cx="3688776" cy="1800200"/>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2253992"/>
            <a:ext cx="2126823" cy="3502144"/>
          </a:xfrm>
          <a:prstGeom prst="rect">
            <a:avLst/>
          </a:prstGeom>
        </p:spPr>
      </p:pic>
      <p:sp>
        <p:nvSpPr>
          <p:cNvPr id="15" name="ZoneTexte 14"/>
          <p:cNvSpPr txBox="1"/>
          <p:nvPr/>
        </p:nvSpPr>
        <p:spPr>
          <a:xfrm>
            <a:off x="107504" y="1257397"/>
            <a:ext cx="2173800" cy="369332"/>
          </a:xfrm>
          <a:prstGeom prst="rect">
            <a:avLst/>
          </a:prstGeom>
          <a:noFill/>
        </p:spPr>
        <p:txBody>
          <a:bodyPr wrap="none" rtlCol="0">
            <a:spAutoFit/>
          </a:bodyPr>
          <a:lstStyle/>
          <a:p>
            <a:r>
              <a:rPr lang="fr-FR" sz="1800" dirty="0" err="1" smtClean="0">
                <a:solidFill>
                  <a:srgbClr val="FFFFFF"/>
                </a:solidFill>
                <a:latin typeface="DINOT" pitchFamily="34" charset="0"/>
              </a:rPr>
              <a:t>Telescopes</a:t>
            </a:r>
            <a:r>
              <a:rPr lang="fr-FR" sz="1800" dirty="0" smtClean="0">
                <a:solidFill>
                  <a:srgbClr val="FFFFFF"/>
                </a:solidFill>
                <a:latin typeface="DINOT" pitchFamily="34" charset="0"/>
              </a:rPr>
              <a:t> (6 x 1m)</a:t>
            </a:r>
            <a:endParaRPr lang="fr-FR" sz="1800" dirty="0">
              <a:solidFill>
                <a:srgbClr val="FFFFFF"/>
              </a:solidFill>
              <a:latin typeface="DINOT" pitchFamily="34" charset="0"/>
            </a:endParaRPr>
          </a:p>
        </p:txBody>
      </p:sp>
      <p:sp>
        <p:nvSpPr>
          <p:cNvPr id="16" name="ZoneTexte 15"/>
          <p:cNvSpPr txBox="1"/>
          <p:nvPr/>
        </p:nvSpPr>
        <p:spPr>
          <a:xfrm>
            <a:off x="3419872" y="1368250"/>
            <a:ext cx="1300805" cy="369332"/>
          </a:xfrm>
          <a:prstGeom prst="rect">
            <a:avLst/>
          </a:prstGeom>
          <a:noFill/>
        </p:spPr>
        <p:txBody>
          <a:bodyPr wrap="none" rtlCol="0">
            <a:spAutoFit/>
          </a:bodyPr>
          <a:lstStyle/>
          <a:p>
            <a:r>
              <a:rPr lang="fr-FR" sz="1800" dirty="0" smtClean="0">
                <a:solidFill>
                  <a:srgbClr val="FFFFFF"/>
                </a:solidFill>
                <a:latin typeface="DINOT" pitchFamily="34" charset="0"/>
              </a:rPr>
              <a:t>Delay </a:t>
            </a:r>
            <a:r>
              <a:rPr lang="fr-FR" sz="1800" dirty="0" err="1" smtClean="0">
                <a:solidFill>
                  <a:srgbClr val="FFFFFF"/>
                </a:solidFill>
                <a:latin typeface="DINOT" pitchFamily="34" charset="0"/>
              </a:rPr>
              <a:t>lines</a:t>
            </a:r>
            <a:endParaRPr lang="fr-FR" sz="1800" dirty="0">
              <a:solidFill>
                <a:srgbClr val="FFFFFF"/>
              </a:solidFill>
              <a:latin typeface="DINOT" pitchFamily="34" charset="0"/>
            </a:endParaRPr>
          </a:p>
        </p:txBody>
      </p:sp>
      <p:sp>
        <p:nvSpPr>
          <p:cNvPr id="17" name="ZoneTexte 16"/>
          <p:cNvSpPr txBox="1"/>
          <p:nvPr/>
        </p:nvSpPr>
        <p:spPr>
          <a:xfrm>
            <a:off x="6588224" y="1552916"/>
            <a:ext cx="2221762" cy="646331"/>
          </a:xfrm>
          <a:prstGeom prst="rect">
            <a:avLst/>
          </a:prstGeom>
          <a:noFill/>
        </p:spPr>
        <p:txBody>
          <a:bodyPr wrap="none" rtlCol="0">
            <a:spAutoFit/>
          </a:bodyPr>
          <a:lstStyle/>
          <a:p>
            <a:r>
              <a:rPr lang="fr-FR" sz="1800" dirty="0" err="1" smtClean="0">
                <a:solidFill>
                  <a:srgbClr val="FFFFFF"/>
                </a:solidFill>
                <a:latin typeface="DINOT" pitchFamily="34" charset="0"/>
              </a:rPr>
              <a:t>Beam</a:t>
            </a:r>
            <a:r>
              <a:rPr lang="fr-FR" sz="1800" dirty="0" smtClean="0">
                <a:solidFill>
                  <a:srgbClr val="FFFFFF"/>
                </a:solidFill>
                <a:latin typeface="DINOT" pitchFamily="34" charset="0"/>
              </a:rPr>
              <a:t> </a:t>
            </a:r>
            <a:r>
              <a:rPr lang="fr-FR" sz="1800" dirty="0" err="1" smtClean="0">
                <a:solidFill>
                  <a:srgbClr val="FFFFFF"/>
                </a:solidFill>
                <a:latin typeface="DINOT" pitchFamily="34" charset="0"/>
              </a:rPr>
              <a:t>recombinator</a:t>
            </a:r>
            <a:endParaRPr lang="fr-FR" sz="1800" dirty="0" smtClean="0">
              <a:solidFill>
                <a:srgbClr val="FFFFFF"/>
              </a:solidFill>
              <a:latin typeface="DINOT" pitchFamily="34" charset="0"/>
            </a:endParaRPr>
          </a:p>
          <a:p>
            <a:pPr algn="ctr"/>
            <a:r>
              <a:rPr lang="fr-FR" sz="1800" dirty="0" smtClean="0">
                <a:solidFill>
                  <a:srgbClr val="FFFFFF"/>
                </a:solidFill>
                <a:latin typeface="DINOT" pitchFamily="34" charset="0"/>
              </a:rPr>
              <a:t>focus</a:t>
            </a:r>
            <a:endParaRPr lang="fr-FR" sz="1800" dirty="0">
              <a:solidFill>
                <a:srgbClr val="FFFFFF"/>
              </a:solidFill>
              <a:latin typeface="DINOT" pitchFamily="34" charset="0"/>
            </a:endParaRPr>
          </a:p>
        </p:txBody>
      </p:sp>
      <p:cxnSp>
        <p:nvCxnSpPr>
          <p:cNvPr id="19" name="Connecteur droit avec flèche 18"/>
          <p:cNvCxnSpPr/>
          <p:nvPr/>
        </p:nvCxnSpPr>
        <p:spPr>
          <a:xfrm flipV="1">
            <a:off x="6012160" y="3557822"/>
            <a:ext cx="1800200" cy="663266"/>
          </a:xfrm>
          <a:prstGeom prst="straightConnector1">
            <a:avLst/>
          </a:prstGeom>
          <a:ln w="254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5292080" y="4293096"/>
            <a:ext cx="1008112" cy="369332"/>
          </a:xfrm>
          <a:prstGeom prst="rect">
            <a:avLst/>
          </a:prstGeom>
          <a:noFill/>
        </p:spPr>
        <p:txBody>
          <a:bodyPr wrap="square" rtlCol="0">
            <a:spAutoFit/>
          </a:bodyPr>
          <a:lstStyle/>
          <a:p>
            <a:r>
              <a:rPr lang="fr-FR" sz="1800" dirty="0" smtClean="0">
                <a:solidFill>
                  <a:srgbClr val="FFFFFF"/>
                </a:solidFill>
                <a:latin typeface="DINOT" pitchFamily="34" charset="0"/>
              </a:rPr>
              <a:t>OCAM</a:t>
            </a:r>
            <a:r>
              <a:rPr lang="fr-FR" sz="1800" baseline="30000" dirty="0" smtClean="0">
                <a:solidFill>
                  <a:srgbClr val="FFFFFF"/>
                </a:solidFill>
                <a:latin typeface="DINOT" pitchFamily="34" charset="0"/>
              </a:rPr>
              <a:t>2</a:t>
            </a:r>
            <a:endParaRPr lang="fr-FR" sz="1800" baseline="30000" dirty="0">
              <a:solidFill>
                <a:srgbClr val="FFFFFF"/>
              </a:solidFill>
              <a:latin typeface="DINOT" pitchFamily="34" charset="0"/>
            </a:endParaRPr>
          </a:p>
        </p:txBody>
      </p:sp>
      <p:sp>
        <p:nvSpPr>
          <p:cNvPr id="25" name="Forme libre 24"/>
          <p:cNvSpPr/>
          <p:nvPr/>
        </p:nvSpPr>
        <p:spPr>
          <a:xfrm>
            <a:off x="4860032" y="4853011"/>
            <a:ext cx="2463032" cy="1135278"/>
          </a:xfrm>
          <a:custGeom>
            <a:avLst/>
            <a:gdLst>
              <a:gd name="connsiteX0" fmla="*/ 2928830 w 2936694"/>
              <a:gd name="connsiteY0" fmla="*/ 901521 h 1135278"/>
              <a:gd name="connsiteX1" fmla="*/ 2928830 w 2936694"/>
              <a:gd name="connsiteY1" fmla="*/ 1011524 h 1135278"/>
              <a:gd name="connsiteX2" fmla="*/ 2915080 w 2936694"/>
              <a:gd name="connsiteY2" fmla="*/ 1059651 h 1135278"/>
              <a:gd name="connsiteX3" fmla="*/ 2894454 w 2936694"/>
              <a:gd name="connsiteY3" fmla="*/ 1066526 h 1135278"/>
              <a:gd name="connsiteX4" fmla="*/ 2846328 w 2936694"/>
              <a:gd name="connsiteY4" fmla="*/ 1087151 h 1135278"/>
              <a:gd name="connsiteX5" fmla="*/ 2791326 w 2936694"/>
              <a:gd name="connsiteY5" fmla="*/ 1114652 h 1135278"/>
              <a:gd name="connsiteX6" fmla="*/ 2743200 w 2936694"/>
              <a:gd name="connsiteY6" fmla="*/ 1128403 h 1135278"/>
              <a:gd name="connsiteX7" fmla="*/ 2653822 w 2936694"/>
              <a:gd name="connsiteY7" fmla="*/ 1135278 h 1135278"/>
              <a:gd name="connsiteX8" fmla="*/ 2392565 w 2936694"/>
              <a:gd name="connsiteY8" fmla="*/ 1128403 h 1135278"/>
              <a:gd name="connsiteX9" fmla="*/ 2371940 w 2936694"/>
              <a:gd name="connsiteY9" fmla="*/ 1121527 h 1135278"/>
              <a:gd name="connsiteX10" fmla="*/ 2323813 w 2936694"/>
              <a:gd name="connsiteY10" fmla="*/ 1114652 h 1135278"/>
              <a:gd name="connsiteX11" fmla="*/ 2268812 w 2936694"/>
              <a:gd name="connsiteY11" fmla="*/ 1100902 h 1135278"/>
              <a:gd name="connsiteX12" fmla="*/ 2234436 w 2936694"/>
              <a:gd name="connsiteY12" fmla="*/ 1094027 h 1135278"/>
              <a:gd name="connsiteX13" fmla="*/ 2193185 w 2936694"/>
              <a:gd name="connsiteY13" fmla="*/ 1080276 h 1135278"/>
              <a:gd name="connsiteX14" fmla="*/ 2165684 w 2936694"/>
              <a:gd name="connsiteY14" fmla="*/ 1073401 h 1135278"/>
              <a:gd name="connsiteX15" fmla="*/ 2117558 w 2936694"/>
              <a:gd name="connsiteY15" fmla="*/ 1052775 h 1135278"/>
              <a:gd name="connsiteX16" fmla="*/ 2083182 w 2936694"/>
              <a:gd name="connsiteY16" fmla="*/ 1039025 h 1135278"/>
              <a:gd name="connsiteX17" fmla="*/ 2055681 w 2936694"/>
              <a:gd name="connsiteY17" fmla="*/ 1032150 h 1135278"/>
              <a:gd name="connsiteX18" fmla="*/ 2028180 w 2936694"/>
              <a:gd name="connsiteY18" fmla="*/ 1018400 h 1135278"/>
              <a:gd name="connsiteX19" fmla="*/ 2000680 w 2936694"/>
              <a:gd name="connsiteY19" fmla="*/ 1011524 h 1135278"/>
              <a:gd name="connsiteX20" fmla="*/ 1966304 w 2936694"/>
              <a:gd name="connsiteY20" fmla="*/ 997774 h 1135278"/>
              <a:gd name="connsiteX21" fmla="*/ 1911302 w 2936694"/>
              <a:gd name="connsiteY21" fmla="*/ 984024 h 1135278"/>
              <a:gd name="connsiteX22" fmla="*/ 1856301 w 2936694"/>
              <a:gd name="connsiteY22" fmla="*/ 963398 h 1135278"/>
              <a:gd name="connsiteX23" fmla="*/ 1815050 w 2936694"/>
              <a:gd name="connsiteY23" fmla="*/ 949648 h 1135278"/>
              <a:gd name="connsiteX24" fmla="*/ 1794424 w 2936694"/>
              <a:gd name="connsiteY24" fmla="*/ 942772 h 1135278"/>
              <a:gd name="connsiteX25" fmla="*/ 1773798 w 2936694"/>
              <a:gd name="connsiteY25" fmla="*/ 929022 h 1135278"/>
              <a:gd name="connsiteX26" fmla="*/ 1753173 w 2936694"/>
              <a:gd name="connsiteY26" fmla="*/ 922147 h 1135278"/>
              <a:gd name="connsiteX27" fmla="*/ 1711922 w 2936694"/>
              <a:gd name="connsiteY27" fmla="*/ 894646 h 1135278"/>
              <a:gd name="connsiteX28" fmla="*/ 1691296 w 2936694"/>
              <a:gd name="connsiteY28" fmla="*/ 880896 h 1135278"/>
              <a:gd name="connsiteX29" fmla="*/ 1670671 w 2936694"/>
              <a:gd name="connsiteY29" fmla="*/ 867145 h 1135278"/>
              <a:gd name="connsiteX30" fmla="*/ 1629419 w 2936694"/>
              <a:gd name="connsiteY30" fmla="*/ 839645 h 1135278"/>
              <a:gd name="connsiteX31" fmla="*/ 1601919 w 2936694"/>
              <a:gd name="connsiteY31" fmla="*/ 819019 h 1135278"/>
              <a:gd name="connsiteX32" fmla="*/ 1553792 w 2936694"/>
              <a:gd name="connsiteY32" fmla="*/ 791518 h 1135278"/>
              <a:gd name="connsiteX33" fmla="*/ 1512541 w 2936694"/>
              <a:gd name="connsiteY33" fmla="*/ 757142 h 1135278"/>
              <a:gd name="connsiteX34" fmla="*/ 1485041 w 2936694"/>
              <a:gd name="connsiteY34" fmla="*/ 743392 h 1135278"/>
              <a:gd name="connsiteX35" fmla="*/ 1471290 w 2936694"/>
              <a:gd name="connsiteY35" fmla="*/ 729642 h 1135278"/>
              <a:gd name="connsiteX36" fmla="*/ 1430039 w 2936694"/>
              <a:gd name="connsiteY36" fmla="*/ 702141 h 1135278"/>
              <a:gd name="connsiteX37" fmla="*/ 1388788 w 2936694"/>
              <a:gd name="connsiteY37" fmla="*/ 667765 h 1135278"/>
              <a:gd name="connsiteX38" fmla="*/ 1368162 w 2936694"/>
              <a:gd name="connsiteY38" fmla="*/ 660890 h 1135278"/>
              <a:gd name="connsiteX39" fmla="*/ 1340662 w 2936694"/>
              <a:gd name="connsiteY39" fmla="*/ 633389 h 1135278"/>
              <a:gd name="connsiteX40" fmla="*/ 1313161 w 2936694"/>
              <a:gd name="connsiteY40" fmla="*/ 605888 h 1135278"/>
              <a:gd name="connsiteX41" fmla="*/ 1292535 w 2936694"/>
              <a:gd name="connsiteY41" fmla="*/ 585263 h 1135278"/>
              <a:gd name="connsiteX42" fmla="*/ 1271910 w 2936694"/>
              <a:gd name="connsiteY42" fmla="*/ 571512 h 1135278"/>
              <a:gd name="connsiteX43" fmla="*/ 1244409 w 2936694"/>
              <a:gd name="connsiteY43" fmla="*/ 557762 h 1135278"/>
              <a:gd name="connsiteX44" fmla="*/ 1216908 w 2936694"/>
              <a:gd name="connsiteY44" fmla="*/ 537136 h 1135278"/>
              <a:gd name="connsiteX45" fmla="*/ 1196283 w 2936694"/>
              <a:gd name="connsiteY45" fmla="*/ 523386 h 1135278"/>
              <a:gd name="connsiteX46" fmla="*/ 1141281 w 2936694"/>
              <a:gd name="connsiteY46" fmla="*/ 482135 h 1135278"/>
              <a:gd name="connsiteX47" fmla="*/ 1113780 w 2936694"/>
              <a:gd name="connsiteY47" fmla="*/ 454634 h 1135278"/>
              <a:gd name="connsiteX48" fmla="*/ 1086280 w 2936694"/>
              <a:gd name="connsiteY48" fmla="*/ 440884 h 1135278"/>
              <a:gd name="connsiteX49" fmla="*/ 1045028 w 2936694"/>
              <a:gd name="connsiteY49" fmla="*/ 399633 h 1135278"/>
              <a:gd name="connsiteX50" fmla="*/ 1003777 w 2936694"/>
              <a:gd name="connsiteY50" fmla="*/ 372132 h 1135278"/>
              <a:gd name="connsiteX51" fmla="*/ 983152 w 2936694"/>
              <a:gd name="connsiteY51" fmla="*/ 358381 h 1135278"/>
              <a:gd name="connsiteX52" fmla="*/ 962526 w 2936694"/>
              <a:gd name="connsiteY52" fmla="*/ 351506 h 1135278"/>
              <a:gd name="connsiteX53" fmla="*/ 907525 w 2936694"/>
              <a:gd name="connsiteY53" fmla="*/ 310255 h 1135278"/>
              <a:gd name="connsiteX54" fmla="*/ 880024 w 2936694"/>
              <a:gd name="connsiteY54" fmla="*/ 303380 h 1135278"/>
              <a:gd name="connsiteX55" fmla="*/ 859398 w 2936694"/>
              <a:gd name="connsiteY55" fmla="*/ 289630 h 1135278"/>
              <a:gd name="connsiteX56" fmla="*/ 838773 w 2936694"/>
              <a:gd name="connsiteY56" fmla="*/ 282754 h 1135278"/>
              <a:gd name="connsiteX57" fmla="*/ 825022 w 2936694"/>
              <a:gd name="connsiteY57" fmla="*/ 269004 h 1135278"/>
              <a:gd name="connsiteX58" fmla="*/ 790647 w 2936694"/>
              <a:gd name="connsiteY58" fmla="*/ 248378 h 1135278"/>
              <a:gd name="connsiteX59" fmla="*/ 763146 w 2936694"/>
              <a:gd name="connsiteY59" fmla="*/ 227753 h 1135278"/>
              <a:gd name="connsiteX60" fmla="*/ 735645 w 2936694"/>
              <a:gd name="connsiteY60" fmla="*/ 214003 h 1135278"/>
              <a:gd name="connsiteX61" fmla="*/ 694394 w 2936694"/>
              <a:gd name="connsiteY61" fmla="*/ 186502 h 1135278"/>
              <a:gd name="connsiteX62" fmla="*/ 639392 w 2936694"/>
              <a:gd name="connsiteY62" fmla="*/ 159001 h 1135278"/>
              <a:gd name="connsiteX63" fmla="*/ 591266 w 2936694"/>
              <a:gd name="connsiteY63" fmla="*/ 124625 h 1135278"/>
              <a:gd name="connsiteX64" fmla="*/ 570641 w 2936694"/>
              <a:gd name="connsiteY64" fmla="*/ 117750 h 1135278"/>
              <a:gd name="connsiteX65" fmla="*/ 543140 w 2936694"/>
              <a:gd name="connsiteY65" fmla="*/ 104000 h 1135278"/>
              <a:gd name="connsiteX66" fmla="*/ 501889 w 2936694"/>
              <a:gd name="connsiteY66" fmla="*/ 90249 h 1135278"/>
              <a:gd name="connsiteX67" fmla="*/ 460638 w 2936694"/>
              <a:gd name="connsiteY67" fmla="*/ 76499 h 1135278"/>
              <a:gd name="connsiteX68" fmla="*/ 440012 w 2936694"/>
              <a:gd name="connsiteY68" fmla="*/ 69624 h 1135278"/>
              <a:gd name="connsiteX69" fmla="*/ 371260 w 2936694"/>
              <a:gd name="connsiteY69" fmla="*/ 48998 h 1135278"/>
              <a:gd name="connsiteX70" fmla="*/ 330009 w 2936694"/>
              <a:gd name="connsiteY70" fmla="*/ 35248 h 1135278"/>
              <a:gd name="connsiteX71" fmla="*/ 309383 w 2936694"/>
              <a:gd name="connsiteY71" fmla="*/ 28372 h 1135278"/>
              <a:gd name="connsiteX72" fmla="*/ 281883 w 2936694"/>
              <a:gd name="connsiteY72" fmla="*/ 21497 h 1135278"/>
              <a:gd name="connsiteX73" fmla="*/ 206256 w 2936694"/>
              <a:gd name="connsiteY73" fmla="*/ 872 h 1135278"/>
              <a:gd name="connsiteX74" fmla="*/ 0 w 2936694"/>
              <a:gd name="connsiteY74" fmla="*/ 872 h 113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936694" h="1135278">
                <a:moveTo>
                  <a:pt x="2928830" y="901521"/>
                </a:moveTo>
                <a:cubicBezTo>
                  <a:pt x="2939644" y="955591"/>
                  <a:pt x="2938984" y="935366"/>
                  <a:pt x="2928830" y="1011524"/>
                </a:cubicBezTo>
                <a:cubicBezTo>
                  <a:pt x="2928803" y="1011730"/>
                  <a:pt x="2918343" y="1056388"/>
                  <a:pt x="2915080" y="1059651"/>
                </a:cubicBezTo>
                <a:cubicBezTo>
                  <a:pt x="2909955" y="1064776"/>
                  <a:pt x="2901115" y="1063671"/>
                  <a:pt x="2894454" y="1066526"/>
                </a:cubicBezTo>
                <a:cubicBezTo>
                  <a:pt x="2834979" y="1092014"/>
                  <a:pt x="2894701" y="1071027"/>
                  <a:pt x="2846328" y="1087151"/>
                </a:cubicBezTo>
                <a:cubicBezTo>
                  <a:pt x="2822328" y="1111151"/>
                  <a:pt x="2838727" y="1098852"/>
                  <a:pt x="2791326" y="1114652"/>
                </a:cubicBezTo>
                <a:cubicBezTo>
                  <a:pt x="2777991" y="1119097"/>
                  <a:pt x="2756538" y="1126834"/>
                  <a:pt x="2743200" y="1128403"/>
                </a:cubicBezTo>
                <a:cubicBezTo>
                  <a:pt x="2713524" y="1131894"/>
                  <a:pt x="2683615" y="1132986"/>
                  <a:pt x="2653822" y="1135278"/>
                </a:cubicBezTo>
                <a:cubicBezTo>
                  <a:pt x="2566736" y="1132986"/>
                  <a:pt x="2479577" y="1132648"/>
                  <a:pt x="2392565" y="1128403"/>
                </a:cubicBezTo>
                <a:cubicBezTo>
                  <a:pt x="2385327" y="1128050"/>
                  <a:pt x="2379046" y="1122948"/>
                  <a:pt x="2371940" y="1121527"/>
                </a:cubicBezTo>
                <a:cubicBezTo>
                  <a:pt x="2356050" y="1118349"/>
                  <a:pt x="2339704" y="1117830"/>
                  <a:pt x="2323813" y="1114652"/>
                </a:cubicBezTo>
                <a:cubicBezTo>
                  <a:pt x="2305282" y="1110946"/>
                  <a:pt x="2287343" y="1104608"/>
                  <a:pt x="2268812" y="1100902"/>
                </a:cubicBezTo>
                <a:cubicBezTo>
                  <a:pt x="2257353" y="1098610"/>
                  <a:pt x="2245710" y="1097102"/>
                  <a:pt x="2234436" y="1094027"/>
                </a:cubicBezTo>
                <a:cubicBezTo>
                  <a:pt x="2220453" y="1090213"/>
                  <a:pt x="2207246" y="1083791"/>
                  <a:pt x="2193185" y="1080276"/>
                </a:cubicBezTo>
                <a:cubicBezTo>
                  <a:pt x="2184018" y="1077984"/>
                  <a:pt x="2174770" y="1075997"/>
                  <a:pt x="2165684" y="1073401"/>
                </a:cubicBezTo>
                <a:cubicBezTo>
                  <a:pt x="2136029" y="1064928"/>
                  <a:pt x="2150560" y="1067443"/>
                  <a:pt x="2117558" y="1052775"/>
                </a:cubicBezTo>
                <a:cubicBezTo>
                  <a:pt x="2106280" y="1047763"/>
                  <a:pt x="2094890" y="1042928"/>
                  <a:pt x="2083182" y="1039025"/>
                </a:cubicBezTo>
                <a:cubicBezTo>
                  <a:pt x="2074218" y="1036037"/>
                  <a:pt x="2064529" y="1035468"/>
                  <a:pt x="2055681" y="1032150"/>
                </a:cubicBezTo>
                <a:cubicBezTo>
                  <a:pt x="2046085" y="1028551"/>
                  <a:pt x="2037776" y="1021999"/>
                  <a:pt x="2028180" y="1018400"/>
                </a:cubicBezTo>
                <a:cubicBezTo>
                  <a:pt x="2019333" y="1015082"/>
                  <a:pt x="2009644" y="1014512"/>
                  <a:pt x="2000680" y="1011524"/>
                </a:cubicBezTo>
                <a:cubicBezTo>
                  <a:pt x="1988972" y="1007621"/>
                  <a:pt x="1978100" y="1001403"/>
                  <a:pt x="1966304" y="997774"/>
                </a:cubicBezTo>
                <a:cubicBezTo>
                  <a:pt x="1948241" y="992216"/>
                  <a:pt x="1911302" y="984024"/>
                  <a:pt x="1911302" y="984024"/>
                </a:cubicBezTo>
                <a:cubicBezTo>
                  <a:pt x="1875410" y="960094"/>
                  <a:pt x="1906620" y="977121"/>
                  <a:pt x="1856301" y="963398"/>
                </a:cubicBezTo>
                <a:cubicBezTo>
                  <a:pt x="1842318" y="959584"/>
                  <a:pt x="1828800" y="954231"/>
                  <a:pt x="1815050" y="949648"/>
                </a:cubicBezTo>
                <a:cubicBezTo>
                  <a:pt x="1808175" y="947356"/>
                  <a:pt x="1800454" y="946792"/>
                  <a:pt x="1794424" y="942772"/>
                </a:cubicBezTo>
                <a:cubicBezTo>
                  <a:pt x="1787549" y="938189"/>
                  <a:pt x="1781189" y="932717"/>
                  <a:pt x="1773798" y="929022"/>
                </a:cubicBezTo>
                <a:cubicBezTo>
                  <a:pt x="1767316" y="925781"/>
                  <a:pt x="1759508" y="925666"/>
                  <a:pt x="1753173" y="922147"/>
                </a:cubicBezTo>
                <a:cubicBezTo>
                  <a:pt x="1738727" y="914121"/>
                  <a:pt x="1725672" y="903813"/>
                  <a:pt x="1711922" y="894646"/>
                </a:cubicBezTo>
                <a:lnTo>
                  <a:pt x="1691296" y="880896"/>
                </a:lnTo>
                <a:cubicBezTo>
                  <a:pt x="1684421" y="876313"/>
                  <a:pt x="1676514" y="872988"/>
                  <a:pt x="1670671" y="867145"/>
                </a:cubicBezTo>
                <a:cubicBezTo>
                  <a:pt x="1644920" y="841396"/>
                  <a:pt x="1659269" y="849595"/>
                  <a:pt x="1629419" y="839645"/>
                </a:cubicBezTo>
                <a:cubicBezTo>
                  <a:pt x="1620252" y="832770"/>
                  <a:pt x="1611636" y="825092"/>
                  <a:pt x="1601919" y="819019"/>
                </a:cubicBezTo>
                <a:cubicBezTo>
                  <a:pt x="1575013" y="802203"/>
                  <a:pt x="1576507" y="810447"/>
                  <a:pt x="1553792" y="791518"/>
                </a:cubicBezTo>
                <a:cubicBezTo>
                  <a:pt x="1522769" y="765665"/>
                  <a:pt x="1545128" y="775764"/>
                  <a:pt x="1512541" y="757142"/>
                </a:cubicBezTo>
                <a:cubicBezTo>
                  <a:pt x="1503643" y="752057"/>
                  <a:pt x="1493568" y="749077"/>
                  <a:pt x="1485041" y="743392"/>
                </a:cubicBezTo>
                <a:cubicBezTo>
                  <a:pt x="1479648" y="739796"/>
                  <a:pt x="1476476" y="733531"/>
                  <a:pt x="1471290" y="729642"/>
                </a:cubicBezTo>
                <a:cubicBezTo>
                  <a:pt x="1458069" y="719727"/>
                  <a:pt x="1441725" y="713827"/>
                  <a:pt x="1430039" y="702141"/>
                </a:cubicBezTo>
                <a:cubicBezTo>
                  <a:pt x="1414834" y="686936"/>
                  <a:pt x="1407931" y="677336"/>
                  <a:pt x="1388788" y="667765"/>
                </a:cubicBezTo>
                <a:cubicBezTo>
                  <a:pt x="1382306" y="664524"/>
                  <a:pt x="1375037" y="663182"/>
                  <a:pt x="1368162" y="660890"/>
                </a:cubicBezTo>
                <a:cubicBezTo>
                  <a:pt x="1354412" y="619638"/>
                  <a:pt x="1372745" y="656306"/>
                  <a:pt x="1340662" y="633389"/>
                </a:cubicBezTo>
                <a:cubicBezTo>
                  <a:pt x="1330113" y="625854"/>
                  <a:pt x="1322328" y="615055"/>
                  <a:pt x="1313161" y="605888"/>
                </a:cubicBezTo>
                <a:cubicBezTo>
                  <a:pt x="1306286" y="599013"/>
                  <a:pt x="1300625" y="590657"/>
                  <a:pt x="1292535" y="585263"/>
                </a:cubicBezTo>
                <a:cubicBezTo>
                  <a:pt x="1285660" y="580679"/>
                  <a:pt x="1279084" y="575612"/>
                  <a:pt x="1271910" y="571512"/>
                </a:cubicBezTo>
                <a:cubicBezTo>
                  <a:pt x="1263011" y="566427"/>
                  <a:pt x="1253100" y="563194"/>
                  <a:pt x="1244409" y="557762"/>
                </a:cubicBezTo>
                <a:cubicBezTo>
                  <a:pt x="1234692" y="551689"/>
                  <a:pt x="1226232" y="543796"/>
                  <a:pt x="1216908" y="537136"/>
                </a:cubicBezTo>
                <a:cubicBezTo>
                  <a:pt x="1210184" y="532333"/>
                  <a:pt x="1202501" y="528827"/>
                  <a:pt x="1196283" y="523386"/>
                </a:cubicBezTo>
                <a:cubicBezTo>
                  <a:pt x="1147667" y="480847"/>
                  <a:pt x="1181357" y="495493"/>
                  <a:pt x="1141281" y="482135"/>
                </a:cubicBezTo>
                <a:cubicBezTo>
                  <a:pt x="1132114" y="472968"/>
                  <a:pt x="1125375" y="460432"/>
                  <a:pt x="1113780" y="454634"/>
                </a:cubicBezTo>
                <a:cubicBezTo>
                  <a:pt x="1104613" y="450051"/>
                  <a:pt x="1094283" y="447286"/>
                  <a:pt x="1086280" y="440884"/>
                </a:cubicBezTo>
                <a:cubicBezTo>
                  <a:pt x="1071095" y="428736"/>
                  <a:pt x="1061208" y="410420"/>
                  <a:pt x="1045028" y="399633"/>
                </a:cubicBezTo>
                <a:lnTo>
                  <a:pt x="1003777" y="372132"/>
                </a:lnTo>
                <a:cubicBezTo>
                  <a:pt x="996902" y="367548"/>
                  <a:pt x="990991" y="360994"/>
                  <a:pt x="983152" y="358381"/>
                </a:cubicBezTo>
                <a:lnTo>
                  <a:pt x="962526" y="351506"/>
                </a:lnTo>
                <a:cubicBezTo>
                  <a:pt x="959085" y="348754"/>
                  <a:pt x="919306" y="315304"/>
                  <a:pt x="907525" y="310255"/>
                </a:cubicBezTo>
                <a:cubicBezTo>
                  <a:pt x="898840" y="306533"/>
                  <a:pt x="889191" y="305672"/>
                  <a:pt x="880024" y="303380"/>
                </a:cubicBezTo>
                <a:cubicBezTo>
                  <a:pt x="873149" y="298797"/>
                  <a:pt x="866789" y="293325"/>
                  <a:pt x="859398" y="289630"/>
                </a:cubicBezTo>
                <a:cubicBezTo>
                  <a:pt x="852916" y="286389"/>
                  <a:pt x="844987" y="286483"/>
                  <a:pt x="838773" y="282754"/>
                </a:cubicBezTo>
                <a:cubicBezTo>
                  <a:pt x="833215" y="279419"/>
                  <a:pt x="830297" y="272772"/>
                  <a:pt x="825022" y="269004"/>
                </a:cubicBezTo>
                <a:cubicBezTo>
                  <a:pt x="814148" y="261237"/>
                  <a:pt x="801765" y="255790"/>
                  <a:pt x="790647" y="248378"/>
                </a:cubicBezTo>
                <a:cubicBezTo>
                  <a:pt x="781113" y="242022"/>
                  <a:pt x="772863" y="233826"/>
                  <a:pt x="763146" y="227753"/>
                </a:cubicBezTo>
                <a:cubicBezTo>
                  <a:pt x="754455" y="222321"/>
                  <a:pt x="744433" y="219276"/>
                  <a:pt x="735645" y="214003"/>
                </a:cubicBezTo>
                <a:cubicBezTo>
                  <a:pt x="721474" y="205501"/>
                  <a:pt x="709175" y="193893"/>
                  <a:pt x="694394" y="186502"/>
                </a:cubicBezTo>
                <a:cubicBezTo>
                  <a:pt x="676060" y="177335"/>
                  <a:pt x="655790" y="171300"/>
                  <a:pt x="639392" y="159001"/>
                </a:cubicBezTo>
                <a:cubicBezTo>
                  <a:pt x="633156" y="154323"/>
                  <a:pt x="601326" y="129655"/>
                  <a:pt x="591266" y="124625"/>
                </a:cubicBezTo>
                <a:cubicBezTo>
                  <a:pt x="584784" y="121384"/>
                  <a:pt x="577302" y="120605"/>
                  <a:pt x="570641" y="117750"/>
                </a:cubicBezTo>
                <a:cubicBezTo>
                  <a:pt x="561221" y="113713"/>
                  <a:pt x="552656" y="107806"/>
                  <a:pt x="543140" y="104000"/>
                </a:cubicBezTo>
                <a:cubicBezTo>
                  <a:pt x="529682" y="98617"/>
                  <a:pt x="515639" y="94833"/>
                  <a:pt x="501889" y="90249"/>
                </a:cubicBezTo>
                <a:lnTo>
                  <a:pt x="460638" y="76499"/>
                </a:lnTo>
                <a:cubicBezTo>
                  <a:pt x="453763" y="74207"/>
                  <a:pt x="447043" y="71382"/>
                  <a:pt x="440012" y="69624"/>
                </a:cubicBezTo>
                <a:cubicBezTo>
                  <a:pt x="398451" y="59233"/>
                  <a:pt x="421474" y="65736"/>
                  <a:pt x="371260" y="48998"/>
                </a:cubicBezTo>
                <a:lnTo>
                  <a:pt x="330009" y="35248"/>
                </a:lnTo>
                <a:cubicBezTo>
                  <a:pt x="323134" y="32956"/>
                  <a:pt x="316414" y="30130"/>
                  <a:pt x="309383" y="28372"/>
                </a:cubicBezTo>
                <a:cubicBezTo>
                  <a:pt x="300216" y="26080"/>
                  <a:pt x="290933" y="24212"/>
                  <a:pt x="281883" y="21497"/>
                </a:cubicBezTo>
                <a:cubicBezTo>
                  <a:pt x="261182" y="15287"/>
                  <a:pt x="229339" y="1531"/>
                  <a:pt x="206256" y="872"/>
                </a:cubicBezTo>
                <a:cubicBezTo>
                  <a:pt x="137532" y="-1091"/>
                  <a:pt x="68752" y="872"/>
                  <a:pt x="0" y="872"/>
                </a:cubicBez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rgbClr val="000000"/>
              </a:solidFill>
            </a:endParaRPr>
          </a:p>
        </p:txBody>
      </p:sp>
      <p:sp>
        <p:nvSpPr>
          <p:cNvPr id="26" name="Forme libre 25"/>
          <p:cNvSpPr/>
          <p:nvPr/>
        </p:nvSpPr>
        <p:spPr>
          <a:xfrm>
            <a:off x="4860032" y="5362647"/>
            <a:ext cx="2853929" cy="763145"/>
          </a:xfrm>
          <a:custGeom>
            <a:avLst/>
            <a:gdLst>
              <a:gd name="connsiteX0" fmla="*/ 3313841 w 3313841"/>
              <a:gd name="connsiteY0" fmla="*/ 398761 h 763145"/>
              <a:gd name="connsiteX1" fmla="*/ 3306966 w 3313841"/>
              <a:gd name="connsiteY1" fmla="*/ 433136 h 763145"/>
              <a:gd name="connsiteX2" fmla="*/ 3293215 w 3313841"/>
              <a:gd name="connsiteY2" fmla="*/ 474388 h 763145"/>
              <a:gd name="connsiteX3" fmla="*/ 3286340 w 3313841"/>
              <a:gd name="connsiteY3" fmla="*/ 495013 h 763145"/>
              <a:gd name="connsiteX4" fmla="*/ 3272590 w 3313841"/>
              <a:gd name="connsiteY4" fmla="*/ 536264 h 763145"/>
              <a:gd name="connsiteX5" fmla="*/ 3258839 w 3313841"/>
              <a:gd name="connsiteY5" fmla="*/ 550015 h 763145"/>
              <a:gd name="connsiteX6" fmla="*/ 3251964 w 3313841"/>
              <a:gd name="connsiteY6" fmla="*/ 570640 h 763145"/>
              <a:gd name="connsiteX7" fmla="*/ 3224463 w 3313841"/>
              <a:gd name="connsiteY7" fmla="*/ 598141 h 763145"/>
              <a:gd name="connsiteX8" fmla="*/ 3190088 w 3313841"/>
              <a:gd name="connsiteY8" fmla="*/ 632517 h 763145"/>
              <a:gd name="connsiteX9" fmla="*/ 3162587 w 3313841"/>
              <a:gd name="connsiteY9" fmla="*/ 660018 h 763145"/>
              <a:gd name="connsiteX10" fmla="*/ 3107585 w 3313841"/>
              <a:gd name="connsiteY10" fmla="*/ 701269 h 763145"/>
              <a:gd name="connsiteX11" fmla="*/ 3066334 w 3313841"/>
              <a:gd name="connsiteY11" fmla="*/ 728770 h 763145"/>
              <a:gd name="connsiteX12" fmla="*/ 3011333 w 3313841"/>
              <a:gd name="connsiteY12" fmla="*/ 742520 h 763145"/>
              <a:gd name="connsiteX13" fmla="*/ 2983832 w 3313841"/>
              <a:gd name="connsiteY13" fmla="*/ 749395 h 763145"/>
              <a:gd name="connsiteX14" fmla="*/ 2853203 w 3313841"/>
              <a:gd name="connsiteY14" fmla="*/ 756270 h 763145"/>
              <a:gd name="connsiteX15" fmla="*/ 2777576 w 3313841"/>
              <a:gd name="connsiteY15" fmla="*/ 763145 h 763145"/>
              <a:gd name="connsiteX16" fmla="*/ 2399441 w 3313841"/>
              <a:gd name="connsiteY16" fmla="*/ 756270 h 763145"/>
              <a:gd name="connsiteX17" fmla="*/ 2371940 w 3313841"/>
              <a:gd name="connsiteY17" fmla="*/ 749395 h 763145"/>
              <a:gd name="connsiteX18" fmla="*/ 2275688 w 3313841"/>
              <a:gd name="connsiteY18" fmla="*/ 742520 h 763145"/>
              <a:gd name="connsiteX19" fmla="*/ 2206936 w 3313841"/>
              <a:gd name="connsiteY19" fmla="*/ 735645 h 763145"/>
              <a:gd name="connsiteX20" fmla="*/ 2165685 w 3313841"/>
              <a:gd name="connsiteY20" fmla="*/ 721894 h 763145"/>
              <a:gd name="connsiteX21" fmla="*/ 2124433 w 3313841"/>
              <a:gd name="connsiteY21" fmla="*/ 715019 h 763145"/>
              <a:gd name="connsiteX22" fmla="*/ 2021306 w 3313841"/>
              <a:gd name="connsiteY22" fmla="*/ 701269 h 763145"/>
              <a:gd name="connsiteX23" fmla="*/ 1993805 w 3313841"/>
              <a:gd name="connsiteY23" fmla="*/ 694394 h 763145"/>
              <a:gd name="connsiteX24" fmla="*/ 1904427 w 3313841"/>
              <a:gd name="connsiteY24" fmla="*/ 680643 h 763145"/>
              <a:gd name="connsiteX25" fmla="*/ 1787549 w 3313841"/>
              <a:gd name="connsiteY25" fmla="*/ 673768 h 763145"/>
              <a:gd name="connsiteX26" fmla="*/ 1760048 w 3313841"/>
              <a:gd name="connsiteY26" fmla="*/ 666893 h 763145"/>
              <a:gd name="connsiteX27" fmla="*/ 1739423 w 3313841"/>
              <a:gd name="connsiteY27" fmla="*/ 660018 h 763145"/>
              <a:gd name="connsiteX28" fmla="*/ 1677546 w 3313841"/>
              <a:gd name="connsiteY28" fmla="*/ 653142 h 763145"/>
              <a:gd name="connsiteX29" fmla="*/ 1656921 w 3313841"/>
              <a:gd name="connsiteY29" fmla="*/ 646267 h 763145"/>
              <a:gd name="connsiteX30" fmla="*/ 1636295 w 3313841"/>
              <a:gd name="connsiteY30" fmla="*/ 632517 h 763145"/>
              <a:gd name="connsiteX31" fmla="*/ 1581294 w 3313841"/>
              <a:gd name="connsiteY31" fmla="*/ 618767 h 763145"/>
              <a:gd name="connsiteX32" fmla="*/ 1540042 w 3313841"/>
              <a:gd name="connsiteY32" fmla="*/ 605016 h 763145"/>
              <a:gd name="connsiteX33" fmla="*/ 1512542 w 3313841"/>
              <a:gd name="connsiteY33" fmla="*/ 598141 h 763145"/>
              <a:gd name="connsiteX34" fmla="*/ 1402539 w 3313841"/>
              <a:gd name="connsiteY34" fmla="*/ 556890 h 763145"/>
              <a:gd name="connsiteX35" fmla="*/ 1340662 w 3313841"/>
              <a:gd name="connsiteY35" fmla="*/ 536264 h 763145"/>
              <a:gd name="connsiteX36" fmla="*/ 1299411 w 3313841"/>
              <a:gd name="connsiteY36" fmla="*/ 522514 h 763145"/>
              <a:gd name="connsiteX37" fmla="*/ 1244409 w 3313841"/>
              <a:gd name="connsiteY37" fmla="*/ 508764 h 763145"/>
              <a:gd name="connsiteX38" fmla="*/ 1216909 w 3313841"/>
              <a:gd name="connsiteY38" fmla="*/ 495013 h 763145"/>
              <a:gd name="connsiteX39" fmla="*/ 1155032 w 3313841"/>
              <a:gd name="connsiteY39" fmla="*/ 453762 h 763145"/>
              <a:gd name="connsiteX40" fmla="*/ 1127531 w 3313841"/>
              <a:gd name="connsiteY40" fmla="*/ 446887 h 763145"/>
              <a:gd name="connsiteX41" fmla="*/ 1072530 w 3313841"/>
              <a:gd name="connsiteY41" fmla="*/ 405636 h 763145"/>
              <a:gd name="connsiteX42" fmla="*/ 1003778 w 3313841"/>
              <a:gd name="connsiteY42" fmla="*/ 357509 h 763145"/>
              <a:gd name="connsiteX43" fmla="*/ 983152 w 3313841"/>
              <a:gd name="connsiteY43" fmla="*/ 350634 h 763145"/>
              <a:gd name="connsiteX44" fmla="*/ 948776 w 3313841"/>
              <a:gd name="connsiteY44" fmla="*/ 336884 h 763145"/>
              <a:gd name="connsiteX45" fmla="*/ 873149 w 3313841"/>
              <a:gd name="connsiteY45" fmla="*/ 288758 h 763145"/>
              <a:gd name="connsiteX46" fmla="*/ 818148 w 3313841"/>
              <a:gd name="connsiteY46" fmla="*/ 261257 h 763145"/>
              <a:gd name="connsiteX47" fmla="*/ 790647 w 3313841"/>
              <a:gd name="connsiteY47" fmla="*/ 247506 h 763145"/>
              <a:gd name="connsiteX48" fmla="*/ 756271 w 3313841"/>
              <a:gd name="connsiteY48" fmla="*/ 233756 h 763145"/>
              <a:gd name="connsiteX49" fmla="*/ 680644 w 3313841"/>
              <a:gd name="connsiteY49" fmla="*/ 185630 h 763145"/>
              <a:gd name="connsiteX50" fmla="*/ 660018 w 3313841"/>
              <a:gd name="connsiteY50" fmla="*/ 171879 h 763145"/>
              <a:gd name="connsiteX51" fmla="*/ 639393 w 3313841"/>
              <a:gd name="connsiteY51" fmla="*/ 165004 h 763145"/>
              <a:gd name="connsiteX52" fmla="*/ 598142 w 3313841"/>
              <a:gd name="connsiteY52" fmla="*/ 137503 h 763145"/>
              <a:gd name="connsiteX53" fmla="*/ 570641 w 3313841"/>
              <a:gd name="connsiteY53" fmla="*/ 130628 h 763145"/>
              <a:gd name="connsiteX54" fmla="*/ 543140 w 3313841"/>
              <a:gd name="connsiteY54" fmla="*/ 116878 h 763145"/>
              <a:gd name="connsiteX55" fmla="*/ 522515 w 3313841"/>
              <a:gd name="connsiteY55" fmla="*/ 103127 h 763145"/>
              <a:gd name="connsiteX56" fmla="*/ 495014 w 3313841"/>
              <a:gd name="connsiteY56" fmla="*/ 96252 h 763145"/>
              <a:gd name="connsiteX57" fmla="*/ 446888 w 3313841"/>
              <a:gd name="connsiteY57" fmla="*/ 75627 h 763145"/>
              <a:gd name="connsiteX58" fmla="*/ 378136 w 3313841"/>
              <a:gd name="connsiteY58" fmla="*/ 55001 h 763145"/>
              <a:gd name="connsiteX59" fmla="*/ 357510 w 3313841"/>
              <a:gd name="connsiteY59" fmla="*/ 41251 h 763145"/>
              <a:gd name="connsiteX60" fmla="*/ 247507 w 3313841"/>
              <a:gd name="connsiteY60" fmla="*/ 20625 h 763145"/>
              <a:gd name="connsiteX61" fmla="*/ 178755 w 3313841"/>
              <a:gd name="connsiteY61" fmla="*/ 6875 h 763145"/>
              <a:gd name="connsiteX62" fmla="*/ 151254 w 3313841"/>
              <a:gd name="connsiteY62" fmla="*/ 0 h 763145"/>
              <a:gd name="connsiteX63" fmla="*/ 0 w 3313841"/>
              <a:gd name="connsiteY63" fmla="*/ 6875 h 76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13841" h="763145">
                <a:moveTo>
                  <a:pt x="3313841" y="398761"/>
                </a:moveTo>
                <a:cubicBezTo>
                  <a:pt x="3311549" y="410219"/>
                  <a:pt x="3310041" y="421863"/>
                  <a:pt x="3306966" y="433136"/>
                </a:cubicBezTo>
                <a:cubicBezTo>
                  <a:pt x="3303152" y="447120"/>
                  <a:pt x="3297799" y="460637"/>
                  <a:pt x="3293215" y="474388"/>
                </a:cubicBezTo>
                <a:lnTo>
                  <a:pt x="3286340" y="495013"/>
                </a:lnTo>
                <a:lnTo>
                  <a:pt x="3272590" y="536264"/>
                </a:lnTo>
                <a:lnTo>
                  <a:pt x="3258839" y="550015"/>
                </a:lnTo>
                <a:cubicBezTo>
                  <a:pt x="3256547" y="556890"/>
                  <a:pt x="3256176" y="564743"/>
                  <a:pt x="3251964" y="570640"/>
                </a:cubicBezTo>
                <a:cubicBezTo>
                  <a:pt x="3244429" y="581189"/>
                  <a:pt x="3231654" y="587354"/>
                  <a:pt x="3224463" y="598141"/>
                </a:cubicBezTo>
                <a:cubicBezTo>
                  <a:pt x="3206130" y="625642"/>
                  <a:pt x="3217588" y="614184"/>
                  <a:pt x="3190088" y="632517"/>
                </a:cubicBezTo>
                <a:cubicBezTo>
                  <a:pt x="3175827" y="675295"/>
                  <a:pt x="3195180" y="635572"/>
                  <a:pt x="3162587" y="660018"/>
                </a:cubicBezTo>
                <a:cubicBezTo>
                  <a:pt x="3099390" y="707417"/>
                  <a:pt x="3154182" y="685737"/>
                  <a:pt x="3107585" y="701269"/>
                </a:cubicBezTo>
                <a:cubicBezTo>
                  <a:pt x="3093835" y="710436"/>
                  <a:pt x="3082012" y="723544"/>
                  <a:pt x="3066334" y="728770"/>
                </a:cubicBezTo>
                <a:cubicBezTo>
                  <a:pt x="3029479" y="741055"/>
                  <a:pt x="3061111" y="731459"/>
                  <a:pt x="3011333" y="742520"/>
                </a:cubicBezTo>
                <a:cubicBezTo>
                  <a:pt x="3002109" y="744570"/>
                  <a:pt x="2993246" y="748576"/>
                  <a:pt x="2983832" y="749395"/>
                </a:cubicBezTo>
                <a:cubicBezTo>
                  <a:pt x="2940393" y="753172"/>
                  <a:pt x="2896710" y="753370"/>
                  <a:pt x="2853203" y="756270"/>
                </a:cubicBezTo>
                <a:cubicBezTo>
                  <a:pt x="2827946" y="757954"/>
                  <a:pt x="2802785" y="760853"/>
                  <a:pt x="2777576" y="763145"/>
                </a:cubicBezTo>
                <a:lnTo>
                  <a:pt x="2399441" y="756270"/>
                </a:lnTo>
                <a:cubicBezTo>
                  <a:pt x="2389997" y="755950"/>
                  <a:pt x="2381331" y="750438"/>
                  <a:pt x="2371940" y="749395"/>
                </a:cubicBezTo>
                <a:cubicBezTo>
                  <a:pt x="2339971" y="745843"/>
                  <a:pt x="2307743" y="745191"/>
                  <a:pt x="2275688" y="742520"/>
                </a:cubicBezTo>
                <a:cubicBezTo>
                  <a:pt x="2252736" y="740607"/>
                  <a:pt x="2229853" y="737937"/>
                  <a:pt x="2206936" y="735645"/>
                </a:cubicBezTo>
                <a:cubicBezTo>
                  <a:pt x="2193186" y="731061"/>
                  <a:pt x="2179982" y="724277"/>
                  <a:pt x="2165685" y="721894"/>
                </a:cubicBezTo>
                <a:cubicBezTo>
                  <a:pt x="2151934" y="719602"/>
                  <a:pt x="2138233" y="716990"/>
                  <a:pt x="2124433" y="715019"/>
                </a:cubicBezTo>
                <a:cubicBezTo>
                  <a:pt x="2096501" y="711029"/>
                  <a:pt x="2049879" y="706464"/>
                  <a:pt x="2021306" y="701269"/>
                </a:cubicBezTo>
                <a:cubicBezTo>
                  <a:pt x="2012009" y="699579"/>
                  <a:pt x="2003071" y="696247"/>
                  <a:pt x="1993805" y="694394"/>
                </a:cubicBezTo>
                <a:cubicBezTo>
                  <a:pt x="1980090" y="691651"/>
                  <a:pt x="1915762" y="681588"/>
                  <a:pt x="1904427" y="680643"/>
                </a:cubicBezTo>
                <a:cubicBezTo>
                  <a:pt x="1865535" y="677402"/>
                  <a:pt x="1826508" y="676060"/>
                  <a:pt x="1787549" y="673768"/>
                </a:cubicBezTo>
                <a:cubicBezTo>
                  <a:pt x="1778382" y="671476"/>
                  <a:pt x="1769134" y="669489"/>
                  <a:pt x="1760048" y="666893"/>
                </a:cubicBezTo>
                <a:cubicBezTo>
                  <a:pt x="1753080" y="664902"/>
                  <a:pt x="1746571" y="661209"/>
                  <a:pt x="1739423" y="660018"/>
                </a:cubicBezTo>
                <a:cubicBezTo>
                  <a:pt x="1718953" y="656606"/>
                  <a:pt x="1698172" y="655434"/>
                  <a:pt x="1677546" y="653142"/>
                </a:cubicBezTo>
                <a:cubicBezTo>
                  <a:pt x="1670671" y="650850"/>
                  <a:pt x="1663403" y="649508"/>
                  <a:pt x="1656921" y="646267"/>
                </a:cubicBezTo>
                <a:cubicBezTo>
                  <a:pt x="1649530" y="642572"/>
                  <a:pt x="1644061" y="635341"/>
                  <a:pt x="1636295" y="632517"/>
                </a:cubicBezTo>
                <a:cubicBezTo>
                  <a:pt x="1618535" y="626059"/>
                  <a:pt x="1599465" y="623959"/>
                  <a:pt x="1581294" y="618767"/>
                </a:cubicBezTo>
                <a:cubicBezTo>
                  <a:pt x="1567357" y="614785"/>
                  <a:pt x="1553925" y="609181"/>
                  <a:pt x="1540042" y="605016"/>
                </a:cubicBezTo>
                <a:cubicBezTo>
                  <a:pt x="1530992" y="602301"/>
                  <a:pt x="1521592" y="600856"/>
                  <a:pt x="1512542" y="598141"/>
                </a:cubicBezTo>
                <a:cubicBezTo>
                  <a:pt x="1415998" y="569178"/>
                  <a:pt x="1539032" y="602389"/>
                  <a:pt x="1402539" y="556890"/>
                </a:cubicBezTo>
                <a:lnTo>
                  <a:pt x="1340662" y="536264"/>
                </a:lnTo>
                <a:cubicBezTo>
                  <a:pt x="1326912" y="531681"/>
                  <a:pt x="1313472" y="526029"/>
                  <a:pt x="1299411" y="522514"/>
                </a:cubicBezTo>
                <a:lnTo>
                  <a:pt x="1244409" y="508764"/>
                </a:lnTo>
                <a:cubicBezTo>
                  <a:pt x="1235242" y="504180"/>
                  <a:pt x="1225600" y="500445"/>
                  <a:pt x="1216909" y="495013"/>
                </a:cubicBezTo>
                <a:cubicBezTo>
                  <a:pt x="1184940" y="475032"/>
                  <a:pt x="1191976" y="470182"/>
                  <a:pt x="1155032" y="453762"/>
                </a:cubicBezTo>
                <a:cubicBezTo>
                  <a:pt x="1146397" y="449924"/>
                  <a:pt x="1136698" y="449179"/>
                  <a:pt x="1127531" y="446887"/>
                </a:cubicBezTo>
                <a:cubicBezTo>
                  <a:pt x="1087098" y="406452"/>
                  <a:pt x="1129480" y="445501"/>
                  <a:pt x="1072530" y="405636"/>
                </a:cubicBezTo>
                <a:cubicBezTo>
                  <a:pt x="1031098" y="376634"/>
                  <a:pt x="1047660" y="379450"/>
                  <a:pt x="1003778" y="357509"/>
                </a:cubicBezTo>
                <a:cubicBezTo>
                  <a:pt x="997296" y="354268"/>
                  <a:pt x="989938" y="353179"/>
                  <a:pt x="983152" y="350634"/>
                </a:cubicBezTo>
                <a:cubicBezTo>
                  <a:pt x="971596" y="346301"/>
                  <a:pt x="960235" y="341467"/>
                  <a:pt x="948776" y="336884"/>
                </a:cubicBezTo>
                <a:cubicBezTo>
                  <a:pt x="913656" y="301763"/>
                  <a:pt x="936849" y="320608"/>
                  <a:pt x="873149" y="288758"/>
                </a:cubicBezTo>
                <a:lnTo>
                  <a:pt x="818148" y="261257"/>
                </a:lnTo>
                <a:cubicBezTo>
                  <a:pt x="808981" y="256673"/>
                  <a:pt x="800163" y="251312"/>
                  <a:pt x="790647" y="247506"/>
                </a:cubicBezTo>
                <a:cubicBezTo>
                  <a:pt x="779188" y="242923"/>
                  <a:pt x="766782" y="240224"/>
                  <a:pt x="756271" y="233756"/>
                </a:cubicBezTo>
                <a:cubicBezTo>
                  <a:pt x="666452" y="178484"/>
                  <a:pt x="732187" y="202811"/>
                  <a:pt x="680644" y="185630"/>
                </a:cubicBezTo>
                <a:cubicBezTo>
                  <a:pt x="673769" y="181046"/>
                  <a:pt x="667409" y="175574"/>
                  <a:pt x="660018" y="171879"/>
                </a:cubicBezTo>
                <a:cubicBezTo>
                  <a:pt x="653536" y="168638"/>
                  <a:pt x="645728" y="168523"/>
                  <a:pt x="639393" y="165004"/>
                </a:cubicBezTo>
                <a:cubicBezTo>
                  <a:pt x="624947" y="156978"/>
                  <a:pt x="614175" y="141511"/>
                  <a:pt x="598142" y="137503"/>
                </a:cubicBezTo>
                <a:cubicBezTo>
                  <a:pt x="588975" y="135211"/>
                  <a:pt x="579489" y="133946"/>
                  <a:pt x="570641" y="130628"/>
                </a:cubicBezTo>
                <a:cubicBezTo>
                  <a:pt x="561045" y="127029"/>
                  <a:pt x="552039" y="121963"/>
                  <a:pt x="543140" y="116878"/>
                </a:cubicBezTo>
                <a:cubicBezTo>
                  <a:pt x="535966" y="112778"/>
                  <a:pt x="530110" y="106382"/>
                  <a:pt x="522515" y="103127"/>
                </a:cubicBezTo>
                <a:cubicBezTo>
                  <a:pt x="513830" y="99405"/>
                  <a:pt x="504181" y="98544"/>
                  <a:pt x="495014" y="96252"/>
                </a:cubicBezTo>
                <a:cubicBezTo>
                  <a:pt x="462290" y="74437"/>
                  <a:pt x="487248" y="87735"/>
                  <a:pt x="446888" y="75627"/>
                </a:cubicBezTo>
                <a:cubicBezTo>
                  <a:pt x="363196" y="50519"/>
                  <a:pt x="441520" y="70847"/>
                  <a:pt x="378136" y="55001"/>
                </a:cubicBezTo>
                <a:cubicBezTo>
                  <a:pt x="371261" y="50418"/>
                  <a:pt x="365276" y="44075"/>
                  <a:pt x="357510" y="41251"/>
                </a:cubicBezTo>
                <a:cubicBezTo>
                  <a:pt x="319306" y="27359"/>
                  <a:pt x="287313" y="25601"/>
                  <a:pt x="247507" y="20625"/>
                </a:cubicBezTo>
                <a:cubicBezTo>
                  <a:pt x="205150" y="6506"/>
                  <a:pt x="248275" y="19515"/>
                  <a:pt x="178755" y="6875"/>
                </a:cubicBezTo>
                <a:cubicBezTo>
                  <a:pt x="169458" y="5185"/>
                  <a:pt x="160421" y="2292"/>
                  <a:pt x="151254" y="0"/>
                </a:cubicBezTo>
                <a:cubicBezTo>
                  <a:pt x="4586" y="6984"/>
                  <a:pt x="55056" y="6875"/>
                  <a:pt x="0" y="6875"/>
                </a:cubicBezTo>
              </a:path>
            </a:pathLst>
          </a:cu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solidFill>
                <a:srgbClr val="000000"/>
              </a:solidFill>
            </a:endParaRPr>
          </a:p>
        </p:txBody>
      </p:sp>
      <p:sp>
        <p:nvSpPr>
          <p:cNvPr id="27" name="ZoneTexte 26"/>
          <p:cNvSpPr txBox="1"/>
          <p:nvPr/>
        </p:nvSpPr>
        <p:spPr>
          <a:xfrm>
            <a:off x="151719" y="4051889"/>
            <a:ext cx="2503593" cy="2031325"/>
          </a:xfrm>
          <a:prstGeom prst="rect">
            <a:avLst/>
          </a:prstGeom>
          <a:noFill/>
        </p:spPr>
        <p:txBody>
          <a:bodyPr wrap="square" rtlCol="0">
            <a:spAutoFit/>
          </a:bodyPr>
          <a:lstStyle/>
          <a:p>
            <a:r>
              <a:rPr lang="fr-FR" sz="1800" dirty="0" smtClean="0">
                <a:solidFill>
                  <a:srgbClr val="FFFFFF"/>
                </a:solidFill>
                <a:latin typeface="DINOT" pitchFamily="34" charset="0"/>
              </a:rPr>
              <a:t>HD58923 FFT</a:t>
            </a:r>
          </a:p>
          <a:p>
            <a:r>
              <a:rPr lang="fr-FR" sz="1800" dirty="0" smtClean="0">
                <a:solidFill>
                  <a:srgbClr val="FFFFFF"/>
                </a:solidFill>
                <a:latin typeface="DINOT" pitchFamily="34" charset="0"/>
              </a:rPr>
              <a:t>3T observation</a:t>
            </a:r>
          </a:p>
          <a:p>
            <a:r>
              <a:rPr lang="fr-FR" sz="1800" dirty="0" smtClean="0">
                <a:solidFill>
                  <a:srgbClr val="FFFFFF"/>
                </a:solidFill>
                <a:latin typeface="DINOT" pitchFamily="34" charset="0"/>
              </a:rPr>
              <a:t>Photon </a:t>
            </a:r>
            <a:r>
              <a:rPr lang="fr-FR" sz="1800" dirty="0" err="1" smtClean="0">
                <a:solidFill>
                  <a:srgbClr val="FFFFFF"/>
                </a:solidFill>
                <a:latin typeface="DINOT" pitchFamily="34" charset="0"/>
              </a:rPr>
              <a:t>counting</a:t>
            </a:r>
            <a:r>
              <a:rPr lang="fr-FR" sz="1800" dirty="0" smtClean="0">
                <a:solidFill>
                  <a:srgbClr val="FFFFFF"/>
                </a:solidFill>
                <a:latin typeface="DINOT" pitchFamily="34" charset="0"/>
              </a:rPr>
              <a:t> mode</a:t>
            </a:r>
          </a:p>
          <a:p>
            <a:endParaRPr lang="fr-FR" sz="1800" dirty="0">
              <a:solidFill>
                <a:srgbClr val="FFFFFF"/>
              </a:solidFill>
              <a:latin typeface="DINOT" pitchFamily="34" charset="0"/>
            </a:endParaRPr>
          </a:p>
          <a:p>
            <a:r>
              <a:rPr lang="fr-FR" sz="1800" dirty="0" err="1" smtClean="0">
                <a:solidFill>
                  <a:srgbClr val="FFFFFF"/>
                </a:solidFill>
                <a:latin typeface="DINOT" pitchFamily="34" charset="0"/>
              </a:rPr>
              <a:t>Results</a:t>
            </a:r>
            <a:r>
              <a:rPr lang="fr-FR" sz="1800" dirty="0" smtClean="0">
                <a:solidFill>
                  <a:srgbClr val="FFFFFF"/>
                </a:solidFill>
                <a:latin typeface="DINOT" pitchFamily="34" charset="0"/>
              </a:rPr>
              <a:t> </a:t>
            </a:r>
            <a:r>
              <a:rPr lang="fr-FR" sz="1800" dirty="0" err="1" smtClean="0">
                <a:solidFill>
                  <a:srgbClr val="FFFFFF"/>
                </a:solidFill>
                <a:latin typeface="DINOT" pitchFamily="34" charset="0"/>
              </a:rPr>
              <a:t>courtesy</a:t>
            </a:r>
            <a:r>
              <a:rPr lang="fr-FR" sz="1800" dirty="0" smtClean="0">
                <a:solidFill>
                  <a:srgbClr val="FFFFFF"/>
                </a:solidFill>
                <a:latin typeface="DINOT" pitchFamily="34" charset="0"/>
              </a:rPr>
              <a:t> of </a:t>
            </a:r>
          </a:p>
          <a:p>
            <a:r>
              <a:rPr lang="fr-FR" sz="1800" dirty="0" smtClean="0">
                <a:solidFill>
                  <a:srgbClr val="FFFFFF"/>
                </a:solidFill>
                <a:latin typeface="DINOT" pitchFamily="34" charset="0"/>
              </a:rPr>
              <a:t>P. Berio</a:t>
            </a:r>
          </a:p>
          <a:p>
            <a:r>
              <a:rPr lang="fr-FR" sz="1800" dirty="0" smtClean="0">
                <a:solidFill>
                  <a:srgbClr val="FFFFFF"/>
                </a:solidFill>
                <a:latin typeface="DINOT" pitchFamily="34" charset="0"/>
              </a:rPr>
              <a:t>Obs. Côte d’Azur</a:t>
            </a:r>
            <a:endParaRPr lang="fr-FR" sz="1800" dirty="0">
              <a:solidFill>
                <a:srgbClr val="FFFFFF"/>
              </a:solidFill>
              <a:latin typeface="DINOT" pitchFamily="34" charset="0"/>
            </a:endParaRPr>
          </a:p>
        </p:txBody>
      </p:sp>
    </p:spTree>
    <p:extLst>
      <p:ext uri="{BB962C8B-B14F-4D97-AF65-F5344CB8AC3E}">
        <p14:creationId xmlns:p14="http://schemas.microsoft.com/office/powerpoint/2010/main" val="1927774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latin typeface="DINOT" pitchFamily="34" charset="0"/>
              </a:rPr>
              <a:t>The OCAM</a:t>
            </a:r>
            <a:r>
              <a:rPr lang="en-US" baseline="30000" dirty="0" smtClean="0">
                <a:latin typeface="DINOT" pitchFamily="34" charset="0"/>
              </a:rPr>
              <a:t>2K</a:t>
            </a:r>
            <a:r>
              <a:rPr lang="en-US" dirty="0" smtClean="0">
                <a:latin typeface="DINOT" pitchFamily="34" charset="0"/>
              </a:rPr>
              <a:t> </a:t>
            </a:r>
            <a:r>
              <a:rPr lang="en-US" i="1" dirty="0" smtClean="0">
                <a:latin typeface="DINOT" pitchFamily="34" charset="0"/>
              </a:rPr>
              <a:t>First Light </a:t>
            </a:r>
            <a:r>
              <a:rPr lang="en-US" dirty="0" smtClean="0">
                <a:latin typeface="DINOT" pitchFamily="34" charset="0"/>
              </a:rPr>
              <a:t>product</a:t>
            </a:r>
            <a:endParaRPr lang="en-US" dirty="0">
              <a:latin typeface="DINOT" pitchFamily="34" charset="0"/>
            </a:endParaRPr>
          </a:p>
        </p:txBody>
      </p:sp>
      <p:sp>
        <p:nvSpPr>
          <p:cNvPr id="3" name="Espace réservé du contenu 2"/>
          <p:cNvSpPr>
            <a:spLocks noGrp="1"/>
          </p:cNvSpPr>
          <p:nvPr>
            <p:ph idx="1"/>
          </p:nvPr>
        </p:nvSpPr>
        <p:spPr>
          <a:xfrm>
            <a:off x="251520" y="1268760"/>
            <a:ext cx="8568952" cy="4525963"/>
          </a:xfrm>
        </p:spPr>
        <p:txBody>
          <a:bodyPr/>
          <a:lstStyle/>
          <a:p>
            <a:r>
              <a:rPr lang="en-US" sz="2400" dirty="0" smtClean="0">
                <a:solidFill>
                  <a:schemeClr val="bg2"/>
                </a:solidFill>
              </a:rPr>
              <a:t>Development carried by First Light Imaging with internal </a:t>
            </a:r>
            <a:r>
              <a:rPr lang="en-US" sz="2400" dirty="0" err="1" smtClean="0">
                <a:solidFill>
                  <a:schemeClr val="bg2"/>
                </a:solidFill>
              </a:rPr>
              <a:t>ressources</a:t>
            </a:r>
            <a:endParaRPr lang="en-US" sz="2400" dirty="0" smtClean="0">
              <a:solidFill>
                <a:schemeClr val="bg2"/>
              </a:solidFill>
            </a:endParaRPr>
          </a:p>
          <a:p>
            <a:r>
              <a:rPr lang="en-US" sz="2400" dirty="0" smtClean="0">
                <a:solidFill>
                  <a:schemeClr val="bg2"/>
                </a:solidFill>
              </a:rPr>
              <a:t>Goal : increase the OCAM2 camera speed to more than 2000 FPS.</a:t>
            </a:r>
          </a:p>
        </p:txBody>
      </p:sp>
      <p:sp>
        <p:nvSpPr>
          <p:cNvPr id="4" name="Espace réservé de la date 3"/>
          <p:cNvSpPr>
            <a:spLocks noGrp="1"/>
          </p:cNvSpPr>
          <p:nvPr>
            <p:ph type="dt" sz="half" idx="10"/>
          </p:nvPr>
        </p:nvSpPr>
        <p:spPr/>
        <p:txBody>
          <a:bodyPr/>
          <a:lstStyle/>
          <a:p>
            <a:pPr>
              <a:defRPr/>
            </a:pPr>
            <a:r>
              <a:rPr lang="en-US" smtClean="0">
                <a:solidFill>
                  <a:srgbClr val="000000">
                    <a:tint val="75000"/>
                  </a:srgbClr>
                </a:solidFill>
              </a:rPr>
              <a:t>Oct 9 2013</a:t>
            </a:r>
            <a:endParaRPr lang="en-US"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pPr>
              <a:defRPr/>
            </a:pPr>
            <a:r>
              <a:rPr lang="en-US" dirty="0" smtClean="0">
                <a:solidFill>
                  <a:srgbClr val="035387"/>
                </a:solidFill>
              </a:rPr>
              <a:t>Vis and IR </a:t>
            </a:r>
            <a:r>
              <a:rPr lang="en-US" dirty="0" err="1" smtClean="0">
                <a:solidFill>
                  <a:srgbClr val="035387"/>
                </a:solidFill>
              </a:rPr>
              <a:t>wavefront</a:t>
            </a:r>
            <a:r>
              <a:rPr lang="en-US" dirty="0" smtClean="0">
                <a:solidFill>
                  <a:srgbClr val="035387"/>
                </a:solidFill>
              </a:rPr>
              <a:t> sensing detectors</a:t>
            </a:r>
            <a:endParaRPr lang="en-US" dirty="0">
              <a:solidFill>
                <a:srgbClr val="035387"/>
              </a:solidFill>
            </a:endParaRPr>
          </a:p>
        </p:txBody>
      </p:sp>
      <p:sp>
        <p:nvSpPr>
          <p:cNvPr id="6" name="Espace réservé du numéro de diapositive 5"/>
          <p:cNvSpPr>
            <a:spLocks noGrp="1"/>
          </p:cNvSpPr>
          <p:nvPr>
            <p:ph type="sldNum" sz="quarter" idx="12"/>
          </p:nvPr>
        </p:nvSpPr>
        <p:spPr/>
        <p:txBody>
          <a:bodyPr/>
          <a:lstStyle/>
          <a:p>
            <a:pPr>
              <a:defRPr/>
            </a:pPr>
            <a:fld id="{D69B08F8-F14D-427F-84BE-1A9F11D97722}" type="slidenum">
              <a:rPr lang="en-US" smtClean="0">
                <a:solidFill>
                  <a:srgbClr val="000000">
                    <a:tint val="75000"/>
                  </a:srgbClr>
                </a:solidFill>
              </a:rPr>
              <a:pPr>
                <a:defRPr/>
              </a:pPr>
              <a:t>26</a:t>
            </a:fld>
            <a:endParaRPr lang="en-US" dirty="0">
              <a:solidFill>
                <a:srgbClr val="000000">
                  <a:tint val="75000"/>
                </a:srgbClr>
              </a:solidFill>
            </a:endParaRPr>
          </a:p>
        </p:txBody>
      </p:sp>
      <p:pic>
        <p:nvPicPr>
          <p:cNvPr id="7" name="Picture 3" descr="WFS sens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3068960"/>
            <a:ext cx="2508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p:cNvSpPr txBox="1"/>
          <p:nvPr/>
        </p:nvSpPr>
        <p:spPr>
          <a:xfrm>
            <a:off x="251520" y="3602283"/>
            <a:ext cx="5184576" cy="2185214"/>
          </a:xfrm>
          <a:prstGeom prst="rect">
            <a:avLst/>
          </a:prstGeom>
          <a:noFill/>
        </p:spPr>
        <p:txBody>
          <a:bodyPr wrap="square" rtlCol="0">
            <a:spAutoFit/>
          </a:bodyPr>
          <a:lstStyle/>
          <a:p>
            <a:pPr marL="457200" indent="-457200" algn="just">
              <a:buFont typeface="Arial" pitchFamily="34" charset="0"/>
              <a:buChar char="•"/>
            </a:pPr>
            <a:r>
              <a:rPr lang="en-US" sz="2400" dirty="0" smtClean="0">
                <a:solidFill>
                  <a:srgbClr val="FFFFFF"/>
                </a:solidFill>
                <a:latin typeface="DINOT"/>
                <a:cs typeface="+mn-cs"/>
              </a:rPr>
              <a:t>Need to overcome the CCD intrinsic limitations: designed for 1200 FPS min, 1500 goal</a:t>
            </a:r>
          </a:p>
          <a:p>
            <a:pPr marL="457200" indent="-457200" algn="just">
              <a:buFont typeface="Arial" pitchFamily="34" charset="0"/>
              <a:buChar char="•"/>
            </a:pPr>
            <a:r>
              <a:rPr lang="en-US" sz="2400" dirty="0" smtClean="0">
                <a:solidFill>
                  <a:srgbClr val="FFFFFF"/>
                </a:solidFill>
                <a:latin typeface="DINOT"/>
                <a:cs typeface="+mn-cs"/>
              </a:rPr>
              <a:t>18.6 </a:t>
            </a:r>
            <a:r>
              <a:rPr lang="en-US" sz="2400" dirty="0" err="1" smtClean="0">
                <a:solidFill>
                  <a:srgbClr val="FFFFFF"/>
                </a:solidFill>
                <a:latin typeface="DINOT"/>
                <a:cs typeface="+mn-cs"/>
              </a:rPr>
              <a:t>Mpixel</a:t>
            </a:r>
            <a:r>
              <a:rPr lang="en-US" sz="2400" dirty="0" smtClean="0">
                <a:solidFill>
                  <a:srgbClr val="FFFFFF"/>
                </a:solidFill>
                <a:latin typeface="DINOT"/>
                <a:cs typeface="+mn-cs"/>
              </a:rPr>
              <a:t> rate : unprecedented L3CCD readout speed</a:t>
            </a:r>
          </a:p>
          <a:p>
            <a:endParaRPr lang="en-US" sz="1600" dirty="0">
              <a:latin typeface="DINOT" pitchFamily="34" charset="0"/>
            </a:endParaRPr>
          </a:p>
        </p:txBody>
      </p:sp>
    </p:spTree>
    <p:extLst>
      <p:ext uri="{BB962C8B-B14F-4D97-AF65-F5344CB8AC3E}">
        <p14:creationId xmlns:p14="http://schemas.microsoft.com/office/powerpoint/2010/main" val="850355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aphique 10"/>
          <p:cNvGraphicFramePr>
            <a:graphicFrameLocks/>
          </p:cNvGraphicFramePr>
          <p:nvPr>
            <p:extLst>
              <p:ext uri="{D42A27DB-BD31-4B8C-83A1-F6EECF244321}">
                <p14:modId xmlns:p14="http://schemas.microsoft.com/office/powerpoint/2010/main" val="655440328"/>
              </p:ext>
            </p:extLst>
          </p:nvPr>
        </p:nvGraphicFramePr>
        <p:xfrm>
          <a:off x="4572001" y="2492896"/>
          <a:ext cx="4188426" cy="316835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re 1"/>
          <p:cNvSpPr>
            <a:spLocks noGrp="1"/>
          </p:cNvSpPr>
          <p:nvPr>
            <p:ph type="title"/>
          </p:nvPr>
        </p:nvSpPr>
        <p:spPr/>
        <p:txBody>
          <a:bodyPr/>
          <a:lstStyle/>
          <a:p>
            <a:r>
              <a:rPr lang="fr-FR" dirty="0" err="1" smtClean="0">
                <a:latin typeface="DINOT" pitchFamily="34" charset="0"/>
              </a:rPr>
              <a:t>Readout</a:t>
            </a:r>
            <a:r>
              <a:rPr lang="fr-FR" dirty="0" smtClean="0">
                <a:latin typeface="DINOT" pitchFamily="34" charset="0"/>
              </a:rPr>
              <a:t> noise</a:t>
            </a:r>
            <a:endParaRPr lang="fr-FR" dirty="0">
              <a:latin typeface="DINOT" pitchFamily="34" charset="0"/>
            </a:endParaRPr>
          </a:p>
        </p:txBody>
      </p:sp>
      <p:sp>
        <p:nvSpPr>
          <p:cNvPr id="3" name="Espace réservé du contenu 2"/>
          <p:cNvSpPr>
            <a:spLocks noGrp="1"/>
          </p:cNvSpPr>
          <p:nvPr>
            <p:ph idx="1"/>
          </p:nvPr>
        </p:nvSpPr>
        <p:spPr>
          <a:xfrm>
            <a:off x="395536" y="1484784"/>
            <a:ext cx="8229600" cy="4525963"/>
          </a:xfrm>
        </p:spPr>
        <p:txBody>
          <a:bodyPr/>
          <a:lstStyle/>
          <a:p>
            <a:r>
              <a:rPr lang="fr-FR" sz="2400" dirty="0" err="1" smtClean="0">
                <a:solidFill>
                  <a:schemeClr val="bg2"/>
                </a:solidFill>
              </a:rPr>
              <a:t>Measured</a:t>
            </a:r>
            <a:r>
              <a:rPr lang="fr-FR" sz="2400" dirty="0" smtClean="0">
                <a:solidFill>
                  <a:schemeClr val="bg2"/>
                </a:solidFill>
              </a:rPr>
              <a:t> noise : no noise </a:t>
            </a:r>
            <a:r>
              <a:rPr lang="fr-FR" sz="2400" dirty="0" err="1" smtClean="0">
                <a:solidFill>
                  <a:schemeClr val="bg2"/>
                </a:solidFill>
              </a:rPr>
              <a:t>degradation</a:t>
            </a:r>
            <a:r>
              <a:rPr lang="fr-FR" sz="2400" dirty="0" smtClean="0">
                <a:solidFill>
                  <a:schemeClr val="bg2"/>
                </a:solidFill>
              </a:rPr>
              <a:t>, made possible </a:t>
            </a:r>
            <a:r>
              <a:rPr lang="fr-FR" sz="2400" dirty="0" err="1" smtClean="0">
                <a:solidFill>
                  <a:schemeClr val="bg2"/>
                </a:solidFill>
              </a:rPr>
              <a:t>with</a:t>
            </a:r>
            <a:r>
              <a:rPr lang="fr-FR" sz="2400" dirty="0" smtClean="0">
                <a:solidFill>
                  <a:schemeClr val="bg2"/>
                </a:solidFill>
              </a:rPr>
              <a:t> </a:t>
            </a:r>
            <a:r>
              <a:rPr lang="fr-FR" sz="2400" dirty="0" err="1" smtClean="0">
                <a:solidFill>
                  <a:schemeClr val="bg2"/>
                </a:solidFill>
              </a:rPr>
              <a:t>better</a:t>
            </a:r>
            <a:r>
              <a:rPr lang="fr-FR" sz="2400" dirty="0" smtClean="0">
                <a:solidFill>
                  <a:schemeClr val="bg2"/>
                </a:solidFill>
              </a:rPr>
              <a:t> </a:t>
            </a:r>
            <a:r>
              <a:rPr lang="fr-FR" sz="2400" dirty="0" err="1" smtClean="0">
                <a:solidFill>
                  <a:schemeClr val="bg2"/>
                </a:solidFill>
              </a:rPr>
              <a:t>preamp</a:t>
            </a:r>
            <a:r>
              <a:rPr lang="fr-FR" sz="2400" dirty="0" smtClean="0">
                <a:solidFill>
                  <a:schemeClr val="bg2"/>
                </a:solidFill>
              </a:rPr>
              <a:t> and </a:t>
            </a:r>
            <a:r>
              <a:rPr lang="fr-FR" sz="2400" dirty="0" err="1" smtClean="0">
                <a:solidFill>
                  <a:schemeClr val="bg2"/>
                </a:solidFill>
              </a:rPr>
              <a:t>sensivity</a:t>
            </a:r>
            <a:r>
              <a:rPr lang="fr-FR" sz="2400" dirty="0" smtClean="0">
                <a:solidFill>
                  <a:schemeClr val="bg2"/>
                </a:solidFill>
              </a:rPr>
              <a:t> </a:t>
            </a:r>
            <a:r>
              <a:rPr lang="fr-FR" sz="2400" dirty="0" err="1" smtClean="0">
                <a:solidFill>
                  <a:schemeClr val="bg2"/>
                </a:solidFill>
              </a:rPr>
              <a:t>loss</a:t>
            </a:r>
            <a:r>
              <a:rPr lang="fr-FR" sz="2400" dirty="0" smtClean="0">
                <a:solidFill>
                  <a:schemeClr val="bg2"/>
                </a:solidFill>
              </a:rPr>
              <a:t> </a:t>
            </a:r>
            <a:r>
              <a:rPr lang="fr-FR" sz="2400" dirty="0" err="1" smtClean="0">
                <a:solidFill>
                  <a:schemeClr val="bg2"/>
                </a:solidFill>
              </a:rPr>
              <a:t>countermeasures</a:t>
            </a:r>
            <a:endParaRPr lang="fr-FR" sz="2400" dirty="0">
              <a:solidFill>
                <a:schemeClr val="bg2"/>
              </a:solidFill>
            </a:endParaRPr>
          </a:p>
          <a:p>
            <a:pPr marL="0" indent="0">
              <a:buNone/>
            </a:pPr>
            <a:endParaRPr lang="fr-FR" sz="2400" dirty="0">
              <a:solidFill>
                <a:schemeClr val="bg2"/>
              </a:solidFill>
            </a:endParaRPr>
          </a:p>
        </p:txBody>
      </p:sp>
      <p:sp>
        <p:nvSpPr>
          <p:cNvPr id="4" name="Espace réservé de la date 3"/>
          <p:cNvSpPr>
            <a:spLocks noGrp="1"/>
          </p:cNvSpPr>
          <p:nvPr>
            <p:ph type="dt" sz="half" idx="10"/>
          </p:nvPr>
        </p:nvSpPr>
        <p:spPr/>
        <p:txBody>
          <a:bodyPr/>
          <a:lstStyle/>
          <a:p>
            <a:pPr>
              <a:defRPr/>
            </a:pPr>
            <a:r>
              <a:rPr lang="en-US" smtClean="0"/>
              <a:t>Oct 9 2013</a:t>
            </a:r>
            <a:endParaRPr lang="fr-FR" dirty="0"/>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fr-FR" dirty="0"/>
          </a:p>
        </p:txBody>
      </p:sp>
      <p:sp>
        <p:nvSpPr>
          <p:cNvPr id="6" name="Espace réservé du numéro de diapositive 5"/>
          <p:cNvSpPr>
            <a:spLocks noGrp="1"/>
          </p:cNvSpPr>
          <p:nvPr>
            <p:ph type="sldNum" sz="quarter" idx="12"/>
          </p:nvPr>
        </p:nvSpPr>
        <p:spPr/>
        <p:txBody>
          <a:bodyPr/>
          <a:lstStyle/>
          <a:p>
            <a:pPr>
              <a:defRPr/>
            </a:pPr>
            <a:fld id="{D69B08F8-F14D-427F-84BE-1A9F11D97722}" type="slidenum">
              <a:rPr lang="fr-FR" smtClean="0"/>
              <a:pPr>
                <a:defRPr/>
              </a:pPr>
              <a:t>27</a:t>
            </a:fld>
            <a:endParaRPr lang="fr-FR" dirty="0"/>
          </a:p>
        </p:txBody>
      </p:sp>
      <p:graphicFrame>
        <p:nvGraphicFramePr>
          <p:cNvPr id="7" name="Graphique 6"/>
          <p:cNvGraphicFramePr/>
          <p:nvPr>
            <p:extLst>
              <p:ext uri="{D42A27DB-BD31-4B8C-83A1-F6EECF244321}">
                <p14:modId xmlns:p14="http://schemas.microsoft.com/office/powerpoint/2010/main" val="715342933"/>
              </p:ext>
            </p:extLst>
          </p:nvPr>
        </p:nvGraphicFramePr>
        <p:xfrm>
          <a:off x="395536" y="2492896"/>
          <a:ext cx="4082851" cy="3176701"/>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p:cNvSpPr txBox="1"/>
          <p:nvPr/>
        </p:nvSpPr>
        <p:spPr>
          <a:xfrm>
            <a:off x="3419872" y="2676654"/>
            <a:ext cx="1111202" cy="400110"/>
          </a:xfrm>
          <a:prstGeom prst="rect">
            <a:avLst/>
          </a:prstGeom>
          <a:noFill/>
        </p:spPr>
        <p:txBody>
          <a:bodyPr wrap="none" rtlCol="0">
            <a:spAutoFit/>
          </a:bodyPr>
          <a:lstStyle/>
          <a:p>
            <a:r>
              <a:rPr lang="fr-FR" b="1" dirty="0" smtClean="0"/>
              <a:t>OCAM2</a:t>
            </a:r>
            <a:endParaRPr lang="fr-FR" b="1" dirty="0"/>
          </a:p>
        </p:txBody>
      </p:sp>
      <p:sp>
        <p:nvSpPr>
          <p:cNvPr id="10" name="ZoneTexte 9"/>
          <p:cNvSpPr txBox="1"/>
          <p:nvPr/>
        </p:nvSpPr>
        <p:spPr>
          <a:xfrm>
            <a:off x="7620000" y="2676654"/>
            <a:ext cx="1234633" cy="400110"/>
          </a:xfrm>
          <a:prstGeom prst="rect">
            <a:avLst/>
          </a:prstGeom>
          <a:noFill/>
        </p:spPr>
        <p:txBody>
          <a:bodyPr wrap="none" rtlCol="0">
            <a:spAutoFit/>
          </a:bodyPr>
          <a:lstStyle/>
          <a:p>
            <a:r>
              <a:rPr lang="fr-FR" b="1" dirty="0" smtClean="0"/>
              <a:t>OCAM2</a:t>
            </a:r>
            <a:r>
              <a:rPr lang="fr-FR" b="1" baseline="30000" dirty="0" smtClean="0"/>
              <a:t>K</a:t>
            </a:r>
            <a:endParaRPr lang="fr-FR" b="1" baseline="30000" dirty="0"/>
          </a:p>
        </p:txBody>
      </p:sp>
      <p:sp>
        <p:nvSpPr>
          <p:cNvPr id="12" name="ZoneTexte 11"/>
          <p:cNvSpPr txBox="1"/>
          <p:nvPr/>
        </p:nvSpPr>
        <p:spPr>
          <a:xfrm>
            <a:off x="1752600" y="2832912"/>
            <a:ext cx="1124026" cy="400110"/>
          </a:xfrm>
          <a:prstGeom prst="rect">
            <a:avLst/>
          </a:prstGeom>
          <a:solidFill>
            <a:srgbClr val="FFFF00"/>
          </a:solidFill>
          <a:ln w="38100">
            <a:solidFill>
              <a:srgbClr val="FF0000"/>
            </a:solidFill>
          </a:ln>
        </p:spPr>
        <p:txBody>
          <a:bodyPr wrap="none" rtlCol="0">
            <a:spAutoFit/>
          </a:bodyPr>
          <a:lstStyle/>
          <a:p>
            <a:r>
              <a:rPr lang="fr-FR" dirty="0" smtClean="0"/>
              <a:t>1.5 </a:t>
            </a:r>
            <a:r>
              <a:rPr lang="fr-FR" dirty="0" err="1" smtClean="0"/>
              <a:t>Kfps</a:t>
            </a:r>
            <a:endParaRPr lang="fr-FR" dirty="0"/>
          </a:p>
        </p:txBody>
      </p:sp>
      <p:sp>
        <p:nvSpPr>
          <p:cNvPr id="13" name="ZoneTexte 12"/>
          <p:cNvSpPr txBox="1"/>
          <p:nvPr/>
        </p:nvSpPr>
        <p:spPr>
          <a:xfrm>
            <a:off x="6251973" y="2895600"/>
            <a:ext cx="910827" cy="400110"/>
          </a:xfrm>
          <a:prstGeom prst="rect">
            <a:avLst/>
          </a:prstGeom>
          <a:solidFill>
            <a:srgbClr val="FFFF00"/>
          </a:solidFill>
          <a:ln w="38100">
            <a:solidFill>
              <a:srgbClr val="FF0000"/>
            </a:solidFill>
          </a:ln>
        </p:spPr>
        <p:txBody>
          <a:bodyPr wrap="none" rtlCol="0">
            <a:spAutoFit/>
          </a:bodyPr>
          <a:lstStyle/>
          <a:p>
            <a:r>
              <a:rPr lang="fr-FR" dirty="0" smtClean="0"/>
              <a:t>2 </a:t>
            </a:r>
            <a:r>
              <a:rPr lang="fr-FR" dirty="0" err="1" smtClean="0"/>
              <a:t>Kfps</a:t>
            </a:r>
            <a:endParaRPr lang="fr-FR" dirty="0"/>
          </a:p>
        </p:txBody>
      </p:sp>
      <p:cxnSp>
        <p:nvCxnSpPr>
          <p:cNvPr id="15" name="Connecteur droit 14"/>
          <p:cNvCxnSpPr/>
          <p:nvPr/>
        </p:nvCxnSpPr>
        <p:spPr>
          <a:xfrm>
            <a:off x="1143000" y="4460175"/>
            <a:ext cx="2133600" cy="0"/>
          </a:xfrm>
          <a:prstGeom prst="line">
            <a:avLst/>
          </a:prstGeom>
          <a:ln w="38100" cmpd="sng">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5311242" y="4448300"/>
            <a:ext cx="2232558" cy="0"/>
          </a:xfrm>
          <a:prstGeom prst="line">
            <a:avLst/>
          </a:prstGeom>
          <a:ln w="38100" cmpd="sng">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2001867" y="4082979"/>
            <a:ext cx="625492" cy="400110"/>
          </a:xfrm>
          <a:prstGeom prst="rect">
            <a:avLst/>
          </a:prstGeom>
          <a:noFill/>
        </p:spPr>
        <p:txBody>
          <a:bodyPr wrap="none" rtlCol="0">
            <a:spAutoFit/>
          </a:bodyPr>
          <a:lstStyle/>
          <a:p>
            <a:r>
              <a:rPr lang="fr-FR" b="1" dirty="0" smtClean="0"/>
              <a:t>1 e-</a:t>
            </a:r>
            <a:endParaRPr lang="en-US" b="1" dirty="0"/>
          </a:p>
        </p:txBody>
      </p:sp>
      <p:sp>
        <p:nvSpPr>
          <p:cNvPr id="19" name="ZoneTexte 18"/>
          <p:cNvSpPr txBox="1"/>
          <p:nvPr/>
        </p:nvSpPr>
        <p:spPr>
          <a:xfrm>
            <a:off x="6251973" y="4035324"/>
            <a:ext cx="625492" cy="400110"/>
          </a:xfrm>
          <a:prstGeom prst="rect">
            <a:avLst/>
          </a:prstGeom>
          <a:noFill/>
        </p:spPr>
        <p:txBody>
          <a:bodyPr wrap="none" rtlCol="0">
            <a:spAutoFit/>
          </a:bodyPr>
          <a:lstStyle/>
          <a:p>
            <a:r>
              <a:rPr lang="fr-FR" b="1" dirty="0" smtClean="0"/>
              <a:t>1 e-</a:t>
            </a:r>
            <a:endParaRPr lang="en-US" b="1" dirty="0"/>
          </a:p>
        </p:txBody>
      </p:sp>
    </p:spTree>
    <p:extLst>
      <p:ext uri="{BB962C8B-B14F-4D97-AF65-F5344CB8AC3E}">
        <p14:creationId xmlns:p14="http://schemas.microsoft.com/office/powerpoint/2010/main" val="10995161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16632"/>
            <a:ext cx="8229600" cy="1143000"/>
          </a:xfrm>
        </p:spPr>
        <p:txBody>
          <a:bodyPr/>
          <a:lstStyle/>
          <a:p>
            <a:r>
              <a:rPr lang="fr-FR" dirty="0" smtClean="0"/>
              <a:t>OCAM</a:t>
            </a:r>
            <a:r>
              <a:rPr lang="fr-FR" baseline="30000" dirty="0" smtClean="0"/>
              <a:t>2</a:t>
            </a:r>
            <a:r>
              <a:rPr lang="fr-FR" dirty="0" smtClean="0"/>
              <a:t> vs OCAM</a:t>
            </a:r>
            <a:r>
              <a:rPr lang="fr-FR" baseline="30000" dirty="0" smtClean="0"/>
              <a:t>2K</a:t>
            </a:r>
            <a:endParaRPr lang="fr-FR" baseline="30000" dirty="0"/>
          </a:p>
        </p:txBody>
      </p:sp>
      <p:sp>
        <p:nvSpPr>
          <p:cNvPr id="3" name="Espace réservé de la date 2"/>
          <p:cNvSpPr>
            <a:spLocks noGrp="1"/>
          </p:cNvSpPr>
          <p:nvPr>
            <p:ph type="dt" sz="half" idx="10"/>
          </p:nvPr>
        </p:nvSpPr>
        <p:spPr/>
        <p:txBody>
          <a:bodyPr/>
          <a:lstStyle/>
          <a:p>
            <a:pPr>
              <a:defRPr/>
            </a:pPr>
            <a:r>
              <a:rPr lang="en-US" smtClean="0">
                <a:solidFill>
                  <a:srgbClr val="035387"/>
                </a:solidFill>
              </a:rPr>
              <a:t>Oct 9 2013</a:t>
            </a:r>
            <a:endParaRPr lang="fr-FR" dirty="0">
              <a:solidFill>
                <a:srgbClr val="035387"/>
              </a:solidFill>
            </a:endParaRPr>
          </a:p>
        </p:txBody>
      </p:sp>
      <p:sp>
        <p:nvSpPr>
          <p:cNvPr id="4" name="Espace réservé du pied de page 3"/>
          <p:cNvSpPr>
            <a:spLocks noGrp="1"/>
          </p:cNvSpPr>
          <p:nvPr>
            <p:ph type="ftr" sz="quarter" idx="11"/>
          </p:nvPr>
        </p:nvSpPr>
        <p:spPr/>
        <p:txBody>
          <a:bodyPr/>
          <a:lstStyle/>
          <a:p>
            <a:pPr>
              <a:defRPr/>
            </a:pPr>
            <a:r>
              <a:rPr lang="en-US" smtClean="0">
                <a:solidFill>
                  <a:srgbClr val="035387"/>
                </a:solidFill>
              </a:rPr>
              <a:t>Vis and IR wavefront sensing detectors</a:t>
            </a:r>
            <a:endParaRPr lang="fr-FR" dirty="0">
              <a:solidFill>
                <a:srgbClr val="035387"/>
              </a:solidFill>
            </a:endParaRPr>
          </a:p>
        </p:txBody>
      </p:sp>
      <p:sp>
        <p:nvSpPr>
          <p:cNvPr id="5" name="Espace réservé du numéro de diapositive 4"/>
          <p:cNvSpPr>
            <a:spLocks noGrp="1"/>
          </p:cNvSpPr>
          <p:nvPr>
            <p:ph type="sldNum" sz="quarter" idx="12"/>
          </p:nvPr>
        </p:nvSpPr>
        <p:spPr/>
        <p:txBody>
          <a:bodyPr/>
          <a:lstStyle/>
          <a:p>
            <a:pPr>
              <a:defRPr/>
            </a:pPr>
            <a:fld id="{0C6A31B9-0FBE-44F6-9C32-2AAF59457330}" type="slidenum">
              <a:rPr lang="fr-FR" smtClean="0">
                <a:solidFill>
                  <a:srgbClr val="035387"/>
                </a:solidFill>
              </a:rPr>
              <a:pPr>
                <a:defRPr/>
              </a:pPr>
              <a:t>28</a:t>
            </a:fld>
            <a:endParaRPr lang="fr-FR" dirty="0">
              <a:solidFill>
                <a:srgbClr val="035387"/>
              </a:solidFill>
            </a:endParaRPr>
          </a:p>
        </p:txBody>
      </p:sp>
      <p:graphicFrame>
        <p:nvGraphicFramePr>
          <p:cNvPr id="6" name="Tableau 5"/>
          <p:cNvGraphicFramePr>
            <a:graphicFrameLocks noGrp="1"/>
          </p:cNvGraphicFramePr>
          <p:nvPr>
            <p:extLst>
              <p:ext uri="{D42A27DB-BD31-4B8C-83A1-F6EECF244321}">
                <p14:modId xmlns:p14="http://schemas.microsoft.com/office/powerpoint/2010/main" val="844755113"/>
              </p:ext>
            </p:extLst>
          </p:nvPr>
        </p:nvGraphicFramePr>
        <p:xfrm>
          <a:off x="467544" y="1556792"/>
          <a:ext cx="7632848" cy="3648300"/>
        </p:xfrm>
        <a:graphic>
          <a:graphicData uri="http://schemas.openxmlformats.org/drawingml/2006/table">
            <a:tbl>
              <a:tblPr>
                <a:effectLst>
                  <a:innerShdw blurRad="114300">
                    <a:prstClr val="black"/>
                  </a:innerShdw>
                </a:effectLst>
              </a:tblPr>
              <a:tblGrid>
                <a:gridCol w="4711948"/>
                <a:gridCol w="1029818"/>
                <a:gridCol w="1029818"/>
                <a:gridCol w="861264"/>
              </a:tblGrid>
              <a:tr h="266827">
                <a:tc>
                  <a:txBody>
                    <a:bodyPr/>
                    <a:lstStyle/>
                    <a:p>
                      <a:pPr>
                        <a:spcAft>
                          <a:spcPts val="0"/>
                        </a:spcAft>
                      </a:pPr>
                      <a:r>
                        <a:rPr lang="en-US" sz="1800" b="1" dirty="0">
                          <a:solidFill>
                            <a:srgbClr val="000000"/>
                          </a:solidFill>
                          <a:latin typeface="Calibri"/>
                          <a:ea typeface="Times New Roman"/>
                          <a:cs typeface="Times New Roman"/>
                        </a:rPr>
                        <a:t>Test measurement</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en-US" sz="1800" b="1" dirty="0" smtClean="0">
                          <a:solidFill>
                            <a:srgbClr val="000000"/>
                          </a:solidFill>
                          <a:latin typeface="Calibri"/>
                          <a:ea typeface="Times New Roman"/>
                          <a:cs typeface="Times New Roman"/>
                        </a:rPr>
                        <a:t>OCAM</a:t>
                      </a:r>
                      <a:r>
                        <a:rPr lang="en-US" sz="1800" b="1" baseline="30000" dirty="0" smtClean="0">
                          <a:solidFill>
                            <a:srgbClr val="000000"/>
                          </a:solidFill>
                          <a:latin typeface="Calibri"/>
                          <a:ea typeface="Times New Roman"/>
                          <a:cs typeface="Times New Roman"/>
                        </a:rPr>
                        <a:t>2</a:t>
                      </a:r>
                      <a:endParaRPr lang="fr-FR" sz="1800" baseline="30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fr-FR" sz="1800" b="1" dirty="0" smtClean="0">
                          <a:latin typeface="Calibri" pitchFamily="34" charset="0"/>
                          <a:ea typeface="Times New Roman"/>
                          <a:cs typeface="Times New Roman"/>
                        </a:rPr>
                        <a:t>OCAM</a:t>
                      </a:r>
                      <a:r>
                        <a:rPr lang="fr-FR" sz="1800" b="1" baseline="30000" dirty="0" smtClean="0">
                          <a:latin typeface="Calibri" pitchFamily="34" charset="0"/>
                          <a:ea typeface="Times New Roman"/>
                          <a:cs typeface="Times New Roman"/>
                        </a:rPr>
                        <a:t>2K</a:t>
                      </a:r>
                      <a:endParaRPr lang="fr-FR" sz="1800" b="1" baseline="300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a:spcAft>
                          <a:spcPts val="0"/>
                        </a:spcAft>
                      </a:pPr>
                      <a:r>
                        <a:rPr lang="en-US" sz="1800" b="1" dirty="0">
                          <a:solidFill>
                            <a:srgbClr val="000000"/>
                          </a:solidFill>
                          <a:latin typeface="Calibri"/>
                          <a:ea typeface="Times New Roman"/>
                          <a:cs typeface="Times New Roman"/>
                        </a:rPr>
                        <a:t>Unit</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r>
              <a:tr h="266827">
                <a:tc>
                  <a:txBody>
                    <a:bodyPr/>
                    <a:lstStyle/>
                    <a:p>
                      <a:pPr>
                        <a:spcAft>
                          <a:spcPts val="0"/>
                        </a:spcAft>
                      </a:pPr>
                      <a:r>
                        <a:rPr lang="fr-FR" sz="1800" dirty="0" smtClean="0">
                          <a:latin typeface="Calibri" pitchFamily="34" charset="0"/>
                          <a:ea typeface="Times New Roman"/>
                          <a:cs typeface="Times New Roman"/>
                        </a:rPr>
                        <a:t>Nominal speed (full frame)</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1503</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2067</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FPS</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827">
                <a:tc>
                  <a:txBody>
                    <a:bodyPr/>
                    <a:lstStyle/>
                    <a:p>
                      <a:pPr>
                        <a:spcAft>
                          <a:spcPts val="0"/>
                        </a:spcAft>
                      </a:pPr>
                      <a:r>
                        <a:rPr lang="en-US" sz="1800" dirty="0">
                          <a:solidFill>
                            <a:srgbClr val="000000"/>
                          </a:solidFill>
                          <a:latin typeface="Calibri"/>
                          <a:ea typeface="Times New Roman"/>
                          <a:cs typeface="Times New Roman"/>
                        </a:rPr>
                        <a:t>Mean readout </a:t>
                      </a:r>
                      <a:r>
                        <a:rPr lang="en-US" sz="1800" dirty="0" smtClean="0">
                          <a:solidFill>
                            <a:srgbClr val="000000"/>
                          </a:solidFill>
                          <a:latin typeface="Calibri"/>
                          <a:ea typeface="Times New Roman"/>
                          <a:cs typeface="Times New Roman"/>
                        </a:rPr>
                        <a:t>noise (full frame, full speed)</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smtClean="0">
                          <a:solidFill>
                            <a:srgbClr val="000000"/>
                          </a:solidFill>
                          <a:latin typeface="Calibri"/>
                          <a:ea typeface="Times New Roman"/>
                          <a:cs typeface="Times New Roman"/>
                        </a:rPr>
                        <a:t>0.13</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0.13</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smtClean="0">
                          <a:solidFill>
                            <a:srgbClr val="000000"/>
                          </a:solidFill>
                          <a:latin typeface="Calibri"/>
                          <a:ea typeface="Times New Roman"/>
                          <a:cs typeface="Times New Roman"/>
                        </a:rPr>
                        <a:t>e-</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401176">
                <a:tc>
                  <a:txBody>
                    <a:bodyPr/>
                    <a:lstStyle/>
                    <a:p>
                      <a:pPr>
                        <a:spcAft>
                          <a:spcPts val="0"/>
                        </a:spcAft>
                      </a:pPr>
                      <a:r>
                        <a:rPr lang="fr-FR" sz="1800" dirty="0" smtClean="0">
                          <a:latin typeface="Calibri" pitchFamily="34" charset="0"/>
                          <a:ea typeface="Times New Roman"/>
                          <a:cs typeface="Times New Roman"/>
                        </a:rPr>
                        <a:t>Pure </a:t>
                      </a:r>
                      <a:r>
                        <a:rPr lang="fr-FR" sz="1800" dirty="0" err="1" smtClean="0">
                          <a:latin typeface="Calibri" pitchFamily="34" charset="0"/>
                          <a:ea typeface="Times New Roman"/>
                          <a:cs typeface="Times New Roman"/>
                        </a:rPr>
                        <a:t>Latency</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60</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43</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Symbol" pitchFamily="18" charset="2"/>
                          <a:ea typeface="Times New Roman"/>
                          <a:cs typeface="Times New Roman"/>
                        </a:rPr>
                        <a:t>m</a:t>
                      </a:r>
                      <a:r>
                        <a:rPr lang="fr-FR" sz="1800" dirty="0" smtClean="0">
                          <a:latin typeface="Calibri" pitchFamily="34" charset="0"/>
                          <a:ea typeface="Times New Roman"/>
                          <a:cs typeface="Times New Roman"/>
                        </a:rPr>
                        <a:t>s</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533653">
                <a:tc>
                  <a:txBody>
                    <a:bodyPr/>
                    <a:lstStyle/>
                    <a:p>
                      <a:pPr>
                        <a:spcAft>
                          <a:spcPts val="0"/>
                        </a:spcAft>
                      </a:pPr>
                      <a:r>
                        <a:rPr lang="en-US" sz="1800" dirty="0">
                          <a:solidFill>
                            <a:srgbClr val="000000"/>
                          </a:solidFill>
                          <a:latin typeface="Calibri"/>
                          <a:ea typeface="Times New Roman"/>
                          <a:cs typeface="Times New Roman"/>
                        </a:rPr>
                        <a:t>Dark signal at </a:t>
                      </a:r>
                      <a:r>
                        <a:rPr lang="en-US" sz="1800" dirty="0" smtClean="0">
                          <a:solidFill>
                            <a:srgbClr val="000000"/>
                          </a:solidFill>
                          <a:latin typeface="Calibri"/>
                          <a:ea typeface="Times New Roman"/>
                          <a:cs typeface="Times New Roman"/>
                        </a:rPr>
                        <a:t>1503 </a:t>
                      </a:r>
                      <a:r>
                        <a:rPr lang="en-US" sz="1800" dirty="0">
                          <a:solidFill>
                            <a:srgbClr val="000000"/>
                          </a:solidFill>
                          <a:latin typeface="Calibri"/>
                          <a:ea typeface="Times New Roman"/>
                          <a:cs typeface="Times New Roman"/>
                        </a:rPr>
                        <a:t>fps</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smtClean="0">
                          <a:solidFill>
                            <a:srgbClr val="000000"/>
                          </a:solidFill>
                          <a:latin typeface="Calibri"/>
                          <a:ea typeface="Times New Roman"/>
                          <a:cs typeface="Times New Roman"/>
                        </a:rPr>
                        <a:t>0.0023</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0.002</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smtClean="0">
                          <a:solidFill>
                            <a:srgbClr val="000000"/>
                          </a:solidFill>
                          <a:latin typeface="Calibri"/>
                          <a:ea typeface="Times New Roman"/>
                          <a:cs typeface="Times New Roman"/>
                        </a:rPr>
                        <a:t>e-/</a:t>
                      </a:r>
                      <a:r>
                        <a:rPr lang="en-US" sz="1800" dirty="0">
                          <a:solidFill>
                            <a:srgbClr val="000000"/>
                          </a:solidFill>
                          <a:latin typeface="Calibri"/>
                          <a:ea typeface="Times New Roman"/>
                          <a:cs typeface="Times New Roman"/>
                        </a:rPr>
                        <a:t>pix</a:t>
                      </a:r>
                      <a:r>
                        <a:rPr lang="en-US" sz="1800" dirty="0" smtClean="0">
                          <a:solidFill>
                            <a:srgbClr val="000000"/>
                          </a:solidFill>
                          <a:latin typeface="Calibri"/>
                          <a:ea typeface="Times New Roman"/>
                          <a:cs typeface="Times New Roman"/>
                        </a:rPr>
                        <a:t>/</a:t>
                      </a:r>
                    </a:p>
                    <a:p>
                      <a:pPr algn="ctr">
                        <a:spcAft>
                          <a:spcPts val="0"/>
                        </a:spcAft>
                      </a:pPr>
                      <a:r>
                        <a:rPr lang="en-US" sz="1800" dirty="0" smtClean="0">
                          <a:solidFill>
                            <a:srgbClr val="000000"/>
                          </a:solidFill>
                          <a:latin typeface="Calibri"/>
                          <a:ea typeface="Times New Roman"/>
                          <a:cs typeface="Times New Roman"/>
                        </a:rPr>
                        <a:t>frame</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827">
                <a:tc>
                  <a:txBody>
                    <a:bodyPr/>
                    <a:lstStyle/>
                    <a:p>
                      <a:pPr>
                        <a:spcAft>
                          <a:spcPts val="0"/>
                        </a:spcAft>
                      </a:pPr>
                      <a:r>
                        <a:rPr lang="en-US" sz="1800" dirty="0">
                          <a:solidFill>
                            <a:srgbClr val="000000"/>
                          </a:solidFill>
                          <a:latin typeface="Calibri"/>
                          <a:ea typeface="Times New Roman"/>
                          <a:cs typeface="Times New Roman"/>
                        </a:rPr>
                        <a:t>Detector operating temperature</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smtClean="0">
                          <a:solidFill>
                            <a:srgbClr val="000000"/>
                          </a:solidFill>
                          <a:latin typeface="Calibri"/>
                          <a:ea typeface="Times New Roman"/>
                          <a:cs typeface="Times New Roman"/>
                        </a:rPr>
                        <a:t>- 45</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-45</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a:solidFill>
                            <a:srgbClr val="000000"/>
                          </a:solidFill>
                          <a:latin typeface="Calibri"/>
                          <a:ea typeface="Times New Roman"/>
                          <a:cs typeface="Times New Roman"/>
                        </a:rPr>
                        <a:t>°C</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827">
                <a:tc>
                  <a:txBody>
                    <a:bodyPr/>
                    <a:lstStyle/>
                    <a:p>
                      <a:pPr>
                        <a:spcAft>
                          <a:spcPts val="0"/>
                        </a:spcAft>
                      </a:pPr>
                      <a:r>
                        <a:rPr lang="en-US" sz="1800" dirty="0">
                          <a:solidFill>
                            <a:srgbClr val="000000"/>
                          </a:solidFill>
                          <a:latin typeface="Calibri"/>
                          <a:ea typeface="Times New Roman"/>
                          <a:cs typeface="Times New Roman"/>
                        </a:rPr>
                        <a:t>Peak Quantum Efficiency at 650 nm</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a:solidFill>
                            <a:srgbClr val="000000"/>
                          </a:solidFill>
                          <a:latin typeface="Calibri"/>
                          <a:ea typeface="Times New Roman"/>
                          <a:cs typeface="Times New Roman"/>
                        </a:rPr>
                        <a:t>94</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94</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a:solidFill>
                            <a:srgbClr val="000000"/>
                          </a:solidFill>
                          <a:latin typeface="Calibri"/>
                          <a:ea typeface="Times New Roman"/>
                          <a:cs typeface="Times New Roman"/>
                        </a:rPr>
                        <a:t>%</a:t>
                      </a:r>
                      <a:endParaRPr lang="fr-FR" sz="1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827">
                <a:tc>
                  <a:txBody>
                    <a:bodyPr/>
                    <a:lstStyle/>
                    <a:p>
                      <a:pPr>
                        <a:spcAft>
                          <a:spcPts val="0"/>
                        </a:spcAft>
                      </a:pPr>
                      <a:r>
                        <a:rPr lang="en-US" sz="1800">
                          <a:solidFill>
                            <a:srgbClr val="000000"/>
                          </a:solidFill>
                          <a:latin typeface="Calibri"/>
                          <a:ea typeface="Times New Roman"/>
                          <a:cs typeface="Times New Roman"/>
                        </a:rPr>
                        <a:t>Linearity at gain x1000 from 10 to 150 ke</a:t>
                      </a:r>
                      <a:endParaRPr lang="fr-FR" sz="180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smtClean="0">
                          <a:solidFill>
                            <a:srgbClr val="000000"/>
                          </a:solidFill>
                          <a:latin typeface="Calibri"/>
                          <a:ea typeface="Times New Roman"/>
                          <a:cs typeface="Times New Roman"/>
                        </a:rPr>
                        <a:t>&lt;3</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solidFill>
                            <a:srgbClr val="000000"/>
                          </a:solidFill>
                          <a:latin typeface="Calibri"/>
                          <a:ea typeface="Times New Roman"/>
                          <a:cs typeface="Times New Roman"/>
                        </a:rPr>
                        <a:t>&lt;3</a:t>
                      </a:r>
                      <a:endParaRPr lang="fr-FR" sz="1800" dirty="0" smtClean="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a:solidFill>
                            <a:srgbClr val="000000"/>
                          </a:solidFill>
                          <a:latin typeface="Calibri"/>
                          <a:ea typeface="Times New Roman"/>
                          <a:cs typeface="Times New Roman"/>
                        </a:rPr>
                        <a:t>%</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266827">
                <a:tc>
                  <a:txBody>
                    <a:bodyPr/>
                    <a:lstStyle/>
                    <a:p>
                      <a:pPr>
                        <a:spcAft>
                          <a:spcPts val="0"/>
                        </a:spcAft>
                      </a:pPr>
                      <a:r>
                        <a:rPr lang="en-US" sz="1800" dirty="0">
                          <a:solidFill>
                            <a:srgbClr val="000000"/>
                          </a:solidFill>
                          <a:latin typeface="Calibri"/>
                          <a:ea typeface="Times New Roman"/>
                          <a:cs typeface="Times New Roman"/>
                        </a:rPr>
                        <a:t>Image area Full Well Capacity at gain x1, </a:t>
                      </a:r>
                      <a:r>
                        <a:rPr lang="en-US" sz="1800" dirty="0" smtClean="0">
                          <a:solidFill>
                            <a:srgbClr val="000000"/>
                          </a:solidFill>
                          <a:latin typeface="Calibri"/>
                          <a:ea typeface="Times New Roman"/>
                          <a:cs typeface="Times New Roman"/>
                        </a:rPr>
                        <a:t>1503 </a:t>
                      </a:r>
                      <a:r>
                        <a:rPr lang="en-US" sz="1800" dirty="0">
                          <a:solidFill>
                            <a:srgbClr val="000000"/>
                          </a:solidFill>
                          <a:latin typeface="Calibri"/>
                          <a:ea typeface="Times New Roman"/>
                          <a:cs typeface="Times New Roman"/>
                        </a:rPr>
                        <a:t>fps</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smtClean="0">
                          <a:solidFill>
                            <a:srgbClr val="000000"/>
                          </a:solidFill>
                          <a:latin typeface="Calibri"/>
                          <a:ea typeface="Times New Roman"/>
                          <a:cs typeface="Times New Roman"/>
                        </a:rPr>
                        <a:t>300</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300</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err="1" smtClean="0">
                          <a:solidFill>
                            <a:srgbClr val="000000"/>
                          </a:solidFill>
                          <a:latin typeface="Calibri"/>
                          <a:ea typeface="Times New Roman"/>
                          <a:cs typeface="Times New Roman"/>
                        </a:rPr>
                        <a:t>ke</a:t>
                      </a:r>
                      <a:r>
                        <a:rPr lang="en-US" sz="1800" baseline="30000" dirty="0" smtClean="0">
                          <a:solidFill>
                            <a:srgbClr val="000000"/>
                          </a:solidFill>
                          <a:latin typeface="Calibri"/>
                          <a:ea typeface="Times New Roman"/>
                          <a:cs typeface="Times New Roman"/>
                        </a:rPr>
                        <a:t>-</a:t>
                      </a:r>
                      <a:endParaRPr lang="fr-FR" sz="1800" baseline="300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389122">
                <a:tc>
                  <a:txBody>
                    <a:bodyPr/>
                    <a:lstStyle/>
                    <a:p>
                      <a:pPr>
                        <a:spcAft>
                          <a:spcPts val="0"/>
                        </a:spcAft>
                      </a:pPr>
                      <a:r>
                        <a:rPr lang="en-US" sz="1800" dirty="0">
                          <a:solidFill>
                            <a:srgbClr val="000000"/>
                          </a:solidFill>
                          <a:latin typeface="Calibri"/>
                          <a:ea typeface="Times New Roman"/>
                          <a:cs typeface="Times New Roman"/>
                        </a:rPr>
                        <a:t>Parallel CTE at gain x1, </a:t>
                      </a:r>
                      <a:r>
                        <a:rPr lang="en-US" sz="1800" dirty="0" smtClean="0">
                          <a:solidFill>
                            <a:srgbClr val="000000"/>
                          </a:solidFill>
                          <a:latin typeface="Calibri"/>
                          <a:ea typeface="Times New Roman"/>
                          <a:cs typeface="Times New Roman"/>
                        </a:rPr>
                        <a:t>1503 </a:t>
                      </a:r>
                      <a:r>
                        <a:rPr lang="en-US" sz="1800" dirty="0">
                          <a:solidFill>
                            <a:srgbClr val="000000"/>
                          </a:solidFill>
                          <a:latin typeface="Calibri"/>
                          <a:ea typeface="Times New Roman"/>
                          <a:cs typeface="Times New Roman"/>
                        </a:rPr>
                        <a:t>fps</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smtClean="0">
                          <a:solidFill>
                            <a:srgbClr val="000000"/>
                          </a:solidFill>
                          <a:latin typeface="Calibri"/>
                          <a:ea typeface="Times New Roman"/>
                          <a:cs typeface="Times New Roman"/>
                        </a:rPr>
                        <a:t>0.9999</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0.9999</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a:solidFill>
                            <a:srgbClr val="000000"/>
                          </a:solidFill>
                          <a:latin typeface="Calibri"/>
                          <a:ea typeface="Times New Roman"/>
                          <a:cs typeface="Times New Roman"/>
                        </a:rPr>
                        <a:t>N/A</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r h="389122">
                <a:tc>
                  <a:txBody>
                    <a:bodyPr/>
                    <a:lstStyle/>
                    <a:p>
                      <a:pPr>
                        <a:spcAft>
                          <a:spcPts val="0"/>
                        </a:spcAft>
                      </a:pPr>
                      <a:r>
                        <a:rPr lang="en-US" sz="1800" dirty="0">
                          <a:solidFill>
                            <a:srgbClr val="000000"/>
                          </a:solidFill>
                          <a:latin typeface="Calibri"/>
                          <a:ea typeface="Times New Roman"/>
                          <a:cs typeface="Times New Roman"/>
                        </a:rPr>
                        <a:t>Serial CTE at gain x1, </a:t>
                      </a:r>
                      <a:r>
                        <a:rPr lang="en-US" sz="1800" dirty="0" smtClean="0">
                          <a:solidFill>
                            <a:srgbClr val="000000"/>
                          </a:solidFill>
                          <a:latin typeface="Calibri"/>
                          <a:ea typeface="Times New Roman"/>
                          <a:cs typeface="Times New Roman"/>
                        </a:rPr>
                        <a:t>1503 </a:t>
                      </a:r>
                      <a:r>
                        <a:rPr lang="en-US" sz="1800" dirty="0">
                          <a:solidFill>
                            <a:srgbClr val="000000"/>
                          </a:solidFill>
                          <a:latin typeface="Calibri"/>
                          <a:ea typeface="Times New Roman"/>
                          <a:cs typeface="Times New Roman"/>
                        </a:rPr>
                        <a:t>fps</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smtClean="0">
                          <a:solidFill>
                            <a:srgbClr val="000000"/>
                          </a:solidFill>
                          <a:latin typeface="Calibri"/>
                          <a:ea typeface="Times New Roman"/>
                          <a:cs typeface="Times New Roman"/>
                        </a:rPr>
                        <a:t>0.9999</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fr-FR" sz="1800" dirty="0" smtClean="0">
                          <a:latin typeface="Calibri" pitchFamily="34" charset="0"/>
                          <a:ea typeface="Times New Roman"/>
                          <a:cs typeface="Times New Roman"/>
                        </a:rPr>
                        <a:t>0.9999</a:t>
                      </a:r>
                      <a:endParaRPr lang="fr-FR" sz="1800" dirty="0">
                        <a:latin typeface="Calibri" pitchFamily="34" charset="0"/>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a:spcAft>
                          <a:spcPts val="0"/>
                        </a:spcAft>
                      </a:pPr>
                      <a:r>
                        <a:rPr lang="en-US" sz="1800" dirty="0">
                          <a:solidFill>
                            <a:srgbClr val="000000"/>
                          </a:solidFill>
                          <a:latin typeface="Calibri"/>
                          <a:ea typeface="Times New Roman"/>
                          <a:cs typeface="Times New Roman"/>
                        </a:rPr>
                        <a:t>N/A</a:t>
                      </a:r>
                      <a:endParaRPr lang="fr-FR" sz="18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40000"/>
                        <a:lumOff val="60000"/>
                      </a:schemeClr>
                    </a:solidFill>
                  </a:tcPr>
                </a:tc>
              </a:tr>
            </a:tbl>
          </a:graphicData>
        </a:graphic>
      </p:graphicFrame>
      <p:sp>
        <p:nvSpPr>
          <p:cNvPr id="7" name="ZoneTexte 6"/>
          <p:cNvSpPr txBox="1"/>
          <p:nvPr/>
        </p:nvSpPr>
        <p:spPr>
          <a:xfrm>
            <a:off x="609600" y="5444092"/>
            <a:ext cx="7772400" cy="523220"/>
          </a:xfrm>
          <a:prstGeom prst="rect">
            <a:avLst/>
          </a:prstGeom>
          <a:noFill/>
        </p:spPr>
        <p:txBody>
          <a:bodyPr wrap="square" rtlCol="0">
            <a:spAutoFit/>
          </a:bodyPr>
          <a:lstStyle/>
          <a:p>
            <a:r>
              <a:rPr lang="fr-FR" sz="2800" dirty="0" smtClean="0">
                <a:solidFill>
                  <a:srgbClr val="FFFFFF"/>
                </a:solidFill>
                <a:latin typeface="DINOT" pitchFamily="34" charset="0"/>
              </a:rPr>
              <a:t>No performances </a:t>
            </a:r>
            <a:r>
              <a:rPr lang="fr-FR" sz="2800" dirty="0" err="1" smtClean="0">
                <a:solidFill>
                  <a:srgbClr val="FFFFFF"/>
                </a:solidFill>
                <a:latin typeface="DINOT" pitchFamily="34" charset="0"/>
              </a:rPr>
              <a:t>degradation</a:t>
            </a:r>
            <a:r>
              <a:rPr lang="fr-FR" sz="2800" dirty="0" smtClean="0">
                <a:solidFill>
                  <a:srgbClr val="FFFFFF"/>
                </a:solidFill>
                <a:latin typeface="DINOT" pitchFamily="34" charset="0"/>
              </a:rPr>
              <a:t> </a:t>
            </a:r>
            <a:r>
              <a:rPr lang="fr-FR" sz="2800" dirty="0" err="1" smtClean="0">
                <a:solidFill>
                  <a:srgbClr val="FFFFFF"/>
                </a:solidFill>
                <a:latin typeface="DINOT" pitchFamily="34" charset="0"/>
              </a:rPr>
              <a:t>with</a:t>
            </a:r>
            <a:r>
              <a:rPr lang="fr-FR" sz="2800" dirty="0" smtClean="0">
                <a:solidFill>
                  <a:srgbClr val="FFFFFF"/>
                </a:solidFill>
                <a:latin typeface="DINOT" pitchFamily="34" charset="0"/>
              </a:rPr>
              <a:t> OCAM </a:t>
            </a:r>
            <a:r>
              <a:rPr lang="fr-FR" sz="2800" baseline="30000" dirty="0" smtClean="0">
                <a:solidFill>
                  <a:srgbClr val="FFFFFF"/>
                </a:solidFill>
                <a:latin typeface="DINOT" pitchFamily="34" charset="0"/>
              </a:rPr>
              <a:t>2K</a:t>
            </a:r>
            <a:endParaRPr lang="fr-FR" sz="2800" baseline="30000" dirty="0">
              <a:solidFill>
                <a:srgbClr val="FFFFFF"/>
              </a:solidFill>
              <a:latin typeface="DINOT" pitchFamily="34" charset="0"/>
            </a:endParaRPr>
          </a:p>
        </p:txBody>
      </p:sp>
    </p:spTree>
    <p:extLst>
      <p:ext uri="{BB962C8B-B14F-4D97-AF65-F5344CB8AC3E}">
        <p14:creationId xmlns:p14="http://schemas.microsoft.com/office/powerpoint/2010/main" val="921801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28600" y="2362200"/>
            <a:ext cx="8410136" cy="1539240"/>
          </a:xfrm>
        </p:spPr>
        <p:txBody>
          <a:bodyPr>
            <a:normAutofit fontScale="90000"/>
          </a:bodyPr>
          <a:lstStyle/>
          <a:p>
            <a:pPr algn="ctr"/>
            <a:r>
              <a:rPr lang="fr-FR" sz="4000" dirty="0" smtClean="0"/>
              <a:t>A 880X800 700 HZ CMOS DEVICE FOR NATURAL/LASER GUIDE STAR WAVEFRONT SENSING ON ELT</a:t>
            </a:r>
            <a:endParaRPr lang="fr-FR" sz="4000" dirty="0"/>
          </a:p>
        </p:txBody>
      </p:sp>
      <p:pic>
        <p:nvPicPr>
          <p:cNvPr id="3" name="Picture 13" descr="eso-logo"/>
          <p:cNvPicPr>
            <a:picLocks noChangeAspect="1" noChangeArrowheads="1"/>
          </p:cNvPicPr>
          <p:nvPr/>
        </p:nvPicPr>
        <p:blipFill>
          <a:blip r:embed="rId2" cstate="print"/>
          <a:srcRect/>
          <a:stretch>
            <a:fillRect/>
          </a:stretch>
        </p:blipFill>
        <p:spPr bwMode="auto">
          <a:xfrm>
            <a:off x="7848600" y="4648200"/>
            <a:ext cx="559859" cy="762000"/>
          </a:xfrm>
          <a:prstGeom prst="rect">
            <a:avLst/>
          </a:prstGeom>
          <a:noFill/>
          <a:ln w="9525">
            <a:noFill/>
            <a:miter lim="800000"/>
            <a:headEnd/>
            <a:tailEnd/>
          </a:ln>
        </p:spPr>
      </p:pic>
      <p:pic>
        <p:nvPicPr>
          <p:cNvPr id="4" name="Picture 7" descr="opt_col_big"/>
          <p:cNvPicPr>
            <a:picLocks noChangeAspect="1" noChangeArrowheads="1"/>
          </p:cNvPicPr>
          <p:nvPr/>
        </p:nvPicPr>
        <p:blipFill>
          <a:blip r:embed="rId3" cstate="print"/>
          <a:srcRect/>
          <a:stretch>
            <a:fillRect/>
          </a:stretch>
        </p:blipFill>
        <p:spPr bwMode="auto">
          <a:xfrm>
            <a:off x="6934200" y="4648200"/>
            <a:ext cx="609600" cy="783135"/>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pPr>
              <a:defRPr/>
            </a:pPr>
            <a:r>
              <a:rPr lang="en-US" smtClean="0"/>
              <a:t>Oct 9 2013</a:t>
            </a:r>
            <a:endParaRPr lang="en-GB" dirty="0"/>
          </a:p>
        </p:txBody>
      </p:sp>
      <p:sp>
        <p:nvSpPr>
          <p:cNvPr id="6" name="Espace réservé du numéro de diapositive 5"/>
          <p:cNvSpPr>
            <a:spLocks noGrp="1"/>
          </p:cNvSpPr>
          <p:nvPr>
            <p:ph type="sldNum" sz="quarter" idx="12"/>
          </p:nvPr>
        </p:nvSpPr>
        <p:spPr/>
        <p:txBody>
          <a:bodyPr/>
          <a:lstStyle/>
          <a:p>
            <a:pPr>
              <a:defRPr/>
            </a:pPr>
            <a:fld id="{41938B2C-767C-42AD-9140-DD2AC3BFF95B}" type="slidenum">
              <a:rPr lang="en-GB" smtClean="0"/>
              <a:pPr>
                <a:defRPr/>
              </a:pPr>
              <a:t>29</a:t>
            </a:fld>
            <a:endParaRPr lang="en-GB"/>
          </a:p>
        </p:txBody>
      </p:sp>
      <p:sp>
        <p:nvSpPr>
          <p:cNvPr id="7" name="Espace réservé du pied de page 6"/>
          <p:cNvSpPr>
            <a:spLocks noGrp="1"/>
          </p:cNvSpPr>
          <p:nvPr>
            <p:ph type="ftr" sz="quarter" idx="11"/>
          </p:nvPr>
        </p:nvSpPr>
        <p:spPr/>
        <p:txBody>
          <a:bodyPr/>
          <a:lstStyle/>
          <a:p>
            <a:pPr>
              <a:defRPr/>
            </a:pPr>
            <a:r>
              <a:rPr lang="en-US" smtClean="0"/>
              <a:t>Vis and IR wavefront sensing detectors</a:t>
            </a:r>
            <a:endParaRPr lang="en-GB"/>
          </a:p>
        </p:txBody>
      </p:sp>
      <p:sp>
        <p:nvSpPr>
          <p:cNvPr id="9" name="ZoneTexte 8"/>
          <p:cNvSpPr txBox="1"/>
          <p:nvPr/>
        </p:nvSpPr>
        <p:spPr>
          <a:xfrm>
            <a:off x="2529516" y="5210145"/>
            <a:ext cx="2308645" cy="400110"/>
          </a:xfrm>
          <a:prstGeom prst="rect">
            <a:avLst/>
          </a:prstGeom>
          <a:solidFill>
            <a:srgbClr val="FFFF00"/>
          </a:solidFill>
          <a:ln w="38100">
            <a:solidFill>
              <a:srgbClr val="FF0000"/>
            </a:solidFill>
          </a:ln>
        </p:spPr>
        <p:txBody>
          <a:bodyPr wrap="none" rtlCol="0">
            <a:spAutoFit/>
          </a:bodyPr>
          <a:lstStyle/>
          <a:p>
            <a:r>
              <a:rPr lang="fr-FR" dirty="0" err="1" smtClean="0"/>
              <a:t>Fast</a:t>
            </a:r>
            <a:r>
              <a:rPr lang="fr-FR" dirty="0" smtClean="0"/>
              <a:t> visible CMOS</a:t>
            </a:r>
            <a:endParaRPr lang="fr-FR"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71372"/>
            <a:ext cx="6486525"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445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err="1" smtClean="0"/>
              <a:t>Fast</a:t>
            </a:r>
            <a:r>
              <a:rPr lang="fr-FR" dirty="0" smtClean="0"/>
              <a:t> </a:t>
            </a:r>
            <a:r>
              <a:rPr lang="fr-FR" dirty="0" err="1" smtClean="0"/>
              <a:t>infrared</a:t>
            </a:r>
            <a:r>
              <a:rPr lang="fr-FR" dirty="0" smtClean="0"/>
              <a:t> APD </a:t>
            </a:r>
            <a:r>
              <a:rPr lang="fr-FR" dirty="0" err="1" smtClean="0"/>
              <a:t>devices</a:t>
            </a:r>
            <a:r>
              <a:rPr lang="fr-FR" dirty="0" smtClean="0"/>
              <a:t>: the RAPID </a:t>
            </a:r>
            <a:r>
              <a:rPr lang="fr-FR" dirty="0" err="1" smtClean="0"/>
              <a:t>project</a:t>
            </a:r>
            <a:endParaRPr lang="fr-FR" dirty="0" smtClean="0"/>
          </a:p>
          <a:p>
            <a:r>
              <a:rPr lang="fr-FR" dirty="0" err="1" smtClean="0"/>
              <a:t>Fast</a:t>
            </a:r>
            <a:r>
              <a:rPr lang="fr-FR" dirty="0" smtClean="0"/>
              <a:t> EMCCD WFS: CCD220 and OCAM</a:t>
            </a:r>
          </a:p>
          <a:p>
            <a:r>
              <a:rPr lang="fr-FR" dirty="0" smtClean="0"/>
              <a:t>CMOS state of the art </a:t>
            </a:r>
            <a:r>
              <a:rPr lang="fr-FR" dirty="0" err="1" smtClean="0"/>
              <a:t>development</a:t>
            </a:r>
            <a:r>
              <a:rPr lang="fr-FR" dirty="0" smtClean="0"/>
              <a:t>: NGSD</a:t>
            </a:r>
            <a:endParaRPr lang="en-US" dirty="0"/>
          </a:p>
        </p:txBody>
      </p:sp>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sp>
        <p:nvSpPr>
          <p:cNvPr id="6" name="Espace réservé du numéro de diapositive 5"/>
          <p:cNvSpPr>
            <a:spLocks noGrp="1"/>
          </p:cNvSpPr>
          <p:nvPr>
            <p:ph type="sldNum" sz="quarter" idx="12"/>
          </p:nvPr>
        </p:nvSpPr>
        <p:spPr/>
        <p:txBody>
          <a:bodyPr/>
          <a:lstStyle/>
          <a:p>
            <a:pPr>
              <a:defRPr/>
            </a:pPr>
            <a:fld id="{F6CA8153-DF4C-4E70-B31D-E04F96F33BEA}" type="slidenum">
              <a:rPr lang="en-GB" smtClean="0"/>
              <a:pPr>
                <a:defRPr/>
              </a:pPr>
              <a:t>3</a:t>
            </a:fld>
            <a:endParaRPr lang="en-GB"/>
          </a:p>
        </p:txBody>
      </p:sp>
      <p:sp>
        <p:nvSpPr>
          <p:cNvPr id="7" name="Rectangle 6"/>
          <p:cNvSpPr/>
          <p:nvPr/>
        </p:nvSpPr>
        <p:spPr>
          <a:xfrm>
            <a:off x="229295" y="381000"/>
            <a:ext cx="8152705" cy="70788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Content of this talk</a:t>
            </a:r>
            <a:endParaRPr lang="fr-FR"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893399598"/>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6" name="Espace réservé du pied de page 5"/>
          <p:cNvSpPr>
            <a:spLocks noGrp="1"/>
          </p:cNvSpPr>
          <p:nvPr>
            <p:ph type="ftr" sz="quarter" idx="11"/>
          </p:nvPr>
        </p:nvSpPr>
        <p:spPr/>
        <p:txBody>
          <a:bodyPr/>
          <a:lstStyle/>
          <a:p>
            <a:pPr>
              <a:defRPr/>
            </a:pPr>
            <a:r>
              <a:rPr lang="en-US" smtClean="0"/>
              <a:t>Vis and IR wavefront sensing detectors</a:t>
            </a:r>
            <a:endParaRPr lang="en-GB"/>
          </a:p>
        </p:txBody>
      </p:sp>
      <p:pic>
        <p:nvPicPr>
          <p:cNvPr id="7" name="Picture 13" descr="eso-logo"/>
          <p:cNvPicPr>
            <a:picLocks noChangeAspect="1" noChangeArrowheads="1"/>
          </p:cNvPicPr>
          <p:nvPr/>
        </p:nvPicPr>
        <p:blipFill>
          <a:blip r:embed="rId2" cstate="print"/>
          <a:srcRect/>
          <a:stretch>
            <a:fillRect/>
          </a:stretch>
        </p:blipFill>
        <p:spPr bwMode="auto">
          <a:xfrm>
            <a:off x="8382000" y="228600"/>
            <a:ext cx="559859" cy="762000"/>
          </a:xfrm>
          <a:prstGeom prst="rect">
            <a:avLst/>
          </a:prstGeom>
          <a:noFill/>
          <a:ln w="9525">
            <a:noFill/>
            <a:miter lim="800000"/>
            <a:headEnd/>
            <a:tailEnd/>
          </a:ln>
        </p:spPr>
      </p:pic>
      <p:pic>
        <p:nvPicPr>
          <p:cNvPr id="8" name="Picture 7" descr="opt_col_big"/>
          <p:cNvPicPr>
            <a:picLocks noChangeAspect="1" noChangeArrowheads="1"/>
          </p:cNvPicPr>
          <p:nvPr/>
        </p:nvPicPr>
        <p:blipFill>
          <a:blip r:embed="rId3" cstate="print"/>
          <a:srcRect/>
          <a:stretch>
            <a:fillRect/>
          </a:stretch>
        </p:blipFill>
        <p:spPr bwMode="auto">
          <a:xfrm>
            <a:off x="76200" y="76200"/>
            <a:ext cx="609600" cy="783135"/>
          </a:xfrm>
          <a:prstGeom prst="rect">
            <a:avLst/>
          </a:prstGeom>
          <a:noFill/>
          <a:ln w="9525">
            <a:noFill/>
            <a:miter lim="800000"/>
            <a:headEnd/>
            <a:tailEnd/>
          </a:ln>
        </p:spPr>
      </p:pic>
      <p:sp>
        <p:nvSpPr>
          <p:cNvPr id="10" name="Titre 9"/>
          <p:cNvSpPr>
            <a:spLocks noGrp="1"/>
          </p:cNvSpPr>
          <p:nvPr>
            <p:ph type="title"/>
          </p:nvPr>
        </p:nvSpPr>
        <p:spPr>
          <a:xfrm>
            <a:off x="1743903" y="228600"/>
            <a:ext cx="5757730"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CMOS NGSD characteristics</a:t>
            </a:r>
            <a:endParaRPr lang="fr-FR"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9" name="Espace réservé du numéro de diapositive 8"/>
          <p:cNvSpPr>
            <a:spLocks noGrp="1"/>
          </p:cNvSpPr>
          <p:nvPr>
            <p:ph type="sldNum" sz="quarter" idx="12"/>
          </p:nvPr>
        </p:nvSpPr>
        <p:spPr/>
        <p:txBody>
          <a:bodyPr/>
          <a:lstStyle/>
          <a:p>
            <a:pPr>
              <a:defRPr/>
            </a:pPr>
            <a:fld id="{F6CA8153-DF4C-4E70-B31D-E04F96F33BEA}" type="slidenum">
              <a:rPr lang="en-GB" smtClean="0"/>
              <a:pPr>
                <a:defRPr/>
              </a:pPr>
              <a:t>30</a:t>
            </a:fld>
            <a:endParaRPr lang="en-GB"/>
          </a:p>
        </p:txBody>
      </p:sp>
      <p:graphicFrame>
        <p:nvGraphicFramePr>
          <p:cNvPr id="11" name="Tableau 10"/>
          <p:cNvGraphicFramePr>
            <a:graphicFrameLocks noGrp="1"/>
          </p:cNvGraphicFramePr>
          <p:nvPr>
            <p:extLst>
              <p:ext uri="{D42A27DB-BD31-4B8C-83A1-F6EECF244321}">
                <p14:modId xmlns:p14="http://schemas.microsoft.com/office/powerpoint/2010/main" val="3010656093"/>
              </p:ext>
            </p:extLst>
          </p:nvPr>
        </p:nvGraphicFramePr>
        <p:xfrm>
          <a:off x="0" y="1295400"/>
          <a:ext cx="9144000" cy="4663440"/>
        </p:xfrm>
        <a:graphic>
          <a:graphicData uri="http://schemas.openxmlformats.org/drawingml/2006/table">
            <a:tbl>
              <a:tblPr>
                <a:tableStyleId>{69C7853C-536D-4A76-A0AE-DD22124D55A5}</a:tableStyleId>
              </a:tblPr>
              <a:tblGrid>
                <a:gridCol w="4572000"/>
                <a:gridCol w="4572000"/>
              </a:tblGrid>
              <a:tr h="0">
                <a:tc>
                  <a:txBody>
                    <a:bodyPr/>
                    <a:lstStyle/>
                    <a:p>
                      <a:pPr algn="l">
                        <a:spcAft>
                          <a:spcPts val="600"/>
                        </a:spcAft>
                      </a:pPr>
                      <a:r>
                        <a:rPr lang="en-US" sz="1800" dirty="0"/>
                        <a:t>Pixel number (including dark reference pixels)</a:t>
                      </a:r>
                      <a:endParaRPr lang="fr-FR" sz="1800" dirty="0">
                        <a:latin typeface="Times New Roman"/>
                        <a:ea typeface="Times New Roman"/>
                      </a:endParaRPr>
                    </a:p>
                  </a:txBody>
                  <a:tcPr marL="68580" marR="68580" marT="0" marB="0" anchor="ctr"/>
                </a:tc>
                <a:tc>
                  <a:txBody>
                    <a:bodyPr/>
                    <a:lstStyle/>
                    <a:p>
                      <a:pPr algn="l">
                        <a:spcAft>
                          <a:spcPts val="600"/>
                        </a:spcAft>
                      </a:pPr>
                      <a:r>
                        <a:rPr lang="en-US" sz="1800" dirty="0"/>
                        <a:t>“Natural Guide Star Detector” NGSD  - 880x840 pixels with 840x840 sensitive pixels </a:t>
                      </a:r>
                      <a:endParaRPr lang="fr-FR" sz="1800" dirty="0"/>
                    </a:p>
                  </a:txBody>
                  <a:tcPr marL="68580" marR="68580" marT="0" marB="0" anchor="ctr"/>
                </a:tc>
              </a:tr>
              <a:tr h="0">
                <a:tc>
                  <a:txBody>
                    <a:bodyPr/>
                    <a:lstStyle/>
                    <a:p>
                      <a:pPr algn="l">
                        <a:spcAft>
                          <a:spcPts val="600"/>
                        </a:spcAft>
                      </a:pPr>
                      <a:r>
                        <a:rPr lang="en-US" sz="1800" dirty="0"/>
                        <a:t>Detector technology</a:t>
                      </a:r>
                      <a:endParaRPr lang="fr-FR" sz="1800" dirty="0">
                        <a:latin typeface="Times New Roman"/>
                        <a:ea typeface="Times New Roman"/>
                      </a:endParaRPr>
                    </a:p>
                  </a:txBody>
                  <a:tcPr marL="68580" marR="68580" marT="0" marB="0" anchor="ctr"/>
                </a:tc>
                <a:tc>
                  <a:txBody>
                    <a:bodyPr/>
                    <a:lstStyle/>
                    <a:p>
                      <a:pPr algn="l">
                        <a:spcAft>
                          <a:spcPts val="600"/>
                        </a:spcAft>
                      </a:pPr>
                      <a:r>
                        <a:rPr lang="en-US" sz="1800"/>
                        <a:t>Thinned backside illuminated CMOS 0.18µm</a:t>
                      </a:r>
                      <a:endParaRPr lang="fr-FR" sz="1800">
                        <a:latin typeface="Times New Roman"/>
                        <a:ea typeface="Times New Roman"/>
                      </a:endParaRPr>
                    </a:p>
                  </a:txBody>
                  <a:tcPr marL="68580" marR="68580" marT="0" marB="0" anchor="ctr"/>
                </a:tc>
              </a:tr>
              <a:tr h="0">
                <a:tc>
                  <a:txBody>
                    <a:bodyPr/>
                    <a:lstStyle/>
                    <a:p>
                      <a:pPr algn="l">
                        <a:spcAft>
                          <a:spcPts val="600"/>
                        </a:spcAft>
                      </a:pPr>
                      <a:r>
                        <a:rPr lang="en-US" sz="1800" dirty="0"/>
                        <a:t>Pixel Pitch</a:t>
                      </a:r>
                      <a:endParaRPr lang="fr-FR" sz="1800" dirty="0">
                        <a:latin typeface="Times New Roman"/>
                        <a:ea typeface="Times New Roman"/>
                      </a:endParaRPr>
                    </a:p>
                  </a:txBody>
                  <a:tcPr marL="68580" marR="68580" marT="0" marB="0" anchor="ctr"/>
                </a:tc>
                <a:tc>
                  <a:txBody>
                    <a:bodyPr/>
                    <a:lstStyle/>
                    <a:p>
                      <a:pPr algn="l">
                        <a:spcAft>
                          <a:spcPts val="600"/>
                        </a:spcAft>
                      </a:pPr>
                      <a:r>
                        <a:rPr lang="en-US" sz="1800"/>
                        <a:t>24µm</a:t>
                      </a:r>
                      <a:endParaRPr lang="fr-FR" sz="1800">
                        <a:latin typeface="Times New Roman"/>
                        <a:ea typeface="Times New Roman"/>
                      </a:endParaRPr>
                    </a:p>
                  </a:txBody>
                  <a:tcPr marL="68580" marR="68580" marT="0" marB="0" anchor="ctr"/>
                </a:tc>
              </a:tr>
              <a:tr h="0">
                <a:tc>
                  <a:txBody>
                    <a:bodyPr/>
                    <a:lstStyle/>
                    <a:p>
                      <a:pPr algn="l">
                        <a:spcAft>
                          <a:spcPts val="600"/>
                        </a:spcAft>
                      </a:pPr>
                      <a:r>
                        <a:rPr lang="en-US" sz="1800" dirty="0"/>
                        <a:t>Pixel topology</a:t>
                      </a:r>
                      <a:endParaRPr lang="fr-FR" sz="1800" dirty="0">
                        <a:latin typeface="Times New Roman"/>
                        <a:ea typeface="Times New Roman"/>
                      </a:endParaRPr>
                    </a:p>
                  </a:txBody>
                  <a:tcPr marL="68580" marR="68580" marT="0" marB="0" anchor="ctr"/>
                </a:tc>
                <a:tc>
                  <a:txBody>
                    <a:bodyPr/>
                    <a:lstStyle/>
                    <a:p>
                      <a:pPr algn="l">
                        <a:spcAft>
                          <a:spcPts val="600"/>
                        </a:spcAft>
                      </a:pPr>
                      <a:r>
                        <a:rPr lang="en-US" sz="1800" dirty="0"/>
                        <a:t>4T pinned photodiode pixel</a:t>
                      </a:r>
                      <a:endParaRPr lang="fr-FR" sz="1800" dirty="0">
                        <a:latin typeface="Times New Roman"/>
                        <a:ea typeface="Times New Roman"/>
                      </a:endParaRPr>
                    </a:p>
                  </a:txBody>
                  <a:tcPr marL="68580" marR="68580" marT="0" marB="0" anchor="ctr"/>
                </a:tc>
              </a:tr>
              <a:tr h="0">
                <a:tc>
                  <a:txBody>
                    <a:bodyPr/>
                    <a:lstStyle/>
                    <a:p>
                      <a:pPr algn="l">
                        <a:spcAft>
                          <a:spcPts val="600"/>
                        </a:spcAft>
                      </a:pPr>
                      <a:r>
                        <a:rPr lang="en-US" sz="1800" dirty="0"/>
                        <a:t>Sub-aperture</a:t>
                      </a:r>
                      <a:endParaRPr lang="fr-FR" sz="1800" dirty="0">
                        <a:latin typeface="Times New Roman"/>
                        <a:ea typeface="Times New Roman"/>
                      </a:endParaRPr>
                    </a:p>
                  </a:txBody>
                  <a:tcPr marL="68580" marR="68580" marT="0" marB="0" anchor="ctr"/>
                </a:tc>
                <a:tc>
                  <a:txBody>
                    <a:bodyPr/>
                    <a:lstStyle/>
                    <a:p>
                      <a:pPr algn="l">
                        <a:spcAft>
                          <a:spcPts val="600"/>
                        </a:spcAft>
                      </a:pPr>
                      <a:r>
                        <a:rPr lang="en-US" sz="1800"/>
                        <a:t>20x20 pixels</a:t>
                      </a:r>
                      <a:endParaRPr lang="fr-FR" sz="1800">
                        <a:latin typeface="Times New Roman"/>
                        <a:ea typeface="Times New Roman"/>
                      </a:endParaRPr>
                    </a:p>
                  </a:txBody>
                  <a:tcPr marL="68580" marR="68580" marT="0" marB="0" anchor="ctr"/>
                </a:tc>
              </a:tr>
              <a:tr h="0">
                <a:tc>
                  <a:txBody>
                    <a:bodyPr/>
                    <a:lstStyle/>
                    <a:p>
                      <a:pPr algn="l">
                        <a:spcAft>
                          <a:spcPts val="600"/>
                        </a:spcAft>
                      </a:pPr>
                      <a:r>
                        <a:rPr lang="en-US" sz="1800" dirty="0"/>
                        <a:t>Array architecture</a:t>
                      </a:r>
                      <a:endParaRPr lang="fr-FR" sz="1800" dirty="0">
                        <a:latin typeface="Times New Roman"/>
                        <a:ea typeface="Times New Roman"/>
                      </a:endParaRPr>
                    </a:p>
                  </a:txBody>
                  <a:tcPr marL="68580" marR="68580" marT="0" marB="0" anchor="ctr"/>
                </a:tc>
                <a:tc>
                  <a:txBody>
                    <a:bodyPr/>
                    <a:lstStyle/>
                    <a:p>
                      <a:pPr algn="l">
                        <a:spcAft>
                          <a:spcPts val="600"/>
                        </a:spcAft>
                      </a:pPr>
                      <a:r>
                        <a:rPr lang="en-US" sz="1800" dirty="0" smtClean="0"/>
                        <a:t>42x42 </a:t>
                      </a:r>
                      <a:r>
                        <a:rPr lang="en-US" sz="1800" dirty="0"/>
                        <a:t>sub-apertures of 20x20 </a:t>
                      </a:r>
                      <a:r>
                        <a:rPr lang="en-US" sz="1800" dirty="0" smtClean="0"/>
                        <a:t>pixels</a:t>
                      </a:r>
                      <a:endParaRPr lang="fr-FR" sz="1800" dirty="0"/>
                    </a:p>
                  </a:txBody>
                  <a:tcPr marL="68580" marR="68580" marT="0" marB="0" anchor="ctr"/>
                </a:tc>
              </a:tr>
              <a:tr h="0">
                <a:tc>
                  <a:txBody>
                    <a:bodyPr/>
                    <a:lstStyle/>
                    <a:p>
                      <a:pPr algn="l">
                        <a:spcAft>
                          <a:spcPts val="600"/>
                        </a:spcAft>
                      </a:pPr>
                      <a:r>
                        <a:rPr lang="en-US" sz="1800" dirty="0"/>
                        <a:t>Pixel full well </a:t>
                      </a:r>
                      <a:endParaRPr lang="fr-FR" sz="1800" dirty="0">
                        <a:latin typeface="Times New Roman"/>
                        <a:ea typeface="Times New Roman"/>
                      </a:endParaRPr>
                    </a:p>
                  </a:txBody>
                  <a:tcPr marL="68580" marR="68580" marT="0" marB="0" anchor="ctr"/>
                </a:tc>
                <a:tc>
                  <a:txBody>
                    <a:bodyPr/>
                    <a:lstStyle/>
                    <a:p>
                      <a:pPr algn="l">
                        <a:spcAft>
                          <a:spcPts val="600"/>
                        </a:spcAft>
                      </a:pPr>
                      <a:r>
                        <a:rPr lang="en-US" sz="1800" dirty="0"/>
                        <a:t>4000 e-</a:t>
                      </a:r>
                      <a:endParaRPr lang="fr-FR" sz="1800" dirty="0">
                        <a:latin typeface="Times New Roman"/>
                        <a:ea typeface="Times New Roman"/>
                      </a:endParaRPr>
                    </a:p>
                  </a:txBody>
                  <a:tcPr marL="68580" marR="68580" marT="0" marB="0" anchor="ctr"/>
                </a:tc>
              </a:tr>
              <a:tr h="0">
                <a:tc>
                  <a:txBody>
                    <a:bodyPr/>
                    <a:lstStyle/>
                    <a:p>
                      <a:pPr algn="l">
                        <a:spcAft>
                          <a:spcPts val="600"/>
                        </a:spcAft>
                      </a:pPr>
                      <a:r>
                        <a:rPr lang="en-US" sz="1800"/>
                        <a:t>Read noise including ADC</a:t>
                      </a:r>
                      <a:endParaRPr lang="fr-FR" sz="1800">
                        <a:latin typeface="Times New Roman"/>
                        <a:ea typeface="Times New Roman"/>
                      </a:endParaRPr>
                    </a:p>
                  </a:txBody>
                  <a:tcPr marL="68580" marR="68580" marT="0" marB="0" anchor="ctr"/>
                </a:tc>
                <a:tc>
                  <a:txBody>
                    <a:bodyPr/>
                    <a:lstStyle/>
                    <a:p>
                      <a:pPr algn="l">
                        <a:spcAft>
                          <a:spcPts val="600"/>
                        </a:spcAft>
                      </a:pPr>
                      <a:r>
                        <a:rPr lang="en-US" sz="1800" dirty="0"/>
                        <a:t>&lt; 3.0 e</a:t>
                      </a:r>
                      <a:r>
                        <a:rPr lang="en-US" sz="1800" baseline="30000" dirty="0"/>
                        <a:t>-</a:t>
                      </a:r>
                      <a:r>
                        <a:rPr lang="en-US" sz="1800" baseline="-25000" dirty="0"/>
                        <a:t>RMS </a:t>
                      </a:r>
                      <a:r>
                        <a:rPr lang="en-US" sz="1800" dirty="0"/>
                        <a:t> </a:t>
                      </a:r>
                      <a:endParaRPr lang="fr-FR" sz="1800" dirty="0">
                        <a:latin typeface="Times New Roman"/>
                        <a:ea typeface="Times New Roman"/>
                      </a:endParaRPr>
                    </a:p>
                  </a:txBody>
                  <a:tcPr marL="68580" marR="68580" marT="0" marB="0" anchor="ctr"/>
                </a:tc>
              </a:tr>
              <a:tr h="0">
                <a:tc>
                  <a:txBody>
                    <a:bodyPr/>
                    <a:lstStyle/>
                    <a:p>
                      <a:pPr algn="l">
                        <a:spcAft>
                          <a:spcPts val="600"/>
                        </a:spcAft>
                      </a:pPr>
                      <a:r>
                        <a:rPr lang="en-US" sz="1800"/>
                        <a:t>ADCs configuration</a:t>
                      </a:r>
                      <a:endParaRPr lang="fr-FR" sz="1800">
                        <a:latin typeface="Times New Roman"/>
                        <a:ea typeface="Times New Roman"/>
                      </a:endParaRPr>
                    </a:p>
                  </a:txBody>
                  <a:tcPr marL="68580" marR="68580" marT="0" marB="0" anchor="ctr"/>
                </a:tc>
                <a:tc>
                  <a:txBody>
                    <a:bodyPr/>
                    <a:lstStyle/>
                    <a:p>
                      <a:pPr algn="l">
                        <a:spcAft>
                          <a:spcPts val="600"/>
                        </a:spcAft>
                      </a:pPr>
                      <a:r>
                        <a:rPr lang="en-US" sz="1800" dirty="0" smtClean="0"/>
                        <a:t>20 </a:t>
                      </a:r>
                      <a:r>
                        <a:rPr lang="en-US" sz="1800" dirty="0"/>
                        <a:t>x 880 column ADCs, 9 (goal 10) </a:t>
                      </a:r>
                      <a:r>
                        <a:rPr lang="en-US" sz="1800" dirty="0" smtClean="0"/>
                        <a:t>bits</a:t>
                      </a:r>
                      <a:endParaRPr lang="fr-FR" sz="1800" dirty="0"/>
                    </a:p>
                  </a:txBody>
                  <a:tcPr marL="68580" marR="68580" marT="0" marB="0" anchor="ctr"/>
                </a:tc>
              </a:tr>
              <a:tr h="0">
                <a:tc>
                  <a:txBody>
                    <a:bodyPr/>
                    <a:lstStyle/>
                    <a:p>
                      <a:pPr algn="l">
                        <a:spcAft>
                          <a:spcPts val="600"/>
                        </a:spcAft>
                      </a:pPr>
                      <a:r>
                        <a:rPr lang="en-US" sz="1800"/>
                        <a:t>Number of parallel LVDS channels</a:t>
                      </a:r>
                      <a:endParaRPr lang="fr-FR" sz="1800">
                        <a:latin typeface="Times New Roman"/>
                        <a:ea typeface="Times New Roman"/>
                      </a:endParaRPr>
                    </a:p>
                  </a:txBody>
                  <a:tcPr marL="68580" marR="68580" marT="0" marB="0" anchor="ctr"/>
                </a:tc>
                <a:tc>
                  <a:txBody>
                    <a:bodyPr/>
                    <a:lstStyle/>
                    <a:p>
                      <a:pPr algn="l">
                        <a:spcAft>
                          <a:spcPts val="600"/>
                        </a:spcAft>
                      </a:pPr>
                      <a:r>
                        <a:rPr lang="fr-FR" sz="1800" dirty="0" smtClean="0"/>
                        <a:t>22</a:t>
                      </a:r>
                      <a:endParaRPr lang="fr-FR" sz="1800" dirty="0">
                        <a:latin typeface="Times New Roman"/>
                        <a:ea typeface="Times New Roman"/>
                      </a:endParaRPr>
                    </a:p>
                  </a:txBody>
                  <a:tcPr marL="68580" marR="68580" marT="0" marB="0" anchor="ctr"/>
                </a:tc>
              </a:tr>
              <a:tr h="0">
                <a:tc>
                  <a:txBody>
                    <a:bodyPr/>
                    <a:lstStyle/>
                    <a:p>
                      <a:pPr algn="just">
                        <a:spcAft>
                          <a:spcPts val="600"/>
                        </a:spcAft>
                      </a:pPr>
                      <a:r>
                        <a:rPr lang="en-US" sz="1800"/>
                        <a:t>Serial LVDS channel bit rate </a:t>
                      </a:r>
                      <a:endParaRPr lang="fr-FR" sz="1800">
                        <a:latin typeface="Times New Roman"/>
                        <a:ea typeface="Times New Roman"/>
                      </a:endParaRPr>
                    </a:p>
                  </a:txBody>
                  <a:tcPr marL="68580" marR="68580" marT="0" marB="0" anchor="ctr"/>
                </a:tc>
                <a:tc>
                  <a:txBody>
                    <a:bodyPr/>
                    <a:lstStyle/>
                    <a:p>
                      <a:pPr algn="just">
                        <a:spcAft>
                          <a:spcPts val="600"/>
                        </a:spcAft>
                      </a:pPr>
                      <a:r>
                        <a:rPr lang="en-US" sz="1800" dirty="0"/>
                        <a:t>210 Mb/s baseline, up to 420 Mb/s (desired) </a:t>
                      </a:r>
                      <a:endParaRPr lang="fr-FR" sz="1800" dirty="0">
                        <a:latin typeface="Times New Roman"/>
                        <a:ea typeface="Times New Roman"/>
                      </a:endParaRPr>
                    </a:p>
                  </a:txBody>
                  <a:tcPr marL="68580" marR="68580" marT="0" marB="0" anchor="ctr"/>
                </a:tc>
              </a:tr>
              <a:tr h="0">
                <a:tc>
                  <a:txBody>
                    <a:bodyPr/>
                    <a:lstStyle/>
                    <a:p>
                      <a:pPr algn="just">
                        <a:spcAft>
                          <a:spcPts val="600"/>
                        </a:spcAft>
                      </a:pPr>
                      <a:r>
                        <a:rPr lang="en-US" sz="1800"/>
                        <a:t>Frame rate </a:t>
                      </a:r>
                      <a:endParaRPr lang="fr-FR" sz="1800">
                        <a:latin typeface="Times New Roman"/>
                        <a:ea typeface="Times New Roman"/>
                      </a:endParaRPr>
                    </a:p>
                  </a:txBody>
                  <a:tcPr marL="68580" marR="68580" marT="0" marB="0" anchor="ctr"/>
                </a:tc>
                <a:tc>
                  <a:txBody>
                    <a:bodyPr/>
                    <a:lstStyle/>
                    <a:p>
                      <a:pPr algn="just">
                        <a:spcAft>
                          <a:spcPts val="600"/>
                        </a:spcAft>
                      </a:pPr>
                      <a:r>
                        <a:rPr lang="en-US" sz="1800" u="sng" dirty="0"/>
                        <a:t>700 fps</a:t>
                      </a:r>
                      <a:r>
                        <a:rPr lang="en-US" sz="1800" dirty="0"/>
                        <a:t> up to 1000 fps with degraded </a:t>
                      </a:r>
                      <a:r>
                        <a:rPr lang="en-US" sz="1800" dirty="0" smtClean="0"/>
                        <a:t>performance</a:t>
                      </a:r>
                      <a:endParaRPr lang="fr-FR" sz="1800" dirty="0">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2761511690"/>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www.gmto.org/Resources/Still-GMT-S22-medium.jpg"/>
          <p:cNvPicPr>
            <a:picLocks noChangeAspect="1" noChangeArrowheads="1"/>
          </p:cNvPicPr>
          <p:nvPr/>
        </p:nvPicPr>
        <p:blipFill>
          <a:blip r:embed="rId2" cstate="print"/>
          <a:srcRect/>
          <a:stretch>
            <a:fillRect/>
          </a:stretch>
        </p:blipFill>
        <p:spPr bwMode="auto">
          <a:xfrm>
            <a:off x="4038600" y="4343400"/>
            <a:ext cx="3886200" cy="2188441"/>
          </a:xfrm>
          <a:prstGeom prst="rect">
            <a:avLst/>
          </a:prstGeom>
          <a:noFill/>
        </p:spPr>
      </p:pic>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sp>
        <p:nvSpPr>
          <p:cNvPr id="6" name="Espace réservé du numéro de diapositive 5"/>
          <p:cNvSpPr>
            <a:spLocks noGrp="1"/>
          </p:cNvSpPr>
          <p:nvPr>
            <p:ph type="sldNum" sz="quarter" idx="12"/>
          </p:nvPr>
        </p:nvSpPr>
        <p:spPr/>
        <p:txBody>
          <a:bodyPr/>
          <a:lstStyle/>
          <a:p>
            <a:pPr>
              <a:defRPr/>
            </a:pPr>
            <a:fld id="{F6CA8153-DF4C-4E70-B31D-E04F96F33BEA}" type="slidenum">
              <a:rPr lang="en-GB" smtClean="0"/>
              <a:pPr>
                <a:defRPr/>
              </a:pPr>
              <a:t>31</a:t>
            </a:fld>
            <a:endParaRPr lang="en-GB"/>
          </a:p>
        </p:txBody>
      </p:sp>
      <p:pic>
        <p:nvPicPr>
          <p:cNvPr id="9" name="Image 8" descr="C:\Users\Philippe\Documents\Merou Imaging\Commercial\ANU\GMT AO\PDR Study\Mechanics\GMTAO-prd6.JPG"/>
          <p:cNvPicPr/>
          <p:nvPr/>
        </p:nvPicPr>
        <p:blipFill>
          <a:blip r:embed="rId3" cstate="print"/>
          <a:srcRect/>
          <a:stretch>
            <a:fillRect/>
          </a:stretch>
        </p:blipFill>
        <p:spPr bwMode="auto">
          <a:xfrm>
            <a:off x="685800" y="1782015"/>
            <a:ext cx="3200400" cy="3323385"/>
          </a:xfrm>
          <a:prstGeom prst="rect">
            <a:avLst/>
          </a:prstGeom>
          <a:noFill/>
          <a:ln w="9525">
            <a:noFill/>
            <a:miter lim="800000"/>
            <a:headEnd/>
            <a:tailEnd/>
          </a:ln>
        </p:spPr>
      </p:pic>
      <p:pic>
        <p:nvPicPr>
          <p:cNvPr id="10" name="Image 9" descr="C:\Users\Philippe\Documents\Merou Imaging\Commercial\ANU\GMT AO\PDR Study\Mechanics\GMTAO-prd4.JPG"/>
          <p:cNvPicPr/>
          <p:nvPr/>
        </p:nvPicPr>
        <p:blipFill>
          <a:blip r:embed="rId4" cstate="print"/>
          <a:srcRect/>
          <a:stretch>
            <a:fillRect/>
          </a:stretch>
        </p:blipFill>
        <p:spPr bwMode="auto">
          <a:xfrm>
            <a:off x="4800600" y="1371600"/>
            <a:ext cx="3162300" cy="2800350"/>
          </a:xfrm>
          <a:prstGeom prst="rect">
            <a:avLst/>
          </a:prstGeom>
          <a:noFill/>
          <a:ln w="9525">
            <a:noFill/>
            <a:miter lim="800000"/>
            <a:headEnd/>
            <a:tailEnd/>
          </a:ln>
        </p:spPr>
      </p:pic>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3591" y="5117306"/>
            <a:ext cx="1924817" cy="1306610"/>
          </a:xfrm>
          <a:prstGeom prst="rect">
            <a:avLst/>
          </a:prstGeom>
          <a:effectLst>
            <a:outerShdw blurRad="50800" dist="38100" dir="8100000" algn="tr" rotWithShape="0">
              <a:prstClr val="black">
                <a:alpha val="40000"/>
              </a:prstClr>
            </a:outerShdw>
          </a:effectLst>
        </p:spPr>
      </p:pic>
      <p:pic>
        <p:nvPicPr>
          <p:cNvPr id="11" name="Image 10" descr="C:\Users\Philippe\Documents\Merou Imaging\Commercial\ANU\GMT AO\PDR Study\Mechanics\GMTAO-prd5.JPG"/>
          <p:cNvPicPr/>
          <p:nvPr/>
        </p:nvPicPr>
        <p:blipFill>
          <a:blip r:embed="rId6" cstate="print"/>
          <a:srcRect/>
          <a:stretch>
            <a:fillRect/>
          </a:stretch>
        </p:blipFill>
        <p:spPr bwMode="auto">
          <a:xfrm>
            <a:off x="977704" y="213616"/>
            <a:ext cx="7162800" cy="6210300"/>
          </a:xfrm>
          <a:prstGeom prst="rect">
            <a:avLst/>
          </a:prstGeom>
          <a:noFill/>
          <a:ln w="9525">
            <a:noFill/>
            <a:miter lim="800000"/>
            <a:headEnd/>
            <a:tailEnd/>
          </a:ln>
        </p:spPr>
      </p:pic>
      <p:pic>
        <p:nvPicPr>
          <p:cNvPr id="100355" name="Picture 3"/>
          <p:cNvPicPr>
            <a:picLocks noChangeAspect="1" noChangeArrowheads="1"/>
          </p:cNvPicPr>
          <p:nvPr/>
        </p:nvPicPr>
        <p:blipFill>
          <a:blip r:embed="rId7" cstate="print"/>
          <a:srcRect/>
          <a:stretch>
            <a:fillRect/>
          </a:stretch>
        </p:blipFill>
        <p:spPr bwMode="auto">
          <a:xfrm>
            <a:off x="1676400" y="257406"/>
            <a:ext cx="5562600" cy="495300"/>
          </a:xfrm>
          <a:prstGeom prst="rect">
            <a:avLst/>
          </a:prstGeom>
          <a:noFill/>
          <a:ln w="9525">
            <a:noFill/>
            <a:miter lim="800000"/>
            <a:headEnd/>
            <a:tailEnd/>
          </a:ln>
        </p:spPr>
      </p:pic>
      <p:pic>
        <p:nvPicPr>
          <p:cNvPr id="8" name="Imag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88660" y="5093860"/>
            <a:ext cx="1798678" cy="1220984"/>
          </a:xfrm>
          <a:prstGeom prst="rect">
            <a:avLst/>
          </a:prstGeom>
          <a:effectLst>
            <a:outerShdw blurRad="50800" dist="38100" dir="2700000" algn="tl" rotWithShape="0">
              <a:prstClr val="black">
                <a:alpha val="40000"/>
              </a:prstClr>
            </a:outerShdw>
          </a:effectLst>
        </p:spPr>
      </p:pic>
      <p:sp>
        <p:nvSpPr>
          <p:cNvPr id="13" name="ZoneTexte 12"/>
          <p:cNvSpPr txBox="1"/>
          <p:nvPr/>
        </p:nvSpPr>
        <p:spPr>
          <a:xfrm>
            <a:off x="4557125" y="4319649"/>
            <a:ext cx="2975495" cy="707886"/>
          </a:xfrm>
          <a:prstGeom prst="rect">
            <a:avLst/>
          </a:prstGeom>
          <a:solidFill>
            <a:srgbClr val="FFFF00"/>
          </a:solidFill>
          <a:ln w="38100">
            <a:solidFill>
              <a:srgbClr val="FF0000"/>
            </a:solidFill>
          </a:ln>
        </p:spPr>
        <p:txBody>
          <a:bodyPr wrap="none" rtlCol="0">
            <a:spAutoFit/>
          </a:bodyPr>
          <a:lstStyle/>
          <a:p>
            <a:pPr algn="ctr"/>
            <a:r>
              <a:rPr lang="fr-FR" dirty="0" smtClean="0"/>
              <a:t>OCAM 3 </a:t>
            </a:r>
            <a:r>
              <a:rPr lang="fr-FR" dirty="0" err="1"/>
              <a:t>c</a:t>
            </a:r>
            <a:r>
              <a:rPr lang="fr-FR" dirty="0" err="1" smtClean="0"/>
              <a:t>oming</a:t>
            </a:r>
            <a:r>
              <a:rPr lang="fr-FR" dirty="0" smtClean="0"/>
              <a:t> </a:t>
            </a:r>
            <a:r>
              <a:rPr lang="fr-FR" dirty="0" err="1" smtClean="0"/>
              <a:t>soon</a:t>
            </a:r>
            <a:r>
              <a:rPr lang="fr-FR" dirty="0" smtClean="0"/>
              <a:t> </a:t>
            </a:r>
            <a:r>
              <a:rPr lang="fr-FR" dirty="0" err="1" smtClean="0"/>
              <a:t>at</a:t>
            </a:r>
            <a:endParaRPr lang="fr-FR" dirty="0" smtClean="0"/>
          </a:p>
          <a:p>
            <a:pPr algn="ctr"/>
            <a:r>
              <a:rPr lang="fr-FR" dirty="0" smtClean="0"/>
              <a:t>First Light </a:t>
            </a:r>
            <a:r>
              <a:rPr lang="fr-FR" dirty="0" err="1" smtClean="0"/>
              <a:t>imaging</a:t>
            </a:r>
            <a:r>
              <a:rPr lang="fr-FR" dirty="0" smtClean="0"/>
              <a:t>…</a:t>
            </a:r>
            <a:endParaRPr lang="fr-FR" dirty="0"/>
          </a:p>
        </p:txBody>
      </p:sp>
    </p:spTree>
    <p:extLst>
      <p:ext uri="{BB962C8B-B14F-4D97-AF65-F5344CB8AC3E}">
        <p14:creationId xmlns:p14="http://schemas.microsoft.com/office/powerpoint/2010/main" val="242379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71400"/>
            <a:ext cx="8229600" cy="1143000"/>
          </a:xfrm>
        </p:spPr>
        <p:txBody>
          <a:bodyPr/>
          <a:lstStyle/>
          <a:p>
            <a:r>
              <a:rPr lang="fr-FR" dirty="0" smtClean="0">
                <a:latin typeface="DINOT" pitchFamily="34" charset="0"/>
              </a:rPr>
              <a:t>FLI WFS </a:t>
            </a:r>
            <a:r>
              <a:rPr lang="fr-FR" dirty="0" err="1" smtClean="0">
                <a:latin typeface="DINOT" pitchFamily="34" charset="0"/>
              </a:rPr>
              <a:t>development</a:t>
            </a:r>
            <a:r>
              <a:rPr lang="fr-FR" dirty="0" smtClean="0">
                <a:latin typeface="DINOT" pitchFamily="34" charset="0"/>
              </a:rPr>
              <a:t> </a:t>
            </a:r>
            <a:r>
              <a:rPr lang="fr-FR" dirty="0" err="1" smtClean="0">
                <a:latin typeface="DINOT" pitchFamily="34" charset="0"/>
              </a:rPr>
              <a:t>roadmap</a:t>
            </a:r>
            <a:endParaRPr lang="fr-FR" dirty="0">
              <a:latin typeface="DINOT" pitchFamily="34" charset="0"/>
            </a:endParaRPr>
          </a:p>
        </p:txBody>
      </p:sp>
      <p:sp>
        <p:nvSpPr>
          <p:cNvPr id="4" name="Espace réservé de la date 3"/>
          <p:cNvSpPr>
            <a:spLocks noGrp="1"/>
          </p:cNvSpPr>
          <p:nvPr>
            <p:ph type="dt" sz="half" idx="10"/>
          </p:nvPr>
        </p:nvSpPr>
        <p:spPr/>
        <p:txBody>
          <a:bodyPr/>
          <a:lstStyle/>
          <a:p>
            <a:pPr>
              <a:defRPr/>
            </a:pPr>
            <a:r>
              <a:rPr lang="en-US" smtClean="0">
                <a:solidFill>
                  <a:srgbClr val="000000">
                    <a:tint val="75000"/>
                  </a:srgbClr>
                </a:solidFill>
              </a:rPr>
              <a:t>Oct 9 2013</a:t>
            </a:r>
            <a:endParaRPr lang="fr-FR" dirty="0">
              <a:solidFill>
                <a:srgbClr val="000000">
                  <a:tint val="75000"/>
                </a:srgbClr>
              </a:solidFill>
            </a:endParaRPr>
          </a:p>
        </p:txBody>
      </p:sp>
      <p:sp>
        <p:nvSpPr>
          <p:cNvPr id="5" name="Espace réservé du pied de page 4"/>
          <p:cNvSpPr>
            <a:spLocks noGrp="1"/>
          </p:cNvSpPr>
          <p:nvPr>
            <p:ph type="ftr" sz="quarter" idx="11"/>
          </p:nvPr>
        </p:nvSpPr>
        <p:spPr/>
        <p:txBody>
          <a:bodyPr/>
          <a:lstStyle/>
          <a:p>
            <a:pPr>
              <a:defRPr/>
            </a:pPr>
            <a:r>
              <a:rPr lang="en-US" smtClean="0">
                <a:solidFill>
                  <a:srgbClr val="035387"/>
                </a:solidFill>
              </a:rPr>
              <a:t>Vis and IR wavefront sensing detectors</a:t>
            </a:r>
            <a:endParaRPr lang="fr-FR" dirty="0">
              <a:solidFill>
                <a:srgbClr val="035387"/>
              </a:solidFill>
            </a:endParaRPr>
          </a:p>
        </p:txBody>
      </p:sp>
      <p:sp>
        <p:nvSpPr>
          <p:cNvPr id="6" name="Espace réservé du numéro de diapositive 5"/>
          <p:cNvSpPr>
            <a:spLocks noGrp="1"/>
          </p:cNvSpPr>
          <p:nvPr>
            <p:ph type="sldNum" sz="quarter" idx="12"/>
          </p:nvPr>
        </p:nvSpPr>
        <p:spPr/>
        <p:txBody>
          <a:bodyPr/>
          <a:lstStyle/>
          <a:p>
            <a:pPr>
              <a:defRPr/>
            </a:pPr>
            <a:fld id="{D69B08F8-F14D-427F-84BE-1A9F11D97722}" type="slidenum">
              <a:rPr lang="fr-FR" smtClean="0">
                <a:solidFill>
                  <a:srgbClr val="000000">
                    <a:tint val="75000"/>
                  </a:srgbClr>
                </a:solidFill>
              </a:rPr>
              <a:pPr>
                <a:defRPr/>
              </a:pPr>
              <a:t>32</a:t>
            </a:fld>
            <a:endParaRPr lang="fr-FR" dirty="0">
              <a:solidFill>
                <a:srgbClr val="000000">
                  <a:tint val="75000"/>
                </a:srgbClr>
              </a:solidFill>
            </a:endParaRPr>
          </a:p>
        </p:txBody>
      </p:sp>
      <p:sp>
        <p:nvSpPr>
          <p:cNvPr id="7" name="Flèche droite 7"/>
          <p:cNvSpPr>
            <a:spLocks noChangeArrowheads="1"/>
          </p:cNvSpPr>
          <p:nvPr/>
        </p:nvSpPr>
        <p:spPr bwMode="auto">
          <a:xfrm rot="21186431">
            <a:off x="1106145" y="2737083"/>
            <a:ext cx="7855055" cy="1371600"/>
          </a:xfrm>
          <a:prstGeom prst="rightArrow">
            <a:avLst>
              <a:gd name="adj1" fmla="val 50000"/>
              <a:gd name="adj2" fmla="val 49990"/>
            </a:avLst>
          </a:prstGeom>
          <a:gradFill rotWithShape="0">
            <a:gsLst>
              <a:gs pos="0">
                <a:srgbClr val="03D4A8"/>
              </a:gs>
              <a:gs pos="25000">
                <a:srgbClr val="21D6E0"/>
              </a:gs>
              <a:gs pos="75000">
                <a:srgbClr val="0087E6"/>
              </a:gs>
              <a:gs pos="100000">
                <a:srgbClr val="005CBF"/>
              </a:gs>
            </a:gsLst>
            <a:lin ang="10800000"/>
          </a:gradFill>
          <a:ln w="9525" algn="ctr">
            <a:solidFill>
              <a:schemeClr val="tx1"/>
            </a:solidFill>
            <a:round/>
            <a:headEnd/>
            <a:tailEnd/>
          </a:ln>
        </p:spPr>
        <p:txBody>
          <a:bodyPr/>
          <a:lstStyle/>
          <a:p>
            <a:pPr>
              <a:lnSpc>
                <a:spcPct val="80000"/>
              </a:lnSpc>
              <a:spcBef>
                <a:spcPct val="20000"/>
              </a:spcBef>
              <a:buClr>
                <a:srgbClr val="7D518A"/>
              </a:buClr>
              <a:buFont typeface="Wingdings" pitchFamily="2" charset="2"/>
              <a:buChar char="Ø"/>
            </a:pPr>
            <a:endParaRPr lang="fr-FR" sz="1800">
              <a:solidFill>
                <a:srgbClr val="FFFFFF"/>
              </a:solidFill>
              <a:latin typeface="DINOT" pitchFamily="34" charset="0"/>
            </a:endParaRPr>
          </a:p>
        </p:txBody>
      </p:sp>
      <p:pic>
        <p:nvPicPr>
          <p:cNvPr id="8" name="Picture 2"/>
          <p:cNvPicPr>
            <a:picLocks noChangeAspect="1" noChangeArrowheads="1"/>
          </p:cNvPicPr>
          <p:nvPr/>
        </p:nvPicPr>
        <p:blipFill>
          <a:blip r:embed="rId2" cstate="print"/>
          <a:srcRect/>
          <a:stretch>
            <a:fillRect/>
          </a:stretch>
        </p:blipFill>
        <p:spPr bwMode="auto">
          <a:xfrm>
            <a:off x="289020" y="4705532"/>
            <a:ext cx="1573213" cy="1181100"/>
          </a:xfrm>
          <a:prstGeom prst="rect">
            <a:avLst/>
          </a:prstGeom>
          <a:noFill/>
          <a:ln w="9525">
            <a:noFill/>
            <a:miter lim="800000"/>
            <a:headEnd/>
            <a:tailEnd/>
          </a:ln>
        </p:spPr>
      </p:pic>
      <p:sp>
        <p:nvSpPr>
          <p:cNvPr id="9" name="ZoneTexte 9"/>
          <p:cNvSpPr txBox="1">
            <a:spLocks noChangeArrowheads="1"/>
          </p:cNvSpPr>
          <p:nvPr/>
        </p:nvSpPr>
        <p:spPr bwMode="auto">
          <a:xfrm>
            <a:off x="267201" y="4295028"/>
            <a:ext cx="808426" cy="313932"/>
          </a:xfrm>
          <a:prstGeom prst="rect">
            <a:avLst/>
          </a:prstGeom>
          <a:noFill/>
          <a:ln w="9525">
            <a:noFill/>
            <a:miter lim="800000"/>
            <a:headEnd/>
            <a:tailEnd/>
          </a:ln>
        </p:spPr>
        <p:txBody>
          <a:bodyPr wrap="none">
            <a:spAutoFit/>
          </a:bodyPr>
          <a:lstStyle/>
          <a:p>
            <a:pPr>
              <a:lnSpc>
                <a:spcPct val="80000"/>
              </a:lnSpc>
              <a:spcBef>
                <a:spcPct val="20000"/>
              </a:spcBef>
              <a:buClr>
                <a:srgbClr val="7D518A"/>
              </a:buClr>
              <a:buFont typeface="Wingdings" pitchFamily="2" charset="2"/>
              <a:buNone/>
            </a:pPr>
            <a:r>
              <a:rPr lang="fr-FR" sz="1800" dirty="0">
                <a:solidFill>
                  <a:srgbClr val="FFFFFF"/>
                </a:solidFill>
                <a:latin typeface="DINOT" pitchFamily="34" charset="0"/>
              </a:rPr>
              <a:t>OCAM</a:t>
            </a:r>
          </a:p>
        </p:txBody>
      </p:sp>
      <p:sp>
        <p:nvSpPr>
          <p:cNvPr id="10" name="ZoneTexte 10"/>
          <p:cNvSpPr txBox="1">
            <a:spLocks noChangeArrowheads="1"/>
          </p:cNvSpPr>
          <p:nvPr/>
        </p:nvSpPr>
        <p:spPr bwMode="auto">
          <a:xfrm>
            <a:off x="981581" y="2937706"/>
            <a:ext cx="992579" cy="313932"/>
          </a:xfrm>
          <a:prstGeom prst="rect">
            <a:avLst/>
          </a:prstGeom>
          <a:noFill/>
          <a:ln w="9525">
            <a:noFill/>
            <a:miter lim="800000"/>
            <a:headEnd/>
            <a:tailEnd/>
          </a:ln>
        </p:spPr>
        <p:txBody>
          <a:bodyPr wrap="none">
            <a:spAutoFit/>
          </a:bodyPr>
          <a:lstStyle/>
          <a:p>
            <a:pPr>
              <a:lnSpc>
                <a:spcPct val="80000"/>
              </a:lnSpc>
              <a:spcBef>
                <a:spcPct val="20000"/>
              </a:spcBef>
              <a:buClr>
                <a:srgbClr val="7D518A"/>
              </a:buClr>
              <a:buFont typeface="Wingdings" pitchFamily="2" charset="2"/>
              <a:buNone/>
            </a:pPr>
            <a:r>
              <a:rPr lang="fr-FR" sz="1800" dirty="0">
                <a:solidFill>
                  <a:srgbClr val="FFFFFF"/>
                </a:solidFill>
                <a:latin typeface="DINOT" pitchFamily="34" charset="0"/>
              </a:rPr>
              <a:t>Q2 2009</a:t>
            </a:r>
          </a:p>
        </p:txBody>
      </p:sp>
      <p:sp>
        <p:nvSpPr>
          <p:cNvPr id="11" name="ZoneTexte 11"/>
          <p:cNvSpPr txBox="1">
            <a:spLocks noChangeArrowheads="1"/>
          </p:cNvSpPr>
          <p:nvPr/>
        </p:nvSpPr>
        <p:spPr bwMode="auto">
          <a:xfrm rot="18870033">
            <a:off x="2663315" y="2352112"/>
            <a:ext cx="992579" cy="313932"/>
          </a:xfrm>
          <a:prstGeom prst="rect">
            <a:avLst/>
          </a:prstGeom>
          <a:noFill/>
          <a:ln w="9525">
            <a:noFill/>
            <a:miter lim="800000"/>
            <a:headEnd/>
            <a:tailEnd/>
          </a:ln>
        </p:spPr>
        <p:txBody>
          <a:bodyPr wrap="none">
            <a:spAutoFit/>
          </a:bodyPr>
          <a:lstStyle/>
          <a:p>
            <a:pPr>
              <a:lnSpc>
                <a:spcPct val="80000"/>
              </a:lnSpc>
              <a:spcBef>
                <a:spcPct val="20000"/>
              </a:spcBef>
              <a:buClr>
                <a:srgbClr val="7D518A"/>
              </a:buClr>
              <a:buFont typeface="Wingdings" pitchFamily="2" charset="2"/>
              <a:buNone/>
            </a:pPr>
            <a:r>
              <a:rPr lang="fr-FR" sz="1800" dirty="0" smtClean="0">
                <a:solidFill>
                  <a:srgbClr val="FFFFFF"/>
                </a:solidFill>
                <a:latin typeface="DINOT" pitchFamily="34" charset="0"/>
              </a:rPr>
              <a:t>Q3 2011</a:t>
            </a:r>
            <a:endParaRPr lang="fr-FR" sz="1800" dirty="0">
              <a:solidFill>
                <a:srgbClr val="FFFFFF"/>
              </a:solidFill>
              <a:latin typeface="DINOT" pitchFamily="34" charset="0"/>
            </a:endParaRPr>
          </a:p>
        </p:txBody>
      </p:sp>
      <p:sp>
        <p:nvSpPr>
          <p:cNvPr id="12" name="ZoneTexte 12"/>
          <p:cNvSpPr txBox="1">
            <a:spLocks noChangeArrowheads="1"/>
          </p:cNvSpPr>
          <p:nvPr/>
        </p:nvSpPr>
        <p:spPr bwMode="auto">
          <a:xfrm>
            <a:off x="3931694" y="2359331"/>
            <a:ext cx="992579" cy="313932"/>
          </a:xfrm>
          <a:prstGeom prst="rect">
            <a:avLst/>
          </a:prstGeom>
          <a:noFill/>
          <a:ln w="9525">
            <a:noFill/>
            <a:miter lim="800000"/>
            <a:headEnd/>
            <a:tailEnd/>
          </a:ln>
        </p:spPr>
        <p:txBody>
          <a:bodyPr wrap="none">
            <a:spAutoFit/>
          </a:bodyPr>
          <a:lstStyle/>
          <a:p>
            <a:pPr>
              <a:lnSpc>
                <a:spcPct val="80000"/>
              </a:lnSpc>
              <a:spcBef>
                <a:spcPct val="20000"/>
              </a:spcBef>
              <a:buClr>
                <a:srgbClr val="7D518A"/>
              </a:buClr>
              <a:buFont typeface="Wingdings" pitchFamily="2" charset="2"/>
              <a:buNone/>
            </a:pPr>
            <a:r>
              <a:rPr lang="fr-FR" sz="1800" dirty="0" smtClean="0">
                <a:solidFill>
                  <a:srgbClr val="FFFFFF"/>
                </a:solidFill>
                <a:latin typeface="DINOT" pitchFamily="34" charset="0"/>
              </a:rPr>
              <a:t>Q2 2013</a:t>
            </a:r>
            <a:endParaRPr lang="fr-FR" sz="1800" dirty="0">
              <a:solidFill>
                <a:srgbClr val="FFFFFF"/>
              </a:solidFill>
              <a:latin typeface="DINOT" pitchFamily="34" charset="0"/>
            </a:endParaRPr>
          </a:p>
        </p:txBody>
      </p:sp>
      <p:sp>
        <p:nvSpPr>
          <p:cNvPr id="13" name="ZoneTexte 13"/>
          <p:cNvSpPr txBox="1">
            <a:spLocks noChangeArrowheads="1"/>
          </p:cNvSpPr>
          <p:nvPr/>
        </p:nvSpPr>
        <p:spPr bwMode="auto">
          <a:xfrm>
            <a:off x="6264923" y="2300037"/>
            <a:ext cx="992579" cy="313932"/>
          </a:xfrm>
          <a:prstGeom prst="rect">
            <a:avLst/>
          </a:prstGeom>
          <a:noFill/>
          <a:ln w="9525">
            <a:noFill/>
            <a:miter lim="800000"/>
            <a:headEnd/>
            <a:tailEnd/>
          </a:ln>
        </p:spPr>
        <p:txBody>
          <a:bodyPr wrap="none">
            <a:spAutoFit/>
          </a:bodyPr>
          <a:lstStyle/>
          <a:p>
            <a:pPr>
              <a:lnSpc>
                <a:spcPct val="80000"/>
              </a:lnSpc>
              <a:spcBef>
                <a:spcPct val="20000"/>
              </a:spcBef>
              <a:buClr>
                <a:srgbClr val="7D518A"/>
              </a:buClr>
              <a:buFont typeface="Wingdings" pitchFamily="2" charset="2"/>
              <a:buNone/>
            </a:pPr>
            <a:r>
              <a:rPr lang="fr-FR" sz="1800" dirty="0" smtClean="0">
                <a:solidFill>
                  <a:srgbClr val="FFFFFF"/>
                </a:solidFill>
                <a:latin typeface="DINOT" pitchFamily="34" charset="0"/>
              </a:rPr>
              <a:t>Q1 2014</a:t>
            </a:r>
            <a:endParaRPr lang="fr-FR" sz="1800" dirty="0">
              <a:solidFill>
                <a:srgbClr val="FFFFFF"/>
              </a:solidFill>
              <a:latin typeface="DINOT" pitchFamily="34" charset="0"/>
            </a:endParaRPr>
          </a:p>
        </p:txBody>
      </p:sp>
      <p:cxnSp>
        <p:nvCxnSpPr>
          <p:cNvPr id="14" name="Connecteur droit 15"/>
          <p:cNvCxnSpPr>
            <a:cxnSpLocks noChangeShapeType="1"/>
          </p:cNvCxnSpPr>
          <p:nvPr/>
        </p:nvCxnSpPr>
        <p:spPr bwMode="auto">
          <a:xfrm rot="5400000">
            <a:off x="578024" y="3999360"/>
            <a:ext cx="1219200" cy="0"/>
          </a:xfrm>
          <a:prstGeom prst="line">
            <a:avLst/>
          </a:prstGeom>
          <a:noFill/>
          <a:ln w="9525" algn="ctr">
            <a:solidFill>
              <a:schemeClr val="tx1"/>
            </a:solidFill>
            <a:round/>
            <a:headEnd/>
            <a:tailEnd/>
          </a:ln>
        </p:spPr>
      </p:cxnSp>
      <p:cxnSp>
        <p:nvCxnSpPr>
          <p:cNvPr id="15" name="Connecteur droit 16"/>
          <p:cNvCxnSpPr>
            <a:cxnSpLocks noChangeShapeType="1"/>
          </p:cNvCxnSpPr>
          <p:nvPr/>
        </p:nvCxnSpPr>
        <p:spPr bwMode="auto">
          <a:xfrm rot="5400000">
            <a:off x="2245707" y="3666248"/>
            <a:ext cx="1352560" cy="14270"/>
          </a:xfrm>
          <a:prstGeom prst="line">
            <a:avLst/>
          </a:prstGeom>
          <a:noFill/>
          <a:ln w="9525" algn="ctr">
            <a:solidFill>
              <a:schemeClr val="tx1"/>
            </a:solidFill>
            <a:round/>
            <a:headEnd/>
            <a:tailEnd/>
          </a:ln>
        </p:spPr>
      </p:cxnSp>
      <p:cxnSp>
        <p:nvCxnSpPr>
          <p:cNvPr id="16" name="Connecteur droit 17"/>
          <p:cNvCxnSpPr>
            <a:cxnSpLocks noChangeShapeType="1"/>
          </p:cNvCxnSpPr>
          <p:nvPr/>
        </p:nvCxnSpPr>
        <p:spPr bwMode="auto">
          <a:xfrm rot="5400000">
            <a:off x="3818384" y="3427322"/>
            <a:ext cx="1219200" cy="0"/>
          </a:xfrm>
          <a:prstGeom prst="line">
            <a:avLst/>
          </a:prstGeom>
          <a:noFill/>
          <a:ln w="9525" algn="ctr">
            <a:solidFill>
              <a:schemeClr val="tx1"/>
            </a:solidFill>
            <a:round/>
            <a:headEnd/>
            <a:tailEnd/>
          </a:ln>
        </p:spPr>
      </p:cxnSp>
      <p:cxnSp>
        <p:nvCxnSpPr>
          <p:cNvPr id="17" name="Connecteur droit 18"/>
          <p:cNvCxnSpPr>
            <a:cxnSpLocks noChangeShapeType="1"/>
          </p:cNvCxnSpPr>
          <p:nvPr/>
        </p:nvCxnSpPr>
        <p:spPr bwMode="auto">
          <a:xfrm rot="5400000">
            <a:off x="6110070" y="3243582"/>
            <a:ext cx="1219200" cy="0"/>
          </a:xfrm>
          <a:prstGeom prst="line">
            <a:avLst/>
          </a:prstGeom>
          <a:noFill/>
          <a:ln w="9525" algn="ctr">
            <a:solidFill>
              <a:schemeClr val="tx1"/>
            </a:solidFill>
            <a:round/>
            <a:headEnd/>
            <a:tailEnd/>
          </a:ln>
        </p:spPr>
      </p:cxnSp>
      <p:cxnSp>
        <p:nvCxnSpPr>
          <p:cNvPr id="18" name="Connecteur droit 19"/>
          <p:cNvCxnSpPr>
            <a:cxnSpLocks noChangeShapeType="1"/>
          </p:cNvCxnSpPr>
          <p:nvPr/>
        </p:nvCxnSpPr>
        <p:spPr bwMode="auto">
          <a:xfrm rot="5400000">
            <a:off x="1285528" y="3511463"/>
            <a:ext cx="1676400" cy="0"/>
          </a:xfrm>
          <a:prstGeom prst="line">
            <a:avLst/>
          </a:prstGeom>
          <a:noFill/>
          <a:ln w="9525" algn="ctr">
            <a:solidFill>
              <a:schemeClr val="tx1"/>
            </a:solidFill>
            <a:round/>
            <a:headEnd/>
            <a:tailEnd/>
          </a:ln>
        </p:spPr>
      </p:cxnSp>
      <p:sp>
        <p:nvSpPr>
          <p:cNvPr id="19" name="ZoneTexte 21"/>
          <p:cNvSpPr txBox="1">
            <a:spLocks noChangeArrowheads="1"/>
          </p:cNvSpPr>
          <p:nvPr/>
        </p:nvSpPr>
        <p:spPr bwMode="auto">
          <a:xfrm>
            <a:off x="338639" y="957065"/>
            <a:ext cx="5181600" cy="313932"/>
          </a:xfrm>
          <a:prstGeom prst="rect">
            <a:avLst/>
          </a:prstGeom>
          <a:noFill/>
          <a:ln w="9525">
            <a:noFill/>
            <a:miter lim="800000"/>
            <a:headEnd/>
            <a:tailEnd/>
          </a:ln>
        </p:spPr>
        <p:txBody>
          <a:bodyPr wrap="square">
            <a:spAutoFit/>
          </a:bodyPr>
          <a:lstStyle/>
          <a:p>
            <a:pPr>
              <a:lnSpc>
                <a:spcPct val="80000"/>
              </a:lnSpc>
              <a:spcBef>
                <a:spcPct val="20000"/>
              </a:spcBef>
              <a:buClr>
                <a:srgbClr val="7D518A"/>
              </a:buClr>
              <a:buFont typeface="Wingdings" pitchFamily="2" charset="2"/>
              <a:buNone/>
            </a:pPr>
            <a:r>
              <a:rPr lang="fr-FR" sz="1800" dirty="0" smtClean="0">
                <a:solidFill>
                  <a:srgbClr val="FFFFFF"/>
                </a:solidFill>
                <a:latin typeface="DINOT" pitchFamily="34" charset="0"/>
              </a:rPr>
              <a:t>Q3 2011 </a:t>
            </a:r>
            <a:r>
              <a:rPr lang="fr-FR" sz="1800" dirty="0">
                <a:solidFill>
                  <a:srgbClr val="FFFFFF"/>
                </a:solidFill>
                <a:latin typeface="DINOT" pitchFamily="34" charset="0"/>
              </a:rPr>
              <a:t>: </a:t>
            </a:r>
            <a:r>
              <a:rPr lang="fr-FR" sz="1800" i="1" dirty="0" smtClean="0">
                <a:solidFill>
                  <a:srgbClr val="FFFFFF"/>
                </a:solidFill>
                <a:latin typeface="DINOT" pitchFamily="34" charset="0"/>
              </a:rPr>
              <a:t>First </a:t>
            </a:r>
            <a:r>
              <a:rPr lang="fr-FR" sz="1800" i="1" dirty="0">
                <a:solidFill>
                  <a:srgbClr val="FFFFFF"/>
                </a:solidFill>
                <a:latin typeface="DINOT" pitchFamily="34" charset="0"/>
              </a:rPr>
              <a:t>Light </a:t>
            </a:r>
            <a:r>
              <a:rPr lang="fr-FR" sz="1800" i="1" dirty="0" smtClean="0">
                <a:solidFill>
                  <a:srgbClr val="FFFFFF"/>
                </a:solidFill>
                <a:latin typeface="DINOT" pitchFamily="34" charset="0"/>
              </a:rPr>
              <a:t>Imaging </a:t>
            </a:r>
            <a:r>
              <a:rPr lang="fr-FR" sz="1800" i="1" dirty="0" err="1" smtClean="0">
                <a:solidFill>
                  <a:srgbClr val="FFFFFF"/>
                </a:solidFill>
                <a:latin typeface="DINOT" pitchFamily="34" charset="0"/>
              </a:rPr>
              <a:t>created</a:t>
            </a:r>
            <a:endParaRPr lang="fr-FR" sz="1800" i="1" dirty="0">
              <a:solidFill>
                <a:srgbClr val="FFFFFF"/>
              </a:solidFill>
              <a:latin typeface="DINOT" pitchFamily="34" charset="0"/>
            </a:endParaRPr>
          </a:p>
        </p:txBody>
      </p:sp>
      <p:sp>
        <p:nvSpPr>
          <p:cNvPr id="20" name="ZoneTexte 24"/>
          <p:cNvSpPr txBox="1">
            <a:spLocks noChangeArrowheads="1"/>
          </p:cNvSpPr>
          <p:nvPr/>
        </p:nvSpPr>
        <p:spPr bwMode="auto">
          <a:xfrm>
            <a:off x="6264923" y="3839637"/>
            <a:ext cx="1371600" cy="319446"/>
          </a:xfrm>
          <a:prstGeom prst="rect">
            <a:avLst/>
          </a:prstGeom>
          <a:noFill/>
          <a:ln w="9525">
            <a:noFill/>
            <a:miter lim="800000"/>
            <a:headEnd/>
            <a:tailEnd/>
          </a:ln>
        </p:spPr>
        <p:txBody>
          <a:bodyPr>
            <a:spAutoFit/>
          </a:bodyPr>
          <a:lstStyle/>
          <a:p>
            <a:pPr>
              <a:lnSpc>
                <a:spcPct val="80000"/>
              </a:lnSpc>
              <a:spcBef>
                <a:spcPct val="20000"/>
              </a:spcBef>
              <a:buClr>
                <a:srgbClr val="7D518A"/>
              </a:buClr>
              <a:buFont typeface="Wingdings" pitchFamily="2" charset="2"/>
              <a:buNone/>
            </a:pPr>
            <a:r>
              <a:rPr lang="fr-FR" sz="1800" dirty="0" smtClean="0">
                <a:solidFill>
                  <a:srgbClr val="FFFFFF"/>
                </a:solidFill>
                <a:latin typeface="DINOT" pitchFamily="34" charset="0"/>
              </a:rPr>
              <a:t>OCAM IR</a:t>
            </a:r>
            <a:endParaRPr lang="fr-FR" sz="1800" dirty="0">
              <a:solidFill>
                <a:srgbClr val="FFFFFF"/>
              </a:solidFill>
              <a:latin typeface="DINOT" pitchFamily="34" charset="0"/>
            </a:endParaRPr>
          </a:p>
        </p:txBody>
      </p:sp>
      <p:sp>
        <p:nvSpPr>
          <p:cNvPr id="21" name="ZoneTexte 26"/>
          <p:cNvSpPr txBox="1">
            <a:spLocks noChangeArrowheads="1"/>
          </p:cNvSpPr>
          <p:nvPr/>
        </p:nvSpPr>
        <p:spPr bwMode="auto">
          <a:xfrm>
            <a:off x="2430648" y="4451994"/>
            <a:ext cx="997581" cy="313932"/>
          </a:xfrm>
          <a:prstGeom prst="rect">
            <a:avLst/>
          </a:prstGeom>
          <a:noFill/>
          <a:ln w="9525">
            <a:noFill/>
            <a:miter lim="800000"/>
            <a:headEnd/>
            <a:tailEnd/>
          </a:ln>
        </p:spPr>
        <p:txBody>
          <a:bodyPr wrap="none">
            <a:spAutoFit/>
          </a:bodyPr>
          <a:lstStyle/>
          <a:p>
            <a:pPr algn="ctr">
              <a:lnSpc>
                <a:spcPct val="80000"/>
              </a:lnSpc>
              <a:spcBef>
                <a:spcPct val="20000"/>
              </a:spcBef>
              <a:buClr>
                <a:srgbClr val="7D518A"/>
              </a:buClr>
              <a:buFont typeface="Wingdings" pitchFamily="2" charset="2"/>
              <a:buNone/>
            </a:pPr>
            <a:r>
              <a:rPr lang="fr-FR" sz="1800" dirty="0">
                <a:solidFill>
                  <a:srgbClr val="FFFFFF"/>
                </a:solidFill>
                <a:latin typeface="DINOT" pitchFamily="34" charset="0"/>
              </a:rPr>
              <a:t>OCAM </a:t>
            </a:r>
            <a:r>
              <a:rPr lang="fr-FR" sz="1800" dirty="0" smtClean="0">
                <a:solidFill>
                  <a:srgbClr val="FFFFFF"/>
                </a:solidFill>
                <a:latin typeface="DINOT" pitchFamily="34" charset="0"/>
              </a:rPr>
              <a:t>II</a:t>
            </a:r>
            <a:endParaRPr lang="fr-FR" sz="1800" dirty="0">
              <a:solidFill>
                <a:srgbClr val="FFFFFF"/>
              </a:solidFill>
              <a:latin typeface="DINOT" pitchFamily="34" charset="0"/>
            </a:endParaRPr>
          </a:p>
        </p:txBody>
      </p:sp>
      <p:sp>
        <p:nvSpPr>
          <p:cNvPr id="22" name="ZoneTexte 27"/>
          <p:cNvSpPr txBox="1">
            <a:spLocks noChangeArrowheads="1"/>
          </p:cNvSpPr>
          <p:nvPr/>
        </p:nvSpPr>
        <p:spPr bwMode="auto">
          <a:xfrm>
            <a:off x="4069865" y="4110637"/>
            <a:ext cx="1137043" cy="313932"/>
          </a:xfrm>
          <a:prstGeom prst="rect">
            <a:avLst/>
          </a:prstGeom>
          <a:noFill/>
          <a:ln w="9525">
            <a:noFill/>
            <a:miter lim="800000"/>
            <a:headEnd/>
            <a:tailEnd/>
          </a:ln>
        </p:spPr>
        <p:txBody>
          <a:bodyPr wrap="none">
            <a:spAutoFit/>
          </a:bodyPr>
          <a:lstStyle/>
          <a:p>
            <a:pPr>
              <a:lnSpc>
                <a:spcPct val="80000"/>
              </a:lnSpc>
              <a:spcBef>
                <a:spcPct val="20000"/>
              </a:spcBef>
              <a:buClr>
                <a:srgbClr val="7D518A"/>
              </a:buClr>
              <a:buFont typeface="Wingdings" pitchFamily="2" charset="2"/>
              <a:buNone/>
            </a:pPr>
            <a:r>
              <a:rPr lang="fr-FR" sz="1800" dirty="0">
                <a:solidFill>
                  <a:srgbClr val="FFFFFF"/>
                </a:solidFill>
                <a:latin typeface="DINOT" pitchFamily="34" charset="0"/>
              </a:rPr>
              <a:t>OCAM </a:t>
            </a:r>
            <a:r>
              <a:rPr lang="fr-FR" sz="1800" dirty="0" smtClean="0">
                <a:solidFill>
                  <a:srgbClr val="FFFFFF"/>
                </a:solidFill>
                <a:latin typeface="DINOT" pitchFamily="34" charset="0"/>
              </a:rPr>
              <a:t>2K</a:t>
            </a:r>
            <a:endParaRPr lang="fr-FR" sz="1800" dirty="0">
              <a:solidFill>
                <a:srgbClr val="FFFFFF"/>
              </a:solidFill>
              <a:latin typeface="DINOT" pitchFamily="34" charset="0"/>
            </a:endParaRPr>
          </a:p>
        </p:txBody>
      </p:sp>
      <p:pic>
        <p:nvPicPr>
          <p:cNvPr id="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77942" y="1262732"/>
            <a:ext cx="1836039" cy="1246346"/>
          </a:xfrm>
          <a:prstGeom prst="rect">
            <a:avLst/>
          </a:prstGeom>
          <a:noFill/>
        </p:spPr>
      </p:pic>
      <p:pic>
        <p:nvPicPr>
          <p:cNvPr id="32" name="Image 31" descr="IMG_1538"/>
          <p:cNvPicPr/>
          <p:nvPr/>
        </p:nvPicPr>
        <p:blipFill>
          <a:blip r:embed="rId4" cstate="print"/>
          <a:srcRect/>
          <a:stretch>
            <a:fillRect/>
          </a:stretch>
        </p:blipFill>
        <p:spPr bwMode="auto">
          <a:xfrm>
            <a:off x="2365206" y="4757566"/>
            <a:ext cx="944186" cy="1497049"/>
          </a:xfrm>
          <a:prstGeom prst="rect">
            <a:avLst/>
          </a:prstGeom>
          <a:noFill/>
          <a:ln w="9525">
            <a:noFill/>
            <a:miter lim="800000"/>
            <a:headEnd/>
            <a:tailEnd/>
          </a:ln>
        </p:spPr>
      </p:pic>
      <p:pic>
        <p:nvPicPr>
          <p:cNvPr id="6146" name="Picture 2" descr="White OCA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2246" y="4451994"/>
            <a:ext cx="2673974" cy="165848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gach\Documents\AO4ELT3\ImageJean-Luc\RAPIDv2_intégration1-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6" y="4295028"/>
            <a:ext cx="1805900" cy="1759698"/>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Connecteur droit 18"/>
          <p:cNvCxnSpPr>
            <a:cxnSpLocks noChangeShapeType="1"/>
          </p:cNvCxnSpPr>
          <p:nvPr/>
        </p:nvCxnSpPr>
        <p:spPr bwMode="auto">
          <a:xfrm rot="5400000">
            <a:off x="7418784" y="3066603"/>
            <a:ext cx="1219200" cy="0"/>
          </a:xfrm>
          <a:prstGeom prst="line">
            <a:avLst/>
          </a:prstGeom>
          <a:noFill/>
          <a:ln w="9525" algn="ctr">
            <a:solidFill>
              <a:schemeClr val="tx1"/>
            </a:solidFill>
            <a:round/>
            <a:headEnd/>
            <a:tailEnd/>
          </a:ln>
        </p:spPr>
      </p:cxnSp>
      <p:sp>
        <p:nvSpPr>
          <p:cNvPr id="36" name="ZoneTexte 13"/>
          <p:cNvSpPr txBox="1">
            <a:spLocks noChangeArrowheads="1"/>
          </p:cNvSpPr>
          <p:nvPr/>
        </p:nvSpPr>
        <p:spPr bwMode="auto">
          <a:xfrm>
            <a:off x="7532095" y="1986347"/>
            <a:ext cx="992579" cy="313932"/>
          </a:xfrm>
          <a:prstGeom prst="rect">
            <a:avLst/>
          </a:prstGeom>
          <a:noFill/>
          <a:ln w="9525">
            <a:noFill/>
            <a:miter lim="800000"/>
            <a:headEnd/>
            <a:tailEnd/>
          </a:ln>
        </p:spPr>
        <p:txBody>
          <a:bodyPr wrap="none">
            <a:spAutoFit/>
          </a:bodyPr>
          <a:lstStyle/>
          <a:p>
            <a:pPr>
              <a:lnSpc>
                <a:spcPct val="80000"/>
              </a:lnSpc>
              <a:spcBef>
                <a:spcPct val="20000"/>
              </a:spcBef>
              <a:buClr>
                <a:srgbClr val="7D518A"/>
              </a:buClr>
              <a:buFont typeface="Wingdings" pitchFamily="2" charset="2"/>
              <a:buNone/>
            </a:pPr>
            <a:r>
              <a:rPr lang="fr-FR" sz="1800" dirty="0" smtClean="0">
                <a:solidFill>
                  <a:srgbClr val="FFFFFF"/>
                </a:solidFill>
                <a:latin typeface="DINOT" pitchFamily="34" charset="0"/>
              </a:rPr>
              <a:t>Q2 2015</a:t>
            </a:r>
            <a:endParaRPr lang="fr-FR" sz="1800" dirty="0">
              <a:solidFill>
                <a:srgbClr val="FFFFFF"/>
              </a:solidFill>
              <a:latin typeface="DINOT" pitchFamily="34" charset="0"/>
            </a:endParaRPr>
          </a:p>
        </p:txBody>
      </p:sp>
      <p:sp>
        <p:nvSpPr>
          <p:cNvPr id="37" name="ZoneTexte 24"/>
          <p:cNvSpPr txBox="1">
            <a:spLocks noChangeArrowheads="1"/>
          </p:cNvSpPr>
          <p:nvPr/>
        </p:nvSpPr>
        <p:spPr bwMode="auto">
          <a:xfrm>
            <a:off x="7561436" y="1666901"/>
            <a:ext cx="1371600" cy="319446"/>
          </a:xfrm>
          <a:prstGeom prst="rect">
            <a:avLst/>
          </a:prstGeom>
          <a:noFill/>
          <a:ln w="9525">
            <a:noFill/>
            <a:miter lim="800000"/>
            <a:headEnd/>
            <a:tailEnd/>
          </a:ln>
        </p:spPr>
        <p:txBody>
          <a:bodyPr>
            <a:spAutoFit/>
          </a:bodyPr>
          <a:lstStyle/>
          <a:p>
            <a:pPr>
              <a:lnSpc>
                <a:spcPct val="80000"/>
              </a:lnSpc>
              <a:spcBef>
                <a:spcPct val="20000"/>
              </a:spcBef>
              <a:buClr>
                <a:srgbClr val="7D518A"/>
              </a:buClr>
              <a:buFont typeface="Wingdings" pitchFamily="2" charset="2"/>
              <a:buNone/>
            </a:pPr>
            <a:r>
              <a:rPr lang="fr-FR" sz="1800" dirty="0" smtClean="0">
                <a:solidFill>
                  <a:srgbClr val="FFFFFF"/>
                </a:solidFill>
                <a:latin typeface="DINOT" pitchFamily="34" charset="0"/>
              </a:rPr>
              <a:t>OCAM  3</a:t>
            </a:r>
            <a:endParaRPr lang="fr-FR" sz="1800" dirty="0">
              <a:solidFill>
                <a:srgbClr val="FFFFFF"/>
              </a:solidFill>
              <a:latin typeface="DINOT" pitchFamily="34" charset="0"/>
            </a:endParaRPr>
          </a:p>
        </p:txBody>
      </p:sp>
      <p:pic>
        <p:nvPicPr>
          <p:cNvPr id="4098" name="Picture 2" descr="C:\Users\gach\Documents\AO4ELT3\ImageJean-Luc\gmtao-a.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4924" y="766661"/>
            <a:ext cx="1223654" cy="1278421"/>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p:cNvSpPr txBox="1"/>
          <p:nvPr/>
        </p:nvSpPr>
        <p:spPr>
          <a:xfrm>
            <a:off x="6260992" y="5639227"/>
            <a:ext cx="2751061" cy="830997"/>
          </a:xfrm>
          <a:prstGeom prst="rect">
            <a:avLst/>
          </a:prstGeom>
          <a:solidFill>
            <a:srgbClr val="FFFF00"/>
          </a:solidFill>
          <a:ln w="38100">
            <a:solidFill>
              <a:srgbClr val="FF0000"/>
            </a:solidFill>
          </a:ln>
        </p:spPr>
        <p:txBody>
          <a:bodyPr wrap="square" rtlCol="0">
            <a:spAutoFit/>
          </a:bodyPr>
          <a:lstStyle/>
          <a:p>
            <a:pPr algn="ctr"/>
            <a:r>
              <a:rPr lang="fr-FR" sz="2400" dirty="0" err="1" smtClean="0"/>
              <a:t>With</a:t>
            </a:r>
            <a:r>
              <a:rPr lang="fr-FR" sz="2400" dirty="0" smtClean="0"/>
              <a:t> </a:t>
            </a:r>
            <a:r>
              <a:rPr lang="fr-FR" sz="2400" dirty="0" err="1" smtClean="0"/>
              <a:t>Sofradir</a:t>
            </a:r>
            <a:r>
              <a:rPr lang="fr-FR" sz="2400" dirty="0" smtClean="0"/>
              <a:t> and </a:t>
            </a:r>
            <a:r>
              <a:rPr lang="fr-FR" sz="2400" dirty="0" err="1" smtClean="0"/>
              <a:t>Selex</a:t>
            </a:r>
            <a:r>
              <a:rPr lang="fr-FR" sz="2400" dirty="0" smtClean="0"/>
              <a:t> </a:t>
            </a:r>
            <a:r>
              <a:rPr lang="fr-FR" sz="2400" dirty="0" err="1" smtClean="0"/>
              <a:t>device</a:t>
            </a:r>
            <a:endParaRPr lang="fr-FR" sz="2400" dirty="0"/>
          </a:p>
        </p:txBody>
      </p:sp>
    </p:spTree>
    <p:extLst>
      <p:ext uri="{BB962C8B-B14F-4D97-AF65-F5344CB8AC3E}">
        <p14:creationId xmlns:p14="http://schemas.microsoft.com/office/powerpoint/2010/main" val="18828031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14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52400" y="1295400"/>
            <a:ext cx="8915400" cy="4724399"/>
          </a:xfrm>
        </p:spPr>
        <p:txBody>
          <a:bodyPr>
            <a:noAutofit/>
          </a:bodyPr>
          <a:lstStyle/>
          <a:p>
            <a:r>
              <a:rPr lang="en-US" sz="1800" dirty="0" smtClean="0"/>
              <a:t>Joint effort from many European institutes  for more than 1 decade on low noise fast detectors for AO </a:t>
            </a:r>
            <a:r>
              <a:rPr lang="en-US" sz="1800" dirty="0" err="1" smtClean="0"/>
              <a:t>wavefront</a:t>
            </a:r>
            <a:r>
              <a:rPr lang="en-US" sz="1800" dirty="0" smtClean="0"/>
              <a:t> sensing</a:t>
            </a:r>
          </a:p>
          <a:p>
            <a:r>
              <a:rPr lang="en-US" sz="1800" b="1" dirty="0" smtClean="0">
                <a:solidFill>
                  <a:srgbClr val="FFFF00"/>
                </a:solidFill>
              </a:rPr>
              <a:t>OCAM2K with CCD220 is world fastest lowest noise visible WFS camera  </a:t>
            </a:r>
            <a:r>
              <a:rPr lang="en-US" sz="1800" dirty="0" smtClean="0"/>
              <a:t>(0.5 e noise @ 2 K fps with modest gain x500).</a:t>
            </a:r>
          </a:p>
          <a:p>
            <a:r>
              <a:rPr lang="en-US" sz="1800" dirty="0" smtClean="0"/>
              <a:t>OCAM2 and OCAM 2K are is now a mature </a:t>
            </a:r>
            <a:r>
              <a:rPr lang="en-US" sz="1800" i="1" dirty="0" smtClean="0"/>
              <a:t>First Light Imaging </a:t>
            </a:r>
            <a:r>
              <a:rPr lang="en-US" sz="1800" dirty="0" smtClean="0"/>
              <a:t>commercial product producing on sky data</a:t>
            </a:r>
          </a:p>
          <a:p>
            <a:r>
              <a:rPr lang="en-US" sz="1800" dirty="0" smtClean="0"/>
              <a:t>RAPID is:</a:t>
            </a:r>
          </a:p>
          <a:p>
            <a:pPr lvl="1"/>
            <a:r>
              <a:rPr lang="en-US" sz="1800" b="1" dirty="0" smtClean="0">
                <a:solidFill>
                  <a:srgbClr val="FFFF00"/>
                </a:solidFill>
              </a:rPr>
              <a:t>Fast low noise 320x255 1600 fps </a:t>
            </a:r>
            <a:r>
              <a:rPr lang="en-US" sz="1800" b="1" dirty="0" err="1" smtClean="0">
                <a:solidFill>
                  <a:srgbClr val="FFFF00"/>
                </a:solidFill>
              </a:rPr>
              <a:t>vis</a:t>
            </a:r>
            <a:r>
              <a:rPr lang="en-US" sz="1800" b="1" dirty="0" smtClean="0">
                <a:solidFill>
                  <a:srgbClr val="FFFF00"/>
                </a:solidFill>
              </a:rPr>
              <a:t> &amp; infrared array dedicated to AO</a:t>
            </a:r>
          </a:p>
          <a:p>
            <a:pPr lvl="1"/>
            <a:r>
              <a:rPr lang="en-US" sz="1800" b="1" dirty="0" smtClean="0">
                <a:solidFill>
                  <a:srgbClr val="FFFF00"/>
                </a:solidFill>
              </a:rPr>
              <a:t>Amazing noise performance for an IR device (1.6 </a:t>
            </a:r>
            <a:r>
              <a:rPr lang="en-US" sz="1800" b="1" dirty="0" err="1" smtClean="0">
                <a:solidFill>
                  <a:srgbClr val="FFFF00"/>
                </a:solidFill>
              </a:rPr>
              <a:t>Kfps</a:t>
            </a:r>
            <a:r>
              <a:rPr lang="en-US" sz="1800" b="1" dirty="0" smtClean="0">
                <a:solidFill>
                  <a:srgbClr val="FFFF00"/>
                </a:solidFill>
              </a:rPr>
              <a:t> 1.5 e at gain x31)</a:t>
            </a:r>
          </a:p>
          <a:p>
            <a:pPr lvl="1"/>
            <a:r>
              <a:rPr lang="en-US" sz="1800" dirty="0" smtClean="0"/>
              <a:t>Incredible wavelength coverage from visible to IR with flat QE</a:t>
            </a:r>
          </a:p>
          <a:p>
            <a:r>
              <a:rPr lang="en-US" sz="1800" b="1" dirty="0" smtClean="0">
                <a:solidFill>
                  <a:srgbClr val="FFFF00"/>
                </a:solidFill>
              </a:rPr>
              <a:t>“OCAM-IR” </a:t>
            </a:r>
            <a:r>
              <a:rPr lang="en-US" sz="1800" dirty="0" smtClean="0"/>
              <a:t>commercialized by </a:t>
            </a:r>
            <a:r>
              <a:rPr lang="en-US" sz="1800" i="1" dirty="0" smtClean="0"/>
              <a:t>First Light Imaging </a:t>
            </a:r>
            <a:r>
              <a:rPr lang="en-US" sz="1800" dirty="0" smtClean="0"/>
              <a:t>in 2014 with </a:t>
            </a:r>
            <a:r>
              <a:rPr lang="en-US" sz="1800" b="1" dirty="0" smtClean="0">
                <a:solidFill>
                  <a:srgbClr val="FFFF00"/>
                </a:solidFill>
              </a:rPr>
              <a:t>both </a:t>
            </a:r>
            <a:r>
              <a:rPr lang="en-US" sz="1800" b="1" dirty="0" err="1" smtClean="0">
                <a:solidFill>
                  <a:srgbClr val="FFFF00"/>
                </a:solidFill>
              </a:rPr>
              <a:t>Sofradir</a:t>
            </a:r>
            <a:r>
              <a:rPr lang="en-US" sz="1800" b="1" dirty="0" smtClean="0">
                <a:solidFill>
                  <a:srgbClr val="FFFF00"/>
                </a:solidFill>
              </a:rPr>
              <a:t> and </a:t>
            </a:r>
            <a:r>
              <a:rPr lang="en-US" sz="1800" b="1" dirty="0" err="1" smtClean="0">
                <a:solidFill>
                  <a:srgbClr val="FFFF00"/>
                </a:solidFill>
              </a:rPr>
              <a:t>Selex</a:t>
            </a:r>
            <a:r>
              <a:rPr lang="en-US" sz="1800" b="1" dirty="0" smtClean="0">
                <a:solidFill>
                  <a:srgbClr val="FFFF00"/>
                </a:solidFill>
              </a:rPr>
              <a:t> infrared APD devices.</a:t>
            </a:r>
          </a:p>
          <a:p>
            <a:r>
              <a:rPr lang="en-US" sz="1800" dirty="0" smtClean="0"/>
              <a:t>Large CMOS devices are now developed with e2v and ESO for LGS </a:t>
            </a:r>
            <a:r>
              <a:rPr lang="en-US" sz="1800" dirty="0" err="1" smtClean="0"/>
              <a:t>wavefront</a:t>
            </a:r>
            <a:r>
              <a:rPr lang="en-US" sz="1800" dirty="0" smtClean="0"/>
              <a:t> sensing and ELT: NGSD 880x840 700 fps 3e noise CMOS coming soon in 2014 </a:t>
            </a:r>
            <a:r>
              <a:rPr lang="en-US" sz="1800" dirty="0" smtClean="0">
                <a:sym typeface="Wingdings" pitchFamily="2" charset="2"/>
              </a:rPr>
              <a:t> OCAM 3, </a:t>
            </a:r>
            <a:r>
              <a:rPr lang="en-US" sz="1800" dirty="0" smtClean="0"/>
              <a:t>commercialized by </a:t>
            </a:r>
            <a:r>
              <a:rPr lang="en-US" sz="1800" i="1" dirty="0" smtClean="0"/>
              <a:t>First Light Imaging</a:t>
            </a:r>
            <a:r>
              <a:rPr lang="en-US" sz="1800" dirty="0" smtClean="0"/>
              <a:t>.</a:t>
            </a:r>
          </a:p>
        </p:txBody>
      </p:sp>
      <p:sp>
        <p:nvSpPr>
          <p:cNvPr id="4" name="Espace réservé de la date 3"/>
          <p:cNvSpPr>
            <a:spLocks noGrp="1"/>
          </p:cNvSpPr>
          <p:nvPr>
            <p:ph type="dt" sz="half" idx="10"/>
          </p:nvPr>
        </p:nvSpPr>
        <p:spPr/>
        <p:txBody>
          <a:bodyPr/>
          <a:lstStyle/>
          <a:p>
            <a:pPr>
              <a:defRPr/>
            </a:pPr>
            <a:r>
              <a:rPr lang="en-US" smtClean="0"/>
              <a:t>Oct 9 2013</a:t>
            </a:r>
            <a:endParaRPr lang="en-GB" dirty="0"/>
          </a:p>
        </p:txBody>
      </p:sp>
      <p:sp>
        <p:nvSpPr>
          <p:cNvPr id="5" name="Espace réservé du pied de page 4"/>
          <p:cNvSpPr>
            <a:spLocks noGrp="1"/>
          </p:cNvSpPr>
          <p:nvPr>
            <p:ph type="ftr" sz="quarter" idx="11"/>
          </p:nvPr>
        </p:nvSpPr>
        <p:spPr/>
        <p:txBody>
          <a:bodyPr/>
          <a:lstStyle/>
          <a:p>
            <a:pPr>
              <a:defRPr/>
            </a:pPr>
            <a:r>
              <a:rPr lang="en-US" dirty="0" smtClean="0"/>
              <a:t>Vis and IR </a:t>
            </a:r>
            <a:r>
              <a:rPr lang="en-US" dirty="0" err="1" smtClean="0"/>
              <a:t>wavefront</a:t>
            </a:r>
            <a:r>
              <a:rPr lang="en-US" dirty="0" smtClean="0"/>
              <a:t> sensing detectors</a:t>
            </a:r>
            <a:endParaRPr lang="en-GB" dirty="0"/>
          </a:p>
        </p:txBody>
      </p:sp>
      <p:sp>
        <p:nvSpPr>
          <p:cNvPr id="8" name="Rectangle 7"/>
          <p:cNvSpPr/>
          <p:nvPr/>
        </p:nvSpPr>
        <p:spPr>
          <a:xfrm>
            <a:off x="3287132" y="381000"/>
            <a:ext cx="2414443"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Conclusion</a:t>
            </a:r>
            <a:endParaRPr lang="fr-FR"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Espace réservé du numéro de diapositive 6"/>
          <p:cNvSpPr>
            <a:spLocks noGrp="1"/>
          </p:cNvSpPr>
          <p:nvPr>
            <p:ph type="sldNum" sz="quarter" idx="12"/>
          </p:nvPr>
        </p:nvSpPr>
        <p:spPr/>
        <p:txBody>
          <a:bodyPr/>
          <a:lstStyle/>
          <a:p>
            <a:pPr>
              <a:defRPr/>
            </a:pPr>
            <a:fld id="{F6CA8153-DF4C-4E70-B31D-E04F96F33BEA}" type="slidenum">
              <a:rPr lang="en-GB" smtClean="0"/>
              <a:pPr>
                <a:defRPr/>
              </a:pPr>
              <a:t>33</a:t>
            </a:fld>
            <a:endParaRPr lang="en-GB"/>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diapo FLI.png"/>
          <p:cNvPicPr>
            <a:picLocks noChangeAspect="1"/>
          </p:cNvPicPr>
          <p:nvPr/>
        </p:nvPicPr>
        <p:blipFill>
          <a:blip r:embed="rId2" cstate="print"/>
          <a:stretch>
            <a:fillRect/>
          </a:stretch>
        </p:blipFill>
        <p:spPr>
          <a:xfrm>
            <a:off x="0" y="-76200"/>
            <a:ext cx="9296400" cy="6972300"/>
          </a:xfrm>
          <a:prstGeom prst="rect">
            <a:avLst/>
          </a:prstGeom>
        </p:spPr>
      </p:pic>
      <p:sp>
        <p:nvSpPr>
          <p:cNvPr id="12" name="Rectangle 11"/>
          <p:cNvSpPr/>
          <p:nvPr/>
        </p:nvSpPr>
        <p:spPr>
          <a:xfrm>
            <a:off x="2209800" y="3352800"/>
            <a:ext cx="4459747"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4400" b="1" dirty="0" smtClean="0">
                <a:ln w="11430"/>
                <a:gradFill>
                  <a:gsLst>
                    <a:gs pos="0">
                      <a:srgbClr val="CCAF0A">
                        <a:tint val="70000"/>
                        <a:satMod val="245000"/>
                      </a:srgbClr>
                    </a:gs>
                    <a:gs pos="75000">
                      <a:srgbClr val="CCAF0A">
                        <a:tint val="90000"/>
                        <a:shade val="60000"/>
                        <a:satMod val="240000"/>
                      </a:srgbClr>
                    </a:gs>
                    <a:gs pos="100000">
                      <a:srgbClr val="CCAF0A">
                        <a:tint val="100000"/>
                        <a:shade val="50000"/>
                        <a:satMod val="240000"/>
                      </a:srgbClr>
                    </a:gs>
                  </a:gsLst>
                  <a:lin ang="5400000"/>
                </a:gradFill>
                <a:effectLst>
                  <a:outerShdw blurRad="50800" dist="39000" dir="5460000" algn="tl">
                    <a:srgbClr val="000000">
                      <a:alpha val="38000"/>
                    </a:srgbClr>
                  </a:outerShdw>
                </a:effectLst>
              </a:rPr>
              <a:t>www.firstlight.fr</a:t>
            </a:r>
          </a:p>
        </p:txBody>
      </p:sp>
      <p:sp>
        <p:nvSpPr>
          <p:cNvPr id="9" name="Espace réservé de la date 8"/>
          <p:cNvSpPr>
            <a:spLocks noGrp="1"/>
          </p:cNvSpPr>
          <p:nvPr>
            <p:ph type="dt" sz="half" idx="10"/>
          </p:nvPr>
        </p:nvSpPr>
        <p:spPr/>
        <p:txBody>
          <a:bodyPr/>
          <a:lstStyle/>
          <a:p>
            <a:pPr>
              <a:defRPr/>
            </a:pPr>
            <a:r>
              <a:rPr lang="en-US" smtClean="0">
                <a:solidFill>
                  <a:srgbClr val="D4D2D0">
                    <a:shade val="50000"/>
                  </a:srgbClr>
                </a:solidFill>
              </a:rPr>
              <a:t>Oct 9 2013</a:t>
            </a:r>
            <a:endParaRPr lang="en-GB">
              <a:solidFill>
                <a:srgbClr val="D4D2D0">
                  <a:shade val="50000"/>
                </a:srgbClr>
              </a:solidFill>
            </a:endParaRPr>
          </a:p>
        </p:txBody>
      </p:sp>
      <p:sp>
        <p:nvSpPr>
          <p:cNvPr id="10" name="Espace réservé du numéro de diapositive 9"/>
          <p:cNvSpPr>
            <a:spLocks noGrp="1"/>
          </p:cNvSpPr>
          <p:nvPr>
            <p:ph type="sldNum" sz="quarter" idx="11"/>
          </p:nvPr>
        </p:nvSpPr>
        <p:spPr/>
        <p:txBody>
          <a:bodyPr/>
          <a:lstStyle/>
          <a:p>
            <a:pPr>
              <a:defRPr/>
            </a:pPr>
            <a:fld id="{D6FFC446-4940-44A4-84DB-F98D6DD6AEF5}" type="slidenum">
              <a:rPr lang="en-GB" smtClean="0">
                <a:solidFill>
                  <a:srgbClr val="D4D2D0">
                    <a:shade val="50000"/>
                  </a:srgbClr>
                </a:solidFill>
              </a:rPr>
              <a:pPr>
                <a:defRPr/>
              </a:pPr>
              <a:t>34</a:t>
            </a:fld>
            <a:endParaRPr lang="en-GB">
              <a:solidFill>
                <a:srgbClr val="D4D2D0">
                  <a:shade val="50000"/>
                </a:srgbClr>
              </a:solidFill>
            </a:endParaRPr>
          </a:p>
        </p:txBody>
      </p:sp>
      <p:sp>
        <p:nvSpPr>
          <p:cNvPr id="13" name="Espace réservé du pied de page 12"/>
          <p:cNvSpPr>
            <a:spLocks noGrp="1"/>
          </p:cNvSpPr>
          <p:nvPr>
            <p:ph type="ftr" sz="quarter" idx="12"/>
          </p:nvPr>
        </p:nvSpPr>
        <p:spPr/>
        <p:txBody>
          <a:bodyPr/>
          <a:lstStyle/>
          <a:p>
            <a:pPr>
              <a:defRPr/>
            </a:pPr>
            <a:r>
              <a:rPr lang="en-US" smtClean="0">
                <a:solidFill>
                  <a:srgbClr val="D4D2D0">
                    <a:shade val="50000"/>
                  </a:srgbClr>
                </a:solidFill>
              </a:rPr>
              <a:t>Vis and IR wavefront sensing detectors</a:t>
            </a:r>
            <a:endParaRPr lang="en-GB">
              <a:solidFill>
                <a:srgbClr val="D4D2D0">
                  <a:shade val="50000"/>
                </a:srgbClr>
              </a:solidFill>
            </a:endParaRPr>
          </a:p>
        </p:txBody>
      </p:sp>
      <p:sp>
        <p:nvSpPr>
          <p:cNvPr id="7" name="Titre 6"/>
          <p:cNvSpPr txBox="1">
            <a:spLocks/>
          </p:cNvSpPr>
          <p:nvPr/>
        </p:nvSpPr>
        <p:spPr>
          <a:xfrm>
            <a:off x="2386232" y="4114800"/>
            <a:ext cx="4776568" cy="153924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fontAlgn="auto">
              <a:spcAft>
                <a:spcPts val="0"/>
              </a:spcAft>
            </a:pPr>
            <a:r>
              <a:rPr lang="fr-FR" sz="2800" dirty="0" err="1" smtClean="0">
                <a:solidFill>
                  <a:schemeClr val="bg1"/>
                </a:solidFill>
                <a:latin typeface="Comic Sans MS" pitchFamily="66" charset="0"/>
              </a:rPr>
              <a:t>Many</a:t>
            </a:r>
            <a:r>
              <a:rPr lang="fr-FR" sz="2800" dirty="0" smtClean="0">
                <a:solidFill>
                  <a:schemeClr val="bg1"/>
                </a:solidFill>
                <a:latin typeface="Comic Sans MS" pitchFamily="66" charset="0"/>
              </a:rPr>
              <a:t> </a:t>
            </a:r>
            <a:r>
              <a:rPr lang="fr-FR" sz="2800" dirty="0" err="1" smtClean="0">
                <a:solidFill>
                  <a:schemeClr val="bg1"/>
                </a:solidFill>
                <a:latin typeface="Comic Sans MS" pitchFamily="66" charset="0"/>
              </a:rPr>
              <a:t>thanks</a:t>
            </a:r>
            <a:r>
              <a:rPr lang="fr-FR" sz="2800" dirty="0" smtClean="0">
                <a:solidFill>
                  <a:schemeClr val="bg1"/>
                </a:solidFill>
                <a:latin typeface="Comic Sans MS" pitchFamily="66" charset="0"/>
              </a:rPr>
              <a:t> for </a:t>
            </a:r>
            <a:r>
              <a:rPr lang="fr-FR" sz="2800" dirty="0" err="1" smtClean="0">
                <a:solidFill>
                  <a:schemeClr val="bg1"/>
                </a:solidFill>
                <a:latin typeface="Comic Sans MS" pitchFamily="66" charset="0"/>
              </a:rPr>
              <a:t>listening</a:t>
            </a:r>
            <a:endParaRPr lang="fr-FR" sz="2800" dirty="0">
              <a:solidFill>
                <a:schemeClr val="bg1"/>
              </a:solidFill>
              <a:latin typeface="Comic Sans MS" pitchFamily="66" charset="0"/>
            </a:endParaRPr>
          </a:p>
        </p:txBody>
      </p:sp>
      <p:sp>
        <p:nvSpPr>
          <p:cNvPr id="8" name="ZoneTexte 7"/>
          <p:cNvSpPr txBox="1"/>
          <p:nvPr/>
        </p:nvSpPr>
        <p:spPr>
          <a:xfrm>
            <a:off x="2700115" y="5486400"/>
            <a:ext cx="3479116" cy="1046440"/>
          </a:xfrm>
          <a:prstGeom prst="rect">
            <a:avLst/>
          </a:prstGeom>
          <a:noFill/>
        </p:spPr>
        <p:txBody>
          <a:bodyPr wrap="square" rtlCol="0">
            <a:spAutoFit/>
          </a:bodyPr>
          <a:lstStyle/>
          <a:p>
            <a:r>
              <a:rPr lang="en-US" sz="1400" b="1" dirty="0" smtClean="0">
                <a:solidFill>
                  <a:schemeClr val="bg1"/>
                </a:solidFill>
                <a:latin typeface="Comic Sans MS" pitchFamily="66" charset="0"/>
              </a:rPr>
              <a:t>Acknowledgments</a:t>
            </a:r>
            <a:r>
              <a:rPr lang="en-US" sz="1200" dirty="0" smtClean="0">
                <a:solidFill>
                  <a:schemeClr val="bg1"/>
                </a:solidFill>
                <a:latin typeface="Comic Sans MS" pitchFamily="66" charset="0"/>
              </a:rPr>
              <a:t/>
            </a:r>
            <a:br>
              <a:rPr lang="en-US" sz="1200" dirty="0" smtClean="0">
                <a:solidFill>
                  <a:schemeClr val="bg1"/>
                </a:solidFill>
                <a:latin typeface="Comic Sans MS" pitchFamily="66" charset="0"/>
              </a:rPr>
            </a:br>
            <a:r>
              <a:rPr lang="en-US" sz="1200" dirty="0" smtClean="0">
                <a:solidFill>
                  <a:schemeClr val="bg1"/>
                </a:solidFill>
                <a:latin typeface="Comic Sans MS" pitchFamily="66" charset="0"/>
              </a:rPr>
              <a:t/>
            </a:r>
            <a:br>
              <a:rPr lang="en-US" sz="1200" dirty="0" smtClean="0">
                <a:solidFill>
                  <a:schemeClr val="bg1"/>
                </a:solidFill>
                <a:latin typeface="Comic Sans MS" pitchFamily="66" charset="0"/>
              </a:rPr>
            </a:br>
            <a:r>
              <a:rPr lang="en-US" sz="1200" dirty="0" smtClean="0">
                <a:solidFill>
                  <a:schemeClr val="bg1"/>
                </a:solidFill>
                <a:latin typeface="Comic Sans MS" pitchFamily="66" charset="0"/>
              </a:rPr>
              <a:t>European Commission: FP6 and FP7 </a:t>
            </a:r>
            <a:r>
              <a:rPr lang="en-US" sz="1200" dirty="0" err="1" smtClean="0">
                <a:solidFill>
                  <a:schemeClr val="bg1"/>
                </a:solidFill>
                <a:latin typeface="Comic Sans MS" pitchFamily="66" charset="0"/>
              </a:rPr>
              <a:t>Opticon</a:t>
            </a:r>
            <a:r>
              <a:rPr lang="en-US" sz="1200" dirty="0" smtClean="0">
                <a:solidFill>
                  <a:schemeClr val="bg1"/>
                </a:solidFill>
                <a:latin typeface="Comic Sans MS" pitchFamily="66" charset="0"/>
              </a:rPr>
              <a:t/>
            </a:r>
            <a:br>
              <a:rPr lang="en-US" sz="1200" dirty="0" smtClean="0">
                <a:solidFill>
                  <a:schemeClr val="bg1"/>
                </a:solidFill>
                <a:latin typeface="Comic Sans MS" pitchFamily="66" charset="0"/>
              </a:rPr>
            </a:br>
            <a:r>
              <a:rPr lang="en-US" sz="1200" dirty="0" smtClean="0">
                <a:solidFill>
                  <a:schemeClr val="bg1"/>
                </a:solidFill>
                <a:latin typeface="Comic Sans MS" pitchFamily="66" charset="0"/>
              </a:rPr>
              <a:t>DGA and FUI OSEO</a:t>
            </a:r>
            <a:br>
              <a:rPr lang="en-US" sz="1200" dirty="0" smtClean="0">
                <a:solidFill>
                  <a:schemeClr val="bg1"/>
                </a:solidFill>
                <a:latin typeface="Comic Sans MS" pitchFamily="66" charset="0"/>
              </a:rPr>
            </a:br>
            <a:r>
              <a:rPr lang="en-US" sz="1200" dirty="0" smtClean="0">
                <a:solidFill>
                  <a:schemeClr val="bg1"/>
                </a:solidFill>
                <a:latin typeface="Comic Sans MS" pitchFamily="66" charset="0"/>
              </a:rPr>
              <a:t>ESO</a:t>
            </a:r>
            <a:endParaRPr lang="fr-FR" sz="1200" dirty="0">
              <a:solidFill>
                <a:schemeClr val="bg1"/>
              </a:solidFill>
              <a:latin typeface="Comic Sans MS" pitchFamily="66" charset="0"/>
            </a:endParaRPr>
          </a:p>
        </p:txBody>
      </p:sp>
      <p:pic>
        <p:nvPicPr>
          <p:cNvPr id="11" name="Picture 7" descr="opt_col_big"/>
          <p:cNvPicPr>
            <a:picLocks noChangeAspect="1" noChangeArrowheads="1"/>
          </p:cNvPicPr>
          <p:nvPr/>
        </p:nvPicPr>
        <p:blipFill>
          <a:blip r:embed="rId3" cstate="print"/>
          <a:srcRect/>
          <a:stretch>
            <a:fillRect/>
          </a:stretch>
        </p:blipFill>
        <p:spPr bwMode="auto">
          <a:xfrm>
            <a:off x="6510337" y="5682244"/>
            <a:ext cx="652463" cy="838200"/>
          </a:xfrm>
          <a:prstGeom prst="rect">
            <a:avLst/>
          </a:prstGeom>
          <a:noFill/>
          <a:ln w="9525">
            <a:noFill/>
            <a:miter lim="800000"/>
            <a:headEnd/>
            <a:tailEnd/>
          </a:ln>
        </p:spPr>
      </p:pic>
      <p:pic>
        <p:nvPicPr>
          <p:cNvPr id="14" name="Picture 13" descr="eso-logo"/>
          <p:cNvPicPr>
            <a:picLocks noChangeAspect="1" noChangeArrowheads="1"/>
          </p:cNvPicPr>
          <p:nvPr/>
        </p:nvPicPr>
        <p:blipFill>
          <a:blip r:embed="rId4" cstate="print"/>
          <a:srcRect/>
          <a:stretch>
            <a:fillRect/>
          </a:stretch>
        </p:blipFill>
        <p:spPr bwMode="auto">
          <a:xfrm>
            <a:off x="7442729" y="5720344"/>
            <a:ext cx="559859" cy="762000"/>
          </a:xfrm>
          <a:prstGeom prst="rect">
            <a:avLst/>
          </a:prstGeom>
          <a:noFill/>
          <a:ln w="9525">
            <a:noFill/>
            <a:miter lim="800000"/>
            <a:headEnd/>
            <a:tailEnd/>
          </a:ln>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405" y="5083226"/>
            <a:ext cx="1763596" cy="439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5882644"/>
            <a:ext cx="1100556" cy="43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2332055"/>
            <a:ext cx="7467600" cy="4525963"/>
          </a:xfrm>
        </p:spPr>
        <p:txBody>
          <a:bodyPr/>
          <a:lstStyle/>
          <a:p>
            <a:pPr algn="ctr">
              <a:buNone/>
            </a:pPr>
            <a:r>
              <a:rPr lang="fr-FR" dirty="0" err="1" smtClean="0"/>
              <a:t>Revolutionary</a:t>
            </a:r>
            <a:r>
              <a:rPr lang="fr-FR" dirty="0" smtClean="0"/>
              <a:t> Avalanche</a:t>
            </a:r>
          </a:p>
          <a:p>
            <a:pPr algn="ctr">
              <a:buNone/>
            </a:pPr>
            <a:r>
              <a:rPr lang="fr-FR" dirty="0" smtClean="0"/>
              <a:t>Photodiode </a:t>
            </a:r>
            <a:r>
              <a:rPr lang="fr-FR" dirty="0" err="1" smtClean="0"/>
              <a:t>Infrared</a:t>
            </a:r>
            <a:r>
              <a:rPr lang="fr-FR" dirty="0" smtClean="0"/>
              <a:t> Detector</a:t>
            </a:r>
          </a:p>
          <a:p>
            <a:pPr algn="ctr">
              <a:buNone/>
            </a:pPr>
            <a:r>
              <a:rPr lang="fr-FR" dirty="0" err="1" smtClean="0"/>
              <a:t>Sofradir</a:t>
            </a:r>
            <a:r>
              <a:rPr lang="fr-FR" dirty="0" smtClean="0"/>
              <a:t> – </a:t>
            </a:r>
            <a:r>
              <a:rPr lang="fr-FR" dirty="0" err="1" smtClean="0"/>
              <a:t>BiospaceLab</a:t>
            </a:r>
            <a:r>
              <a:rPr lang="fr-FR" dirty="0" smtClean="0"/>
              <a:t> – CEA / LETI – LAM –  IPAG – </a:t>
            </a:r>
            <a:r>
              <a:rPr lang="fr-FR" dirty="0" err="1" smtClean="0"/>
              <a:t>Onera</a:t>
            </a:r>
            <a:endParaRPr lang="fr-FR" dirty="0" smtClean="0"/>
          </a:p>
          <a:p>
            <a:endParaRPr lang="fr-FR" dirty="0"/>
          </a:p>
        </p:txBody>
      </p:sp>
      <p:sp>
        <p:nvSpPr>
          <p:cNvPr id="4" name="Espace réservé de la date 3"/>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1"/>
          </p:nvPr>
        </p:nvSpPr>
        <p:spPr/>
        <p:txBody>
          <a:bodyPr/>
          <a:lstStyle/>
          <a:p>
            <a:pPr>
              <a:defRPr/>
            </a:pPr>
            <a:r>
              <a:rPr lang="en-US" smtClean="0"/>
              <a:t>Vis and IR wavefront sensing detectors</a:t>
            </a:r>
            <a:endParaRPr lang="en-GB"/>
          </a:p>
        </p:txBody>
      </p:sp>
      <p:pic>
        <p:nvPicPr>
          <p:cNvPr id="7" name="Picture 30"/>
          <p:cNvPicPr>
            <a:picLocks noChangeAspect="1" noChangeArrowheads="1"/>
          </p:cNvPicPr>
          <p:nvPr/>
        </p:nvPicPr>
        <p:blipFill>
          <a:blip r:embed="rId2" cstate="print"/>
          <a:srcRect/>
          <a:stretch>
            <a:fillRect/>
          </a:stretch>
        </p:blipFill>
        <p:spPr bwMode="auto">
          <a:xfrm>
            <a:off x="228606" y="4651375"/>
            <a:ext cx="1979612" cy="1524000"/>
          </a:xfrm>
          <a:prstGeom prst="rect">
            <a:avLst/>
          </a:prstGeom>
          <a:noFill/>
          <a:ln w="9525">
            <a:solidFill>
              <a:srgbClr val="2C5884"/>
            </a:solidFill>
            <a:miter lim="800000"/>
            <a:headEnd/>
            <a:tailEnd/>
          </a:ln>
        </p:spPr>
      </p:pic>
      <p:pic>
        <p:nvPicPr>
          <p:cNvPr id="8" name="Picture 31" descr="20041222-158"/>
          <p:cNvPicPr>
            <a:picLocks noChangeAspect="1" noChangeArrowheads="1"/>
          </p:cNvPicPr>
          <p:nvPr/>
        </p:nvPicPr>
        <p:blipFill>
          <a:blip r:embed="rId3" cstate="print"/>
          <a:srcRect/>
          <a:stretch>
            <a:fillRect/>
          </a:stretch>
        </p:blipFill>
        <p:spPr bwMode="auto">
          <a:xfrm>
            <a:off x="2208218" y="4651399"/>
            <a:ext cx="2376488" cy="1547813"/>
          </a:xfrm>
          <a:prstGeom prst="rect">
            <a:avLst/>
          </a:prstGeom>
          <a:noFill/>
          <a:ln w="9525">
            <a:noFill/>
            <a:miter lim="800000"/>
            <a:headEnd/>
            <a:tailEnd/>
          </a:ln>
        </p:spPr>
      </p:pic>
      <p:pic>
        <p:nvPicPr>
          <p:cNvPr id="9" name="Picture 32"/>
          <p:cNvPicPr>
            <a:picLocks noChangeAspect="1" noChangeArrowheads="1"/>
          </p:cNvPicPr>
          <p:nvPr/>
        </p:nvPicPr>
        <p:blipFill>
          <a:blip r:embed="rId4" cstate="print"/>
          <a:srcRect/>
          <a:stretch>
            <a:fillRect/>
          </a:stretch>
        </p:blipFill>
        <p:spPr bwMode="auto">
          <a:xfrm>
            <a:off x="4584716" y="4651393"/>
            <a:ext cx="2016125" cy="1552575"/>
          </a:xfrm>
          <a:prstGeom prst="rect">
            <a:avLst/>
          </a:prstGeom>
          <a:noFill/>
          <a:ln w="9525">
            <a:solidFill>
              <a:srgbClr val="2C5884"/>
            </a:solidFill>
            <a:miter lim="800000"/>
            <a:headEnd/>
            <a:tailEnd/>
          </a:ln>
        </p:spPr>
      </p:pic>
      <p:pic>
        <p:nvPicPr>
          <p:cNvPr id="10" name="Picture 33"/>
          <p:cNvPicPr>
            <a:picLocks noChangeAspect="1" noChangeArrowheads="1"/>
          </p:cNvPicPr>
          <p:nvPr/>
        </p:nvPicPr>
        <p:blipFill>
          <a:blip r:embed="rId5" cstate="print">
            <a:lum bright="28000"/>
          </a:blip>
          <a:srcRect r="2481" b="3963"/>
          <a:stretch>
            <a:fillRect/>
          </a:stretch>
        </p:blipFill>
        <p:spPr bwMode="auto">
          <a:xfrm>
            <a:off x="6564327" y="4651393"/>
            <a:ext cx="2339975" cy="1560513"/>
          </a:xfrm>
          <a:prstGeom prst="rect">
            <a:avLst/>
          </a:prstGeom>
          <a:noFill/>
          <a:ln w="9525">
            <a:noFill/>
            <a:miter lim="800000"/>
            <a:headEnd/>
            <a:tailEnd/>
          </a:ln>
        </p:spPr>
      </p:pic>
      <p:pic>
        <p:nvPicPr>
          <p:cNvPr id="62466" name="Picture 2" descr="C:\Users\Philippe\Documents\APD-IR\RAPID\logo_RAPID.jpeg"/>
          <p:cNvPicPr>
            <a:picLocks noChangeAspect="1" noChangeArrowheads="1"/>
          </p:cNvPicPr>
          <p:nvPr/>
        </p:nvPicPr>
        <p:blipFill>
          <a:blip r:embed="rId6" cstate="print"/>
          <a:srcRect l="2367" t="7143" r="592" b="7143"/>
          <a:stretch>
            <a:fillRect/>
          </a:stretch>
        </p:blipFill>
        <p:spPr bwMode="auto">
          <a:xfrm>
            <a:off x="1905000" y="1525632"/>
            <a:ext cx="2590800" cy="758283"/>
          </a:xfrm>
          <a:prstGeom prst="rect">
            <a:avLst/>
          </a:prstGeom>
          <a:noFill/>
        </p:spPr>
      </p:pic>
      <p:sp>
        <p:nvSpPr>
          <p:cNvPr id="12" name="Rectangle 11"/>
          <p:cNvSpPr/>
          <p:nvPr/>
        </p:nvSpPr>
        <p:spPr>
          <a:xfrm>
            <a:off x="229295" y="381000"/>
            <a:ext cx="8152705"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RAPID e-APD development: </a:t>
            </a:r>
          </a:p>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system approach</a:t>
            </a:r>
            <a:endParaRPr lang="fr-FR"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Espace réservé du numéro de diapositive 12"/>
          <p:cNvSpPr>
            <a:spLocks noGrp="1"/>
          </p:cNvSpPr>
          <p:nvPr>
            <p:ph type="sldNum" sz="quarter" idx="12"/>
          </p:nvPr>
        </p:nvSpPr>
        <p:spPr/>
        <p:txBody>
          <a:bodyPr/>
          <a:lstStyle/>
          <a:p>
            <a:pPr>
              <a:defRPr/>
            </a:pPr>
            <a:fld id="{F6CA8153-DF4C-4E70-B31D-E04F96F33BEA}" type="slidenum">
              <a:rPr lang="en-GB" smtClean="0"/>
              <a:pPr>
                <a:defRPr/>
              </a:pPr>
              <a:t>4</a:t>
            </a:fld>
            <a:endParaRPr lang="en-GB"/>
          </a:p>
        </p:txBody>
      </p:sp>
      <p:sp>
        <p:nvSpPr>
          <p:cNvPr id="14" name="ZoneTexte 13"/>
          <p:cNvSpPr txBox="1"/>
          <p:nvPr/>
        </p:nvSpPr>
        <p:spPr>
          <a:xfrm>
            <a:off x="5522086" y="1704718"/>
            <a:ext cx="2084481" cy="400110"/>
          </a:xfrm>
          <a:prstGeom prst="rect">
            <a:avLst/>
          </a:prstGeom>
          <a:solidFill>
            <a:srgbClr val="FFFF00"/>
          </a:solidFill>
          <a:ln w="38100">
            <a:solidFill>
              <a:srgbClr val="FF0000"/>
            </a:solidFill>
          </a:ln>
        </p:spPr>
        <p:txBody>
          <a:bodyPr wrap="none" rtlCol="0">
            <a:spAutoFit/>
          </a:bodyPr>
          <a:lstStyle/>
          <a:p>
            <a:r>
              <a:rPr lang="fr-FR" dirty="0" smtClean="0"/>
              <a:t>INFRARED APD</a:t>
            </a:r>
            <a:endParaRPr lang="fr-FR" dirty="0"/>
          </a:p>
        </p:txBody>
      </p:sp>
    </p:spTree>
    <p:extLst>
      <p:ext uri="{BB962C8B-B14F-4D97-AF65-F5344CB8AC3E}">
        <p14:creationId xmlns:p14="http://schemas.microsoft.com/office/powerpoint/2010/main" val="3289277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5"/>
          <p:cNvSpPr>
            <a:spLocks noGrp="1"/>
          </p:cNvSpPr>
          <p:nvPr>
            <p:ph idx="1"/>
          </p:nvPr>
        </p:nvSpPr>
        <p:spPr>
          <a:xfrm>
            <a:off x="533400" y="1295400"/>
            <a:ext cx="8361362" cy="5486400"/>
          </a:xfrm>
        </p:spPr>
        <p:txBody>
          <a:bodyPr>
            <a:noAutofit/>
          </a:bodyPr>
          <a:lstStyle/>
          <a:p>
            <a:r>
              <a:rPr lang="en-US" sz="2200" dirty="0" smtClean="0"/>
              <a:t>Detector specification:</a:t>
            </a:r>
          </a:p>
          <a:p>
            <a:pPr lvl="1"/>
            <a:r>
              <a:rPr lang="en-US" sz="2000" dirty="0" smtClean="0"/>
              <a:t>SOFRADIR 320 x 255 pixels APD array, 8 outputs of 32 columns, 30 µm pitch</a:t>
            </a:r>
          </a:p>
          <a:p>
            <a:pPr lvl="1"/>
            <a:r>
              <a:rPr lang="fr-FR" sz="2000" dirty="0" smtClean="0"/>
              <a:t>Pixel architecture : CTIA amplifier, </a:t>
            </a:r>
            <a:r>
              <a:rPr lang="fr-FR" sz="2000" dirty="0" err="1" smtClean="0"/>
              <a:t>integrated</a:t>
            </a:r>
            <a:r>
              <a:rPr lang="fr-FR" sz="2000" dirty="0" smtClean="0"/>
              <a:t> CDS</a:t>
            </a:r>
            <a:endParaRPr lang="en-US" sz="2000" dirty="0" smtClean="0"/>
          </a:p>
          <a:p>
            <a:pPr lvl="1"/>
            <a:r>
              <a:rPr lang="en-US" sz="2000" dirty="0" smtClean="0"/>
              <a:t>Wavelength: 0.4 – 3.3 µm</a:t>
            </a:r>
          </a:p>
          <a:p>
            <a:pPr lvl="1"/>
            <a:r>
              <a:rPr lang="en-US" sz="2000" dirty="0" smtClean="0"/>
              <a:t>Full frame readout: </a:t>
            </a:r>
            <a:r>
              <a:rPr lang="en-US" sz="2000" dirty="0" smtClean="0">
                <a:solidFill>
                  <a:srgbClr val="FFFF00"/>
                </a:solidFill>
              </a:rPr>
              <a:t>1600 Hz min</a:t>
            </a:r>
            <a:r>
              <a:rPr lang="en-US" sz="2000" dirty="0" smtClean="0"/>
              <a:t>, up to 2 kHz, pixel frequency 20 MHz</a:t>
            </a:r>
          </a:p>
          <a:p>
            <a:pPr lvl="1"/>
            <a:r>
              <a:rPr lang="en-US" sz="2000" dirty="0" smtClean="0"/>
              <a:t>Windows: one rectangular window of any number of lines, each line read in 2.7 µs</a:t>
            </a:r>
          </a:p>
          <a:p>
            <a:pPr lvl="1"/>
            <a:r>
              <a:rPr lang="en-US" sz="2000" dirty="0" smtClean="0">
                <a:solidFill>
                  <a:srgbClr val="FFFF00"/>
                </a:solidFill>
              </a:rPr>
              <a:t>System Noise: &lt;2 e at 1600 Hz </a:t>
            </a:r>
            <a:r>
              <a:rPr lang="en-US" sz="2000" dirty="0" smtClean="0"/>
              <a:t>frame rate (with gain nx10)</a:t>
            </a:r>
          </a:p>
          <a:p>
            <a:pPr lvl="1"/>
            <a:r>
              <a:rPr lang="en-US" sz="2000" dirty="0" smtClean="0"/>
              <a:t>Dark: 100 e/s/pixel</a:t>
            </a:r>
          </a:p>
          <a:p>
            <a:pPr lvl="1"/>
            <a:r>
              <a:rPr lang="en-US" sz="2000" dirty="0" smtClean="0"/>
              <a:t>Full well: 37 000 e (with gain x1)</a:t>
            </a:r>
          </a:p>
          <a:p>
            <a:pPr lvl="1"/>
            <a:r>
              <a:rPr lang="en-US" sz="2000" dirty="0" smtClean="0"/>
              <a:t>Operability: </a:t>
            </a:r>
            <a:r>
              <a:rPr lang="en-US" sz="2000" dirty="0" smtClean="0">
                <a:sym typeface="Symbol"/>
              </a:rPr>
              <a:t> </a:t>
            </a:r>
            <a:r>
              <a:rPr lang="en-US" sz="2000" dirty="0" smtClean="0"/>
              <a:t>99.5%</a:t>
            </a:r>
          </a:p>
          <a:p>
            <a:pPr lvl="1"/>
            <a:r>
              <a:rPr lang="en-US" sz="2000" dirty="0" smtClean="0"/>
              <a:t>Power consumption: 210 </a:t>
            </a:r>
            <a:r>
              <a:rPr lang="en-US" sz="2000" dirty="0" err="1" smtClean="0"/>
              <a:t>mW</a:t>
            </a:r>
            <a:r>
              <a:rPr lang="en-US" sz="2000" dirty="0" smtClean="0"/>
              <a:t> (</a:t>
            </a:r>
            <a:r>
              <a:rPr lang="en-US" sz="2000" dirty="0" smtClean="0">
                <a:sym typeface="Wingdings" pitchFamily="2" charset="2"/>
              </a:rPr>
              <a:t> </a:t>
            </a:r>
            <a:r>
              <a:rPr lang="en-US" sz="2000" dirty="0" err="1" smtClean="0"/>
              <a:t>cryocoolers</a:t>
            </a:r>
            <a:r>
              <a:rPr lang="en-US" sz="2000" dirty="0" smtClean="0"/>
              <a:t>)</a:t>
            </a:r>
          </a:p>
          <a:p>
            <a:r>
              <a:rPr lang="en-US" sz="2200" dirty="0" smtClean="0"/>
              <a:t>Devices available by end 2013.</a:t>
            </a:r>
          </a:p>
        </p:txBody>
      </p:sp>
      <p:pic>
        <p:nvPicPr>
          <p:cNvPr id="8" name="Picture 2" descr="C:\Users\Philippe\Documents\APD-IR\RAPID\logo_RAPID.jpeg"/>
          <p:cNvPicPr>
            <a:picLocks noChangeAspect="1" noChangeArrowheads="1"/>
          </p:cNvPicPr>
          <p:nvPr/>
        </p:nvPicPr>
        <p:blipFill>
          <a:blip r:embed="rId2" cstate="print"/>
          <a:srcRect l="2367" t="7143" r="592" b="7143"/>
          <a:stretch>
            <a:fillRect/>
          </a:stretch>
        </p:blipFill>
        <p:spPr bwMode="auto">
          <a:xfrm>
            <a:off x="1863973" y="250634"/>
            <a:ext cx="2637271" cy="771884"/>
          </a:xfrm>
          <a:prstGeom prst="rect">
            <a:avLst/>
          </a:prstGeom>
          <a:noFill/>
        </p:spPr>
      </p:pic>
      <p:sp>
        <p:nvSpPr>
          <p:cNvPr id="9" name="Espace réservé de la date 8"/>
          <p:cNvSpPr>
            <a:spLocks noGrp="1"/>
          </p:cNvSpPr>
          <p:nvPr>
            <p:ph type="dt" sz="half" idx="10"/>
          </p:nvPr>
        </p:nvSpPr>
        <p:spPr/>
        <p:txBody>
          <a:bodyPr/>
          <a:lstStyle/>
          <a:p>
            <a:pPr>
              <a:defRPr/>
            </a:pPr>
            <a:r>
              <a:rPr lang="en-US" smtClean="0"/>
              <a:t>Oct 9 2013</a:t>
            </a:r>
            <a:endParaRPr lang="en-GB" dirty="0"/>
          </a:p>
        </p:txBody>
      </p:sp>
      <p:sp>
        <p:nvSpPr>
          <p:cNvPr id="10" name="Espace réservé du pied de page 9"/>
          <p:cNvSpPr>
            <a:spLocks noGrp="1"/>
          </p:cNvSpPr>
          <p:nvPr>
            <p:ph type="ftr" sz="quarter" idx="11"/>
          </p:nvPr>
        </p:nvSpPr>
        <p:spPr/>
        <p:txBody>
          <a:bodyPr/>
          <a:lstStyle/>
          <a:p>
            <a:pPr>
              <a:defRPr/>
            </a:pPr>
            <a:r>
              <a:rPr lang="en-US" smtClean="0"/>
              <a:t>Vis and IR wavefront sensing detectors</a:t>
            </a:r>
            <a:endParaRPr lang="en-GB"/>
          </a:p>
        </p:txBody>
      </p:sp>
      <p:sp>
        <p:nvSpPr>
          <p:cNvPr id="7" name="Espace réservé du numéro de diapositive 6"/>
          <p:cNvSpPr>
            <a:spLocks noGrp="1"/>
          </p:cNvSpPr>
          <p:nvPr>
            <p:ph type="sldNum" sz="quarter" idx="12"/>
          </p:nvPr>
        </p:nvSpPr>
        <p:spPr/>
        <p:txBody>
          <a:bodyPr/>
          <a:lstStyle/>
          <a:p>
            <a:pPr>
              <a:defRPr/>
            </a:pPr>
            <a:fld id="{F6CA8153-DF4C-4E70-B31D-E04F96F33BEA}" type="slidenum">
              <a:rPr lang="en-GB" smtClean="0"/>
              <a:pPr>
                <a:defRPr/>
              </a:pPr>
              <a:t>5</a:t>
            </a:fld>
            <a:endParaRPr lang="en-GB"/>
          </a:p>
        </p:txBody>
      </p:sp>
      <p:pic>
        <p:nvPicPr>
          <p:cNvPr id="11" name="Picture 2"/>
          <p:cNvPicPr>
            <a:picLocks noChangeAspect="1" noChangeArrowheads="1"/>
          </p:cNvPicPr>
          <p:nvPr/>
        </p:nvPicPr>
        <p:blipFill>
          <a:blip r:embed="rId3" cstate="print"/>
          <a:srcRect/>
          <a:stretch>
            <a:fillRect/>
          </a:stretch>
        </p:blipFill>
        <p:spPr bwMode="auto">
          <a:xfrm>
            <a:off x="152400" y="239748"/>
            <a:ext cx="1600200" cy="861094"/>
          </a:xfrm>
          <a:prstGeom prst="rect">
            <a:avLst/>
          </a:prstGeom>
          <a:noFill/>
          <a:ln w="9525">
            <a:noFill/>
            <a:miter lim="800000"/>
            <a:headEnd/>
            <a:tailEnd/>
          </a:ln>
        </p:spPr>
      </p:pic>
      <p:sp>
        <p:nvSpPr>
          <p:cNvPr id="4" name="Rectangle 3"/>
          <p:cNvSpPr/>
          <p:nvPr/>
        </p:nvSpPr>
        <p:spPr>
          <a:xfrm>
            <a:off x="933856" y="2967335"/>
            <a:ext cx="184731"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endParaRPr lang="fr-FR" sz="5400" dirty="0" smtClean="0">
              <a:solidFill>
                <a:srgbClr val="FFFF00"/>
              </a:solidFill>
            </a:endParaRPr>
          </a:p>
          <a:p>
            <a:endPar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a:off x="4671512" y="282633"/>
            <a:ext cx="4043286" cy="70788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320x255 IR APD</a:t>
            </a:r>
            <a:endParaRPr lang="fr-FR"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Rectangle 11"/>
          <p:cNvSpPr/>
          <p:nvPr/>
        </p:nvSpPr>
        <p:spPr>
          <a:xfrm>
            <a:off x="5633572" y="5011387"/>
            <a:ext cx="2682145" cy="954107"/>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80 K </a:t>
            </a:r>
            <a:r>
              <a:rPr lang="fr-FR" sz="2800"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operation</a:t>
            </a:r>
            <a:endPar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fr-FR"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Vis to IR</a:t>
            </a:r>
            <a:endParaRPr lang="fr-FR"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p:txBody>
          <a:bodyPr/>
          <a:lstStyle/>
          <a:p>
            <a:pPr eaLnBrk="1" hangingPunct="1"/>
            <a:r>
              <a:rPr lang="fr-FR" dirty="0" smtClean="0"/>
              <a:t>RAPID IR APD </a:t>
            </a:r>
            <a:r>
              <a:rPr lang="fr-FR" dirty="0" err="1" smtClean="0"/>
              <a:t>layout</a:t>
            </a:r>
            <a:endParaRPr lang="fr-FR" dirty="0" smtClean="0"/>
          </a:p>
        </p:txBody>
      </p:sp>
      <p:sp>
        <p:nvSpPr>
          <p:cNvPr id="11" name="ZoneTexte 10"/>
          <p:cNvSpPr txBox="1"/>
          <p:nvPr/>
        </p:nvSpPr>
        <p:spPr>
          <a:xfrm>
            <a:off x="2209800" y="4914996"/>
            <a:ext cx="4724400" cy="830997"/>
          </a:xfrm>
          <a:prstGeom prst="rect">
            <a:avLst/>
          </a:prstGeom>
          <a:noFill/>
        </p:spPr>
        <p:txBody>
          <a:bodyPr wrap="square" rtlCol="0">
            <a:spAutoFit/>
          </a:bodyPr>
          <a:lstStyle/>
          <a:p>
            <a:r>
              <a:rPr lang="fr-FR" sz="1600" dirty="0" err="1" smtClean="0"/>
              <a:t>Operational</a:t>
            </a:r>
            <a:r>
              <a:rPr lang="fr-FR" sz="1600" dirty="0" smtClean="0"/>
              <a:t> </a:t>
            </a:r>
            <a:r>
              <a:rPr lang="fr-FR" sz="1600" dirty="0" err="1" smtClean="0"/>
              <a:t>temperature</a:t>
            </a:r>
            <a:r>
              <a:rPr lang="fr-FR" sz="1600" dirty="0" smtClean="0"/>
              <a:t> T= 77 K</a:t>
            </a:r>
          </a:p>
          <a:p>
            <a:r>
              <a:rPr lang="fr-FR" sz="1600" dirty="0" smtClean="0"/>
              <a:t>Nominal Frame rate: 1.6 KHz (pixel rate 20 MHz)</a:t>
            </a:r>
          </a:p>
          <a:p>
            <a:r>
              <a:rPr lang="fr-FR" sz="1600" dirty="0" err="1" smtClean="0">
                <a:sym typeface="Symbol"/>
              </a:rPr>
              <a:t>Cut</a:t>
            </a:r>
            <a:r>
              <a:rPr lang="fr-FR" sz="1600" dirty="0" smtClean="0">
                <a:sym typeface="Symbol"/>
              </a:rPr>
              <a:t>-off </a:t>
            </a:r>
            <a:r>
              <a:rPr lang="fr-FR" sz="1600" dirty="0" err="1" smtClean="0">
                <a:sym typeface="Symbol"/>
              </a:rPr>
              <a:t>wavelength</a:t>
            </a:r>
            <a:r>
              <a:rPr lang="fr-FR" sz="1600" dirty="0" smtClean="0">
                <a:sym typeface="Symbol"/>
              </a:rPr>
              <a:t> </a:t>
            </a:r>
            <a:r>
              <a:rPr lang="fr-FR" sz="1600" baseline="-25000" dirty="0" smtClean="0">
                <a:sym typeface="Symbol"/>
              </a:rPr>
              <a:t>c</a:t>
            </a:r>
            <a:r>
              <a:rPr lang="fr-FR" sz="1600" dirty="0" smtClean="0">
                <a:sym typeface="Symbol"/>
              </a:rPr>
              <a:t> = 3 to 3.3 µm</a:t>
            </a:r>
          </a:p>
        </p:txBody>
      </p:sp>
      <p:grpSp>
        <p:nvGrpSpPr>
          <p:cNvPr id="37" name="Groupe 36"/>
          <p:cNvGrpSpPr/>
          <p:nvPr/>
        </p:nvGrpSpPr>
        <p:grpSpPr>
          <a:xfrm>
            <a:off x="3657600" y="1752600"/>
            <a:ext cx="3352800" cy="2130623"/>
            <a:chOff x="5638800" y="1143000"/>
            <a:chExt cx="3048000" cy="1905000"/>
          </a:xfrm>
        </p:grpSpPr>
        <p:sp>
          <p:nvSpPr>
            <p:cNvPr id="16" name="Rectangle 15"/>
            <p:cNvSpPr/>
            <p:nvPr/>
          </p:nvSpPr>
          <p:spPr bwMode="auto">
            <a:xfrm>
              <a:off x="5638800" y="1143000"/>
              <a:ext cx="381000" cy="1905000"/>
            </a:xfrm>
            <a:prstGeom prst="rect">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17" name="Rectangle 16"/>
            <p:cNvSpPr/>
            <p:nvPr/>
          </p:nvSpPr>
          <p:spPr bwMode="auto">
            <a:xfrm>
              <a:off x="6019800" y="1143000"/>
              <a:ext cx="381000" cy="1905000"/>
            </a:xfrm>
            <a:prstGeom prst="rect">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18" name="Rectangle 17"/>
            <p:cNvSpPr/>
            <p:nvPr/>
          </p:nvSpPr>
          <p:spPr bwMode="auto">
            <a:xfrm>
              <a:off x="6400800" y="1143000"/>
              <a:ext cx="381000" cy="1905000"/>
            </a:xfrm>
            <a:prstGeom prst="rect">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19" name="Rectangle 18"/>
            <p:cNvSpPr/>
            <p:nvPr/>
          </p:nvSpPr>
          <p:spPr bwMode="auto">
            <a:xfrm>
              <a:off x="6781800" y="1143000"/>
              <a:ext cx="381000" cy="1905000"/>
            </a:xfrm>
            <a:prstGeom prst="rect">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21" name="Rectangle 20"/>
            <p:cNvSpPr/>
            <p:nvPr/>
          </p:nvSpPr>
          <p:spPr bwMode="auto">
            <a:xfrm>
              <a:off x="7162800" y="1143000"/>
              <a:ext cx="381000" cy="1905000"/>
            </a:xfrm>
            <a:prstGeom prst="rect">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22" name="Rectangle 21"/>
            <p:cNvSpPr/>
            <p:nvPr/>
          </p:nvSpPr>
          <p:spPr bwMode="auto">
            <a:xfrm>
              <a:off x="7543800" y="1143000"/>
              <a:ext cx="381000" cy="1905000"/>
            </a:xfrm>
            <a:prstGeom prst="rect">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23" name="Rectangle 22"/>
            <p:cNvSpPr/>
            <p:nvPr/>
          </p:nvSpPr>
          <p:spPr bwMode="auto">
            <a:xfrm>
              <a:off x="7924800" y="1143000"/>
              <a:ext cx="381000" cy="1905000"/>
            </a:xfrm>
            <a:prstGeom prst="rect">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24" name="Rectangle 23"/>
            <p:cNvSpPr/>
            <p:nvPr/>
          </p:nvSpPr>
          <p:spPr bwMode="auto">
            <a:xfrm>
              <a:off x="8305800" y="1143000"/>
              <a:ext cx="381000" cy="1905000"/>
            </a:xfrm>
            <a:prstGeom prst="rect">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grpSp>
      <p:sp>
        <p:nvSpPr>
          <p:cNvPr id="26" name="Flèche vers le bas 25"/>
          <p:cNvSpPr/>
          <p:nvPr/>
        </p:nvSpPr>
        <p:spPr bwMode="auto">
          <a:xfrm>
            <a:off x="3792582" y="4111823"/>
            <a:ext cx="152400" cy="457200"/>
          </a:xfrm>
          <a:prstGeom prst="downArrow">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27" name="Flèche vers le bas 26"/>
          <p:cNvSpPr/>
          <p:nvPr/>
        </p:nvSpPr>
        <p:spPr bwMode="auto">
          <a:xfrm>
            <a:off x="4158345" y="4111823"/>
            <a:ext cx="152400" cy="457200"/>
          </a:xfrm>
          <a:prstGeom prst="downArrow">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28" name="Flèche vers le bas 27"/>
          <p:cNvSpPr/>
          <p:nvPr/>
        </p:nvSpPr>
        <p:spPr bwMode="auto">
          <a:xfrm>
            <a:off x="4554582" y="4111823"/>
            <a:ext cx="152400" cy="457200"/>
          </a:xfrm>
          <a:prstGeom prst="downArrow">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29" name="Flèche vers le bas 28"/>
          <p:cNvSpPr/>
          <p:nvPr/>
        </p:nvSpPr>
        <p:spPr bwMode="auto">
          <a:xfrm>
            <a:off x="4953000" y="4111823"/>
            <a:ext cx="152400" cy="457200"/>
          </a:xfrm>
          <a:prstGeom prst="downArrow">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30" name="Flèche vers le bas 29"/>
          <p:cNvSpPr/>
          <p:nvPr/>
        </p:nvSpPr>
        <p:spPr bwMode="auto">
          <a:xfrm>
            <a:off x="5316582" y="4111823"/>
            <a:ext cx="152400" cy="457200"/>
          </a:xfrm>
          <a:prstGeom prst="downArrow">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31" name="Flèche vers le bas 30"/>
          <p:cNvSpPr/>
          <p:nvPr/>
        </p:nvSpPr>
        <p:spPr bwMode="auto">
          <a:xfrm>
            <a:off x="5682345" y="4111823"/>
            <a:ext cx="152400" cy="457200"/>
          </a:xfrm>
          <a:prstGeom prst="downArrow">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32" name="Flèche vers le bas 31"/>
          <p:cNvSpPr/>
          <p:nvPr/>
        </p:nvSpPr>
        <p:spPr bwMode="auto">
          <a:xfrm>
            <a:off x="6078582" y="4111823"/>
            <a:ext cx="152400" cy="457200"/>
          </a:xfrm>
          <a:prstGeom prst="downArrow">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33" name="Flèche vers le bas 32"/>
          <p:cNvSpPr/>
          <p:nvPr/>
        </p:nvSpPr>
        <p:spPr bwMode="auto">
          <a:xfrm>
            <a:off x="6477000" y="4111823"/>
            <a:ext cx="152400" cy="457200"/>
          </a:xfrm>
          <a:prstGeom prst="downArrow">
            <a:avLst/>
          </a:prstGeom>
          <a:no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smtClean="0">
              <a:ln>
                <a:noFill/>
              </a:ln>
              <a:solidFill>
                <a:srgbClr val="000080"/>
              </a:solidFill>
              <a:effectLst/>
              <a:latin typeface="Arial" charset="0"/>
            </a:endParaRPr>
          </a:p>
        </p:txBody>
      </p:sp>
      <p:sp>
        <p:nvSpPr>
          <p:cNvPr id="34" name="ZoneTexte 33"/>
          <p:cNvSpPr txBox="1"/>
          <p:nvPr/>
        </p:nvSpPr>
        <p:spPr>
          <a:xfrm>
            <a:off x="4419600" y="4492823"/>
            <a:ext cx="1819729" cy="307777"/>
          </a:xfrm>
          <a:prstGeom prst="rect">
            <a:avLst/>
          </a:prstGeom>
          <a:noFill/>
        </p:spPr>
        <p:txBody>
          <a:bodyPr wrap="none" rtlCol="0">
            <a:spAutoFit/>
          </a:bodyPr>
          <a:lstStyle/>
          <a:p>
            <a:r>
              <a:rPr lang="fr-FR" sz="1400" dirty="0" smtClean="0"/>
              <a:t>8 outputs @ 20 MHz</a:t>
            </a:r>
            <a:endParaRPr lang="fr-FR" sz="1400" dirty="0"/>
          </a:p>
        </p:txBody>
      </p:sp>
      <p:sp>
        <p:nvSpPr>
          <p:cNvPr id="35" name="ZoneTexte 34"/>
          <p:cNvSpPr txBox="1"/>
          <p:nvPr/>
        </p:nvSpPr>
        <p:spPr>
          <a:xfrm rot="16200000">
            <a:off x="2935000" y="2777023"/>
            <a:ext cx="990977" cy="307777"/>
          </a:xfrm>
          <a:prstGeom prst="rect">
            <a:avLst/>
          </a:prstGeom>
          <a:noFill/>
        </p:spPr>
        <p:txBody>
          <a:bodyPr wrap="none" rtlCol="0">
            <a:spAutoFit/>
          </a:bodyPr>
          <a:lstStyle/>
          <a:p>
            <a:r>
              <a:rPr lang="fr-FR" sz="1400" dirty="0" smtClean="0"/>
              <a:t>255 pixels</a:t>
            </a:r>
            <a:endParaRPr lang="fr-FR" sz="1400" dirty="0"/>
          </a:p>
        </p:txBody>
      </p:sp>
      <p:sp>
        <p:nvSpPr>
          <p:cNvPr id="38" name="ZoneTexte 37"/>
          <p:cNvSpPr txBox="1"/>
          <p:nvPr/>
        </p:nvSpPr>
        <p:spPr>
          <a:xfrm>
            <a:off x="4724400" y="3848387"/>
            <a:ext cx="990977" cy="307777"/>
          </a:xfrm>
          <a:prstGeom prst="rect">
            <a:avLst/>
          </a:prstGeom>
          <a:noFill/>
        </p:spPr>
        <p:txBody>
          <a:bodyPr wrap="none" rtlCol="0">
            <a:spAutoFit/>
          </a:bodyPr>
          <a:lstStyle/>
          <a:p>
            <a:r>
              <a:rPr lang="fr-FR" sz="1400" dirty="0" smtClean="0"/>
              <a:t>320 pixels</a:t>
            </a:r>
            <a:endParaRPr lang="fr-FR" sz="1400" dirty="0"/>
          </a:p>
        </p:txBody>
      </p:sp>
      <p:sp>
        <p:nvSpPr>
          <p:cNvPr id="41" name="Rectangle 40"/>
          <p:cNvSpPr/>
          <p:nvPr/>
        </p:nvSpPr>
        <p:spPr bwMode="auto">
          <a:xfrm>
            <a:off x="3657600" y="2130623"/>
            <a:ext cx="3352800" cy="1219200"/>
          </a:xfrm>
          <a:prstGeom prst="rect">
            <a:avLst/>
          </a:prstGeom>
          <a:solidFill>
            <a:schemeClr val="accent1">
              <a:alpha val="34000"/>
            </a:schemeClr>
          </a:solidFill>
          <a:ln w="9525" cap="flat" cmpd="sng" algn="ctr">
            <a:solidFill>
              <a:srgbClr val="000080"/>
            </a:solidFill>
            <a:prstDash val="solid"/>
            <a:round/>
            <a:headEnd type="none" w="med" len="med"/>
            <a:tailEnd type="none" w="med" len="med"/>
          </a:ln>
          <a:effectLst/>
        </p:spPr>
        <p:txBody>
          <a:bodyPr vert="horz" wrap="square" lIns="18000" tIns="10800" rIns="18000" bIns="10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2000" b="0" i="0" u="none" strike="noStrike" cap="none" normalizeH="0" baseline="0" dirty="0" smtClean="0">
              <a:ln>
                <a:noFill/>
              </a:ln>
              <a:solidFill>
                <a:srgbClr val="000080"/>
              </a:solidFill>
              <a:effectLst/>
              <a:latin typeface="Arial" charset="0"/>
            </a:endParaRPr>
          </a:p>
        </p:txBody>
      </p:sp>
      <p:sp>
        <p:nvSpPr>
          <p:cNvPr id="42" name="ZoneTexte 41"/>
          <p:cNvSpPr txBox="1"/>
          <p:nvPr/>
        </p:nvSpPr>
        <p:spPr>
          <a:xfrm>
            <a:off x="4724400" y="2511623"/>
            <a:ext cx="1098378" cy="400110"/>
          </a:xfrm>
          <a:prstGeom prst="rect">
            <a:avLst/>
          </a:prstGeom>
          <a:noFill/>
        </p:spPr>
        <p:txBody>
          <a:bodyPr wrap="none" rtlCol="0">
            <a:spAutoFit/>
          </a:bodyPr>
          <a:lstStyle/>
          <a:p>
            <a:r>
              <a:rPr lang="fr-FR" dirty="0" err="1" smtClean="0"/>
              <a:t>Window</a:t>
            </a:r>
            <a:endParaRPr lang="fr-FR" dirty="0"/>
          </a:p>
        </p:txBody>
      </p:sp>
      <p:sp>
        <p:nvSpPr>
          <p:cNvPr id="43" name="ZoneTexte 42"/>
          <p:cNvSpPr txBox="1"/>
          <p:nvPr/>
        </p:nvSpPr>
        <p:spPr>
          <a:xfrm>
            <a:off x="4800600" y="1902023"/>
            <a:ext cx="790601" cy="276999"/>
          </a:xfrm>
          <a:prstGeom prst="rect">
            <a:avLst/>
          </a:prstGeom>
          <a:noFill/>
        </p:spPr>
        <p:txBody>
          <a:bodyPr wrap="none" rtlCol="0">
            <a:spAutoFit/>
          </a:bodyPr>
          <a:lstStyle/>
          <a:p>
            <a:r>
              <a:rPr lang="fr-FR" sz="1200" dirty="0" smtClean="0"/>
              <a:t>Start line</a:t>
            </a:r>
            <a:endParaRPr lang="fr-FR" sz="1200" dirty="0"/>
          </a:p>
        </p:txBody>
      </p:sp>
      <p:sp>
        <p:nvSpPr>
          <p:cNvPr id="44" name="ZoneTexte 43"/>
          <p:cNvSpPr txBox="1"/>
          <p:nvPr/>
        </p:nvSpPr>
        <p:spPr>
          <a:xfrm>
            <a:off x="4876800" y="3349823"/>
            <a:ext cx="737702" cy="276999"/>
          </a:xfrm>
          <a:prstGeom prst="rect">
            <a:avLst/>
          </a:prstGeom>
          <a:noFill/>
        </p:spPr>
        <p:txBody>
          <a:bodyPr wrap="none" rtlCol="0">
            <a:spAutoFit/>
          </a:bodyPr>
          <a:lstStyle/>
          <a:p>
            <a:r>
              <a:rPr lang="fr-FR" sz="1200" dirty="0" smtClean="0"/>
              <a:t>End line</a:t>
            </a:r>
            <a:endParaRPr lang="fr-FR" sz="1200" dirty="0"/>
          </a:p>
        </p:txBody>
      </p:sp>
      <p:pic>
        <p:nvPicPr>
          <p:cNvPr id="45" name="Picture 4"/>
          <p:cNvPicPr>
            <a:picLocks noChangeAspect="1" noChangeArrowheads="1"/>
          </p:cNvPicPr>
          <p:nvPr/>
        </p:nvPicPr>
        <p:blipFill>
          <a:blip r:embed="rId2" cstate="print"/>
          <a:srcRect/>
          <a:stretch>
            <a:fillRect/>
          </a:stretch>
        </p:blipFill>
        <p:spPr bwMode="auto">
          <a:xfrm>
            <a:off x="7924800" y="5562600"/>
            <a:ext cx="982879" cy="428624"/>
          </a:xfrm>
          <a:prstGeom prst="rect">
            <a:avLst/>
          </a:prstGeom>
          <a:noFill/>
          <a:ln w="9525">
            <a:noFill/>
            <a:miter lim="800000"/>
            <a:headEnd/>
            <a:tailEnd/>
          </a:ln>
        </p:spPr>
      </p:pic>
      <p:sp>
        <p:nvSpPr>
          <p:cNvPr id="36" name="ZoneTexte 35"/>
          <p:cNvSpPr txBox="1"/>
          <p:nvPr/>
        </p:nvSpPr>
        <p:spPr>
          <a:xfrm>
            <a:off x="77689" y="1244768"/>
            <a:ext cx="3352799" cy="1015663"/>
          </a:xfrm>
          <a:prstGeom prst="rect">
            <a:avLst/>
          </a:prstGeom>
          <a:noFill/>
        </p:spPr>
        <p:txBody>
          <a:bodyPr wrap="square" rtlCol="0">
            <a:spAutoFit/>
          </a:bodyPr>
          <a:lstStyle/>
          <a:p>
            <a:r>
              <a:rPr lang="fr-FR" dirty="0" smtClean="0"/>
              <a:t>Programmable </a:t>
            </a:r>
            <a:r>
              <a:rPr lang="fr-FR" dirty="0" err="1" smtClean="0"/>
              <a:t>window</a:t>
            </a:r>
            <a:r>
              <a:rPr lang="fr-FR" dirty="0" smtClean="0"/>
              <a:t> possible to speed up frame rate</a:t>
            </a:r>
            <a:endParaRPr lang="fr-FR" dirty="0"/>
          </a:p>
        </p:txBody>
      </p:sp>
      <p:cxnSp>
        <p:nvCxnSpPr>
          <p:cNvPr id="40" name="Connecteur droit avec flèche 39"/>
          <p:cNvCxnSpPr/>
          <p:nvPr/>
        </p:nvCxnSpPr>
        <p:spPr bwMode="auto">
          <a:xfrm>
            <a:off x="2667000" y="2040522"/>
            <a:ext cx="1905000" cy="550278"/>
          </a:xfrm>
          <a:prstGeom prst="straightConnector1">
            <a:avLst/>
          </a:prstGeom>
          <a:noFill/>
          <a:ln w="9525" cap="flat" cmpd="sng" algn="ctr">
            <a:solidFill>
              <a:srgbClr val="000080"/>
            </a:solidFill>
            <a:prstDash val="solid"/>
            <a:round/>
            <a:headEnd type="none" w="med" len="med"/>
            <a:tailEnd type="arrow"/>
          </a:ln>
          <a:effectLst/>
        </p:spPr>
      </p:cxnSp>
      <p:sp>
        <p:nvSpPr>
          <p:cNvPr id="39" name="Espace réservé de la date 38"/>
          <p:cNvSpPr>
            <a:spLocks noGrp="1"/>
          </p:cNvSpPr>
          <p:nvPr>
            <p:ph type="dt" sz="half" idx="10"/>
          </p:nvPr>
        </p:nvSpPr>
        <p:spPr/>
        <p:txBody>
          <a:bodyPr/>
          <a:lstStyle/>
          <a:p>
            <a:pPr>
              <a:defRPr/>
            </a:pPr>
            <a:r>
              <a:rPr lang="en-US" smtClean="0">
                <a:solidFill>
                  <a:srgbClr val="808080"/>
                </a:solidFill>
              </a:rPr>
              <a:t>Oct 9 2013</a:t>
            </a:r>
            <a:endParaRPr lang="en-US">
              <a:solidFill>
                <a:srgbClr val="808080"/>
              </a:solidFill>
            </a:endParaRPr>
          </a:p>
        </p:txBody>
      </p:sp>
      <p:sp>
        <p:nvSpPr>
          <p:cNvPr id="46" name="Espace réservé du numéro de diapositive 45"/>
          <p:cNvSpPr>
            <a:spLocks noGrp="1"/>
          </p:cNvSpPr>
          <p:nvPr>
            <p:ph type="sldNum" sz="quarter" idx="12"/>
          </p:nvPr>
        </p:nvSpPr>
        <p:spPr/>
        <p:txBody>
          <a:bodyPr/>
          <a:lstStyle/>
          <a:p>
            <a:pPr>
              <a:defRPr/>
            </a:pPr>
            <a:fld id="{F9C61B2C-D4B5-48B2-B8DD-8FF82F1EB9DD}" type="slidenum">
              <a:rPr lang="en-US" smtClean="0">
                <a:solidFill>
                  <a:srgbClr val="808080"/>
                </a:solidFill>
              </a:rPr>
              <a:pPr>
                <a:defRPr/>
              </a:pPr>
              <a:t>6</a:t>
            </a:fld>
            <a:endParaRPr lang="en-US">
              <a:solidFill>
                <a:srgbClr val="808080"/>
              </a:solidFill>
            </a:endParaRPr>
          </a:p>
        </p:txBody>
      </p:sp>
      <p:sp>
        <p:nvSpPr>
          <p:cNvPr id="47" name="Espace réservé du pied de page 46"/>
          <p:cNvSpPr>
            <a:spLocks noGrp="1"/>
          </p:cNvSpPr>
          <p:nvPr>
            <p:ph type="ftr" sz="quarter" idx="11"/>
          </p:nvPr>
        </p:nvSpPr>
        <p:spPr/>
        <p:txBody>
          <a:bodyPr/>
          <a:lstStyle/>
          <a:p>
            <a:pPr>
              <a:defRPr/>
            </a:pPr>
            <a:r>
              <a:rPr lang="en-US" smtClean="0">
                <a:solidFill>
                  <a:srgbClr val="808080"/>
                </a:solidFill>
              </a:rPr>
              <a:t>Vis and IR wavefront sensing detectors</a:t>
            </a:r>
            <a:endParaRPr lang="en-US">
              <a:solidFill>
                <a:srgbClr val="80808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a:defRPr/>
            </a:pPr>
            <a:r>
              <a:rPr lang="en-US" smtClean="0"/>
              <a:t>Oct 9 2013</a:t>
            </a:r>
            <a:endParaRPr lang="en-GB"/>
          </a:p>
        </p:txBody>
      </p:sp>
      <p:sp>
        <p:nvSpPr>
          <p:cNvPr id="5" name="Espace réservé du pied de page 4"/>
          <p:cNvSpPr>
            <a:spLocks noGrp="1"/>
          </p:cNvSpPr>
          <p:nvPr>
            <p:ph type="ftr" sz="quarter" idx="12"/>
          </p:nvPr>
        </p:nvSpPr>
        <p:spPr/>
        <p:txBody>
          <a:bodyPr/>
          <a:lstStyle/>
          <a:p>
            <a:pPr>
              <a:defRPr/>
            </a:pPr>
            <a:r>
              <a:rPr lang="en-US" smtClean="0"/>
              <a:t>Vis and IR wavefront sensing detectors</a:t>
            </a:r>
            <a:endParaRPr lang="en-GB"/>
          </a:p>
        </p:txBody>
      </p:sp>
      <p:pic>
        <p:nvPicPr>
          <p:cNvPr id="18" name="Picture 2" descr="C:\Users\Philippe\Desktop\IPAGlogoPos-vignette.png"/>
          <p:cNvPicPr>
            <a:picLocks noChangeAspect="1" noChangeArrowheads="1"/>
          </p:cNvPicPr>
          <p:nvPr/>
        </p:nvPicPr>
        <p:blipFill>
          <a:blip r:embed="rId2" cstate="print"/>
          <a:srcRect/>
          <a:stretch>
            <a:fillRect/>
          </a:stretch>
        </p:blipFill>
        <p:spPr bwMode="auto">
          <a:xfrm>
            <a:off x="5410200" y="5624454"/>
            <a:ext cx="990600" cy="700146"/>
          </a:xfrm>
          <a:prstGeom prst="rect">
            <a:avLst/>
          </a:prstGeom>
          <a:solidFill>
            <a:schemeClr val="accent1">
              <a:lumMod val="20000"/>
              <a:lumOff val="80000"/>
            </a:schemeClr>
          </a:solidFill>
        </p:spPr>
      </p:pic>
      <p:pic>
        <p:nvPicPr>
          <p:cNvPr id="19" name="Picture 2"/>
          <p:cNvPicPr>
            <a:picLocks noChangeAspect="1" noChangeArrowheads="1"/>
          </p:cNvPicPr>
          <p:nvPr/>
        </p:nvPicPr>
        <p:blipFill>
          <a:blip r:embed="rId3" cstate="print"/>
          <a:srcRect/>
          <a:stretch>
            <a:fillRect/>
          </a:stretch>
        </p:blipFill>
        <p:spPr bwMode="auto">
          <a:xfrm>
            <a:off x="6781800" y="5700654"/>
            <a:ext cx="991871" cy="533742"/>
          </a:xfrm>
          <a:prstGeom prst="rect">
            <a:avLst/>
          </a:prstGeom>
          <a:noFill/>
          <a:ln w="9525">
            <a:noFill/>
            <a:miter lim="800000"/>
            <a:headEnd/>
            <a:tailEnd/>
          </a:ln>
        </p:spPr>
      </p:pic>
      <p:sp>
        <p:nvSpPr>
          <p:cNvPr id="17" name="Rectangle 16"/>
          <p:cNvSpPr/>
          <p:nvPr/>
        </p:nvSpPr>
        <p:spPr>
          <a:xfrm>
            <a:off x="1040185" y="76200"/>
            <a:ext cx="6171882"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RAPID pulse tube cryostat</a:t>
            </a:r>
            <a:endParaRPr lang="fr-FR"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ZoneTexte 19"/>
          <p:cNvSpPr txBox="1"/>
          <p:nvPr/>
        </p:nvSpPr>
        <p:spPr>
          <a:xfrm>
            <a:off x="1663512" y="622380"/>
            <a:ext cx="5514908" cy="1323439"/>
          </a:xfrm>
          <a:prstGeom prst="rect">
            <a:avLst/>
          </a:prstGeom>
          <a:noFill/>
        </p:spPr>
        <p:txBody>
          <a:bodyPr wrap="none" rtlCol="0">
            <a:spAutoFit/>
          </a:bodyPr>
          <a:lstStyle/>
          <a:p>
            <a:pPr>
              <a:buFont typeface="Wingdings" pitchFamily="2" charset="2"/>
              <a:buChar char="ü"/>
            </a:pPr>
            <a:r>
              <a:rPr lang="en-US" dirty="0" smtClean="0">
                <a:solidFill>
                  <a:srgbClr val="FFC000"/>
                </a:solidFill>
              </a:rPr>
              <a:t> Compact design </a:t>
            </a:r>
          </a:p>
          <a:p>
            <a:pPr>
              <a:buFont typeface="Wingdings" pitchFamily="2" charset="2"/>
              <a:buChar char="ü"/>
            </a:pPr>
            <a:r>
              <a:rPr lang="en-US" dirty="0" smtClean="0">
                <a:solidFill>
                  <a:srgbClr val="FFC000"/>
                </a:solidFill>
              </a:rPr>
              <a:t> Already optimized for operation on telescope</a:t>
            </a:r>
          </a:p>
          <a:p>
            <a:pPr>
              <a:buFont typeface="Wingdings" pitchFamily="2" charset="2"/>
              <a:buChar char="ü"/>
            </a:pPr>
            <a:r>
              <a:rPr lang="en-US" dirty="0" smtClean="0">
                <a:solidFill>
                  <a:srgbClr val="FFC000"/>
                </a:solidFill>
              </a:rPr>
              <a:t> No more liquid nitrogen, just pulse tube</a:t>
            </a:r>
          </a:p>
          <a:p>
            <a:pPr>
              <a:buFont typeface="Wingdings" pitchFamily="2" charset="2"/>
              <a:buChar char="ü"/>
            </a:pPr>
            <a:r>
              <a:rPr lang="en-US" dirty="0" smtClean="0">
                <a:solidFill>
                  <a:srgbClr val="FFC000"/>
                </a:solidFill>
              </a:rPr>
              <a:t> A complete system approach</a:t>
            </a:r>
            <a:endParaRPr lang="en-US" dirty="0">
              <a:solidFill>
                <a:srgbClr val="FFC000"/>
              </a:solidFill>
            </a:endParaRPr>
          </a:p>
        </p:txBody>
      </p:sp>
      <p:sp>
        <p:nvSpPr>
          <p:cNvPr id="13" name="Espace réservé du numéro de diapositive 12"/>
          <p:cNvSpPr>
            <a:spLocks noGrp="1"/>
          </p:cNvSpPr>
          <p:nvPr>
            <p:ph type="sldNum" sz="quarter" idx="11"/>
          </p:nvPr>
        </p:nvSpPr>
        <p:spPr/>
        <p:txBody>
          <a:bodyPr/>
          <a:lstStyle/>
          <a:p>
            <a:pPr>
              <a:defRPr/>
            </a:pPr>
            <a:fld id="{D6FFC446-4940-44A4-84DB-F98D6DD6AEF5}" type="slidenum">
              <a:rPr lang="en-GB" smtClean="0"/>
              <a:pPr>
                <a:defRPr/>
              </a:pPr>
              <a:t>7</a:t>
            </a:fld>
            <a:endParaRPr lang="en-GB"/>
          </a:p>
        </p:txBody>
      </p:sp>
      <p:pic>
        <p:nvPicPr>
          <p:cNvPr id="16" name="Image 15" descr="Image1.jpg"/>
          <p:cNvPicPr/>
          <p:nvPr/>
        </p:nvPicPr>
        <p:blipFill>
          <a:blip r:embed="rId4" cstate="print"/>
          <a:stretch>
            <a:fillRect/>
          </a:stretch>
        </p:blipFill>
        <p:spPr>
          <a:xfrm>
            <a:off x="152400" y="2133600"/>
            <a:ext cx="4594921" cy="2971800"/>
          </a:xfrm>
          <a:prstGeom prst="rect">
            <a:avLst/>
          </a:prstGeom>
        </p:spPr>
      </p:pic>
      <p:pic>
        <p:nvPicPr>
          <p:cNvPr id="21" name="Image 20" descr="Image2.jpg"/>
          <p:cNvPicPr/>
          <p:nvPr/>
        </p:nvPicPr>
        <p:blipFill>
          <a:blip r:embed="rId5" cstate="print"/>
          <a:stretch>
            <a:fillRect/>
          </a:stretch>
        </p:blipFill>
        <p:spPr>
          <a:xfrm>
            <a:off x="4800600" y="2209800"/>
            <a:ext cx="4273448" cy="2743200"/>
          </a:xfrm>
          <a:prstGeom prst="rect">
            <a:avLst/>
          </a:prstGeom>
        </p:spPr>
      </p:pic>
      <p:pic>
        <p:nvPicPr>
          <p:cNvPr id="11" name="Picture 2" descr="C:\Users\PHILIP~1\AppData\Local\Temp\IMAG085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66" y="2133600"/>
            <a:ext cx="5406888"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RAPID 3.3 µm Gain=30.8 (-8V, T=77K)</a:t>
            </a:r>
            <a:endParaRPr lang="fr-FR" dirty="0"/>
          </a:p>
        </p:txBody>
      </p:sp>
      <p:sp>
        <p:nvSpPr>
          <p:cNvPr id="4" name="Espace réservé du numéro de diapositive 3"/>
          <p:cNvSpPr>
            <a:spLocks noGrp="1"/>
          </p:cNvSpPr>
          <p:nvPr>
            <p:ph type="sldNum" sz="quarter" idx="4"/>
          </p:nvPr>
        </p:nvSpPr>
        <p:spPr/>
        <p:txBody>
          <a:bodyPr/>
          <a:lstStyle/>
          <a:p>
            <a:pPr>
              <a:defRPr/>
            </a:pPr>
            <a:r>
              <a:rPr lang="fr-FR" smtClean="0"/>
              <a:t>| </a:t>
            </a:r>
            <a:fld id="{3F169D8C-C5DE-4464-9C56-26593AF832F4}" type="slidenum">
              <a:rPr lang="fr-FR" smtClean="0"/>
              <a:pPr>
                <a:defRPr/>
              </a:pPr>
              <a:t>8</a:t>
            </a:fld>
            <a:endParaRPr lang="fr-FR" dirty="0"/>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34" y="1222290"/>
            <a:ext cx="9280566" cy="4452164"/>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096000" y="2819400"/>
            <a:ext cx="1186543" cy="400110"/>
          </a:xfrm>
          <a:prstGeom prst="rect">
            <a:avLst/>
          </a:prstGeom>
          <a:solidFill>
            <a:srgbClr val="FFFF00"/>
          </a:solidFill>
          <a:ln w="38100">
            <a:solidFill>
              <a:srgbClr val="FF0000"/>
            </a:solidFill>
          </a:ln>
        </p:spPr>
        <p:txBody>
          <a:bodyPr wrap="none" rtlCol="0">
            <a:spAutoFit/>
          </a:bodyPr>
          <a:lstStyle/>
          <a:p>
            <a:r>
              <a:rPr lang="fr-FR" dirty="0" smtClean="0"/>
              <a:t>M = 30.8</a:t>
            </a:r>
            <a:endParaRPr lang="fr-FR" dirty="0"/>
          </a:p>
        </p:txBody>
      </p:sp>
      <p:sp>
        <p:nvSpPr>
          <p:cNvPr id="7" name="ZoneTexte 6"/>
          <p:cNvSpPr txBox="1"/>
          <p:nvPr/>
        </p:nvSpPr>
        <p:spPr>
          <a:xfrm>
            <a:off x="6344391" y="5635051"/>
            <a:ext cx="1922321" cy="400110"/>
          </a:xfrm>
          <a:prstGeom prst="rect">
            <a:avLst/>
          </a:prstGeom>
          <a:noFill/>
        </p:spPr>
        <p:txBody>
          <a:bodyPr wrap="none" rtlCol="0">
            <a:spAutoFit/>
          </a:bodyPr>
          <a:lstStyle/>
          <a:p>
            <a:r>
              <a:rPr lang="fr-FR" dirty="0" smtClean="0"/>
              <a:t>Gain </a:t>
            </a:r>
            <a:r>
              <a:rPr lang="fr-FR" dirty="0" err="1" smtClean="0"/>
              <a:t>histogram</a:t>
            </a:r>
            <a:endParaRPr lang="fr-FR" dirty="0"/>
          </a:p>
        </p:txBody>
      </p:sp>
      <p:sp>
        <p:nvSpPr>
          <p:cNvPr id="8" name="ZoneTexte 7"/>
          <p:cNvSpPr txBox="1"/>
          <p:nvPr/>
        </p:nvSpPr>
        <p:spPr>
          <a:xfrm>
            <a:off x="1714573" y="5635051"/>
            <a:ext cx="2866490" cy="400110"/>
          </a:xfrm>
          <a:prstGeom prst="rect">
            <a:avLst/>
          </a:prstGeom>
          <a:noFill/>
        </p:spPr>
        <p:txBody>
          <a:bodyPr wrap="none" rtlCol="0">
            <a:spAutoFit/>
          </a:bodyPr>
          <a:lstStyle/>
          <a:p>
            <a:r>
              <a:rPr lang="fr-FR" dirty="0" smtClean="0"/>
              <a:t>Gain </a:t>
            </a:r>
            <a:r>
              <a:rPr lang="fr-FR" dirty="0" err="1" smtClean="0"/>
              <a:t>map</a:t>
            </a:r>
            <a:r>
              <a:rPr lang="fr-FR" dirty="0" smtClean="0"/>
              <a:t> M=30.8 (-8V)</a:t>
            </a:r>
            <a:endParaRPr lang="fr-FR" dirty="0"/>
          </a:p>
        </p:txBody>
      </p:sp>
      <p:sp>
        <p:nvSpPr>
          <p:cNvPr id="9" name="ZoneTexte 8"/>
          <p:cNvSpPr txBox="1"/>
          <p:nvPr/>
        </p:nvSpPr>
        <p:spPr>
          <a:xfrm>
            <a:off x="671596" y="1022235"/>
            <a:ext cx="7969041" cy="707886"/>
          </a:xfrm>
          <a:prstGeom prst="rect">
            <a:avLst/>
          </a:prstGeom>
          <a:noFill/>
        </p:spPr>
        <p:txBody>
          <a:bodyPr wrap="none" rtlCol="0">
            <a:spAutoFit/>
          </a:bodyPr>
          <a:lstStyle/>
          <a:p>
            <a:r>
              <a:rPr lang="fr-FR" dirty="0" err="1" smtClean="0"/>
              <a:t>Very</a:t>
            </a:r>
            <a:r>
              <a:rPr lang="fr-FR" dirty="0" smtClean="0"/>
              <a:t> few </a:t>
            </a:r>
            <a:r>
              <a:rPr lang="fr-FR" dirty="0" err="1" smtClean="0"/>
              <a:t>defects</a:t>
            </a:r>
            <a:r>
              <a:rPr lang="fr-FR" dirty="0" smtClean="0"/>
              <a:t> </a:t>
            </a:r>
            <a:r>
              <a:rPr lang="fr-FR" dirty="0" err="1" smtClean="0"/>
              <a:t>at</a:t>
            </a:r>
            <a:r>
              <a:rPr lang="fr-FR" dirty="0" smtClean="0"/>
              <a:t> </a:t>
            </a:r>
            <a:r>
              <a:rPr lang="fr-FR" dirty="0" err="1" smtClean="0"/>
              <a:t>modest</a:t>
            </a:r>
            <a:r>
              <a:rPr lang="fr-FR" dirty="0" smtClean="0"/>
              <a:t> </a:t>
            </a:r>
            <a:r>
              <a:rPr lang="fr-FR" dirty="0" err="1" smtClean="0"/>
              <a:t>temperature</a:t>
            </a:r>
            <a:r>
              <a:rPr lang="fr-FR" dirty="0" smtClean="0"/>
              <a:t> (</a:t>
            </a:r>
            <a:r>
              <a:rPr lang="fr-FR" dirty="0" err="1" smtClean="0"/>
              <a:t>liquid</a:t>
            </a:r>
            <a:r>
              <a:rPr lang="fr-FR" dirty="0" smtClean="0"/>
              <a:t> </a:t>
            </a:r>
            <a:r>
              <a:rPr lang="fr-FR" dirty="0" err="1" smtClean="0"/>
              <a:t>nitrogen</a:t>
            </a:r>
            <a:r>
              <a:rPr lang="fr-FR" dirty="0" smtClean="0"/>
              <a:t>)</a:t>
            </a:r>
          </a:p>
          <a:p>
            <a:r>
              <a:rPr lang="fr-FR" dirty="0" smtClean="0"/>
              <a:t>APD </a:t>
            </a:r>
            <a:r>
              <a:rPr lang="fr-FR" dirty="0" err="1" smtClean="0"/>
              <a:t>with</a:t>
            </a:r>
            <a:r>
              <a:rPr lang="fr-FR" dirty="0" smtClean="0"/>
              <a:t> gain x31 and T=77K looks </a:t>
            </a:r>
            <a:r>
              <a:rPr lang="fr-FR" dirty="0" err="1" smtClean="0"/>
              <a:t>like</a:t>
            </a:r>
            <a:r>
              <a:rPr lang="fr-FR" dirty="0" smtClean="0"/>
              <a:t> a normal IRCMOS </a:t>
            </a:r>
            <a:r>
              <a:rPr lang="fr-FR" dirty="0" err="1" smtClean="0"/>
              <a:t>device</a:t>
            </a:r>
            <a:r>
              <a:rPr lang="fr-FR" dirty="0" smtClean="0"/>
              <a:t>…</a:t>
            </a:r>
            <a:endParaRPr lang="fr-FR" dirty="0"/>
          </a:p>
        </p:txBody>
      </p:sp>
      <p:sp>
        <p:nvSpPr>
          <p:cNvPr id="10" name="ZoneTexte 9"/>
          <p:cNvSpPr txBox="1"/>
          <p:nvPr/>
        </p:nvSpPr>
        <p:spPr>
          <a:xfrm>
            <a:off x="1371600" y="3371910"/>
            <a:ext cx="2427268" cy="400110"/>
          </a:xfrm>
          <a:prstGeom prst="rect">
            <a:avLst/>
          </a:prstGeom>
          <a:solidFill>
            <a:srgbClr val="FFFF00"/>
          </a:solidFill>
          <a:ln w="38100">
            <a:solidFill>
              <a:srgbClr val="FF0000"/>
            </a:solidFill>
          </a:ln>
        </p:spPr>
        <p:txBody>
          <a:bodyPr wrap="none" rtlCol="0">
            <a:spAutoFit/>
          </a:bodyPr>
          <a:lstStyle/>
          <a:p>
            <a:r>
              <a:rPr lang="fr-FR" dirty="0" err="1" smtClean="0"/>
              <a:t>Operability</a:t>
            </a:r>
            <a:r>
              <a:rPr lang="fr-FR" dirty="0" smtClean="0"/>
              <a:t> = 99.5%</a:t>
            </a:r>
            <a:endParaRPr lang="fr-FR" dirty="0"/>
          </a:p>
        </p:txBody>
      </p:sp>
      <p:sp>
        <p:nvSpPr>
          <p:cNvPr id="11" name="ZoneTexte 10"/>
          <p:cNvSpPr txBox="1"/>
          <p:nvPr/>
        </p:nvSpPr>
        <p:spPr>
          <a:xfrm>
            <a:off x="5682343" y="4016514"/>
            <a:ext cx="2584369" cy="1015663"/>
          </a:xfrm>
          <a:prstGeom prst="rect">
            <a:avLst/>
          </a:prstGeom>
          <a:solidFill>
            <a:srgbClr val="FFFF00"/>
          </a:solidFill>
          <a:ln w="38100">
            <a:solidFill>
              <a:srgbClr val="FF0000"/>
            </a:solidFill>
          </a:ln>
        </p:spPr>
        <p:txBody>
          <a:bodyPr wrap="square" rtlCol="0">
            <a:spAutoFit/>
          </a:bodyPr>
          <a:lstStyle/>
          <a:p>
            <a:r>
              <a:rPr lang="fr-FR" dirty="0" err="1" smtClean="0"/>
              <a:t>Huge</a:t>
            </a:r>
            <a:r>
              <a:rPr lang="fr-FR" dirty="0" smtClean="0"/>
              <a:t> gain of x31 </a:t>
            </a:r>
            <a:r>
              <a:rPr lang="fr-FR" dirty="0" err="1" smtClean="0"/>
              <a:t>at</a:t>
            </a:r>
            <a:r>
              <a:rPr lang="fr-FR" dirty="0"/>
              <a:t> </a:t>
            </a:r>
            <a:r>
              <a:rPr lang="fr-FR" dirty="0" err="1" smtClean="0"/>
              <a:t>modest</a:t>
            </a:r>
            <a:r>
              <a:rPr lang="fr-FR" dirty="0" smtClean="0"/>
              <a:t> voltage: -8V and 80K</a:t>
            </a:r>
            <a:endParaRPr lang="fr-FR" dirty="0"/>
          </a:p>
        </p:txBody>
      </p:sp>
    </p:spTree>
    <p:extLst>
      <p:ext uri="{BB962C8B-B14F-4D97-AF65-F5344CB8AC3E}">
        <p14:creationId xmlns:p14="http://schemas.microsoft.com/office/powerpoint/2010/main" val="2031575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pPr>
              <a:defRPr/>
            </a:pPr>
            <a:r>
              <a:rPr lang="en-US" smtClean="0"/>
              <a:t>Oct 9 2013</a:t>
            </a:r>
            <a:endParaRPr lang="en-GB"/>
          </a:p>
        </p:txBody>
      </p:sp>
      <p:sp>
        <p:nvSpPr>
          <p:cNvPr id="4" name="Espace réservé du numéro de diapositive 3"/>
          <p:cNvSpPr>
            <a:spLocks noGrp="1"/>
          </p:cNvSpPr>
          <p:nvPr>
            <p:ph type="sldNum" sz="quarter" idx="11"/>
          </p:nvPr>
        </p:nvSpPr>
        <p:spPr/>
        <p:txBody>
          <a:bodyPr/>
          <a:lstStyle/>
          <a:p>
            <a:pPr>
              <a:defRPr/>
            </a:pPr>
            <a:fld id="{D6FFC446-4940-44A4-84DB-F98D6DD6AEF5}" type="slidenum">
              <a:rPr lang="en-GB" smtClean="0"/>
              <a:pPr>
                <a:defRPr/>
              </a:pPr>
              <a:t>9</a:t>
            </a:fld>
            <a:endParaRPr lang="en-GB"/>
          </a:p>
        </p:txBody>
      </p:sp>
      <p:sp>
        <p:nvSpPr>
          <p:cNvPr id="5" name="Espace réservé du pied de page 4"/>
          <p:cNvSpPr>
            <a:spLocks noGrp="1"/>
          </p:cNvSpPr>
          <p:nvPr>
            <p:ph type="ftr" sz="quarter" idx="12"/>
          </p:nvPr>
        </p:nvSpPr>
        <p:spPr/>
        <p:txBody>
          <a:bodyPr/>
          <a:lstStyle/>
          <a:p>
            <a:pPr>
              <a:defRPr/>
            </a:pPr>
            <a:r>
              <a:rPr lang="en-US" smtClean="0"/>
              <a:t>Vis and IR wavefront sensing detectors</a:t>
            </a:r>
            <a:endParaRPr lang="en-GB"/>
          </a:p>
        </p:txBody>
      </p:sp>
      <p:sp>
        <p:nvSpPr>
          <p:cNvPr id="6" name="Rectangle 5"/>
          <p:cNvSpPr/>
          <p:nvPr/>
        </p:nvSpPr>
        <p:spPr>
          <a:xfrm>
            <a:off x="152400" y="457200"/>
            <a:ext cx="884088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RAPID 1600 </a:t>
            </a:r>
            <a:r>
              <a:rPr lang="fr-FR"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fps</a:t>
            </a: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fr-FR"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operation</a:t>
            </a: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p:txBody>
      </p:sp>
      <p:sp>
        <p:nvSpPr>
          <p:cNvPr id="11" name="ZoneTexte 10"/>
          <p:cNvSpPr txBox="1"/>
          <p:nvPr/>
        </p:nvSpPr>
        <p:spPr>
          <a:xfrm>
            <a:off x="1468087" y="5756924"/>
            <a:ext cx="6456713" cy="707886"/>
          </a:xfrm>
          <a:prstGeom prst="rect">
            <a:avLst/>
          </a:prstGeom>
          <a:solidFill>
            <a:srgbClr val="FFFF00"/>
          </a:solidFill>
          <a:ln w="38100">
            <a:solidFill>
              <a:srgbClr val="FF0000"/>
            </a:solidFill>
          </a:ln>
        </p:spPr>
        <p:txBody>
          <a:bodyPr wrap="square" rtlCol="0">
            <a:spAutoFit/>
          </a:bodyPr>
          <a:lstStyle/>
          <a:p>
            <a:r>
              <a:rPr lang="fr-FR" dirty="0" smtClean="0"/>
              <a:t>1600 </a:t>
            </a:r>
            <a:r>
              <a:rPr lang="fr-FR" dirty="0" err="1" smtClean="0"/>
              <a:t>fps</a:t>
            </a:r>
            <a:r>
              <a:rPr lang="fr-FR" dirty="0" smtClean="0"/>
              <a:t> record in the </a:t>
            </a:r>
            <a:r>
              <a:rPr lang="fr-FR" dirty="0" err="1" smtClean="0"/>
              <a:t>infrared</a:t>
            </a:r>
            <a:endParaRPr lang="fr-FR" dirty="0" smtClean="0"/>
          </a:p>
          <a:p>
            <a:r>
              <a:rPr lang="fr-FR" dirty="0" smtClean="0"/>
              <a:t>Just </a:t>
            </a:r>
            <a:r>
              <a:rPr lang="fr-FR" dirty="0" err="1" smtClean="0"/>
              <a:t>bias</a:t>
            </a:r>
            <a:r>
              <a:rPr lang="fr-FR" dirty="0" smtClean="0"/>
              <a:t> image </a:t>
            </a:r>
            <a:r>
              <a:rPr lang="fr-FR" dirty="0" err="1" smtClean="0"/>
              <a:t>substraction</a:t>
            </a:r>
            <a:r>
              <a:rPr lang="fr-FR" dirty="0" smtClean="0"/>
              <a:t>, no image </a:t>
            </a:r>
            <a:r>
              <a:rPr lang="fr-FR" dirty="0" err="1" smtClean="0"/>
              <a:t>processing</a:t>
            </a:r>
            <a:r>
              <a:rPr lang="fr-FR" dirty="0" smtClean="0"/>
              <a:t>… </a:t>
            </a:r>
            <a:endParaRPr lang="fr-FR" dirty="0"/>
          </a:p>
        </p:txBody>
      </p:sp>
      <p:pic>
        <p:nvPicPr>
          <p:cNvPr id="8" name="eau.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1200" y="1485900"/>
            <a:ext cx="5232400" cy="3924300"/>
          </a:xfrm>
          <a:prstGeom prst="rect">
            <a:avLst/>
          </a:prstGeom>
        </p:spPr>
      </p:pic>
    </p:spTree>
    <p:extLst>
      <p:ext uri="{BB962C8B-B14F-4D97-AF65-F5344CB8AC3E}">
        <p14:creationId xmlns:p14="http://schemas.microsoft.com/office/powerpoint/2010/main" val="4002346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727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11" grpId="0" animBg="1"/>
    </p:bldLst>
  </p:timing>
</p:sld>
</file>

<file path=ppt/theme/theme1.xml><?xml version="1.0" encoding="utf-8"?>
<a:theme xmlns:a="http://schemas.openxmlformats.org/drawingml/2006/main" name="2_Clouds">
  <a:themeElements>
    <a:clrScheme name="2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2_Clouds">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
            <a:schemeClr val="accent2"/>
          </a:buClr>
          <a:buSzTx/>
          <a:buFont typeface="Wingdings" pitchFamily="2" charset="2"/>
          <a:buChar char="Ø"/>
          <a:tabLst/>
          <a:defRPr kumimoji="0" lang="en-US" sz="20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20000"/>
          </a:spcBef>
          <a:spcAft>
            <a:spcPct val="0"/>
          </a:spcAft>
          <a:buClr>
            <a:schemeClr val="accent2"/>
          </a:buClr>
          <a:buSzTx/>
          <a:buFont typeface="Wingdings" pitchFamily="2" charset="2"/>
          <a:buChar char="Ø"/>
          <a:tabLst/>
          <a:defRPr kumimoji="0" lang="en-US" sz="20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2_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2_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2_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2_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2_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2_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2_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2_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2_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hème Office">
  <a:themeElements>
    <a:clrScheme name="Thème First Light">
      <a:dk1>
        <a:srgbClr val="000000"/>
      </a:dk1>
      <a:lt1>
        <a:srgbClr val="000000"/>
      </a:lt1>
      <a:dk2>
        <a:srgbClr val="035387"/>
      </a:dk2>
      <a:lt2>
        <a:srgbClr val="FFFFFF"/>
      </a:lt2>
      <a:accent1>
        <a:srgbClr val="A6418E"/>
      </a:accent1>
      <a:accent2>
        <a:srgbClr val="7D518A"/>
      </a:accent2>
      <a:accent3>
        <a:srgbClr val="035387"/>
      </a:accent3>
      <a:accent4>
        <a:srgbClr val="8064A2"/>
      </a:accent4>
      <a:accent5>
        <a:srgbClr val="4BACC6"/>
      </a:accent5>
      <a:accent6>
        <a:srgbClr val="F79646"/>
      </a:accent6>
      <a:hlink>
        <a:srgbClr val="0000FF"/>
      </a:hlink>
      <a:folHlink>
        <a:srgbClr val="800080"/>
      </a:folHlink>
    </a:clrScheme>
    <a:fontScheme name="FLI">
      <a:majorFont>
        <a:latin typeface="DINOT-Medium"/>
        <a:ea typeface=""/>
        <a:cs typeface=""/>
      </a:majorFont>
      <a:minorFont>
        <a:latin typeface="DIN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Thème Office">
  <a:themeElements>
    <a:clrScheme name="Thème First Light">
      <a:dk1>
        <a:srgbClr val="000000"/>
      </a:dk1>
      <a:lt1>
        <a:srgbClr val="000000"/>
      </a:lt1>
      <a:dk2>
        <a:srgbClr val="035387"/>
      </a:dk2>
      <a:lt2>
        <a:srgbClr val="FFFFFF"/>
      </a:lt2>
      <a:accent1>
        <a:srgbClr val="A6418E"/>
      </a:accent1>
      <a:accent2>
        <a:srgbClr val="7D518A"/>
      </a:accent2>
      <a:accent3>
        <a:srgbClr val="035387"/>
      </a:accent3>
      <a:accent4>
        <a:srgbClr val="8064A2"/>
      </a:accent4>
      <a:accent5>
        <a:srgbClr val="4BACC6"/>
      </a:accent5>
      <a:accent6>
        <a:srgbClr val="F79646"/>
      </a:accent6>
      <a:hlink>
        <a:srgbClr val="0000FF"/>
      </a:hlink>
      <a:folHlink>
        <a:srgbClr val="800080"/>
      </a:folHlink>
    </a:clrScheme>
    <a:fontScheme name="FLI">
      <a:majorFont>
        <a:latin typeface="DINOT-Medium"/>
        <a:ea typeface=""/>
        <a:cs typeface=""/>
      </a:majorFont>
      <a:minorFont>
        <a:latin typeface="DIN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Thème Office">
  <a:themeElements>
    <a:clrScheme name="Thème First Light">
      <a:dk1>
        <a:srgbClr val="000000"/>
      </a:dk1>
      <a:lt1>
        <a:srgbClr val="000000"/>
      </a:lt1>
      <a:dk2>
        <a:srgbClr val="035387"/>
      </a:dk2>
      <a:lt2>
        <a:srgbClr val="FFFFFF"/>
      </a:lt2>
      <a:accent1>
        <a:srgbClr val="A6418E"/>
      </a:accent1>
      <a:accent2>
        <a:srgbClr val="7D518A"/>
      </a:accent2>
      <a:accent3>
        <a:srgbClr val="035387"/>
      </a:accent3>
      <a:accent4>
        <a:srgbClr val="8064A2"/>
      </a:accent4>
      <a:accent5>
        <a:srgbClr val="4BACC6"/>
      </a:accent5>
      <a:accent6>
        <a:srgbClr val="F79646"/>
      </a:accent6>
      <a:hlink>
        <a:srgbClr val="0000FF"/>
      </a:hlink>
      <a:folHlink>
        <a:srgbClr val="800080"/>
      </a:folHlink>
    </a:clrScheme>
    <a:fontScheme name="FLI">
      <a:majorFont>
        <a:latin typeface="DINOT-Medium"/>
        <a:ea typeface=""/>
        <a:cs typeface=""/>
      </a:majorFont>
      <a:minorFont>
        <a:latin typeface="DIN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Thème Office">
  <a:themeElements>
    <a:clrScheme name="Thème First Light">
      <a:dk1>
        <a:srgbClr val="000000"/>
      </a:dk1>
      <a:lt1>
        <a:srgbClr val="000000"/>
      </a:lt1>
      <a:dk2>
        <a:srgbClr val="035387"/>
      </a:dk2>
      <a:lt2>
        <a:srgbClr val="FFFFFF"/>
      </a:lt2>
      <a:accent1>
        <a:srgbClr val="A6418E"/>
      </a:accent1>
      <a:accent2>
        <a:srgbClr val="7D518A"/>
      </a:accent2>
      <a:accent3>
        <a:srgbClr val="035387"/>
      </a:accent3>
      <a:accent4>
        <a:srgbClr val="8064A2"/>
      </a:accent4>
      <a:accent5>
        <a:srgbClr val="4BACC6"/>
      </a:accent5>
      <a:accent6>
        <a:srgbClr val="F79646"/>
      </a:accent6>
      <a:hlink>
        <a:srgbClr val="0000FF"/>
      </a:hlink>
      <a:folHlink>
        <a:srgbClr val="800080"/>
      </a:folHlink>
    </a:clrScheme>
    <a:fontScheme name="FLI">
      <a:majorFont>
        <a:latin typeface="DINOT-Medium"/>
        <a:ea typeface=""/>
        <a:cs typeface=""/>
      </a:majorFont>
      <a:minorFont>
        <a:latin typeface="DIN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Thème Office">
  <a:themeElements>
    <a:clrScheme name="Thème First Light">
      <a:dk1>
        <a:srgbClr val="000000"/>
      </a:dk1>
      <a:lt1>
        <a:srgbClr val="000000"/>
      </a:lt1>
      <a:dk2>
        <a:srgbClr val="035387"/>
      </a:dk2>
      <a:lt2>
        <a:srgbClr val="FFFFFF"/>
      </a:lt2>
      <a:accent1>
        <a:srgbClr val="A6418E"/>
      </a:accent1>
      <a:accent2>
        <a:srgbClr val="7D518A"/>
      </a:accent2>
      <a:accent3>
        <a:srgbClr val="035387"/>
      </a:accent3>
      <a:accent4>
        <a:srgbClr val="8064A2"/>
      </a:accent4>
      <a:accent5>
        <a:srgbClr val="4BACC6"/>
      </a:accent5>
      <a:accent6>
        <a:srgbClr val="F79646"/>
      </a:accent6>
      <a:hlink>
        <a:srgbClr val="0000FF"/>
      </a:hlink>
      <a:folHlink>
        <a:srgbClr val="800080"/>
      </a:folHlink>
    </a:clrScheme>
    <a:fontScheme name="FLI">
      <a:majorFont>
        <a:latin typeface="DINOT-Medium"/>
        <a:ea typeface=""/>
        <a:cs typeface=""/>
      </a:majorFont>
      <a:minorFont>
        <a:latin typeface="DIN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chniqu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7_Maquette Sofradir avril 2011">
  <a:themeElements>
    <a:clrScheme name="Maquette Sofradir avril 20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quette Sofradir avril 20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80"/>
          </a:solidFill>
          <a:prstDash val="solid"/>
          <a:round/>
          <a:headEnd type="none" w="med" len="med"/>
          <a:tailEnd type="none" w="med" len="med"/>
        </a:ln>
        <a:effectLst/>
      </a:spPr>
      <a:bodyPr vert="horz" wrap="square" lIns="18000" tIns="10800" rIns="18000" bIns="10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0" u="none" strike="noStrike" cap="none" normalizeH="0" baseline="0" smtClean="0">
            <a:ln>
              <a:noFill/>
            </a:ln>
            <a:solidFill>
              <a:srgbClr val="000080"/>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80"/>
          </a:solidFill>
          <a:prstDash val="solid"/>
          <a:round/>
          <a:headEnd type="none" w="med" len="med"/>
          <a:tailEnd type="none" w="med" len="med"/>
        </a:ln>
        <a:effectLst/>
      </a:spPr>
      <a:bodyPr vert="horz" wrap="square" lIns="18000" tIns="10800" rIns="18000" bIns="10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2000" b="0" i="0" u="none" strike="noStrike" cap="none" normalizeH="0" baseline="0" smtClean="0">
            <a:ln>
              <a:noFill/>
            </a:ln>
            <a:solidFill>
              <a:srgbClr val="000080"/>
            </a:solidFill>
            <a:effectLst/>
            <a:latin typeface="Arial" charset="0"/>
          </a:defRPr>
        </a:defPPr>
      </a:lstStyle>
    </a:lnDef>
  </a:objectDefaults>
  <a:extraClrSchemeLst>
    <a:extraClrScheme>
      <a:clrScheme name="Maquette Sofradir avril 20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quette Sofradir avril 201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quette Sofradir avril 201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quette Sofradir avril 201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quette Sofradir avril 201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quette Sofradir avril 201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quette Sofradir avril 201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quette Sofradir avril 201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quette Sofradir avril 201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quette Sofradir avril 201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quette Sofradir avril 201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quette Sofradir avril 201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echniqu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5.xml><?xml version="1.0" encoding="utf-8"?>
<a:theme xmlns:a="http://schemas.openxmlformats.org/drawingml/2006/main" name="4_Techniqu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19_Techniqu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7.xml><?xml version="1.0" encoding="utf-8"?>
<a:theme xmlns:a="http://schemas.openxmlformats.org/drawingml/2006/main" name="22_Technique">
  <a:themeElements>
    <a:clrScheme name="Technique">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que">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que">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8.xml><?xml version="1.0" encoding="utf-8"?>
<a:theme xmlns:a="http://schemas.openxmlformats.org/drawingml/2006/main" name="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ème Office">
  <a:themeElements>
    <a:clrScheme name="Thème First Light">
      <a:dk1>
        <a:srgbClr val="000000"/>
      </a:dk1>
      <a:lt1>
        <a:srgbClr val="000000"/>
      </a:lt1>
      <a:dk2>
        <a:srgbClr val="035387"/>
      </a:dk2>
      <a:lt2>
        <a:srgbClr val="FFFFFF"/>
      </a:lt2>
      <a:accent1>
        <a:srgbClr val="A6418E"/>
      </a:accent1>
      <a:accent2>
        <a:srgbClr val="7D518A"/>
      </a:accent2>
      <a:accent3>
        <a:srgbClr val="035387"/>
      </a:accent3>
      <a:accent4>
        <a:srgbClr val="8064A2"/>
      </a:accent4>
      <a:accent5>
        <a:srgbClr val="4BACC6"/>
      </a:accent5>
      <a:accent6>
        <a:srgbClr val="F79646"/>
      </a:accent6>
      <a:hlink>
        <a:srgbClr val="0000FF"/>
      </a:hlink>
      <a:folHlink>
        <a:srgbClr val="800080"/>
      </a:folHlink>
    </a:clrScheme>
    <a:fontScheme name="FLI">
      <a:majorFont>
        <a:latin typeface="DINOT-Medium"/>
        <a:ea typeface=""/>
        <a:cs typeface=""/>
      </a:majorFont>
      <a:minorFont>
        <a:latin typeface="DINO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66114</TotalTime>
  <Words>1718</Words>
  <Application>Microsoft Office PowerPoint</Application>
  <PresentationFormat>Presentazione su schermo (4:3)</PresentationFormat>
  <Paragraphs>355</Paragraphs>
  <Slides>34</Slides>
  <Notes>0</Notes>
  <HiddenSlides>0</HiddenSlides>
  <MMClips>3</MMClips>
  <ScaleCrop>false</ScaleCrop>
  <HeadingPairs>
    <vt:vector size="6" baseType="variant">
      <vt:variant>
        <vt:lpstr>Tema</vt:lpstr>
      </vt:variant>
      <vt:variant>
        <vt:i4>14</vt:i4>
      </vt:variant>
      <vt:variant>
        <vt:lpstr>Server OLE incorporati</vt:lpstr>
      </vt:variant>
      <vt:variant>
        <vt:i4>1</vt:i4>
      </vt:variant>
      <vt:variant>
        <vt:lpstr>Titoli diapositive</vt:lpstr>
      </vt:variant>
      <vt:variant>
        <vt:i4>34</vt:i4>
      </vt:variant>
    </vt:vector>
  </HeadingPairs>
  <TitlesOfParts>
    <vt:vector size="49" baseType="lpstr">
      <vt:lpstr>2_Clouds</vt:lpstr>
      <vt:lpstr>Technique</vt:lpstr>
      <vt:lpstr>7_Maquette Sofradir avril 2011</vt:lpstr>
      <vt:lpstr>2_Technique</vt:lpstr>
      <vt:lpstr>4_Technique</vt:lpstr>
      <vt:lpstr>19_Technique</vt:lpstr>
      <vt:lpstr>22_Technique</vt:lpstr>
      <vt:lpstr>presentation</vt:lpstr>
      <vt:lpstr>Thème Office</vt:lpstr>
      <vt:lpstr>1_Thème Office</vt:lpstr>
      <vt:lpstr>2_Thème Office</vt:lpstr>
      <vt:lpstr>3_Thème Office</vt:lpstr>
      <vt:lpstr>5_Thème Office</vt:lpstr>
      <vt:lpstr>6_Thème Office</vt:lpstr>
      <vt:lpstr>Equation</vt:lpstr>
      <vt:lpstr>Visible and Infrared Wavefront Sensing detectors review  Philippe  feautrier  Institut de planetologie et d’astrophysique de Grenoble FIRST LIGHT Imaging SAS  Jean-Luc Gach, Mark Downing, Paul Jorden, Johann Kolb, Johan Rothman, Thierry Fusco, Philippe Balard, Eric Stadler, Christian Guillaume, David Boutolleau, Gérard Destefanis, Nicolas Lhermet, Olivier Pacaud, Michel Vuillermet, Alexandre Kerlain, Norbert Hubin, Javier Reyes, Markus Kasper, Olaf Ivert, Wolfgang Suske, Andrew Walker, Michael Skegg, Sophie Derelle, Joel Deschamps, Clélia Robert , Nicolas Vedrenne, Didier Rabaud, Julien Tanchon, Thierry Trollier , Alain Ravex, Thibaut Moulin, Alain Delboulbé, Olivier Preis, Sylvain Rochat, Pierre Kern, Gérard Zins, Jean-Baptiste Lebouquin, Sylvain Guieu, Luc Boucher, Dolores Bello, javier Castro Lopez …   Philippe.Feautrier@obs.ujf-grenoble.fr            philippe.feautrier@firstlight.fr  </vt:lpstr>
      <vt:lpstr>Presentazione standard di PowerPoint</vt:lpstr>
      <vt:lpstr>Presentazione standard di PowerPoint</vt:lpstr>
      <vt:lpstr>Presentazione standard di PowerPoint</vt:lpstr>
      <vt:lpstr>Presentazione standard di PowerPoint</vt:lpstr>
      <vt:lpstr>RAPID IR APD layout</vt:lpstr>
      <vt:lpstr>Presentazione standard di PowerPoint</vt:lpstr>
      <vt:lpstr>RAPID 3.3 µm Gain=30.8 (-8V, T=77K)</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CCD220 and OCAM2  </vt:lpstr>
      <vt:lpstr>Presentazione standard di PowerPoint</vt:lpstr>
      <vt:lpstr>Presentazione standard di PowerPoint</vt:lpstr>
      <vt:lpstr>OCAM2 by First Light www.firstlight.fr</vt:lpstr>
      <vt:lpstr>First Light Business</vt:lpstr>
      <vt:lpstr>Presentazione standard di PowerPoint</vt:lpstr>
      <vt:lpstr>Presentazione standard di PowerPoint</vt:lpstr>
      <vt:lpstr>Presentazione standard di PowerPoint</vt:lpstr>
      <vt:lpstr>Presentazione standard di PowerPoint</vt:lpstr>
      <vt:lpstr>OCAM2 closed loop on the sky - ONERA</vt:lpstr>
      <vt:lpstr>OCAM2 observation run on CHARA interferometer (CA)</vt:lpstr>
      <vt:lpstr>The OCAM2K First Light product</vt:lpstr>
      <vt:lpstr>Readout noise</vt:lpstr>
      <vt:lpstr>OCAM2 vs OCAM2K</vt:lpstr>
      <vt:lpstr>A 880X800 700 HZ CMOS DEVICE FOR NATURAL/LASER GUIDE STAR WAVEFRONT SENSING ON ELT</vt:lpstr>
      <vt:lpstr>The CMOS NGSD characteristics</vt:lpstr>
      <vt:lpstr>Presentazione standard di PowerPoint</vt:lpstr>
      <vt:lpstr>FLI WFS development roadmap</vt:lpstr>
      <vt:lpstr>Presentazione standard di PowerPoint</vt:lpstr>
      <vt:lpstr>Presentazione standard di PowerPoint</vt:lpstr>
    </vt:vector>
  </TitlesOfParts>
  <Company>European Southern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AO detectors developments</dc:title>
  <dc:creator>Philippe Feautrier</dc:creator>
  <cp:lastModifiedBy>tecno</cp:lastModifiedBy>
  <cp:revision>2143</cp:revision>
  <cp:lastPrinted>2013-02-02T15:13:13Z</cp:lastPrinted>
  <dcterms:created xsi:type="dcterms:W3CDTF">2002-07-02T09:50:05Z</dcterms:created>
  <dcterms:modified xsi:type="dcterms:W3CDTF">2013-10-08T08:26:50Z</dcterms:modified>
</cp:coreProperties>
</file>