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1" r:id="rId2"/>
    <p:sldId id="332" r:id="rId3"/>
    <p:sldId id="339" r:id="rId4"/>
    <p:sldId id="326" r:id="rId5"/>
    <p:sldId id="303" r:id="rId6"/>
    <p:sldId id="334" r:id="rId7"/>
    <p:sldId id="282" r:id="rId8"/>
    <p:sldId id="286" r:id="rId9"/>
    <p:sldId id="305" r:id="rId10"/>
    <p:sldId id="335" r:id="rId11"/>
    <p:sldId id="276" r:id="rId12"/>
    <p:sldId id="336" r:id="rId13"/>
    <p:sldId id="333" r:id="rId14"/>
    <p:sldId id="321" r:id="rId15"/>
    <p:sldId id="355" r:id="rId16"/>
    <p:sldId id="359" r:id="rId17"/>
    <p:sldId id="337" r:id="rId18"/>
    <p:sldId id="315" r:id="rId19"/>
    <p:sldId id="317" r:id="rId20"/>
    <p:sldId id="318" r:id="rId21"/>
    <p:sldId id="292" r:id="rId22"/>
    <p:sldId id="357" r:id="rId23"/>
    <p:sldId id="343" r:id="rId24"/>
    <p:sldId id="344" r:id="rId25"/>
    <p:sldId id="345" r:id="rId26"/>
    <p:sldId id="346" r:id="rId27"/>
    <p:sldId id="350" r:id="rId28"/>
    <p:sldId id="351" r:id="rId29"/>
    <p:sldId id="352" r:id="rId30"/>
    <p:sldId id="360" r:id="rId31"/>
  </p:sldIdLst>
  <p:sldSz cx="9144000" cy="6858000" type="screen4x3"/>
  <p:notesSz cx="6718300" cy="9855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0F"/>
    <a:srgbClr val="DC291E"/>
    <a:srgbClr val="0000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0581" autoAdjust="0"/>
    <p:restoredTop sz="94660"/>
  </p:normalViewPr>
  <p:slideViewPr>
    <p:cSldViewPr>
      <p:cViewPr>
        <p:scale>
          <a:sx n="80" d="100"/>
          <a:sy n="80" d="100"/>
        </p:scale>
        <p:origin x="-720" y="-72"/>
      </p:cViewPr>
      <p:guideLst>
        <p:guide orient="horz" pos="4032"/>
        <p:guide orient="horz" pos="864"/>
        <p:guide pos="576"/>
        <p:guide pos="5472"/>
        <p:guide pos="3024"/>
        <p:guide pos="896"/>
      </p:guideLst>
    </p:cSldViewPr>
  </p:slideViewPr>
  <p:notesTextViewPr>
    <p:cViewPr>
      <p:scale>
        <a:sx n="100" d="100"/>
        <a:sy n="100" d="100"/>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97" tIns="47349" rIns="94697" bIns="47349" numCol="1" anchor="t" anchorCtr="0" compatLnSpc="1">
            <a:prstTxWarp prst="textNoShape">
              <a:avLst/>
            </a:prstTxWarp>
          </a:bodyPr>
          <a:lstStyle>
            <a:lvl1pPr defTabSz="946915" eaLnBrk="1" hangingPunct="1">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05238"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97" tIns="47349" rIns="94697" bIns="47349" numCol="1" anchor="t" anchorCtr="0" compatLnSpc="1">
            <a:prstTxWarp prst="textNoShape">
              <a:avLst/>
            </a:prstTxWarp>
          </a:bodyPr>
          <a:lstStyle>
            <a:lvl1pPr algn="r" defTabSz="946915" eaLnBrk="1" hangingPunct="1">
              <a:defRPr sz="1200">
                <a:latin typeface="Arial" pitchFamily="34"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896938" y="739775"/>
            <a:ext cx="4924425" cy="36941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1513" y="4679950"/>
            <a:ext cx="5375275"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97" tIns="47349" rIns="94697" bIns="473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97" tIns="47349" rIns="94697" bIns="47349" numCol="1" anchor="b" anchorCtr="0" compatLnSpc="1">
            <a:prstTxWarp prst="textNoShape">
              <a:avLst/>
            </a:prstTxWarp>
          </a:bodyPr>
          <a:lstStyle>
            <a:lvl1pPr defTabSz="946915" eaLnBrk="1" hangingPunct="1">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05238"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97" tIns="47349" rIns="94697" bIns="47349" numCol="1" anchor="b" anchorCtr="0" compatLnSpc="1">
            <a:prstTxWarp prst="textNoShape">
              <a:avLst/>
            </a:prstTxWarp>
          </a:bodyPr>
          <a:lstStyle>
            <a:lvl1pPr algn="r" defTabSz="946915" eaLnBrk="1" hangingPunct="1">
              <a:defRPr sz="1200">
                <a:latin typeface="Arial" pitchFamily="34" charset="0"/>
              </a:defRPr>
            </a:lvl1pPr>
          </a:lstStyle>
          <a:p>
            <a:pPr>
              <a:defRPr/>
            </a:pPr>
            <a:fld id="{68885615-ABC6-4933-823A-41E130BBB9F0}" type="slidenum">
              <a:rPr lang="en-US"/>
              <a:pPr>
                <a:defRPr/>
              </a:pPr>
              <a:t>‹N›</a:t>
            </a:fld>
            <a:endParaRPr lang="en-US"/>
          </a:p>
        </p:txBody>
      </p:sp>
    </p:spTree>
    <p:extLst>
      <p:ext uri="{BB962C8B-B14F-4D97-AF65-F5344CB8AC3E}">
        <p14:creationId xmlns:p14="http://schemas.microsoft.com/office/powerpoint/2010/main" val="3425020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GB" altLang="en-US" smtClean="0">
                <a:latin typeface="Arial" charset="0"/>
              </a:rPr>
              <a:t>Now I will talk about some of the technology, starting with the MCT photodiode technology.</a:t>
            </a:r>
          </a:p>
          <a:p>
            <a:endParaRPr lang="en-GB" altLang="en-US" smtClean="0">
              <a:latin typeface="Arial" charset="0"/>
            </a:endParaRPr>
          </a:p>
          <a:p>
            <a:r>
              <a:rPr lang="en-GB" altLang="en-US" smtClean="0">
                <a:latin typeface="Arial" charset="0"/>
              </a:rPr>
              <a:t>We grow our MCT material on GaAs substrates. Using MOVPE.  This provides a high volume production capability which can be used to grow a wide variety of structures of different bandgaps with grown-in P-N junctions.</a:t>
            </a:r>
          </a:p>
          <a:p>
            <a:endParaRPr lang="en-GB" altLang="en-US" smtClean="0">
              <a:latin typeface="Arial" charset="0"/>
            </a:endParaRPr>
          </a:p>
          <a:p>
            <a:r>
              <a:rPr lang="en-GB" altLang="en-US" smtClean="0">
                <a:latin typeface="Arial" charset="0"/>
              </a:rPr>
              <a:t>It is possible to grow Long, Mid and Short wave MCT.  This paper reports MW results.</a:t>
            </a:r>
          </a:p>
          <a:p>
            <a:endParaRPr lang="en-GB" altLang="en-US" smtClean="0">
              <a:latin typeface="Arial" charset="0"/>
            </a:endParaRPr>
          </a:p>
          <a:p>
            <a:r>
              <a:rPr lang="en-GB" altLang="en-US" smtClean="0">
                <a:latin typeface="Arial" charset="0"/>
              </a:rPr>
              <a:t>After the material  is grown mesas are etched giving individually isolated mesas with excellent  MTF.  The conical shape of the mesas </a:t>
            </a:r>
          </a:p>
        </p:txBody>
      </p:sp>
      <p:sp>
        <p:nvSpPr>
          <p:cNvPr id="47108" name="Slide Number Placeholder 3"/>
          <p:cNvSpPr>
            <a:spLocks noGrp="1"/>
          </p:cNvSpPr>
          <p:nvPr>
            <p:ph type="sldNum" sz="quarter" idx="5"/>
          </p:nvPr>
        </p:nvSpPr>
        <p:spPr>
          <a:noFill/>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6B1D6A13-1653-4EEE-A074-5D141630BD1B}" type="slidenum">
              <a:rPr lang="en-US" altLang="en-US" smtClean="0"/>
              <a:pPr/>
              <a:t>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4563">
              <a:defRPr>
                <a:solidFill>
                  <a:schemeClr val="tx1"/>
                </a:solidFill>
                <a:latin typeface="Arial" charset="0"/>
              </a:defRPr>
            </a:lvl1pPr>
            <a:lvl2pPr marL="742950" indent="-285750" defTabSz="944563">
              <a:defRPr>
                <a:solidFill>
                  <a:schemeClr val="tx1"/>
                </a:solidFill>
                <a:latin typeface="Arial" charset="0"/>
              </a:defRPr>
            </a:lvl2pPr>
            <a:lvl3pPr marL="1143000" indent="-228600" defTabSz="944563">
              <a:defRPr>
                <a:solidFill>
                  <a:schemeClr val="tx1"/>
                </a:solidFill>
                <a:latin typeface="Arial" charset="0"/>
              </a:defRPr>
            </a:lvl3pPr>
            <a:lvl4pPr marL="1600200" indent="-228600" defTabSz="944563">
              <a:defRPr>
                <a:solidFill>
                  <a:schemeClr val="tx1"/>
                </a:solidFill>
                <a:latin typeface="Arial" charset="0"/>
              </a:defRPr>
            </a:lvl4pPr>
            <a:lvl5pPr marL="2057400" indent="-228600" defTabSz="944563">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20E8BEF3-A0BE-4D02-9EDA-5F43B44DBA8E}" type="slidenum">
              <a:rPr lang="en-GB" altLang="en-US" smtClean="0"/>
              <a:pPr/>
              <a:t>12</a:t>
            </a:fld>
            <a:endParaRPr lang="en-GB" altLang="en-US" smtClean="0"/>
          </a:p>
        </p:txBody>
      </p:sp>
      <p:sp>
        <p:nvSpPr>
          <p:cNvPr id="48131"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pPr eaLnBrk="1" hangingPunct="1">
              <a:lnSpc>
                <a:spcPct val="90000"/>
              </a:lnSpc>
              <a:defRPr/>
            </a:pPr>
            <a:r>
              <a:rPr lang="en-GB" sz="800" b="1" dirty="0"/>
              <a:t>Developing Markets</a:t>
            </a:r>
          </a:p>
          <a:p>
            <a:pPr marL="169598" indent="-169598" eaLnBrk="1" hangingPunct="1">
              <a:lnSpc>
                <a:spcPct val="90000"/>
              </a:lnSpc>
              <a:buFont typeface="Arial" pitchFamily="34" charset="0"/>
              <a:buChar char="•"/>
              <a:defRPr/>
            </a:pPr>
            <a:r>
              <a:rPr lang="en-GB" sz="800" dirty="0"/>
              <a:t>Portable Instruments - reducing size and power consumption and improving product robustness</a:t>
            </a:r>
          </a:p>
          <a:p>
            <a:pPr marL="169598" indent="-169598" eaLnBrk="1" hangingPunct="1">
              <a:lnSpc>
                <a:spcPct val="90000"/>
              </a:lnSpc>
              <a:buFont typeface="Arial" pitchFamily="34" charset="0"/>
              <a:buChar char="•"/>
              <a:defRPr/>
            </a:pPr>
            <a:r>
              <a:rPr lang="en-GB" sz="800" dirty="0"/>
              <a:t>IR Microscopy - competing with single element LN2 cooled CMT detectors</a:t>
            </a:r>
          </a:p>
          <a:p>
            <a:pPr marL="169598" indent="-169598" eaLnBrk="1" hangingPunct="1">
              <a:lnSpc>
                <a:spcPct val="90000"/>
              </a:lnSpc>
              <a:buFont typeface="Arial" pitchFamily="34" charset="0"/>
              <a:buChar char="•"/>
              <a:defRPr/>
            </a:pPr>
            <a:r>
              <a:rPr lang="en-GB" sz="800" dirty="0"/>
              <a:t>Detectors for </a:t>
            </a:r>
            <a:r>
              <a:rPr lang="en-GB" sz="800" dirty="0" err="1"/>
              <a:t>SpaceHigh</a:t>
            </a:r>
            <a:r>
              <a:rPr lang="en-GB" sz="800" dirty="0"/>
              <a:t> power applications</a:t>
            </a:r>
          </a:p>
          <a:p>
            <a:pPr marL="169598" indent="-169598" eaLnBrk="1" hangingPunct="1">
              <a:lnSpc>
                <a:spcPct val="90000"/>
              </a:lnSpc>
              <a:buFont typeface="Arial" pitchFamily="34" charset="0"/>
              <a:buChar char="•"/>
              <a:defRPr/>
            </a:pPr>
            <a:endParaRPr lang="en-GB" sz="800" dirty="0"/>
          </a:p>
          <a:p>
            <a:pPr marL="169598" indent="-169598" eaLnBrk="1" hangingPunct="1">
              <a:lnSpc>
                <a:spcPct val="90000"/>
              </a:lnSpc>
              <a:buFont typeface="Arial" pitchFamily="34" charset="0"/>
              <a:buChar char="•"/>
              <a:defRPr/>
            </a:pPr>
            <a:endParaRPr lang="en-GB" sz="800" dirty="0"/>
          </a:p>
          <a:p>
            <a:pPr eaLnBrk="1" hangingPunct="1">
              <a:lnSpc>
                <a:spcPct val="90000"/>
              </a:lnSpc>
              <a:buFont typeface="Arial" pitchFamily="34" charset="0"/>
              <a:buNone/>
              <a:defRPr/>
            </a:pPr>
            <a:r>
              <a:rPr lang="en-GB" sz="800" b="1" dirty="0"/>
              <a:t>New Markets</a:t>
            </a:r>
          </a:p>
          <a:p>
            <a:pPr marL="169598" indent="-169598" eaLnBrk="1" hangingPunct="1">
              <a:lnSpc>
                <a:spcPct val="90000"/>
              </a:lnSpc>
              <a:buFont typeface="Arial" pitchFamily="34" charset="0"/>
              <a:buChar char="•"/>
              <a:defRPr/>
            </a:pPr>
            <a:r>
              <a:rPr lang="en-GB" sz="800" dirty="0"/>
              <a:t>Long wavelength applications THz</a:t>
            </a:r>
          </a:p>
          <a:p>
            <a:pPr marL="169598" indent="-169598" eaLnBrk="1" hangingPunct="1">
              <a:lnSpc>
                <a:spcPct val="90000"/>
              </a:lnSpc>
              <a:buFont typeface="Arial" pitchFamily="34" charset="0"/>
              <a:buChar char="•"/>
              <a:defRPr/>
            </a:pPr>
            <a:endParaRPr lang="en-GB" sz="800" dirty="0"/>
          </a:p>
          <a:p>
            <a:pPr marL="169598" indent="-169598" eaLnBrk="1" hangingPunct="1">
              <a:lnSpc>
                <a:spcPct val="90000"/>
              </a:lnSpc>
              <a:buFont typeface="Arial" pitchFamily="34" charset="0"/>
              <a:buChar char="•"/>
              <a:defRPr/>
            </a:pPr>
            <a:endParaRPr lang="en-GB" sz="800" dirty="0"/>
          </a:p>
          <a:p>
            <a:pPr eaLnBrk="1" hangingPunct="1">
              <a:defRPr/>
            </a:pPr>
            <a:endParaRPr lang="en-US" sz="8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05238"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A35629E-03FB-4DA0-B641-3732ECAA17F3}" type="slidenum">
              <a:rPr lang="en-US" altLang="en-US" sz="1200">
                <a:solidFill>
                  <a:srgbClr val="000000"/>
                </a:solidFill>
              </a:rPr>
              <a:pPr algn="r"/>
              <a:t>16</a:t>
            </a:fld>
            <a:endParaRPr lang="en-US" altLang="en-US" sz="120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lIns="91428" tIns="45714" rIns="91428" bIns="45714"/>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1FF264A5-F26C-4D5E-B975-B3A675419FCE}" type="slidenum">
              <a:rPr lang="en-GB" altLang="en-US" smtClean="0">
                <a:solidFill>
                  <a:srgbClr val="000000"/>
                </a:solidFill>
                <a:ea typeface="ＭＳ Ｐゴシック" pitchFamily="34" charset="-128"/>
              </a:rPr>
              <a:pPr/>
              <a:t>17</a:t>
            </a:fld>
            <a:endParaRPr lang="en-GB" altLang="en-US" smtClean="0">
              <a:solidFill>
                <a:srgbClr val="000000"/>
              </a:solidFill>
              <a:ea typeface="ＭＳ Ｐゴシック" pitchFamily="34" charset="-128"/>
            </a:endParaRPr>
          </a:p>
        </p:txBody>
      </p:sp>
      <p:sp>
        <p:nvSpPr>
          <p:cNvPr id="50179" name="Rectangle 2"/>
          <p:cNvSpPr>
            <a:spLocks noGrp="1" noRot="1" noChangeAspect="1" noTextEdit="1"/>
          </p:cNvSpPr>
          <p:nvPr>
            <p:ph type="sldImg"/>
          </p:nvPr>
        </p:nvSpPr>
        <p:spPr>
          <a:xfrm>
            <a:off x="900113" y="739775"/>
            <a:ext cx="4924425" cy="3694113"/>
          </a:xfrm>
          <a:ln/>
        </p:spPr>
      </p:sp>
      <p:sp>
        <p:nvSpPr>
          <p:cNvPr id="50180" name="Rectangle 3"/>
          <p:cNvSpPr>
            <a:spLocks noGrp="1"/>
          </p:cNvSpPr>
          <p:nvPr>
            <p:ph type="body" idx="1"/>
          </p:nvPr>
        </p:nvSpPr>
        <p:spPr>
          <a:xfrm>
            <a:off x="673100" y="4679950"/>
            <a:ext cx="5375275" cy="4435475"/>
          </a:xfrm>
          <a:noFill/>
        </p:spPr>
        <p:txBody>
          <a:bodyPr/>
          <a:lstStyle/>
          <a:p>
            <a:pPr eaLnBrk="1" hangingPunct="1"/>
            <a:r>
              <a:rPr lang="en-GB" altLang="en-US" smtClean="0">
                <a:latin typeface="Arial" charset="0"/>
              </a:rPr>
              <a:t>Timing automatic – Do NOT 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4563">
              <a:defRPr>
                <a:solidFill>
                  <a:schemeClr val="tx1"/>
                </a:solidFill>
                <a:latin typeface="Arial" charset="0"/>
              </a:defRPr>
            </a:lvl1pPr>
            <a:lvl2pPr marL="742950" indent="-285750" defTabSz="944563">
              <a:defRPr>
                <a:solidFill>
                  <a:schemeClr val="tx1"/>
                </a:solidFill>
                <a:latin typeface="Arial" charset="0"/>
              </a:defRPr>
            </a:lvl2pPr>
            <a:lvl3pPr marL="1143000" indent="-228600" defTabSz="944563">
              <a:defRPr>
                <a:solidFill>
                  <a:schemeClr val="tx1"/>
                </a:solidFill>
                <a:latin typeface="Arial" charset="0"/>
              </a:defRPr>
            </a:lvl3pPr>
            <a:lvl4pPr marL="1600200" indent="-228600" defTabSz="944563">
              <a:defRPr>
                <a:solidFill>
                  <a:schemeClr val="tx1"/>
                </a:solidFill>
                <a:latin typeface="Arial" charset="0"/>
              </a:defRPr>
            </a:lvl4pPr>
            <a:lvl5pPr marL="2057400" indent="-228600" defTabSz="944563">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E3D2E446-5E67-478F-9F48-5D94D752819C}" type="slidenum">
              <a:rPr lang="en-US" altLang="en-US" smtClean="0"/>
              <a:pPr/>
              <a:t>18</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copertina ppt_SELEX SE_GREY04low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1"/>
          <p:cNvCxnSpPr/>
          <p:nvPr userDrawn="1"/>
        </p:nvCxnSpPr>
        <p:spPr>
          <a:xfrm>
            <a:off x="1423988" y="3228975"/>
            <a:ext cx="517525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39"/>
          <p:cNvCxnSpPr/>
          <p:nvPr userDrawn="1"/>
        </p:nvCxnSpPr>
        <p:spPr>
          <a:xfrm>
            <a:off x="1423988" y="2057400"/>
            <a:ext cx="517525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203" name="Rectangle 11"/>
          <p:cNvSpPr>
            <a:spLocks noGrp="1" noChangeArrowheads="1"/>
          </p:cNvSpPr>
          <p:nvPr>
            <p:ph type="ctrTitle" sz="quarter"/>
          </p:nvPr>
        </p:nvSpPr>
        <p:spPr>
          <a:xfrm>
            <a:off x="1412875" y="2185988"/>
            <a:ext cx="5264150" cy="258762"/>
          </a:xfrm>
        </p:spPr>
        <p:txBody>
          <a:bodyPr lIns="0" tIns="0" bIns="0" anchor="ctr"/>
          <a:lstStyle>
            <a:lvl1pPr algn="l">
              <a:defRPr sz="1700">
                <a:solidFill>
                  <a:schemeClr val="bg1"/>
                </a:solidFill>
              </a:defRPr>
            </a:lvl1pPr>
          </a:lstStyle>
          <a:p>
            <a:pPr lvl="0"/>
            <a:r>
              <a:rPr lang="en-US" noProof="0" smtClean="0"/>
              <a:t>Click to edit Master title style</a:t>
            </a:r>
          </a:p>
        </p:txBody>
      </p:sp>
      <p:sp>
        <p:nvSpPr>
          <p:cNvPr id="8204" name="Rectangle 12"/>
          <p:cNvSpPr>
            <a:spLocks noGrp="1" noChangeArrowheads="1"/>
          </p:cNvSpPr>
          <p:nvPr>
            <p:ph type="subTitle" sz="quarter" idx="1"/>
          </p:nvPr>
        </p:nvSpPr>
        <p:spPr>
          <a:xfrm>
            <a:off x="1412875" y="2581275"/>
            <a:ext cx="5257800" cy="228600"/>
          </a:xfrm>
        </p:spPr>
        <p:txBody>
          <a:bodyPr/>
          <a:lstStyle>
            <a:lvl1pPr marL="0" indent="0">
              <a:buFontTx/>
              <a:buNone/>
              <a:defRPr b="1">
                <a:solidFill>
                  <a:schemeClr val="bg1"/>
                </a:solidFill>
              </a:defRPr>
            </a:lvl1pPr>
          </a:lstStyle>
          <a:p>
            <a:pPr lvl="0"/>
            <a:r>
              <a:rPr lang="en-US" noProof="0" smtClean="0"/>
              <a:t>Click to edit Text</a:t>
            </a:r>
          </a:p>
        </p:txBody>
      </p:sp>
    </p:spTree>
    <p:extLst>
      <p:ext uri="{BB962C8B-B14F-4D97-AF65-F5344CB8AC3E}">
        <p14:creationId xmlns:p14="http://schemas.microsoft.com/office/powerpoint/2010/main" val="13437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US"/>
              <a:t>© Copyright Selex ES. All rights reserved</a:t>
            </a:r>
          </a:p>
        </p:txBody>
      </p:sp>
      <p:sp>
        <p:nvSpPr>
          <p:cNvPr id="5" name="Slide Number Placeholder 4"/>
          <p:cNvSpPr>
            <a:spLocks noGrp="1"/>
          </p:cNvSpPr>
          <p:nvPr>
            <p:ph type="sldNum" sz="quarter" idx="11"/>
          </p:nvPr>
        </p:nvSpPr>
        <p:spPr/>
        <p:txBody>
          <a:bodyPr/>
          <a:lstStyle>
            <a:lvl1pPr>
              <a:defRPr/>
            </a:lvl1pPr>
          </a:lstStyle>
          <a:p>
            <a:pPr>
              <a:defRPr/>
            </a:pPr>
            <a:fld id="{F35BBCA6-4FC6-48AA-BF89-1D7234ED9A07}" type="slidenum">
              <a:rPr lang="en-US"/>
              <a:pPr>
                <a:defRPr/>
              </a:pPr>
              <a:t>‹N›</a:t>
            </a:fld>
            <a:endParaRPr lang="en-US"/>
          </a:p>
        </p:txBody>
      </p:sp>
      <p:sp>
        <p:nvSpPr>
          <p:cNvPr id="6" name="Date Placeholder 5"/>
          <p:cNvSpPr>
            <a:spLocks noGrp="1"/>
          </p:cNvSpPr>
          <p:nvPr>
            <p:ph type="dt" sz="half" idx="12"/>
          </p:nvPr>
        </p:nvSpPr>
        <p:spPr/>
        <p:txBody>
          <a:bodyPr/>
          <a:lstStyle>
            <a:lvl1pPr>
              <a:defRPr/>
            </a:lvl1pPr>
          </a:lstStyle>
          <a:p>
            <a:pPr>
              <a:defRPr/>
            </a:pPr>
            <a:fld id="{AF977E8A-5E89-4B4A-BEA8-CCF9F5AB1822}" type="datetime1">
              <a:rPr lang="en-US"/>
              <a:pPr>
                <a:defRPr/>
              </a:pPr>
              <a:t>10/8/2013</a:t>
            </a:fld>
            <a:endParaRPr lang="en-US"/>
          </a:p>
        </p:txBody>
      </p:sp>
    </p:spTree>
    <p:extLst>
      <p:ext uri="{BB962C8B-B14F-4D97-AF65-F5344CB8AC3E}">
        <p14:creationId xmlns:p14="http://schemas.microsoft.com/office/powerpoint/2010/main" val="305428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388938"/>
            <a:ext cx="1943100" cy="2309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388938"/>
            <a:ext cx="5678488" cy="230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US"/>
              <a:t>© Copyright Selex ES. All rights reserved</a:t>
            </a:r>
          </a:p>
        </p:txBody>
      </p:sp>
      <p:sp>
        <p:nvSpPr>
          <p:cNvPr id="5" name="Slide Number Placeholder 4"/>
          <p:cNvSpPr>
            <a:spLocks noGrp="1"/>
          </p:cNvSpPr>
          <p:nvPr>
            <p:ph type="sldNum" sz="quarter" idx="11"/>
          </p:nvPr>
        </p:nvSpPr>
        <p:spPr/>
        <p:txBody>
          <a:bodyPr/>
          <a:lstStyle>
            <a:lvl1pPr>
              <a:defRPr/>
            </a:lvl1pPr>
          </a:lstStyle>
          <a:p>
            <a:pPr>
              <a:defRPr/>
            </a:pPr>
            <a:fld id="{35C6EB15-A438-4872-925F-2DB0958E7D31}" type="slidenum">
              <a:rPr lang="en-US"/>
              <a:pPr>
                <a:defRPr/>
              </a:pPr>
              <a:t>‹N›</a:t>
            </a:fld>
            <a:endParaRPr lang="en-US"/>
          </a:p>
        </p:txBody>
      </p:sp>
      <p:sp>
        <p:nvSpPr>
          <p:cNvPr id="6" name="Date Placeholder 5"/>
          <p:cNvSpPr>
            <a:spLocks noGrp="1"/>
          </p:cNvSpPr>
          <p:nvPr>
            <p:ph type="dt" sz="half" idx="12"/>
          </p:nvPr>
        </p:nvSpPr>
        <p:spPr/>
        <p:txBody>
          <a:bodyPr/>
          <a:lstStyle>
            <a:lvl1pPr>
              <a:defRPr/>
            </a:lvl1pPr>
          </a:lstStyle>
          <a:p>
            <a:pPr>
              <a:defRPr/>
            </a:pPr>
            <a:fld id="{89C2701F-856B-43BC-987B-5176A8427893}" type="datetime1">
              <a:rPr lang="en-US"/>
              <a:pPr>
                <a:defRPr/>
              </a:pPr>
              <a:t>10/8/2013</a:t>
            </a:fld>
            <a:endParaRPr lang="en-US"/>
          </a:p>
        </p:txBody>
      </p:sp>
    </p:spTree>
    <p:extLst>
      <p:ext uri="{BB962C8B-B14F-4D97-AF65-F5344CB8AC3E}">
        <p14:creationId xmlns:p14="http://schemas.microsoft.com/office/powerpoint/2010/main" val="4360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6725" y="388938"/>
            <a:ext cx="5681663" cy="366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371600"/>
            <a:ext cx="3810000" cy="132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371600"/>
            <a:ext cx="3811588" cy="132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US"/>
              <a:t>© Copyright Selex ES. All rights reserved</a:t>
            </a:r>
          </a:p>
        </p:txBody>
      </p:sp>
      <p:sp>
        <p:nvSpPr>
          <p:cNvPr id="6" name="Slide Number Placeholder 5"/>
          <p:cNvSpPr>
            <a:spLocks noGrp="1"/>
          </p:cNvSpPr>
          <p:nvPr>
            <p:ph type="sldNum" sz="quarter" idx="11"/>
          </p:nvPr>
        </p:nvSpPr>
        <p:spPr/>
        <p:txBody>
          <a:bodyPr/>
          <a:lstStyle>
            <a:lvl1pPr>
              <a:defRPr/>
            </a:lvl1pPr>
          </a:lstStyle>
          <a:p>
            <a:pPr>
              <a:defRPr/>
            </a:pPr>
            <a:fld id="{FC401F04-575F-4536-8308-01AA0DB396C9}" type="slidenum">
              <a:rPr lang="en-US"/>
              <a:pPr>
                <a:defRPr/>
              </a:pPr>
              <a:t>‹N›</a:t>
            </a:fld>
            <a:endParaRPr lang="en-US"/>
          </a:p>
        </p:txBody>
      </p:sp>
      <p:sp>
        <p:nvSpPr>
          <p:cNvPr id="7" name="Date Placeholder 6"/>
          <p:cNvSpPr>
            <a:spLocks noGrp="1"/>
          </p:cNvSpPr>
          <p:nvPr>
            <p:ph type="dt" sz="half" idx="12"/>
          </p:nvPr>
        </p:nvSpPr>
        <p:spPr/>
        <p:txBody>
          <a:bodyPr/>
          <a:lstStyle>
            <a:lvl1pPr>
              <a:defRPr/>
            </a:lvl1pPr>
          </a:lstStyle>
          <a:p>
            <a:pPr>
              <a:defRPr/>
            </a:pPr>
            <a:fld id="{D631ABB3-584E-4900-B18A-DFAE49565258}" type="datetime1">
              <a:rPr lang="en-US"/>
              <a:pPr>
                <a:defRPr/>
              </a:pPr>
              <a:t>10/8/2013</a:t>
            </a:fld>
            <a:endParaRPr lang="en-US"/>
          </a:p>
        </p:txBody>
      </p:sp>
    </p:spTree>
    <p:extLst>
      <p:ext uri="{BB962C8B-B14F-4D97-AF65-F5344CB8AC3E}">
        <p14:creationId xmlns:p14="http://schemas.microsoft.com/office/powerpoint/2010/main" val="202946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39838" y="274638"/>
            <a:ext cx="7446962"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39838" y="1600200"/>
            <a:ext cx="7446962" cy="4525963"/>
          </a:xfrm>
        </p:spPr>
        <p:txBody>
          <a:bodyPr/>
          <a:lstStyle/>
          <a:p>
            <a:pPr lvl="0"/>
            <a:endParaRPr lang="en-GB" noProof="0" smtClean="0"/>
          </a:p>
        </p:txBody>
      </p:sp>
      <p:sp>
        <p:nvSpPr>
          <p:cNvPr id="4" name="Rectangle 2"/>
          <p:cNvSpPr>
            <a:spLocks noGrp="1" noChangeArrowheads="1"/>
          </p:cNvSpPr>
          <p:nvPr>
            <p:ph type="sldNum" sz="quarter" idx="10"/>
          </p:nvPr>
        </p:nvSpPr>
        <p:spPr/>
        <p:txBody>
          <a:bodyPr/>
          <a:lstStyle>
            <a:lvl1pPr>
              <a:defRPr/>
            </a:lvl1pPr>
          </a:lstStyle>
          <a:p>
            <a:pPr>
              <a:defRPr/>
            </a:pPr>
            <a:fld id="{787FF28E-65B7-4A30-99CF-253319766FB9}" type="slidenum">
              <a:rPr lang="en-GB"/>
              <a:pPr>
                <a:defRPr/>
              </a:pPr>
              <a:t>‹N›</a:t>
            </a:fld>
            <a:endParaRPr lang="en-GB"/>
          </a:p>
        </p:txBody>
      </p:sp>
      <p:sp>
        <p:nvSpPr>
          <p:cNvPr id="5" name="Rectangle 6"/>
          <p:cNvSpPr>
            <a:spLocks noGrp="1" noChangeArrowheads="1"/>
          </p:cNvSpPr>
          <p:nvPr>
            <p:ph type="dt" sz="half" idx="11"/>
          </p:nvPr>
        </p:nvSpPr>
        <p:spPr/>
        <p:txBody>
          <a:bodyPr/>
          <a:lstStyle>
            <a:lvl1pPr>
              <a:defRPr/>
            </a:lvl1pPr>
          </a:lstStyle>
          <a:p>
            <a:pPr>
              <a:defRPr/>
            </a:pPr>
            <a:endParaRPr lang="en-GB"/>
          </a:p>
        </p:txBody>
      </p:sp>
      <p:sp>
        <p:nvSpPr>
          <p:cNvPr id="6" name="Rectangle 7"/>
          <p:cNvSpPr>
            <a:spLocks noGrp="1" noChangeArrowheads="1"/>
          </p:cNvSpPr>
          <p:nvPr>
            <p:ph type="ftr" sz="quarter" idx="12"/>
          </p:nvPr>
        </p:nvSpPr>
        <p:spPr/>
        <p:txBody>
          <a:bodyPr/>
          <a:lstStyle>
            <a:lvl1pPr>
              <a:defRPr/>
            </a:lvl1pPr>
          </a:lstStyle>
          <a:p>
            <a:pPr>
              <a:defRPr/>
            </a:pPr>
            <a:r>
              <a:rPr lang="en-GB"/>
              <a:t>Selex ES commercial  in confidence</a:t>
            </a:r>
          </a:p>
        </p:txBody>
      </p:sp>
    </p:spTree>
    <p:extLst>
      <p:ext uri="{BB962C8B-B14F-4D97-AF65-F5344CB8AC3E}">
        <p14:creationId xmlns:p14="http://schemas.microsoft.com/office/powerpoint/2010/main" val="303335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US"/>
              <a:t>© Copyright Selex ES. All rights reserved</a:t>
            </a:r>
          </a:p>
        </p:txBody>
      </p:sp>
      <p:sp>
        <p:nvSpPr>
          <p:cNvPr id="5" name="Slide Number Placeholder 4"/>
          <p:cNvSpPr>
            <a:spLocks noGrp="1"/>
          </p:cNvSpPr>
          <p:nvPr>
            <p:ph type="sldNum" sz="quarter" idx="11"/>
          </p:nvPr>
        </p:nvSpPr>
        <p:spPr/>
        <p:txBody>
          <a:bodyPr/>
          <a:lstStyle>
            <a:lvl1pPr>
              <a:defRPr/>
            </a:lvl1pPr>
          </a:lstStyle>
          <a:p>
            <a:pPr>
              <a:defRPr/>
            </a:pPr>
            <a:fld id="{90456B97-82BF-4AEC-B458-9F84E936FB7A}" type="slidenum">
              <a:rPr lang="en-US"/>
              <a:pPr>
                <a:defRPr/>
              </a:pPr>
              <a:t>‹N›</a:t>
            </a:fld>
            <a:endParaRPr lang="en-US"/>
          </a:p>
        </p:txBody>
      </p:sp>
      <p:sp>
        <p:nvSpPr>
          <p:cNvPr id="6" name="Date Placeholder 5"/>
          <p:cNvSpPr>
            <a:spLocks noGrp="1"/>
          </p:cNvSpPr>
          <p:nvPr>
            <p:ph type="dt" sz="half" idx="12"/>
          </p:nvPr>
        </p:nvSpPr>
        <p:spPr/>
        <p:txBody>
          <a:bodyPr/>
          <a:lstStyle>
            <a:lvl1pPr>
              <a:defRPr/>
            </a:lvl1pPr>
          </a:lstStyle>
          <a:p>
            <a:pPr>
              <a:defRPr/>
            </a:pPr>
            <a:fld id="{AFAA1E61-CBB1-490D-8E9B-A53E4ADA4120}" type="datetime1">
              <a:rPr lang="en-US"/>
              <a:pPr>
                <a:defRPr/>
              </a:pPr>
              <a:t>10/8/2013</a:t>
            </a:fld>
            <a:endParaRPr lang="en-US"/>
          </a:p>
        </p:txBody>
      </p:sp>
    </p:spTree>
    <p:extLst>
      <p:ext uri="{BB962C8B-B14F-4D97-AF65-F5344CB8AC3E}">
        <p14:creationId xmlns:p14="http://schemas.microsoft.com/office/powerpoint/2010/main" val="363170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 Copyright Selex ES. All rights reserved</a:t>
            </a:r>
          </a:p>
        </p:txBody>
      </p:sp>
      <p:sp>
        <p:nvSpPr>
          <p:cNvPr id="5" name="Slide Number Placeholder 4"/>
          <p:cNvSpPr>
            <a:spLocks noGrp="1"/>
          </p:cNvSpPr>
          <p:nvPr>
            <p:ph type="sldNum" sz="quarter" idx="11"/>
          </p:nvPr>
        </p:nvSpPr>
        <p:spPr/>
        <p:txBody>
          <a:bodyPr/>
          <a:lstStyle>
            <a:lvl1pPr>
              <a:defRPr/>
            </a:lvl1pPr>
          </a:lstStyle>
          <a:p>
            <a:pPr>
              <a:defRPr/>
            </a:pPr>
            <a:fld id="{253E83C6-A664-40D6-9443-6AE62C785256}" type="slidenum">
              <a:rPr lang="en-US"/>
              <a:pPr>
                <a:defRPr/>
              </a:pPr>
              <a:t>‹N›</a:t>
            </a:fld>
            <a:endParaRPr lang="en-US"/>
          </a:p>
        </p:txBody>
      </p:sp>
      <p:sp>
        <p:nvSpPr>
          <p:cNvPr id="6" name="Date Placeholder 5"/>
          <p:cNvSpPr>
            <a:spLocks noGrp="1"/>
          </p:cNvSpPr>
          <p:nvPr>
            <p:ph type="dt" sz="half" idx="12"/>
          </p:nvPr>
        </p:nvSpPr>
        <p:spPr/>
        <p:txBody>
          <a:bodyPr/>
          <a:lstStyle>
            <a:lvl1pPr>
              <a:defRPr/>
            </a:lvl1pPr>
          </a:lstStyle>
          <a:p>
            <a:pPr>
              <a:defRPr/>
            </a:pPr>
            <a:fld id="{167A2761-D347-4AB3-9D1D-E95DDFF8F5E0}" type="datetime1">
              <a:rPr lang="en-US"/>
              <a:pPr>
                <a:defRPr/>
              </a:pPr>
              <a:t>10/8/2013</a:t>
            </a:fld>
            <a:endParaRPr lang="en-US"/>
          </a:p>
        </p:txBody>
      </p:sp>
    </p:spTree>
    <p:extLst>
      <p:ext uri="{BB962C8B-B14F-4D97-AF65-F5344CB8AC3E}">
        <p14:creationId xmlns:p14="http://schemas.microsoft.com/office/powerpoint/2010/main" val="387977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371600"/>
            <a:ext cx="3810000" cy="132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371600"/>
            <a:ext cx="3811588" cy="132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US"/>
              <a:t>© Copyright Selex ES. All rights reserved</a:t>
            </a:r>
          </a:p>
        </p:txBody>
      </p:sp>
      <p:sp>
        <p:nvSpPr>
          <p:cNvPr id="6" name="Slide Number Placeholder 5"/>
          <p:cNvSpPr>
            <a:spLocks noGrp="1"/>
          </p:cNvSpPr>
          <p:nvPr>
            <p:ph type="sldNum" sz="quarter" idx="11"/>
          </p:nvPr>
        </p:nvSpPr>
        <p:spPr/>
        <p:txBody>
          <a:bodyPr/>
          <a:lstStyle>
            <a:lvl1pPr>
              <a:defRPr/>
            </a:lvl1pPr>
          </a:lstStyle>
          <a:p>
            <a:pPr>
              <a:defRPr/>
            </a:pPr>
            <a:fld id="{3717A7AB-24AF-4C48-8721-BEEFAFCD579D}" type="slidenum">
              <a:rPr lang="en-US"/>
              <a:pPr>
                <a:defRPr/>
              </a:pPr>
              <a:t>‹N›</a:t>
            </a:fld>
            <a:endParaRPr lang="en-US"/>
          </a:p>
        </p:txBody>
      </p:sp>
      <p:sp>
        <p:nvSpPr>
          <p:cNvPr id="7" name="Date Placeholder 6"/>
          <p:cNvSpPr>
            <a:spLocks noGrp="1"/>
          </p:cNvSpPr>
          <p:nvPr>
            <p:ph type="dt" sz="half" idx="12"/>
          </p:nvPr>
        </p:nvSpPr>
        <p:spPr/>
        <p:txBody>
          <a:bodyPr/>
          <a:lstStyle>
            <a:lvl1pPr>
              <a:defRPr/>
            </a:lvl1pPr>
          </a:lstStyle>
          <a:p>
            <a:pPr>
              <a:defRPr/>
            </a:pPr>
            <a:fld id="{CC98934F-1C3D-4392-B389-96BC211A91F1}" type="datetime1">
              <a:rPr lang="en-US"/>
              <a:pPr>
                <a:defRPr/>
              </a:pPr>
              <a:t>10/8/2013</a:t>
            </a:fld>
            <a:endParaRPr lang="en-US"/>
          </a:p>
        </p:txBody>
      </p:sp>
    </p:spTree>
    <p:extLst>
      <p:ext uri="{BB962C8B-B14F-4D97-AF65-F5344CB8AC3E}">
        <p14:creationId xmlns:p14="http://schemas.microsoft.com/office/powerpoint/2010/main" val="163286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pPr>
              <a:defRPr/>
            </a:pPr>
            <a:r>
              <a:rPr lang="en-US"/>
              <a:t>© Copyright Selex ES. All rights reserved</a:t>
            </a:r>
          </a:p>
        </p:txBody>
      </p:sp>
      <p:sp>
        <p:nvSpPr>
          <p:cNvPr id="8" name="Slide Number Placeholder 7"/>
          <p:cNvSpPr>
            <a:spLocks noGrp="1"/>
          </p:cNvSpPr>
          <p:nvPr>
            <p:ph type="sldNum" sz="quarter" idx="11"/>
          </p:nvPr>
        </p:nvSpPr>
        <p:spPr/>
        <p:txBody>
          <a:bodyPr/>
          <a:lstStyle>
            <a:lvl1pPr>
              <a:defRPr/>
            </a:lvl1pPr>
          </a:lstStyle>
          <a:p>
            <a:pPr>
              <a:defRPr/>
            </a:pPr>
            <a:fld id="{C58487EE-92E3-4225-846A-5099EE66E38B}" type="slidenum">
              <a:rPr lang="en-US"/>
              <a:pPr>
                <a:defRPr/>
              </a:pPr>
              <a:t>‹N›</a:t>
            </a:fld>
            <a:endParaRPr lang="en-US"/>
          </a:p>
        </p:txBody>
      </p:sp>
      <p:sp>
        <p:nvSpPr>
          <p:cNvPr id="9" name="Date Placeholder 8"/>
          <p:cNvSpPr>
            <a:spLocks noGrp="1"/>
          </p:cNvSpPr>
          <p:nvPr>
            <p:ph type="dt" sz="half" idx="12"/>
          </p:nvPr>
        </p:nvSpPr>
        <p:spPr/>
        <p:txBody>
          <a:bodyPr/>
          <a:lstStyle>
            <a:lvl1pPr>
              <a:defRPr/>
            </a:lvl1pPr>
          </a:lstStyle>
          <a:p>
            <a:pPr>
              <a:defRPr/>
            </a:pPr>
            <a:fld id="{DA4D2318-E115-4910-AE0E-6E0FFFA7F757}" type="datetime1">
              <a:rPr lang="en-US"/>
              <a:pPr>
                <a:defRPr/>
              </a:pPr>
              <a:t>10/8/2013</a:t>
            </a:fld>
            <a:endParaRPr lang="en-US"/>
          </a:p>
        </p:txBody>
      </p:sp>
    </p:spTree>
    <p:extLst>
      <p:ext uri="{BB962C8B-B14F-4D97-AF65-F5344CB8AC3E}">
        <p14:creationId xmlns:p14="http://schemas.microsoft.com/office/powerpoint/2010/main" val="67084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r>
              <a:rPr lang="en-US"/>
              <a:t>© Copyright Selex ES. All rights reserved</a:t>
            </a:r>
          </a:p>
        </p:txBody>
      </p:sp>
      <p:sp>
        <p:nvSpPr>
          <p:cNvPr id="4" name="Slide Number Placeholder 3"/>
          <p:cNvSpPr>
            <a:spLocks noGrp="1"/>
          </p:cNvSpPr>
          <p:nvPr>
            <p:ph type="sldNum" sz="quarter" idx="11"/>
          </p:nvPr>
        </p:nvSpPr>
        <p:spPr/>
        <p:txBody>
          <a:bodyPr/>
          <a:lstStyle>
            <a:lvl1pPr>
              <a:defRPr/>
            </a:lvl1pPr>
          </a:lstStyle>
          <a:p>
            <a:pPr>
              <a:defRPr/>
            </a:pPr>
            <a:fld id="{7598984F-265C-4228-8FF8-21535EC64F0E}" type="slidenum">
              <a:rPr lang="en-US"/>
              <a:pPr>
                <a:defRPr/>
              </a:pPr>
              <a:t>‹N›</a:t>
            </a:fld>
            <a:endParaRPr lang="en-US"/>
          </a:p>
        </p:txBody>
      </p:sp>
      <p:sp>
        <p:nvSpPr>
          <p:cNvPr id="5" name="Date Placeholder 4"/>
          <p:cNvSpPr>
            <a:spLocks noGrp="1"/>
          </p:cNvSpPr>
          <p:nvPr>
            <p:ph type="dt" sz="half" idx="12"/>
          </p:nvPr>
        </p:nvSpPr>
        <p:spPr/>
        <p:txBody>
          <a:bodyPr/>
          <a:lstStyle>
            <a:lvl1pPr>
              <a:defRPr/>
            </a:lvl1pPr>
          </a:lstStyle>
          <a:p>
            <a:pPr>
              <a:defRPr/>
            </a:pPr>
            <a:fld id="{2D143370-1D41-448C-AF7C-5BD3C909A19C}" type="datetime1">
              <a:rPr lang="en-US"/>
              <a:pPr>
                <a:defRPr/>
              </a:pPr>
              <a:t>10/8/2013</a:t>
            </a:fld>
            <a:endParaRPr lang="en-US"/>
          </a:p>
        </p:txBody>
      </p:sp>
    </p:spTree>
    <p:extLst>
      <p:ext uri="{BB962C8B-B14F-4D97-AF65-F5344CB8AC3E}">
        <p14:creationId xmlns:p14="http://schemas.microsoft.com/office/powerpoint/2010/main" val="129837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 Copyright Selex ES. All rights reserved</a:t>
            </a:r>
          </a:p>
        </p:txBody>
      </p:sp>
      <p:sp>
        <p:nvSpPr>
          <p:cNvPr id="3" name="Slide Number Placeholder 2"/>
          <p:cNvSpPr>
            <a:spLocks noGrp="1"/>
          </p:cNvSpPr>
          <p:nvPr>
            <p:ph type="sldNum" sz="quarter" idx="11"/>
          </p:nvPr>
        </p:nvSpPr>
        <p:spPr/>
        <p:txBody>
          <a:bodyPr/>
          <a:lstStyle>
            <a:lvl1pPr>
              <a:defRPr/>
            </a:lvl1pPr>
          </a:lstStyle>
          <a:p>
            <a:pPr>
              <a:defRPr/>
            </a:pPr>
            <a:fld id="{C7DD45C3-F0E7-44BA-B875-D2414A3C733B}" type="slidenum">
              <a:rPr lang="en-US"/>
              <a:pPr>
                <a:defRPr/>
              </a:pPr>
              <a:t>‹N›</a:t>
            </a:fld>
            <a:endParaRPr lang="en-US"/>
          </a:p>
        </p:txBody>
      </p:sp>
      <p:sp>
        <p:nvSpPr>
          <p:cNvPr id="4" name="Date Placeholder 3"/>
          <p:cNvSpPr>
            <a:spLocks noGrp="1"/>
          </p:cNvSpPr>
          <p:nvPr>
            <p:ph type="dt" sz="half" idx="12"/>
          </p:nvPr>
        </p:nvSpPr>
        <p:spPr/>
        <p:txBody>
          <a:bodyPr/>
          <a:lstStyle>
            <a:lvl1pPr>
              <a:defRPr/>
            </a:lvl1pPr>
          </a:lstStyle>
          <a:p>
            <a:pPr>
              <a:defRPr/>
            </a:pPr>
            <a:fld id="{D3DB783C-70A5-465B-9442-0F2FB3600557}" type="datetime1">
              <a:rPr lang="en-US"/>
              <a:pPr>
                <a:defRPr/>
              </a:pPr>
              <a:t>10/8/2013</a:t>
            </a:fld>
            <a:endParaRPr lang="en-US"/>
          </a:p>
        </p:txBody>
      </p:sp>
    </p:spTree>
    <p:extLst>
      <p:ext uri="{BB962C8B-B14F-4D97-AF65-F5344CB8AC3E}">
        <p14:creationId xmlns:p14="http://schemas.microsoft.com/office/powerpoint/2010/main" val="420615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Copyright Selex ES. All rights reserved</a:t>
            </a:r>
          </a:p>
        </p:txBody>
      </p:sp>
      <p:sp>
        <p:nvSpPr>
          <p:cNvPr id="6" name="Slide Number Placeholder 5"/>
          <p:cNvSpPr>
            <a:spLocks noGrp="1"/>
          </p:cNvSpPr>
          <p:nvPr>
            <p:ph type="sldNum" sz="quarter" idx="11"/>
          </p:nvPr>
        </p:nvSpPr>
        <p:spPr/>
        <p:txBody>
          <a:bodyPr/>
          <a:lstStyle>
            <a:lvl1pPr>
              <a:defRPr/>
            </a:lvl1pPr>
          </a:lstStyle>
          <a:p>
            <a:pPr>
              <a:defRPr/>
            </a:pPr>
            <a:fld id="{DB69C840-6651-4C59-A118-6F194B864403}" type="slidenum">
              <a:rPr lang="en-US"/>
              <a:pPr>
                <a:defRPr/>
              </a:pPr>
              <a:t>‹N›</a:t>
            </a:fld>
            <a:endParaRPr lang="en-US"/>
          </a:p>
        </p:txBody>
      </p:sp>
      <p:sp>
        <p:nvSpPr>
          <p:cNvPr id="7" name="Date Placeholder 6"/>
          <p:cNvSpPr>
            <a:spLocks noGrp="1"/>
          </p:cNvSpPr>
          <p:nvPr>
            <p:ph type="dt" sz="half" idx="12"/>
          </p:nvPr>
        </p:nvSpPr>
        <p:spPr/>
        <p:txBody>
          <a:bodyPr/>
          <a:lstStyle>
            <a:lvl1pPr>
              <a:defRPr/>
            </a:lvl1pPr>
          </a:lstStyle>
          <a:p>
            <a:pPr>
              <a:defRPr/>
            </a:pPr>
            <a:fld id="{7FE82C50-887B-41D1-9C49-4971B1C5D70B}" type="datetime1">
              <a:rPr lang="en-US"/>
              <a:pPr>
                <a:defRPr/>
              </a:pPr>
              <a:t>10/8/2013</a:t>
            </a:fld>
            <a:endParaRPr lang="en-US"/>
          </a:p>
        </p:txBody>
      </p:sp>
    </p:spTree>
    <p:extLst>
      <p:ext uri="{BB962C8B-B14F-4D97-AF65-F5344CB8AC3E}">
        <p14:creationId xmlns:p14="http://schemas.microsoft.com/office/powerpoint/2010/main" val="332372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Copyright Selex ES. All rights reserved</a:t>
            </a:r>
          </a:p>
        </p:txBody>
      </p:sp>
      <p:sp>
        <p:nvSpPr>
          <p:cNvPr id="6" name="Slide Number Placeholder 5"/>
          <p:cNvSpPr>
            <a:spLocks noGrp="1"/>
          </p:cNvSpPr>
          <p:nvPr>
            <p:ph type="sldNum" sz="quarter" idx="11"/>
          </p:nvPr>
        </p:nvSpPr>
        <p:spPr/>
        <p:txBody>
          <a:bodyPr/>
          <a:lstStyle>
            <a:lvl1pPr>
              <a:defRPr/>
            </a:lvl1pPr>
          </a:lstStyle>
          <a:p>
            <a:pPr>
              <a:defRPr/>
            </a:pPr>
            <a:fld id="{DC77E992-5094-4234-A5BF-19C80D96461C}" type="slidenum">
              <a:rPr lang="en-US"/>
              <a:pPr>
                <a:defRPr/>
              </a:pPr>
              <a:t>‹N›</a:t>
            </a:fld>
            <a:endParaRPr lang="en-US"/>
          </a:p>
        </p:txBody>
      </p:sp>
      <p:sp>
        <p:nvSpPr>
          <p:cNvPr id="7" name="Date Placeholder 6"/>
          <p:cNvSpPr>
            <a:spLocks noGrp="1"/>
          </p:cNvSpPr>
          <p:nvPr>
            <p:ph type="dt" sz="half" idx="12"/>
          </p:nvPr>
        </p:nvSpPr>
        <p:spPr/>
        <p:txBody>
          <a:bodyPr/>
          <a:lstStyle>
            <a:lvl1pPr>
              <a:defRPr/>
            </a:lvl1pPr>
          </a:lstStyle>
          <a:p>
            <a:pPr>
              <a:defRPr/>
            </a:pPr>
            <a:fld id="{CCD30218-04D8-4AF6-849B-5D8749C9BA12}" type="datetime1">
              <a:rPr lang="en-US"/>
              <a:pPr>
                <a:defRPr/>
              </a:pPr>
              <a:t>10/8/2013</a:t>
            </a:fld>
            <a:endParaRPr lang="en-US"/>
          </a:p>
        </p:txBody>
      </p:sp>
    </p:spTree>
    <p:extLst>
      <p:ext uri="{BB962C8B-B14F-4D97-AF65-F5344CB8AC3E}">
        <p14:creationId xmlns:p14="http://schemas.microsoft.com/office/powerpoint/2010/main" val="86099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3" descr="pag  Solo Angololowre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06725" y="388938"/>
            <a:ext cx="568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spAutoFit/>
          </a:bodyPr>
          <a:lstStyle/>
          <a:p>
            <a:pPr lvl="0"/>
            <a:r>
              <a:rPr lang="en-US" altLang="en-US" smtClean="0"/>
              <a:t>TITLE</a:t>
            </a:r>
          </a:p>
        </p:txBody>
      </p:sp>
      <p:sp>
        <p:nvSpPr>
          <p:cNvPr id="1028" name="Rectangle 3"/>
          <p:cNvSpPr>
            <a:spLocks noGrp="1" noChangeArrowheads="1"/>
          </p:cNvSpPr>
          <p:nvPr>
            <p:ph type="body" idx="1"/>
          </p:nvPr>
        </p:nvSpPr>
        <p:spPr bwMode="auto">
          <a:xfrm>
            <a:off x="914400" y="1371600"/>
            <a:ext cx="7773988"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960688" y="6534150"/>
            <a:ext cx="3124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Arial" pitchFamily="34" charset="0"/>
                <a:cs typeface="Arial" pitchFamily="34" charset="0"/>
              </a:defRPr>
            </a:lvl1pPr>
          </a:lstStyle>
          <a:p>
            <a:pPr>
              <a:defRPr/>
            </a:pPr>
            <a:r>
              <a:rPr lang="en-US"/>
              <a:t>© Copyright Selex ES. All rights reserved</a:t>
            </a:r>
            <a:endParaRPr lang="en-US">
              <a:cs typeface="+mn-cs"/>
            </a:endParaRPr>
          </a:p>
        </p:txBody>
      </p:sp>
      <p:sp>
        <p:nvSpPr>
          <p:cNvPr id="1030" name="Rectangle 6"/>
          <p:cNvSpPr>
            <a:spLocks noGrp="1" noChangeArrowheads="1"/>
          </p:cNvSpPr>
          <p:nvPr>
            <p:ph type="sldNum" sz="quarter" idx="4"/>
          </p:nvPr>
        </p:nvSpPr>
        <p:spPr bwMode="auto">
          <a:xfrm>
            <a:off x="6650038" y="65151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1" hangingPunct="1">
              <a:defRPr sz="1400">
                <a:latin typeface="Arial" pitchFamily="34" charset="0"/>
              </a:defRPr>
            </a:lvl1pPr>
          </a:lstStyle>
          <a:p>
            <a:pPr>
              <a:defRPr/>
            </a:pPr>
            <a:fld id="{9CD93754-417C-464F-8F2D-5EEB929079BC}" type="slidenum">
              <a:rPr lang="en-US"/>
              <a:pPr>
                <a:defRPr/>
              </a:pPr>
              <a:t>‹N›</a:t>
            </a:fld>
            <a:endParaRPr lang="en-US"/>
          </a:p>
        </p:txBody>
      </p:sp>
      <p:sp>
        <p:nvSpPr>
          <p:cNvPr id="2" name="Rectangle 4"/>
          <p:cNvSpPr>
            <a:spLocks noGrp="1" noChangeArrowheads="1"/>
          </p:cNvSpPr>
          <p:nvPr>
            <p:ph type="dt" sz="half" idx="2"/>
          </p:nvPr>
        </p:nvSpPr>
        <p:spPr bwMode="auto">
          <a:xfrm>
            <a:off x="355600" y="65119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hangingPunct="1">
              <a:defRPr sz="1400">
                <a:latin typeface="Arial" pitchFamily="34" charset="0"/>
              </a:defRPr>
            </a:lvl1pPr>
          </a:lstStyle>
          <a:p>
            <a:pPr>
              <a:defRPr/>
            </a:pPr>
            <a:fld id="{19773F75-5F2C-4A30-AAAE-A716D1E4E1A8}" type="datetime1">
              <a:rPr lang="en-US"/>
              <a:pPr>
                <a:defRPr/>
              </a:pPr>
              <a:t>10/8/2013</a:t>
            </a:fld>
            <a:endParaRPr lang="en-US"/>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Lst>
  <p:hf sldNum="0" hdr="0" dt="0"/>
  <p:txStyles>
    <p:titleStyle>
      <a:lvl1pPr algn="r" rtl="0" eaLnBrk="0" fontAlgn="base" hangingPunct="0">
        <a:spcBef>
          <a:spcPct val="0"/>
        </a:spcBef>
        <a:spcAft>
          <a:spcPct val="0"/>
        </a:spcAft>
        <a:defRPr b="1">
          <a:solidFill>
            <a:schemeClr val="tx2"/>
          </a:solidFill>
          <a:latin typeface="+mj-lt"/>
          <a:ea typeface="+mj-ea"/>
          <a:cs typeface="+mj-cs"/>
        </a:defRPr>
      </a:lvl1pPr>
      <a:lvl2pPr algn="r" rtl="0" eaLnBrk="0" fontAlgn="base" hangingPunct="0">
        <a:spcBef>
          <a:spcPct val="0"/>
        </a:spcBef>
        <a:spcAft>
          <a:spcPct val="0"/>
        </a:spcAft>
        <a:defRPr b="1">
          <a:solidFill>
            <a:schemeClr val="tx2"/>
          </a:solidFill>
          <a:latin typeface="Arial" pitchFamily="34" charset="0"/>
        </a:defRPr>
      </a:lvl2pPr>
      <a:lvl3pPr algn="r" rtl="0" eaLnBrk="0" fontAlgn="base" hangingPunct="0">
        <a:spcBef>
          <a:spcPct val="0"/>
        </a:spcBef>
        <a:spcAft>
          <a:spcPct val="0"/>
        </a:spcAft>
        <a:defRPr b="1">
          <a:solidFill>
            <a:schemeClr val="tx2"/>
          </a:solidFill>
          <a:latin typeface="Arial" pitchFamily="34" charset="0"/>
        </a:defRPr>
      </a:lvl3pPr>
      <a:lvl4pPr algn="r" rtl="0" eaLnBrk="0" fontAlgn="base" hangingPunct="0">
        <a:spcBef>
          <a:spcPct val="0"/>
        </a:spcBef>
        <a:spcAft>
          <a:spcPct val="0"/>
        </a:spcAft>
        <a:defRPr b="1">
          <a:solidFill>
            <a:schemeClr val="tx2"/>
          </a:solidFill>
          <a:latin typeface="Arial" pitchFamily="34" charset="0"/>
        </a:defRPr>
      </a:lvl4pPr>
      <a:lvl5pPr algn="r" rtl="0" eaLnBrk="0" fontAlgn="base" hangingPunct="0">
        <a:spcBef>
          <a:spcPct val="0"/>
        </a:spcBef>
        <a:spcAft>
          <a:spcPct val="0"/>
        </a:spcAft>
        <a:defRPr b="1">
          <a:solidFill>
            <a:schemeClr val="tx2"/>
          </a:solidFill>
          <a:latin typeface="Arial" pitchFamily="34" charset="0"/>
        </a:defRPr>
      </a:lvl5pPr>
      <a:lvl6pPr marL="457200" algn="r" rtl="0" fontAlgn="base">
        <a:spcBef>
          <a:spcPct val="0"/>
        </a:spcBef>
        <a:spcAft>
          <a:spcPct val="0"/>
        </a:spcAft>
        <a:defRPr b="1">
          <a:solidFill>
            <a:schemeClr val="tx2"/>
          </a:solidFill>
          <a:latin typeface="Arial" pitchFamily="34" charset="0"/>
        </a:defRPr>
      </a:lvl6pPr>
      <a:lvl7pPr marL="914400" algn="r" rtl="0" fontAlgn="base">
        <a:spcBef>
          <a:spcPct val="0"/>
        </a:spcBef>
        <a:spcAft>
          <a:spcPct val="0"/>
        </a:spcAft>
        <a:defRPr b="1">
          <a:solidFill>
            <a:schemeClr val="tx2"/>
          </a:solidFill>
          <a:latin typeface="Arial" pitchFamily="34" charset="0"/>
        </a:defRPr>
      </a:lvl7pPr>
      <a:lvl8pPr marL="1371600" algn="r" rtl="0" fontAlgn="base">
        <a:spcBef>
          <a:spcPct val="0"/>
        </a:spcBef>
        <a:spcAft>
          <a:spcPct val="0"/>
        </a:spcAft>
        <a:defRPr b="1">
          <a:solidFill>
            <a:schemeClr val="tx2"/>
          </a:solidFill>
          <a:latin typeface="Arial" pitchFamily="34" charset="0"/>
        </a:defRPr>
      </a:lvl8pPr>
      <a:lvl9pPr marL="1828800" algn="r" rtl="0" fontAlgn="base">
        <a:spcBef>
          <a:spcPct val="0"/>
        </a:spcBef>
        <a:spcAft>
          <a:spcPct val="0"/>
        </a:spcAft>
        <a:defRPr b="1">
          <a:solidFill>
            <a:schemeClr val="tx2"/>
          </a:solidFill>
          <a:latin typeface="Arial" pitchFamily="34" charset="0"/>
        </a:defRPr>
      </a:lvl9pPr>
    </p:titleStyle>
    <p:bodyStyle>
      <a:lvl1pPr marL="266700" indent="-266700" algn="l" rtl="0" eaLnBrk="0" fontAlgn="base" hangingPunct="0">
        <a:spcBef>
          <a:spcPct val="20000"/>
        </a:spcBef>
        <a:spcAft>
          <a:spcPct val="0"/>
        </a:spcAft>
        <a:buSzPct val="150000"/>
        <a:buBlip>
          <a:blip r:embed="rId16"/>
        </a:buBlip>
        <a:defRPr sz="15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5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3"/>
          <p:cNvSpPr txBox="1">
            <a:spLocks noChangeArrowheads="1"/>
          </p:cNvSpPr>
          <p:nvPr/>
        </p:nvSpPr>
        <p:spPr bwMode="auto">
          <a:xfrm>
            <a:off x="1222375" y="2111375"/>
            <a:ext cx="5645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en-US" sz="1700" b="1">
                <a:solidFill>
                  <a:srgbClr val="FFFFFF"/>
                </a:solidFill>
                <a:ea typeface="ＭＳ Ｐゴシック" pitchFamily="34" charset="-128"/>
              </a:rPr>
              <a:t>Selex ES Detector Developments</a:t>
            </a:r>
          </a:p>
        </p:txBody>
      </p:sp>
      <p:sp>
        <p:nvSpPr>
          <p:cNvPr id="15363" name="CasellaDiTesto 34"/>
          <p:cNvSpPr txBox="1">
            <a:spLocks noChangeArrowheads="1"/>
          </p:cNvSpPr>
          <p:nvPr/>
        </p:nvSpPr>
        <p:spPr bwMode="auto">
          <a:xfrm>
            <a:off x="3240088" y="2586038"/>
            <a:ext cx="4481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600" b="1">
                <a:solidFill>
                  <a:srgbClr val="FFFFFF"/>
                </a:solidFill>
                <a:ea typeface="ＭＳ Ｐゴシック" pitchFamily="34" charset="-128"/>
              </a:rPr>
              <a:t>SDW 2013</a:t>
            </a:r>
          </a:p>
          <a:p>
            <a:pPr eaLnBrk="1" hangingPunct="1"/>
            <a:endParaRPr lang="it-IT" altLang="en-US" sz="1600">
              <a:solidFill>
                <a:srgbClr val="FFFFFF"/>
              </a:solidFill>
              <a:ea typeface="ＭＳ Ｐゴシック" pitchFamily="34" charset="-128"/>
            </a:endParaRPr>
          </a:p>
        </p:txBody>
      </p:sp>
      <p:sp>
        <p:nvSpPr>
          <p:cNvPr id="15364" name="CasellaDiTesto 35"/>
          <p:cNvSpPr txBox="1">
            <a:spLocks noChangeArrowheads="1"/>
          </p:cNvSpPr>
          <p:nvPr/>
        </p:nvSpPr>
        <p:spPr bwMode="auto">
          <a:xfrm>
            <a:off x="1222375" y="2589213"/>
            <a:ext cx="2025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en-US" sz="1600" b="1">
                <a:solidFill>
                  <a:srgbClr val="FFFFFF"/>
                </a:solidFill>
                <a:ea typeface="ＭＳ Ｐゴシック" pitchFamily="34" charset="-128"/>
              </a:rPr>
              <a:t>Peter Knowles</a:t>
            </a:r>
          </a:p>
        </p:txBody>
      </p:sp>
      <p:cxnSp>
        <p:nvCxnSpPr>
          <p:cNvPr id="42" name="Connettore 1 41"/>
          <p:cNvCxnSpPr/>
          <p:nvPr/>
        </p:nvCxnSpPr>
        <p:spPr>
          <a:xfrm>
            <a:off x="1292225" y="3228975"/>
            <a:ext cx="517525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a:off x="3176588" y="2625725"/>
            <a:ext cx="0" cy="54292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Thermal Imaging Cameras</a:t>
            </a:r>
          </a:p>
        </p:txBody>
      </p:sp>
      <p:sp>
        <p:nvSpPr>
          <p:cNvPr id="5" name="Rectangle 2"/>
          <p:cNvSpPr txBox="1">
            <a:spLocks noChangeArrowheads="1"/>
          </p:cNvSpPr>
          <p:nvPr/>
        </p:nvSpPr>
        <p:spPr bwMode="auto">
          <a:xfrm>
            <a:off x="393700" y="1828800"/>
            <a:ext cx="8569325"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6700" indent="-266700" algn="l" rtl="0" eaLnBrk="0" fontAlgn="base" hangingPunct="0">
              <a:spcBef>
                <a:spcPct val="20000"/>
              </a:spcBef>
              <a:spcAft>
                <a:spcPct val="0"/>
              </a:spcAft>
              <a:buSzPct val="150000"/>
              <a:buBlip>
                <a:blip r:embed="rId2"/>
              </a:buBlip>
              <a:defRPr sz="15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charset="0"/>
              <a:buChar char="•"/>
              <a:defRPr sz="15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446088" lvl="1" indent="0">
              <a:buFont typeface="Arial" charset="0"/>
              <a:buNone/>
              <a:defRPr/>
            </a:pPr>
            <a:endParaRPr lang="en-GB" dirty="0" smtClean="0"/>
          </a:p>
          <a:p>
            <a:pPr lvl="1">
              <a:defRPr/>
            </a:pPr>
            <a:endParaRPr lang="en-GB" dirty="0" smtClean="0"/>
          </a:p>
          <a:p>
            <a:pPr lvl="1">
              <a:defRPr/>
            </a:pPr>
            <a:r>
              <a:rPr lang="en-GB" sz="1600" b="1" dirty="0" smtClean="0"/>
              <a:t>SLX camera series</a:t>
            </a:r>
          </a:p>
          <a:p>
            <a:pPr lvl="2">
              <a:defRPr/>
            </a:pPr>
            <a:endParaRPr lang="en-GB" sz="1600" b="1" dirty="0" smtClean="0"/>
          </a:p>
          <a:p>
            <a:pPr marL="796925" lvl="2" indent="0">
              <a:buFont typeface="Arial" charset="0"/>
              <a:buNone/>
              <a:defRPr/>
            </a:pPr>
            <a:r>
              <a:rPr lang="en-GB" sz="1600" b="1" dirty="0" smtClean="0"/>
              <a:t>SLX-Osprey</a:t>
            </a:r>
          </a:p>
          <a:p>
            <a:pPr marL="796925" lvl="2" indent="0">
              <a:buFont typeface="Arial" charset="0"/>
              <a:buNone/>
              <a:defRPr/>
            </a:pPr>
            <a:r>
              <a:rPr lang="en-GB" sz="1600" b="1" dirty="0" smtClean="0"/>
              <a:t>SLX-Hawk</a:t>
            </a:r>
          </a:p>
          <a:p>
            <a:pPr marL="796925" lvl="2" indent="0">
              <a:buFont typeface="Arial" charset="0"/>
              <a:buNone/>
              <a:defRPr/>
            </a:pPr>
            <a:r>
              <a:rPr lang="en-GB" sz="1600" b="1" dirty="0" smtClean="0"/>
              <a:t>SLX-Merlin</a:t>
            </a:r>
          </a:p>
          <a:p>
            <a:pPr marL="796925" lvl="2" indent="0">
              <a:buFont typeface="Arial" charset="0"/>
              <a:buNone/>
              <a:defRPr/>
            </a:pPr>
            <a:r>
              <a:rPr lang="en-GB" sz="1600" b="1" dirty="0" smtClean="0"/>
              <a:t>SLX-Harrier</a:t>
            </a:r>
          </a:p>
          <a:p>
            <a:pPr marL="796925" lvl="2" indent="0">
              <a:buFont typeface="Arial" charset="0"/>
              <a:buNone/>
              <a:defRPr/>
            </a:pPr>
            <a:r>
              <a:rPr lang="en-GB" sz="1600" b="1" dirty="0" smtClean="0"/>
              <a:t>SLX-Condor</a:t>
            </a:r>
          </a:p>
          <a:p>
            <a:pPr marL="796925" lvl="2" indent="0">
              <a:buFont typeface="Arial" charset="0"/>
              <a:buNone/>
              <a:defRPr/>
            </a:pPr>
            <a:endParaRPr lang="en-GB" sz="1600" b="1" dirty="0" smtClean="0"/>
          </a:p>
          <a:p>
            <a:pPr lvl="1">
              <a:buFont typeface="Arial" pitchFamily="34" charset="0"/>
              <a:buChar char="•"/>
              <a:defRPr/>
            </a:pPr>
            <a:r>
              <a:rPr lang="en-GB" sz="1600" b="1" dirty="0" smtClean="0"/>
              <a:t>New</a:t>
            </a:r>
          </a:p>
          <a:p>
            <a:pPr marL="796925" lvl="2" indent="0">
              <a:buFont typeface="Arial" charset="0"/>
              <a:buNone/>
              <a:defRPr/>
            </a:pPr>
            <a:r>
              <a:rPr lang="en-GB" sz="1600" b="1" dirty="0" smtClean="0"/>
              <a:t>Horizon SD and HD</a:t>
            </a:r>
          </a:p>
          <a:p>
            <a:pPr lvl="1">
              <a:defRPr/>
            </a:pPr>
            <a:endParaRPr lang="en-GB" dirty="0" smtClean="0"/>
          </a:p>
          <a:p>
            <a:pPr marL="446088" lvl="1" indent="0">
              <a:buFont typeface="Arial" charset="0"/>
              <a:buNone/>
              <a:defRPr/>
            </a:pPr>
            <a:endParaRPr lang="en-GB" dirty="0" smtClean="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4789488"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33600"/>
            <a:ext cx="9144000" cy="4724400"/>
          </a:xfrm>
          <a:prstGeom prst="rect">
            <a:avLst/>
          </a:prstGeom>
          <a:gradFill flip="none" rotWithShape="1">
            <a:gsLst>
              <a:gs pos="0">
                <a:srgbClr val="FFFFFF"/>
              </a:gs>
              <a:gs pos="34000">
                <a:srgbClr val="E6E6E6"/>
              </a:gs>
              <a:gs pos="71000">
                <a:srgbClr val="7D8496">
                  <a:alpha val="87000"/>
                  <a:lumMod val="96000"/>
                </a:srgbClr>
              </a:gs>
              <a:gs pos="22000">
                <a:srgbClr val="E6E6E6"/>
              </a:gs>
              <a:gs pos="100000">
                <a:srgbClr val="7D8496"/>
              </a:gs>
              <a:gs pos="100000">
                <a:srgbClr val="E6E6E6"/>
              </a:gs>
            </a:gsLst>
            <a:lin ang="5400000" scaled="0"/>
            <a:tileRect/>
          </a:gradFill>
          <a:ln w="9525" cap="flat" cmpd="sng" algn="ctr">
            <a:noFill/>
            <a:prstDash val="solid"/>
            <a:round/>
            <a:headEnd type="none" w="med" len="med"/>
            <a:tailEnd type="none" w="med" len="med"/>
          </a:ln>
          <a:effectLst/>
          <a:extLst/>
        </p:spPr>
        <p:txBody>
          <a:bodyPr/>
          <a:lstStyle/>
          <a:p>
            <a:pPr>
              <a:defRPr/>
            </a:pPr>
            <a:endParaRPr lang="en-GB">
              <a:latin typeface="Arial" pitchFamily="34" charset="0"/>
            </a:endParaRPr>
          </a:p>
        </p:txBody>
      </p:sp>
      <p:pic>
        <p:nvPicPr>
          <p:cNvPr id="5" name="Picture 4" descr="tgscrys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13" y="1524000"/>
            <a:ext cx="4827587" cy="3860800"/>
          </a:xfrm>
          <a:prstGeom prst="rect">
            <a:avLst/>
          </a:prstGeom>
          <a:noFill/>
          <a:ln>
            <a:noFill/>
          </a:ln>
          <a:effectLst>
            <a:outerShdw sx="1000" sy="1000" algn="ctr" rotWithShape="0">
              <a:srgbClr val="000000"/>
            </a:outerShdw>
            <a:reflection endPos="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le 1"/>
          <p:cNvSpPr>
            <a:spLocks noGrp="1"/>
          </p:cNvSpPr>
          <p:nvPr>
            <p:ph type="title"/>
          </p:nvPr>
        </p:nvSpPr>
        <p:spPr>
          <a:xfrm>
            <a:off x="3006725" y="388938"/>
            <a:ext cx="5681663" cy="369887"/>
          </a:xfrm>
        </p:spPr>
        <p:txBody>
          <a:bodyPr/>
          <a:lstStyle/>
          <a:p>
            <a:r>
              <a:rPr lang="en-GB" altLang="en-US" smtClean="0"/>
              <a:t>DLATGS Crystal</a:t>
            </a:r>
          </a:p>
        </p:txBody>
      </p:sp>
      <p:sp>
        <p:nvSpPr>
          <p:cNvPr id="25607" name="Content Placeholder 2"/>
          <p:cNvSpPr txBox="1">
            <a:spLocks/>
          </p:cNvSpPr>
          <p:nvPr/>
        </p:nvSpPr>
        <p:spPr bwMode="auto">
          <a:xfrm>
            <a:off x="473075" y="2200275"/>
            <a:ext cx="3336925"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SzPct val="150000"/>
            </a:pPr>
            <a:r>
              <a:rPr lang="en-GB" altLang="en-US" sz="1600" b="1"/>
              <a:t>Room temperature operation</a:t>
            </a:r>
          </a:p>
          <a:p>
            <a:pPr>
              <a:spcBef>
                <a:spcPct val="20000"/>
              </a:spcBef>
              <a:buSzPct val="150000"/>
            </a:pPr>
            <a:endParaRPr lang="en-GB" altLang="en-US" sz="1600" b="1"/>
          </a:p>
          <a:p>
            <a:pPr>
              <a:spcBef>
                <a:spcPct val="20000"/>
              </a:spcBef>
              <a:buSzPct val="150000"/>
            </a:pPr>
            <a:r>
              <a:rPr lang="en-GB" altLang="en-US" sz="1600" b="1"/>
              <a:t>High detectivity</a:t>
            </a:r>
          </a:p>
          <a:p>
            <a:pPr>
              <a:spcBef>
                <a:spcPct val="20000"/>
              </a:spcBef>
              <a:buSzPct val="150000"/>
            </a:pPr>
            <a:endParaRPr lang="en-GB" altLang="en-US" sz="1600" b="1"/>
          </a:p>
          <a:p>
            <a:pPr>
              <a:spcBef>
                <a:spcPct val="20000"/>
              </a:spcBef>
              <a:buSzPct val="150000"/>
            </a:pPr>
            <a:r>
              <a:rPr lang="en-GB" altLang="en-US" sz="1600" b="1"/>
              <a:t>Wide response 0.2 to &gt;100µm</a:t>
            </a:r>
          </a:p>
          <a:p>
            <a:pPr>
              <a:spcBef>
                <a:spcPct val="20000"/>
              </a:spcBef>
              <a:buSzPct val="150000"/>
            </a:pPr>
            <a:endParaRPr lang="en-GB" altLang="en-US" sz="1600" b="1"/>
          </a:p>
          <a:p>
            <a:pPr>
              <a:spcBef>
                <a:spcPct val="20000"/>
              </a:spcBef>
              <a:buSzPct val="150000"/>
            </a:pPr>
            <a:r>
              <a:rPr lang="en-GB" altLang="en-US" sz="1600" b="1"/>
              <a:t>High Curie temperature 60</a:t>
            </a:r>
            <a:r>
              <a:rPr lang="en-GB" altLang="en-US" sz="1600" b="1" baseline="30000"/>
              <a:t>o</a:t>
            </a:r>
            <a:r>
              <a:rPr lang="en-GB" altLang="en-US" sz="1600" b="1"/>
              <a:t>C</a:t>
            </a:r>
          </a:p>
          <a:p>
            <a:pPr>
              <a:spcBef>
                <a:spcPct val="20000"/>
              </a:spcBef>
              <a:buSzPct val="150000"/>
            </a:pPr>
            <a:endParaRPr lang="en-GB" altLang="en-US" sz="1600" b="1"/>
          </a:p>
          <a:p>
            <a:pPr>
              <a:spcBef>
                <a:spcPct val="20000"/>
              </a:spcBef>
              <a:buSzPct val="150000"/>
            </a:pPr>
            <a:r>
              <a:rPr lang="en-GB" altLang="en-US" sz="1600" b="1"/>
              <a:t>Alanine doping</a:t>
            </a:r>
          </a:p>
          <a:p>
            <a:pPr>
              <a:spcBef>
                <a:spcPct val="20000"/>
              </a:spcBef>
              <a:buSzPct val="150000"/>
            </a:pPr>
            <a:endParaRPr lang="en-GB" altLang="en-US" sz="1600" b="1"/>
          </a:p>
          <a:p>
            <a:pPr>
              <a:spcBef>
                <a:spcPct val="20000"/>
              </a:spcBef>
              <a:buSzPct val="150000"/>
            </a:pPr>
            <a:r>
              <a:rPr lang="en-GB" altLang="en-US" sz="1600" b="1"/>
              <a:t>Deuterated growth solution </a:t>
            </a:r>
          </a:p>
        </p:txBody>
      </p:sp>
      <p:sp>
        <p:nvSpPr>
          <p:cNvPr id="11" name="Oval 10"/>
          <p:cNvSpPr/>
          <p:nvPr/>
        </p:nvSpPr>
        <p:spPr bwMode="auto">
          <a:xfrm>
            <a:off x="4768935" y="5384798"/>
            <a:ext cx="3696986" cy="645319"/>
          </a:xfrm>
          <a:prstGeom prst="ellipse">
            <a:avLst/>
          </a:prstGeom>
          <a:gradFill flip="none" rotWithShape="1">
            <a:gsLst>
              <a:gs pos="32000">
                <a:schemeClr val="tx1">
                  <a:lumMod val="60000"/>
                  <a:lumOff val="40000"/>
                </a:schemeClr>
              </a:gs>
              <a:gs pos="52000">
                <a:schemeClr val="tx1">
                  <a:lumMod val="40000"/>
                  <a:lumOff val="60000"/>
                </a:schemeClr>
              </a:gs>
              <a:gs pos="100000">
                <a:schemeClr val="accent1">
                  <a:tint val="23500"/>
                  <a:satMod val="160000"/>
                </a:schemeClr>
              </a:gs>
            </a:gsLst>
            <a:path path="shape">
              <a:fillToRect l="50000" t="50000" r="50000" b="50000"/>
            </a:path>
            <a:tileRect/>
          </a:gradFill>
          <a:ln w="9525" cap="flat" cmpd="sng" algn="ctr">
            <a:solidFill>
              <a:schemeClr val="tx1"/>
            </a:solidFill>
            <a:prstDash val="solid"/>
            <a:round/>
            <a:headEnd type="none" w="med" len="med"/>
            <a:tailEnd type="none" w="med" len="med"/>
          </a:ln>
          <a:effectLst>
            <a:softEdge rad="215900"/>
          </a:effectLst>
          <a:extLst/>
        </p:spPr>
        <p:txBody>
          <a:bodyPr/>
          <a:lstStyle/>
          <a:p>
            <a:pPr>
              <a:defRPr/>
            </a:pPr>
            <a:endParaRPr lang="en-GB">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mtClean="0"/>
              <a:t>DLATGS Applications</a:t>
            </a:r>
          </a:p>
        </p:txBody>
      </p:sp>
      <p:pic>
        <p:nvPicPr>
          <p:cNvPr id="26627" name="Picture 4" descr="Hazmat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4262438"/>
            <a:ext cx="2935287"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1200150"/>
            <a:ext cx="31019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9"/>
          <p:cNvSpPr txBox="1">
            <a:spLocks noChangeArrowheads="1"/>
          </p:cNvSpPr>
          <p:nvPr/>
        </p:nvSpPr>
        <p:spPr bwMode="auto">
          <a:xfrm>
            <a:off x="6208713" y="5743575"/>
            <a:ext cx="10683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600" b="1">
                <a:cs typeface="Arial" charset="0"/>
              </a:rPr>
              <a:t>Portable</a:t>
            </a:r>
          </a:p>
        </p:txBody>
      </p:sp>
      <p:sp>
        <p:nvSpPr>
          <p:cNvPr id="26630" name="Text Box 10"/>
          <p:cNvSpPr txBox="1">
            <a:spLocks noChangeArrowheads="1"/>
          </p:cNvSpPr>
          <p:nvPr/>
        </p:nvSpPr>
        <p:spPr bwMode="auto">
          <a:xfrm>
            <a:off x="852488" y="4857750"/>
            <a:ext cx="11906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600" b="1">
                <a:cs typeface="Arial" charset="0"/>
              </a:rPr>
              <a:t>Hand-held</a:t>
            </a:r>
          </a:p>
        </p:txBody>
      </p:sp>
      <p:sp>
        <p:nvSpPr>
          <p:cNvPr id="26631" name="Text Box 11"/>
          <p:cNvSpPr txBox="1">
            <a:spLocks noChangeArrowheads="1"/>
          </p:cNvSpPr>
          <p:nvPr/>
        </p:nvSpPr>
        <p:spPr bwMode="auto">
          <a:xfrm>
            <a:off x="6021388" y="871538"/>
            <a:ext cx="19431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600" b="1">
                <a:cs typeface="Arial" charset="0"/>
              </a:rPr>
              <a:t>Lab based</a:t>
            </a:r>
          </a:p>
        </p:txBody>
      </p:sp>
      <p:pic>
        <p:nvPicPr>
          <p:cNvPr id="26632" name="Picture 12" descr="ALLDLATG"/>
          <p:cNvPicPr>
            <a:picLocks noChangeAspect="1" noChangeArrowheads="1"/>
          </p:cNvPicPr>
          <p:nvPr/>
        </p:nvPicPr>
        <p:blipFill>
          <a:blip r:embed="rId5">
            <a:extLst>
              <a:ext uri="{28A0092B-C50C-407E-A947-70E740481C1C}">
                <a14:useLocalDpi xmlns:a14="http://schemas.microsoft.com/office/drawing/2010/main" val="0"/>
              </a:ext>
            </a:extLst>
          </a:blip>
          <a:srcRect l="5362" t="11092" r="6508" b="10110"/>
          <a:stretch>
            <a:fillRect/>
          </a:stretch>
        </p:blipFill>
        <p:spPr bwMode="auto">
          <a:xfrm>
            <a:off x="1563688" y="1062038"/>
            <a:ext cx="1833562"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063" y="3155950"/>
            <a:ext cx="352107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Text Box 10"/>
          <p:cNvSpPr txBox="1">
            <a:spLocks noChangeArrowheads="1"/>
          </p:cNvSpPr>
          <p:nvPr/>
        </p:nvSpPr>
        <p:spPr bwMode="auto">
          <a:xfrm>
            <a:off x="2290763" y="3611563"/>
            <a:ext cx="83343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600" b="1">
                <a:cs typeface="Arial" charset="0"/>
              </a:rPr>
              <a:t>Space</a:t>
            </a:r>
          </a:p>
        </p:txBody>
      </p:sp>
      <p:pic>
        <p:nvPicPr>
          <p:cNvPr id="26635" name="Picture 17" descr="HazMatID E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8" y="5116513"/>
            <a:ext cx="1571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0"/>
          <p:cNvSpPr txBox="1">
            <a:spLocks noChangeArrowheads="1"/>
          </p:cNvSpPr>
          <p:nvPr/>
        </p:nvSpPr>
        <p:spPr bwMode="auto">
          <a:xfrm>
            <a:off x="1604963" y="2379663"/>
            <a:ext cx="17605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600" b="1">
                <a:cs typeface="Arial" charset="0"/>
              </a:rPr>
              <a:t>DLATGS Detectors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0600" y="1524000"/>
            <a:ext cx="7086600" cy="4616450"/>
          </a:xfrm>
        </p:spPr>
        <p:txBody>
          <a:bodyPr/>
          <a:lstStyle/>
          <a:p>
            <a:pPr algn="ctr"/>
            <a:r>
              <a:rPr lang="en-GB" altLang="en-US" smtClean="0"/>
              <a:t/>
            </a:r>
            <a:br>
              <a:rPr lang="en-GB" altLang="en-US" smtClean="0"/>
            </a:br>
            <a:r>
              <a:rPr lang="en-GB" altLang="en-US" smtClean="0"/>
              <a:t>HOT</a:t>
            </a:r>
            <a:br>
              <a:rPr lang="en-GB" altLang="en-US" smtClean="0"/>
            </a:br>
            <a:r>
              <a:rPr lang="en-GB" altLang="en-US" smtClean="0"/>
              <a:t/>
            </a:r>
            <a:br>
              <a:rPr lang="en-GB" altLang="en-US" smtClean="0"/>
            </a:br>
            <a:r>
              <a:rPr lang="en-GB" altLang="en-US" smtClean="0"/>
              <a:t>Horizon SD and HD cameras</a:t>
            </a:r>
            <a:br>
              <a:rPr lang="en-GB" altLang="en-US" smtClean="0"/>
            </a:br>
            <a:r>
              <a:rPr lang="en-GB" altLang="en-US" smtClean="0"/>
              <a:t/>
            </a:r>
            <a:br>
              <a:rPr lang="en-GB" altLang="en-US" smtClean="0"/>
            </a:br>
            <a:r>
              <a:rPr lang="en-GB" altLang="en-US" smtClean="0"/>
              <a:t>Large format ROICs, smaller pixels</a:t>
            </a:r>
            <a:br>
              <a:rPr lang="en-GB" altLang="en-US" smtClean="0"/>
            </a:br>
            <a:r>
              <a:rPr lang="en-GB" altLang="en-US" smtClean="0"/>
              <a:t/>
            </a:r>
            <a:br>
              <a:rPr lang="en-GB" altLang="en-US" smtClean="0"/>
            </a:br>
            <a:r>
              <a:rPr lang="en-GB" altLang="en-US" smtClean="0"/>
              <a:t>Space Programmes</a:t>
            </a:r>
            <a:br>
              <a:rPr lang="en-GB" altLang="en-US" smtClean="0"/>
            </a:br>
            <a:r>
              <a:rPr lang="en-GB" altLang="en-US" smtClean="0"/>
              <a:t/>
            </a:r>
            <a:br>
              <a:rPr lang="en-GB" altLang="en-US" smtClean="0"/>
            </a:br>
            <a:r>
              <a:rPr lang="en-GB" altLang="en-US" smtClean="0"/>
              <a:t>APDs – LPE and MOVPE</a:t>
            </a:r>
            <a:br>
              <a:rPr lang="en-GB" altLang="en-US" smtClean="0"/>
            </a:br>
            <a:r>
              <a:rPr lang="en-GB" altLang="en-US" smtClean="0"/>
              <a:t/>
            </a:r>
            <a:br>
              <a:rPr lang="en-GB" altLang="en-US" smtClean="0"/>
            </a:br>
            <a:r>
              <a:rPr lang="en-GB" altLang="en-US" sz="1600" b="0" smtClean="0"/>
              <a:t>Ian Baker and Johann Rothman - Physics and Performance of HgCdTe APDs</a:t>
            </a:r>
            <a:br>
              <a:rPr lang="en-GB" altLang="en-US" sz="1600" b="0" smtClean="0"/>
            </a:br>
            <a:r>
              <a:rPr lang="en-GB" altLang="en-US" sz="1600" b="0" smtClean="0"/>
              <a:t/>
            </a:r>
            <a:br>
              <a:rPr lang="en-GB" altLang="en-US" sz="1600" b="0" smtClean="0"/>
            </a:br>
            <a:r>
              <a:rPr lang="en-GB" altLang="en-US" sz="1600" b="0" smtClean="0"/>
              <a:t>Gert Finger – NIR HgCdTe Avalanche Photodiode Arrays for Wavefront Sensing and Fringe Tracking</a:t>
            </a:r>
            <a:br>
              <a:rPr lang="en-GB" altLang="en-US" sz="1600" b="0" smtClean="0"/>
            </a:br>
            <a:r>
              <a:rPr lang="en-GB" altLang="en-US" sz="1600" b="0" smtClean="0"/>
              <a:t/>
            </a:r>
            <a:br>
              <a:rPr lang="en-GB" altLang="en-US" sz="1600" b="0" smtClean="0"/>
            </a:br>
            <a:endParaRPr lang="en-GB" altLang="en-US" sz="1600" b="0" smtClean="0"/>
          </a:p>
        </p:txBody>
      </p:sp>
      <p:sp>
        <p:nvSpPr>
          <p:cNvPr id="27651" name="TextBox 1"/>
          <p:cNvSpPr txBox="1">
            <a:spLocks noChangeArrowheads="1"/>
          </p:cNvSpPr>
          <p:nvPr/>
        </p:nvSpPr>
        <p:spPr bwMode="auto">
          <a:xfrm>
            <a:off x="5867400" y="787400"/>
            <a:ext cx="259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b="1">
                <a:solidFill>
                  <a:schemeClr val="tx2"/>
                </a:solidFill>
              </a:rPr>
              <a:t>Recent Developments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6250" y="304800"/>
            <a:ext cx="5681663" cy="369888"/>
          </a:xfrm>
        </p:spPr>
        <p:txBody>
          <a:bodyPr/>
          <a:lstStyle/>
          <a:p>
            <a:pPr eaLnBrk="1" hangingPunct="1"/>
            <a:r>
              <a:rPr lang="en-GB" altLang="en-US" smtClean="0"/>
              <a:t>HOT MCT</a:t>
            </a:r>
          </a:p>
        </p:txBody>
      </p:sp>
      <p:sp>
        <p:nvSpPr>
          <p:cNvPr id="3" name="Content Placeholder 2"/>
          <p:cNvSpPr>
            <a:spLocks noGrp="1"/>
          </p:cNvSpPr>
          <p:nvPr>
            <p:ph idx="1"/>
          </p:nvPr>
        </p:nvSpPr>
        <p:spPr>
          <a:xfrm>
            <a:off x="914400" y="1401763"/>
            <a:ext cx="3505200" cy="4154487"/>
          </a:xfrm>
        </p:spPr>
        <p:txBody>
          <a:bodyPr/>
          <a:lstStyle/>
          <a:p>
            <a:pPr marL="0" indent="0" eaLnBrk="1" hangingPunct="1">
              <a:buFontTx/>
              <a:buNone/>
              <a:defRPr/>
            </a:pPr>
            <a:r>
              <a:rPr lang="en-GB" sz="1800" b="1" dirty="0" smtClean="0">
                <a:solidFill>
                  <a:schemeClr val="tx2"/>
                </a:solidFill>
              </a:rPr>
              <a:t>HOT HAWK MWIR Array (155K)</a:t>
            </a:r>
          </a:p>
          <a:p>
            <a:pPr eaLnBrk="1" hangingPunct="1">
              <a:defRPr/>
            </a:pPr>
            <a:r>
              <a:rPr lang="en-GB" sz="1800" dirty="0" smtClean="0">
                <a:solidFill>
                  <a:schemeClr val="tx2"/>
                </a:solidFill>
              </a:rPr>
              <a:t>Array 		640 x 512</a:t>
            </a:r>
          </a:p>
          <a:p>
            <a:pPr eaLnBrk="1" hangingPunct="1">
              <a:defRPr/>
            </a:pPr>
            <a:r>
              <a:rPr lang="en-GB" sz="1800" dirty="0" smtClean="0">
                <a:solidFill>
                  <a:schemeClr val="tx2"/>
                </a:solidFill>
              </a:rPr>
              <a:t>Pitch    	16µm</a:t>
            </a:r>
          </a:p>
          <a:p>
            <a:pPr eaLnBrk="1" hangingPunct="1">
              <a:defRPr/>
            </a:pPr>
            <a:r>
              <a:rPr lang="en-GB" sz="1800" dirty="0" smtClean="0">
                <a:solidFill>
                  <a:schemeClr val="tx2"/>
                </a:solidFill>
              </a:rPr>
              <a:t>MCT cut-off     	5.1µm (@155K)</a:t>
            </a:r>
          </a:p>
          <a:p>
            <a:pPr eaLnBrk="1" hangingPunct="1">
              <a:defRPr/>
            </a:pPr>
            <a:r>
              <a:rPr lang="en-GB" sz="1800" dirty="0" smtClean="0">
                <a:solidFill>
                  <a:schemeClr val="tx2"/>
                </a:solidFill>
              </a:rPr>
              <a:t>Median NETD 	17.8mK</a:t>
            </a:r>
          </a:p>
          <a:p>
            <a:pPr eaLnBrk="1" hangingPunct="1">
              <a:defRPr/>
            </a:pPr>
            <a:r>
              <a:rPr lang="en-GB" sz="1800" dirty="0" smtClean="0">
                <a:solidFill>
                  <a:schemeClr val="tx2"/>
                </a:solidFill>
              </a:rPr>
              <a:t>SD		 2.9mK</a:t>
            </a:r>
          </a:p>
          <a:p>
            <a:pPr eaLnBrk="1" hangingPunct="1">
              <a:defRPr/>
            </a:pPr>
            <a:r>
              <a:rPr lang="en-GB" sz="1800" dirty="0" smtClean="0">
                <a:solidFill>
                  <a:schemeClr val="tx2"/>
                </a:solidFill>
              </a:rPr>
              <a:t>Defects	217</a:t>
            </a:r>
          </a:p>
          <a:p>
            <a:pPr eaLnBrk="1" hangingPunct="1">
              <a:defRPr/>
            </a:pPr>
            <a:r>
              <a:rPr lang="en-GB" sz="1800" dirty="0" smtClean="0">
                <a:solidFill>
                  <a:schemeClr val="tx2"/>
                </a:solidFill>
              </a:rPr>
              <a:t>Operability 	99.93%</a:t>
            </a:r>
          </a:p>
          <a:p>
            <a:pPr eaLnBrk="1" hangingPunct="1">
              <a:defRPr/>
            </a:pPr>
            <a:r>
              <a:rPr lang="en-GB" sz="1800" dirty="0" smtClean="0">
                <a:solidFill>
                  <a:schemeClr val="tx2"/>
                </a:solidFill>
              </a:rPr>
              <a:t>Dark current	8.5x10</a:t>
            </a:r>
            <a:r>
              <a:rPr lang="en-GB" sz="1800" baseline="30000" dirty="0" smtClean="0">
                <a:solidFill>
                  <a:schemeClr val="tx2"/>
                </a:solidFill>
              </a:rPr>
              <a:t>-6</a:t>
            </a:r>
            <a:r>
              <a:rPr lang="en-GB" sz="1800" dirty="0" smtClean="0">
                <a:solidFill>
                  <a:schemeClr val="tx2"/>
                </a:solidFill>
              </a:rPr>
              <a:t>A.cm</a:t>
            </a:r>
            <a:r>
              <a:rPr lang="en-GB" sz="1800" baseline="30000" dirty="0" smtClean="0">
                <a:solidFill>
                  <a:schemeClr val="tx2"/>
                </a:solidFill>
              </a:rPr>
              <a:t>-2</a:t>
            </a:r>
            <a:endParaRPr lang="en-GB" sz="1800" baseline="30000" dirty="0">
              <a:solidFill>
                <a:schemeClr val="tx2"/>
              </a:solidFill>
            </a:endParaRPr>
          </a:p>
          <a:p>
            <a:pPr eaLnBrk="1" hangingPunct="1">
              <a:defRPr/>
            </a:pPr>
            <a:endParaRPr lang="en-GB" sz="1800" dirty="0" smtClean="0">
              <a:solidFill>
                <a:schemeClr val="tx2"/>
              </a:solidFill>
            </a:endParaRPr>
          </a:p>
          <a:p>
            <a:pPr eaLnBrk="1" hangingPunct="1">
              <a:defRPr/>
            </a:pPr>
            <a:r>
              <a:rPr lang="en-GB" sz="1800" dirty="0" smtClean="0">
                <a:solidFill>
                  <a:schemeClr val="tx2"/>
                </a:solidFill>
              </a:rPr>
              <a:t>Shows benefits of MCT grown by MOVPE and mesa </a:t>
            </a:r>
            <a:r>
              <a:rPr lang="en-GB" sz="1800" dirty="0">
                <a:solidFill>
                  <a:schemeClr val="tx2"/>
                </a:solidFill>
              </a:rPr>
              <a:t>diode </a:t>
            </a:r>
            <a:r>
              <a:rPr lang="en-GB" sz="1800" dirty="0" smtClean="0">
                <a:solidFill>
                  <a:schemeClr val="tx2"/>
                </a:solidFill>
              </a:rPr>
              <a:t>design</a:t>
            </a:r>
            <a:endParaRPr lang="en-GB" sz="1800" dirty="0" smtClean="0"/>
          </a:p>
        </p:txBody>
      </p:sp>
      <p:pic>
        <p:nvPicPr>
          <p:cNvPr id="28676" name="Picture 25605"/>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t="1089" r="8401" b="-2"/>
          <a:stretch>
            <a:fillRect/>
          </a:stretch>
        </p:blipFill>
        <p:spPr bwMode="auto">
          <a:xfrm>
            <a:off x="7010400" y="838200"/>
            <a:ext cx="20224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1"/>
          <p:cNvGrpSpPr>
            <a:grpSpLocks/>
          </p:cNvGrpSpPr>
          <p:nvPr/>
        </p:nvGrpSpPr>
        <p:grpSpPr bwMode="auto">
          <a:xfrm>
            <a:off x="4759325" y="838200"/>
            <a:ext cx="2197100" cy="2643188"/>
            <a:chOff x="4759186" y="973138"/>
            <a:chExt cx="2197239" cy="2642944"/>
          </a:xfrm>
        </p:grpSpPr>
        <p:pic>
          <p:nvPicPr>
            <p:cNvPr id="28681" name="Picture 8"/>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4759186" y="973138"/>
              <a:ext cx="2197239"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8"/>
            <p:cNvSpPr txBox="1">
              <a:spLocks noChangeArrowheads="1"/>
            </p:cNvSpPr>
            <p:nvPr/>
          </p:nvSpPr>
          <p:spPr bwMode="auto">
            <a:xfrm>
              <a:off x="5222875" y="3401770"/>
              <a:ext cx="1279525" cy="214312"/>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800" b="1">
                  <a:solidFill>
                    <a:schemeClr val="tx2"/>
                  </a:solidFill>
                </a:rPr>
                <a:t>NETD (mK)</a:t>
              </a:r>
            </a:p>
          </p:txBody>
        </p:sp>
        <p:sp>
          <p:nvSpPr>
            <p:cNvPr id="28683" name="TextBox 9"/>
            <p:cNvSpPr txBox="1">
              <a:spLocks noChangeArrowheads="1"/>
            </p:cNvSpPr>
            <p:nvPr/>
          </p:nvSpPr>
          <p:spPr bwMode="auto">
            <a:xfrm rot="-5400000">
              <a:off x="4233069" y="2102643"/>
              <a:ext cx="1281112" cy="215900"/>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800" b="1">
                  <a:solidFill>
                    <a:schemeClr val="tx2"/>
                  </a:solidFill>
                </a:rPr>
                <a:t>Pixel Count</a:t>
              </a:r>
            </a:p>
          </p:txBody>
        </p:sp>
      </p:grpSp>
      <p:sp>
        <p:nvSpPr>
          <p:cNvPr id="28678" name="TextBox 10"/>
          <p:cNvSpPr txBox="1">
            <a:spLocks noChangeArrowheads="1"/>
          </p:cNvSpPr>
          <p:nvPr/>
        </p:nvSpPr>
        <p:spPr bwMode="auto">
          <a:xfrm>
            <a:off x="5029200" y="973138"/>
            <a:ext cx="1279525" cy="215900"/>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800" b="1">
                <a:solidFill>
                  <a:schemeClr val="tx2"/>
                </a:solidFill>
              </a:rPr>
              <a:t>NETD Histogram</a:t>
            </a:r>
          </a:p>
        </p:txBody>
      </p:sp>
      <p:pic>
        <p:nvPicPr>
          <p:cNvPr id="2867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733800"/>
            <a:ext cx="434975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0" y="3671888"/>
            <a:ext cx="437832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809625" y="1263650"/>
            <a:ext cx="7912100" cy="5138738"/>
            <a:chOff x="496" y="736"/>
            <a:chExt cx="5032" cy="3392"/>
          </a:xfrm>
        </p:grpSpPr>
        <p:pic>
          <p:nvPicPr>
            <p:cNvPr id="2970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 y="775"/>
              <a:ext cx="5002" cy="32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Rectangle 4"/>
            <p:cNvSpPr>
              <a:spLocks noChangeArrowheads="1"/>
            </p:cNvSpPr>
            <p:nvPr/>
          </p:nvSpPr>
          <p:spPr bwMode="auto">
            <a:xfrm>
              <a:off x="496" y="736"/>
              <a:ext cx="975" cy="33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sp>
        <p:nvSpPr>
          <p:cNvPr id="29699" name="Rectangle 5"/>
          <p:cNvSpPr>
            <a:spLocks noGrp="1" noChangeArrowheads="1"/>
          </p:cNvSpPr>
          <p:nvPr>
            <p:ph type="title"/>
          </p:nvPr>
        </p:nvSpPr>
        <p:spPr/>
        <p:txBody>
          <a:bodyPr/>
          <a:lstStyle/>
          <a:p>
            <a:pPr eaLnBrk="1" hangingPunct="1"/>
            <a:r>
              <a:rPr lang="en-GB" altLang="en-US" smtClean="0"/>
              <a:t>160K Image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3">
            <a:extLst>
              <a:ext uri="{28A0092B-C50C-407E-A947-70E740481C1C}">
                <a14:useLocalDpi xmlns:a14="http://schemas.microsoft.com/office/drawing/2010/main" val="0"/>
              </a:ext>
            </a:extLst>
          </a:blip>
          <a:srcRect l="6952" t="6171" r="7950" b="5424"/>
          <a:stretch>
            <a:fillRect/>
          </a:stretch>
        </p:blipFill>
        <p:spPr bwMode="auto">
          <a:xfrm>
            <a:off x="5334000" y="4038600"/>
            <a:ext cx="3698875"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08013" y="4462463"/>
            <a:ext cx="25939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2"/>
          <p:cNvSpPr>
            <a:spLocks noGrp="1" noChangeArrowheads="1"/>
          </p:cNvSpPr>
          <p:nvPr>
            <p:ph type="title" idx="4294967295"/>
          </p:nvPr>
        </p:nvSpPr>
        <p:spPr/>
        <p:txBody>
          <a:bodyPr/>
          <a:lstStyle/>
          <a:p>
            <a:pPr eaLnBrk="1" hangingPunct="1"/>
            <a:r>
              <a:rPr lang="en-GB" altLang="en-US" smtClean="0"/>
              <a:t>Horizon</a:t>
            </a:r>
          </a:p>
        </p:txBody>
      </p:sp>
      <p:sp>
        <p:nvSpPr>
          <p:cNvPr id="30725" name="Rectangle 3"/>
          <p:cNvSpPr>
            <a:spLocks noGrp="1" noChangeArrowheads="1"/>
          </p:cNvSpPr>
          <p:nvPr>
            <p:ph type="body" idx="4294967295"/>
          </p:nvPr>
        </p:nvSpPr>
        <p:spPr>
          <a:xfrm>
            <a:off x="931863" y="1143000"/>
            <a:ext cx="8229600" cy="3059113"/>
          </a:xfrm>
        </p:spPr>
        <p:txBody>
          <a:bodyPr/>
          <a:lstStyle/>
          <a:p>
            <a:pPr eaLnBrk="1" hangingPunct="1"/>
            <a:r>
              <a:rPr lang="en-GB" altLang="en-US" sz="1400" smtClean="0"/>
              <a:t>ITAR free</a:t>
            </a:r>
          </a:p>
          <a:p>
            <a:pPr eaLnBrk="1" hangingPunct="1"/>
            <a:r>
              <a:rPr lang="en-GB" altLang="en-US" sz="1400" smtClean="0"/>
              <a:t>Very long life linear cooling engine –</a:t>
            </a:r>
            <a:r>
              <a:rPr lang="en-GB" altLang="en-US" sz="1400" b="1" smtClean="0"/>
              <a:t> </a:t>
            </a:r>
            <a:r>
              <a:rPr lang="en-GB" altLang="en-US" sz="1400" smtClean="0"/>
              <a:t>50,000 hour life</a:t>
            </a:r>
          </a:p>
          <a:p>
            <a:pPr eaLnBrk="1" hangingPunct="1"/>
            <a:r>
              <a:rPr lang="en-GB" altLang="en-US" sz="1400" smtClean="0"/>
              <a:t>Common Electronics for SD and HD variants</a:t>
            </a:r>
          </a:p>
          <a:p>
            <a:pPr eaLnBrk="1" hangingPunct="1"/>
            <a:r>
              <a:rPr lang="en-GB" altLang="en-US" sz="1400" smtClean="0"/>
              <a:t>Common F/4.0 zoom lens for SD and HD zoom ratio of 12:1</a:t>
            </a:r>
            <a:endParaRPr lang="en-GB" altLang="en-US" sz="1400" b="1" smtClean="0"/>
          </a:p>
          <a:p>
            <a:pPr eaLnBrk="1" hangingPunct="1"/>
            <a:r>
              <a:rPr lang="en-GB" altLang="en-US" sz="1400" smtClean="0"/>
              <a:t>Narrow FoV IFoV</a:t>
            </a:r>
          </a:p>
          <a:p>
            <a:pPr lvl="1" eaLnBrk="1" hangingPunct="1"/>
            <a:r>
              <a:rPr lang="en-GB" altLang="en-US" sz="1400" smtClean="0"/>
              <a:t>SD = 16.7</a:t>
            </a:r>
            <a:r>
              <a:rPr lang="en-GB" altLang="en-US" sz="1400" smtClean="0">
                <a:sym typeface="Symbol" pitchFamily="18" charset="2"/>
              </a:rPr>
              <a:t></a:t>
            </a:r>
            <a:r>
              <a:rPr lang="en-GB" altLang="en-US" sz="1400" smtClean="0"/>
              <a:t>Radians per pixel (640x512, 16µm)</a:t>
            </a:r>
          </a:p>
          <a:p>
            <a:pPr lvl="1" eaLnBrk="1" hangingPunct="1"/>
            <a:r>
              <a:rPr lang="en-GB" altLang="en-US" sz="1400" smtClean="0"/>
              <a:t>HD = 12.5</a:t>
            </a:r>
            <a:r>
              <a:rPr lang="en-GB" altLang="en-US" sz="1400" smtClean="0">
                <a:sym typeface="Symbol" pitchFamily="18" charset="2"/>
              </a:rPr>
              <a:t></a:t>
            </a:r>
            <a:r>
              <a:rPr lang="en-GB" altLang="en-US" sz="1400" smtClean="0"/>
              <a:t>Radians per pixel (1280x720, 12µm)</a:t>
            </a:r>
          </a:p>
          <a:p>
            <a:pPr eaLnBrk="1" hangingPunct="1"/>
            <a:r>
              <a:rPr lang="en-GB" altLang="en-US" sz="1400" smtClean="0"/>
              <a:t>Video and Control over Ethernet</a:t>
            </a:r>
          </a:p>
          <a:p>
            <a:pPr eaLnBrk="1" hangingPunct="1"/>
            <a:r>
              <a:rPr lang="en-GB" altLang="en-US" sz="1400" smtClean="0"/>
              <a:t>Image processing features including but not limited to:</a:t>
            </a:r>
          </a:p>
          <a:p>
            <a:pPr lvl="1" eaLnBrk="1" hangingPunct="1"/>
            <a:r>
              <a:rPr lang="en-GB" altLang="en-US" sz="1400" smtClean="0"/>
              <a:t>Turbulence mitigation</a:t>
            </a:r>
          </a:p>
          <a:p>
            <a:pPr lvl="1" eaLnBrk="1" hangingPunct="1"/>
            <a:r>
              <a:rPr lang="en-GB" altLang="en-US" sz="1400" smtClean="0"/>
              <a:t>Electronic image stabilisation</a:t>
            </a:r>
          </a:p>
          <a:p>
            <a:pPr eaLnBrk="1" hangingPunct="1"/>
            <a:r>
              <a:rPr lang="en-GB" altLang="en-US" sz="1400" smtClean="0"/>
              <a:t>Mass &lt;22kg, size 305 x 305 x 625</a:t>
            </a:r>
          </a:p>
        </p:txBody>
      </p:sp>
      <p:pic>
        <p:nvPicPr>
          <p:cNvPr id="307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573588"/>
            <a:ext cx="2044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047875" y="549275"/>
            <a:ext cx="59531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spcBef>
                <a:spcPct val="20000"/>
              </a:spcBef>
              <a:buFont typeface="Arial" charset="0"/>
              <a:buNone/>
            </a:pPr>
            <a:r>
              <a:rPr lang="en-GB" altLang="en-US" b="1">
                <a:solidFill>
                  <a:schemeClr val="tx2"/>
                </a:solidFill>
              </a:rPr>
              <a:t>	         Large Format ROICs</a:t>
            </a:r>
          </a:p>
          <a:p>
            <a:pPr marL="185738" indent="-185738">
              <a:spcBef>
                <a:spcPct val="20000"/>
              </a:spcBef>
              <a:buFont typeface="Arial" charset="0"/>
              <a:buNone/>
            </a:pPr>
            <a:endParaRPr lang="en-GB" altLang="en-US" b="1">
              <a:solidFill>
                <a:schemeClr val="tx2"/>
              </a:solidFill>
            </a:endParaRPr>
          </a:p>
        </p:txBody>
      </p:sp>
      <p:sp>
        <p:nvSpPr>
          <p:cNvPr id="31747" name="Rectangle 5"/>
          <p:cNvSpPr>
            <a:spLocks noChangeArrowheads="1"/>
          </p:cNvSpPr>
          <p:nvPr/>
        </p:nvSpPr>
        <p:spPr bwMode="auto">
          <a:xfrm>
            <a:off x="2438400" y="50292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GB" altLang="en-US" sz="1400" b="1">
                <a:solidFill>
                  <a:schemeClr val="tx2"/>
                </a:solidFill>
              </a:rPr>
              <a:t>FALCON – 3-side buttable megapixel array</a:t>
            </a:r>
          </a:p>
          <a:p>
            <a:pPr algn="ctr"/>
            <a:r>
              <a:rPr lang="en-GB" altLang="en-US" sz="1400" b="1">
                <a:solidFill>
                  <a:schemeClr val="tx2"/>
                </a:solidFill>
              </a:rPr>
              <a:t> 	for large area mosaics</a:t>
            </a:r>
          </a:p>
        </p:txBody>
      </p:sp>
      <p:pic>
        <p:nvPicPr>
          <p:cNvPr id="317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2831" t="1898" r="2844" b="16907"/>
          <a:stretch>
            <a:fillRect/>
          </a:stretch>
        </p:blipFill>
        <p:spPr bwMode="auto">
          <a:xfrm rot="-5400000">
            <a:off x="3026569" y="291306"/>
            <a:ext cx="27686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0"/>
          <p:cNvSpPr>
            <a:spLocks noChangeArrowheads="1"/>
          </p:cNvSpPr>
          <p:nvPr/>
        </p:nvSpPr>
        <p:spPr bwMode="auto">
          <a:xfrm>
            <a:off x="3859213" y="4495800"/>
            <a:ext cx="3725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defTabSz="457200"/>
            <a:r>
              <a:rPr lang="en-GB" altLang="en-US" sz="1400" b="1">
                <a:solidFill>
                  <a:schemeClr val="tx2"/>
                </a:solidFill>
              </a:rPr>
              <a:t>1920x1080                       	     	All circuitry</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3"/>
          <p:cNvSpPr>
            <a:spLocks noGrp="1" noChangeArrowheads="1"/>
          </p:cNvSpPr>
          <p:nvPr>
            <p:ph type="title"/>
          </p:nvPr>
        </p:nvSpPr>
        <p:spPr>
          <a:xfrm>
            <a:off x="3006725" y="388938"/>
            <a:ext cx="5681663" cy="369887"/>
          </a:xfrm>
        </p:spPr>
        <p:txBody>
          <a:bodyPr/>
          <a:lstStyle/>
          <a:p>
            <a:pPr eaLnBrk="1" hangingPunct="1"/>
            <a:r>
              <a:rPr lang="en-GB" altLang="en-US" smtClean="0"/>
              <a:t>FALCON MCT Array</a:t>
            </a:r>
          </a:p>
        </p:txBody>
      </p:sp>
      <p:sp>
        <p:nvSpPr>
          <p:cNvPr id="32771" name="Rectangle 11"/>
          <p:cNvSpPr>
            <a:spLocks noGrp="1" noChangeArrowheads="1"/>
          </p:cNvSpPr>
          <p:nvPr>
            <p:ph type="body" idx="1"/>
          </p:nvPr>
        </p:nvSpPr>
        <p:spPr>
          <a:xfrm>
            <a:off x="914400" y="1447800"/>
            <a:ext cx="4379913" cy="2609850"/>
          </a:xfrm>
        </p:spPr>
        <p:txBody>
          <a:bodyPr/>
          <a:lstStyle/>
          <a:p>
            <a:pPr eaLnBrk="1" hangingPunct="1">
              <a:buFontTx/>
              <a:buNone/>
            </a:pPr>
            <a:r>
              <a:rPr lang="en-GB" altLang="en-US" sz="1600" b="1" smtClean="0">
                <a:solidFill>
                  <a:schemeClr val="tx2"/>
                </a:solidFill>
              </a:rPr>
              <a:t>FALCON Array</a:t>
            </a:r>
          </a:p>
          <a:p>
            <a:pPr eaLnBrk="1" hangingPunct="1">
              <a:buFontTx/>
              <a:buNone/>
            </a:pPr>
            <a:endParaRPr lang="en-GB" altLang="en-US" sz="1600" b="1" smtClean="0">
              <a:solidFill>
                <a:schemeClr val="tx2"/>
              </a:solidFill>
            </a:endParaRPr>
          </a:p>
          <a:p>
            <a:pPr eaLnBrk="1" hangingPunct="1"/>
            <a:r>
              <a:rPr lang="en-GB" altLang="en-US" sz="1600" smtClean="0">
                <a:solidFill>
                  <a:schemeClr val="tx2"/>
                </a:solidFill>
              </a:rPr>
              <a:t>Array 1920 x 1080, pixel  12µm</a:t>
            </a:r>
          </a:p>
          <a:p>
            <a:pPr eaLnBrk="1" hangingPunct="1"/>
            <a:r>
              <a:rPr lang="en-GB" altLang="en-US" sz="1600" smtClean="0">
                <a:solidFill>
                  <a:schemeClr val="tx2"/>
                </a:solidFill>
              </a:rPr>
              <a:t>8x analogue outputs</a:t>
            </a:r>
          </a:p>
          <a:p>
            <a:pPr eaLnBrk="1" hangingPunct="1"/>
            <a:r>
              <a:rPr lang="en-GB" altLang="en-US" sz="1600" smtClean="0">
                <a:solidFill>
                  <a:schemeClr val="tx2"/>
                </a:solidFill>
              </a:rPr>
              <a:t>Non uniformity &lt;1% (max), 0.7% (typ)</a:t>
            </a:r>
          </a:p>
          <a:p>
            <a:pPr eaLnBrk="1" hangingPunct="1"/>
            <a:r>
              <a:rPr lang="en-GB" altLang="en-US" sz="1600" smtClean="0">
                <a:solidFill>
                  <a:schemeClr val="tx2"/>
                </a:solidFill>
              </a:rPr>
              <a:t>Non linearity +/-0.5% (max)</a:t>
            </a:r>
          </a:p>
          <a:p>
            <a:pPr eaLnBrk="1" hangingPunct="1"/>
            <a:r>
              <a:rPr lang="en-GB" altLang="en-US" sz="1600" smtClean="0">
                <a:solidFill>
                  <a:schemeClr val="tx2"/>
                </a:solidFill>
              </a:rPr>
              <a:t>CHC = 3.5Me- (ITR), 2.9Me- (IWR)</a:t>
            </a:r>
          </a:p>
          <a:p>
            <a:pPr eaLnBrk="1" hangingPunct="1"/>
            <a:r>
              <a:rPr lang="en-GB" altLang="en-US" sz="1600" smtClean="0">
                <a:solidFill>
                  <a:schemeClr val="tx2"/>
                </a:solidFill>
              </a:rPr>
              <a:t>Power &lt;15mW</a:t>
            </a:r>
          </a:p>
          <a:p>
            <a:pPr eaLnBrk="1" hangingPunct="1"/>
            <a:r>
              <a:rPr lang="en-GB" altLang="en-US" sz="1600" smtClean="0">
                <a:solidFill>
                  <a:schemeClr val="tx2"/>
                </a:solidFill>
              </a:rPr>
              <a:t>Readout modes:  ITR, IWR, Windowing</a:t>
            </a:r>
          </a:p>
        </p:txBody>
      </p:sp>
      <p:pic>
        <p:nvPicPr>
          <p:cNvPr id="32772" name="Picture 7" descr="S:\ICAD\PROJECTS\PWAS\Pictures\Falcon Array\IMG_2089.JPG"/>
          <p:cNvPicPr>
            <a:picLocks noChangeAspect="1" noChangeArrowheads="1"/>
          </p:cNvPicPr>
          <p:nvPr/>
        </p:nvPicPr>
        <p:blipFill>
          <a:blip r:embed="rId3">
            <a:extLst>
              <a:ext uri="{28A0092B-C50C-407E-A947-70E740481C1C}">
                <a14:useLocalDpi xmlns:a14="http://schemas.microsoft.com/office/drawing/2010/main" val="0"/>
              </a:ext>
            </a:extLst>
          </a:blip>
          <a:srcRect b="5045"/>
          <a:stretch>
            <a:fillRect/>
          </a:stretch>
        </p:blipFill>
        <p:spPr bwMode="auto">
          <a:xfrm>
            <a:off x="5294313" y="1371600"/>
            <a:ext cx="3697287"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1"/>
          <p:cNvSpPr txBox="1">
            <a:spLocks noChangeArrowheads="1"/>
          </p:cNvSpPr>
          <p:nvPr/>
        </p:nvSpPr>
        <p:spPr bwMode="auto">
          <a:xfrm>
            <a:off x="1752600" y="4902200"/>
            <a:ext cx="29718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6700" indent="-2667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50000"/>
              </a:lnSpc>
              <a:spcBef>
                <a:spcPct val="20000"/>
              </a:spcBef>
              <a:buSzPct val="150000"/>
            </a:pPr>
            <a:r>
              <a:rPr lang="en-GB" altLang="en-US" sz="1600">
                <a:solidFill>
                  <a:schemeClr val="tx2"/>
                </a:solidFill>
              </a:rPr>
              <a:t>2 megapixel MCT array </a:t>
            </a:r>
          </a:p>
          <a:p>
            <a:pPr algn="r" eaLnBrk="1" hangingPunct="1">
              <a:lnSpc>
                <a:spcPct val="150000"/>
              </a:lnSpc>
              <a:spcBef>
                <a:spcPct val="20000"/>
              </a:spcBef>
              <a:buSzPct val="150000"/>
            </a:pPr>
            <a:r>
              <a:rPr lang="en-GB" altLang="en-US" sz="1600">
                <a:solidFill>
                  <a:schemeClr val="tx2"/>
                </a:solidFill>
              </a:rPr>
              <a:t>Array buttable on 3-sides</a:t>
            </a:r>
          </a:p>
          <a:p>
            <a:pPr algn="r" eaLnBrk="1" hangingPunct="1">
              <a:lnSpc>
                <a:spcPct val="150000"/>
              </a:lnSpc>
              <a:spcBef>
                <a:spcPct val="20000"/>
              </a:spcBef>
              <a:buSzPct val="150000"/>
            </a:pPr>
            <a:r>
              <a:rPr lang="en-GB" altLang="en-US" sz="1600">
                <a:solidFill>
                  <a:schemeClr val="tx2"/>
                </a:solidFill>
              </a:rPr>
              <a:t>Readout circuits</a:t>
            </a:r>
          </a:p>
          <a:p>
            <a:pPr algn="r" eaLnBrk="1" hangingPunct="1">
              <a:lnSpc>
                <a:spcPct val="150000"/>
              </a:lnSpc>
              <a:spcBef>
                <a:spcPct val="20000"/>
              </a:spcBef>
              <a:buSzPct val="150000"/>
            </a:pPr>
            <a:r>
              <a:rPr lang="en-GB" altLang="en-US" sz="1600">
                <a:solidFill>
                  <a:schemeClr val="tx2"/>
                </a:solidFill>
              </a:rPr>
              <a:t>Bond pads</a:t>
            </a:r>
          </a:p>
        </p:txBody>
      </p:sp>
      <p:cxnSp>
        <p:nvCxnSpPr>
          <p:cNvPr id="32774" name="Straight Arrow Connector 10"/>
          <p:cNvCxnSpPr>
            <a:cxnSpLocks noChangeShapeType="1"/>
          </p:cNvCxnSpPr>
          <p:nvPr/>
        </p:nvCxnSpPr>
        <p:spPr bwMode="auto">
          <a:xfrm flipV="1">
            <a:off x="4800600" y="4495800"/>
            <a:ext cx="1066800" cy="990600"/>
          </a:xfrm>
          <a:prstGeom prst="straightConnector1">
            <a:avLst/>
          </a:prstGeom>
          <a:noFill/>
          <a:ln w="9525" algn="ctr">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5" name="Straight Arrow Connector 21"/>
          <p:cNvCxnSpPr>
            <a:cxnSpLocks noChangeShapeType="1"/>
          </p:cNvCxnSpPr>
          <p:nvPr/>
        </p:nvCxnSpPr>
        <p:spPr bwMode="auto">
          <a:xfrm flipV="1">
            <a:off x="4876800" y="3429000"/>
            <a:ext cx="1752600" cy="1676400"/>
          </a:xfrm>
          <a:prstGeom prst="straightConnector1">
            <a:avLst/>
          </a:prstGeom>
          <a:noFill/>
          <a:ln w="9525" algn="ctr">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6" name="Straight Arrow Connector 23"/>
          <p:cNvCxnSpPr>
            <a:cxnSpLocks noChangeShapeType="1"/>
          </p:cNvCxnSpPr>
          <p:nvPr/>
        </p:nvCxnSpPr>
        <p:spPr bwMode="auto">
          <a:xfrm flipV="1">
            <a:off x="4800600" y="4953000"/>
            <a:ext cx="1219200" cy="990600"/>
          </a:xfrm>
          <a:prstGeom prst="straightConnector1">
            <a:avLst/>
          </a:prstGeom>
          <a:noFill/>
          <a:ln w="9525" algn="ctr">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7" name="Straight Arrow Connector 25"/>
          <p:cNvCxnSpPr>
            <a:cxnSpLocks noChangeShapeType="1"/>
          </p:cNvCxnSpPr>
          <p:nvPr/>
        </p:nvCxnSpPr>
        <p:spPr bwMode="auto">
          <a:xfrm flipV="1">
            <a:off x="4876800" y="5105400"/>
            <a:ext cx="1295400" cy="1219200"/>
          </a:xfrm>
          <a:prstGeom prst="straightConnector1">
            <a:avLst/>
          </a:prstGeom>
          <a:noFill/>
          <a:ln w="9525" algn="ctr">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06725" y="388938"/>
            <a:ext cx="5681663" cy="369887"/>
          </a:xfrm>
        </p:spPr>
        <p:txBody>
          <a:bodyPr/>
          <a:lstStyle/>
          <a:p>
            <a:r>
              <a:rPr lang="en-GB" altLang="en-US" smtClean="0"/>
              <a:t>Array test results- NETD</a:t>
            </a:r>
          </a:p>
        </p:txBody>
      </p:sp>
      <p:graphicFrame>
        <p:nvGraphicFramePr>
          <p:cNvPr id="9" name="Content Placeholder 8"/>
          <p:cNvGraphicFramePr>
            <a:graphicFrameLocks noGrp="1"/>
          </p:cNvGraphicFramePr>
          <p:nvPr>
            <p:ph idx="1"/>
          </p:nvPr>
        </p:nvGraphicFramePr>
        <p:xfrm>
          <a:off x="568325" y="2378075"/>
          <a:ext cx="3698875" cy="1781175"/>
        </p:xfrm>
        <a:graphic>
          <a:graphicData uri="http://schemas.openxmlformats.org/drawingml/2006/table">
            <a:tbl>
              <a:tblPr firstRow="1" firstCol="1" bandRow="1">
                <a:tableStyleId>{5C22544A-7EE6-4342-B048-85BDC9FD1C3A}</a:tableStyleId>
              </a:tblPr>
              <a:tblGrid>
                <a:gridCol w="1793506"/>
                <a:gridCol w="610228"/>
                <a:gridCol w="662249"/>
                <a:gridCol w="632893"/>
              </a:tblGrid>
              <a:tr h="223425">
                <a:tc rowSpan="2">
                  <a:txBody>
                    <a:bodyPr/>
                    <a:lstStyle/>
                    <a:p>
                      <a:r>
                        <a:rPr lang="en-GB" sz="1200" dirty="0" smtClean="0">
                          <a:solidFill>
                            <a:schemeClr val="tx2"/>
                          </a:solidFill>
                        </a:rPr>
                        <a:t>Parameter</a:t>
                      </a:r>
                      <a:endParaRPr lang="en-GB" sz="1200" dirty="0">
                        <a:solidFill>
                          <a:schemeClr val="tx2"/>
                        </a:solidFill>
                      </a:endParaRPr>
                    </a:p>
                  </a:txBody>
                  <a:tcPr marL="68576" marR="68576" marT="0" marB="0" anchor="ctr"/>
                </a:tc>
                <a:tc gridSpan="3">
                  <a:txBody>
                    <a:bodyPr/>
                    <a:lstStyle/>
                    <a:p>
                      <a:pPr algn="ctr" hangingPunct="0">
                        <a:spcAft>
                          <a:spcPts val="0"/>
                        </a:spcAft>
                      </a:pPr>
                      <a:r>
                        <a:rPr lang="en-US" sz="1200" dirty="0" smtClean="0">
                          <a:solidFill>
                            <a:schemeClr val="tx2"/>
                          </a:solidFill>
                          <a:effectLst/>
                        </a:rPr>
                        <a:t>Pixel</a:t>
                      </a:r>
                      <a:r>
                        <a:rPr lang="en-US" sz="1200" baseline="0" dirty="0" smtClean="0">
                          <a:solidFill>
                            <a:schemeClr val="tx2"/>
                          </a:solidFill>
                          <a:effectLst/>
                        </a:rPr>
                        <a:t> </a:t>
                      </a:r>
                      <a:r>
                        <a:rPr lang="en-US" sz="1200" dirty="0" smtClean="0">
                          <a:solidFill>
                            <a:schemeClr val="tx2"/>
                          </a:solidFill>
                          <a:effectLst/>
                        </a:rPr>
                        <a:t>array experiment</a:t>
                      </a:r>
                      <a:endParaRPr lang="en-GB" sz="1200" dirty="0">
                        <a:solidFill>
                          <a:schemeClr val="tx2"/>
                        </a:solidFill>
                        <a:effectLst/>
                        <a:latin typeface="Times New Roman"/>
                        <a:ea typeface="Times New Roman"/>
                      </a:endParaRPr>
                    </a:p>
                  </a:txBody>
                  <a:tcPr marL="68576" marR="68576" marT="0" marB="0"/>
                </a:tc>
                <a:tc hMerge="1">
                  <a:txBody>
                    <a:bodyPr/>
                    <a:lstStyle/>
                    <a:p>
                      <a:endParaRPr lang="en-GB" dirty="0"/>
                    </a:p>
                  </a:txBody>
                  <a:tcPr marL="68590" marR="68590" marT="0" marB="0"/>
                </a:tc>
                <a:tc hMerge="1">
                  <a:txBody>
                    <a:bodyPr/>
                    <a:lstStyle/>
                    <a:p>
                      <a:pPr algn="ctr" hangingPunct="0">
                        <a:spcAft>
                          <a:spcPts val="0"/>
                        </a:spcAft>
                      </a:pPr>
                      <a:endParaRPr lang="en-GB" sz="1200" dirty="0">
                        <a:solidFill>
                          <a:schemeClr val="tx2"/>
                        </a:solidFill>
                        <a:effectLst/>
                        <a:latin typeface="Times New Roman"/>
                        <a:ea typeface="Times New Roman"/>
                      </a:endParaRPr>
                    </a:p>
                  </a:txBody>
                  <a:tcPr marL="68590" marR="68590" marT="0" marB="0"/>
                </a:tc>
              </a:tr>
              <a:tr h="223425">
                <a:tc vMerge="1">
                  <a:txBody>
                    <a:bodyPr/>
                    <a:lstStyle/>
                    <a:p>
                      <a:endParaRPr lang="en-GB"/>
                    </a:p>
                  </a:txBody>
                  <a:tcPr/>
                </a:tc>
                <a:tc>
                  <a:txBody>
                    <a:bodyPr/>
                    <a:lstStyle/>
                    <a:p>
                      <a:pPr algn="ctr" hangingPunct="0">
                        <a:spcAft>
                          <a:spcPts val="0"/>
                        </a:spcAft>
                        <a:tabLst>
                          <a:tab pos="524510" algn="l"/>
                        </a:tabLst>
                      </a:pPr>
                      <a:r>
                        <a:rPr lang="en-US" sz="1200" b="1" dirty="0" smtClean="0">
                          <a:solidFill>
                            <a:schemeClr val="tx2"/>
                          </a:solidFill>
                          <a:effectLst/>
                        </a:rPr>
                        <a:t>1</a:t>
                      </a:r>
                      <a:endParaRPr lang="en-GB" sz="1200" b="1" dirty="0">
                        <a:solidFill>
                          <a:schemeClr val="tx2"/>
                        </a:solidFill>
                        <a:effectLst/>
                        <a:latin typeface="Times New Roman"/>
                        <a:ea typeface="Times New Roman"/>
                      </a:endParaRPr>
                    </a:p>
                  </a:txBody>
                  <a:tcPr marL="68576" marR="68576" marT="0" marB="0" anchor="ctr"/>
                </a:tc>
                <a:tc>
                  <a:txBody>
                    <a:bodyPr/>
                    <a:lstStyle/>
                    <a:p>
                      <a:pPr algn="ctr" hangingPunct="0">
                        <a:spcAft>
                          <a:spcPts val="0"/>
                        </a:spcAft>
                        <a:tabLst>
                          <a:tab pos="524510" algn="l"/>
                        </a:tabLst>
                      </a:pPr>
                      <a:r>
                        <a:rPr lang="en-US" sz="1200" b="1" dirty="0" smtClean="0">
                          <a:solidFill>
                            <a:schemeClr val="tx2"/>
                          </a:solidFill>
                          <a:effectLst/>
                        </a:rPr>
                        <a:t>2</a:t>
                      </a:r>
                      <a:endParaRPr lang="en-GB" sz="1200" b="1" dirty="0">
                        <a:solidFill>
                          <a:schemeClr val="tx2"/>
                        </a:solidFill>
                        <a:effectLst/>
                        <a:latin typeface="Times New Roman"/>
                        <a:ea typeface="Times New Roman"/>
                      </a:endParaRPr>
                    </a:p>
                  </a:txBody>
                  <a:tcPr marL="68576" marR="68576" marT="0" marB="0" anchor="ctr"/>
                </a:tc>
                <a:tc>
                  <a:txBody>
                    <a:bodyPr/>
                    <a:lstStyle/>
                    <a:p>
                      <a:pPr algn="ctr" hangingPunct="0">
                        <a:spcAft>
                          <a:spcPts val="0"/>
                        </a:spcAft>
                      </a:pPr>
                      <a:r>
                        <a:rPr lang="en-US" sz="1200" b="1" dirty="0" smtClean="0">
                          <a:solidFill>
                            <a:schemeClr val="tx2"/>
                          </a:solidFill>
                          <a:effectLst/>
                        </a:rPr>
                        <a:t>3</a:t>
                      </a:r>
                      <a:endParaRPr lang="en-GB" sz="1200" b="1" dirty="0">
                        <a:solidFill>
                          <a:schemeClr val="tx2"/>
                        </a:solidFill>
                        <a:effectLst/>
                        <a:latin typeface="Times New Roman"/>
                        <a:ea typeface="Times New Roman"/>
                      </a:endParaRPr>
                    </a:p>
                  </a:txBody>
                  <a:tcPr marL="68576" marR="68576" marT="0" marB="0" anchor="ctr"/>
                </a:tc>
              </a:tr>
              <a:tr h="182892">
                <a:tc>
                  <a:txBody>
                    <a:bodyPr/>
                    <a:lstStyle/>
                    <a:p>
                      <a:pPr hangingPunct="0">
                        <a:spcAft>
                          <a:spcPts val="0"/>
                        </a:spcAft>
                      </a:pPr>
                      <a:r>
                        <a:rPr lang="en-US" sz="1200" b="1" dirty="0">
                          <a:solidFill>
                            <a:schemeClr val="tx2"/>
                          </a:solidFill>
                          <a:effectLst/>
                        </a:rPr>
                        <a:t>Pedestal </a:t>
                      </a:r>
                      <a:r>
                        <a:rPr lang="en-US" sz="1200" b="0" dirty="0" smtClean="0">
                          <a:solidFill>
                            <a:schemeClr val="tx2"/>
                          </a:solidFill>
                          <a:effectLst/>
                        </a:rPr>
                        <a:t>(mV</a:t>
                      </a:r>
                      <a:r>
                        <a:rPr lang="en-US" sz="1200" b="0" dirty="0">
                          <a:solidFill>
                            <a:schemeClr val="tx2"/>
                          </a:solidFill>
                          <a:effectLst/>
                        </a:rPr>
                        <a:t>)</a:t>
                      </a:r>
                      <a:endParaRPr lang="en-GB" sz="1200" b="0" dirty="0">
                        <a:solidFill>
                          <a:schemeClr val="tx2"/>
                        </a:solidFill>
                        <a:effectLst/>
                        <a:latin typeface="Times New Roman"/>
                        <a:ea typeface="Times New Roman"/>
                      </a:endParaRPr>
                    </a:p>
                  </a:txBody>
                  <a:tcPr marL="68576" marR="68576" marT="0" marB="0"/>
                </a:tc>
                <a:tc>
                  <a:txBody>
                    <a:bodyPr/>
                    <a:lstStyle/>
                    <a:p>
                      <a:pPr algn="ctr" hangingPunct="0">
                        <a:spcAft>
                          <a:spcPts val="0"/>
                        </a:spcAft>
                      </a:pPr>
                      <a:r>
                        <a:rPr lang="en-US" sz="1200" b="1" dirty="0">
                          <a:solidFill>
                            <a:schemeClr val="tx2"/>
                          </a:solidFill>
                          <a:effectLst/>
                          <a:latin typeface="+mj-lt"/>
                        </a:rPr>
                        <a:t>480</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dirty="0">
                          <a:solidFill>
                            <a:schemeClr val="tx2"/>
                          </a:solidFill>
                          <a:effectLst/>
                          <a:latin typeface="+mj-lt"/>
                        </a:rPr>
                        <a:t>600</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a:solidFill>
                            <a:schemeClr val="tx2"/>
                          </a:solidFill>
                          <a:effectLst/>
                          <a:latin typeface="+mj-lt"/>
                        </a:rPr>
                        <a:t>666</a:t>
                      </a:r>
                      <a:endParaRPr lang="en-GB" sz="1200" b="1">
                        <a:solidFill>
                          <a:schemeClr val="tx2"/>
                        </a:solidFill>
                        <a:effectLst/>
                        <a:latin typeface="+mj-lt"/>
                        <a:ea typeface="Times New Roman"/>
                      </a:endParaRPr>
                    </a:p>
                  </a:txBody>
                  <a:tcPr marL="68576" marR="68576" marT="0" marB="0" anchor="ctr"/>
                </a:tc>
              </a:tr>
              <a:tr h="182892">
                <a:tc>
                  <a:txBody>
                    <a:bodyPr/>
                    <a:lstStyle/>
                    <a:p>
                      <a:pPr hangingPunct="0">
                        <a:spcAft>
                          <a:spcPts val="0"/>
                        </a:spcAft>
                      </a:pPr>
                      <a:r>
                        <a:rPr lang="en-US" sz="1200" b="1" dirty="0">
                          <a:solidFill>
                            <a:schemeClr val="tx2"/>
                          </a:solidFill>
                          <a:effectLst/>
                        </a:rPr>
                        <a:t>Pedestal  </a:t>
                      </a:r>
                      <a:r>
                        <a:rPr lang="en-US" sz="1200" b="1" dirty="0" err="1" smtClean="0">
                          <a:solidFill>
                            <a:schemeClr val="tx2"/>
                          </a:solidFill>
                          <a:effectLst/>
                        </a:rPr>
                        <a:t>Std</a:t>
                      </a:r>
                      <a:r>
                        <a:rPr lang="en-US" sz="1200" b="1" dirty="0" smtClean="0">
                          <a:solidFill>
                            <a:schemeClr val="tx2"/>
                          </a:solidFill>
                          <a:effectLst/>
                        </a:rPr>
                        <a:t> </a:t>
                      </a:r>
                      <a:r>
                        <a:rPr lang="en-US" sz="1200" b="1" dirty="0" err="1" smtClean="0">
                          <a:solidFill>
                            <a:schemeClr val="tx2"/>
                          </a:solidFill>
                          <a:effectLst/>
                        </a:rPr>
                        <a:t>Dev</a:t>
                      </a:r>
                      <a:r>
                        <a:rPr lang="en-US" sz="1200" b="1" dirty="0" smtClean="0">
                          <a:solidFill>
                            <a:schemeClr val="tx2"/>
                          </a:solidFill>
                          <a:effectLst/>
                        </a:rPr>
                        <a:t> </a:t>
                      </a:r>
                      <a:r>
                        <a:rPr lang="en-US" sz="1200" b="0" dirty="0">
                          <a:solidFill>
                            <a:schemeClr val="tx2"/>
                          </a:solidFill>
                          <a:effectLst/>
                        </a:rPr>
                        <a:t>(mV)</a:t>
                      </a:r>
                      <a:endParaRPr lang="en-GB" sz="1200" b="0" dirty="0">
                        <a:solidFill>
                          <a:schemeClr val="tx2"/>
                        </a:solidFill>
                        <a:effectLst/>
                        <a:latin typeface="Times New Roman"/>
                        <a:ea typeface="Times New Roman"/>
                      </a:endParaRPr>
                    </a:p>
                  </a:txBody>
                  <a:tcPr marL="68576" marR="68576" marT="0" marB="0"/>
                </a:tc>
                <a:tc>
                  <a:txBody>
                    <a:bodyPr/>
                    <a:lstStyle/>
                    <a:p>
                      <a:pPr algn="ctr" hangingPunct="0">
                        <a:spcAft>
                          <a:spcPts val="0"/>
                        </a:spcAft>
                      </a:pPr>
                      <a:r>
                        <a:rPr lang="en-US" sz="1200" b="1" dirty="0">
                          <a:solidFill>
                            <a:schemeClr val="tx2"/>
                          </a:solidFill>
                          <a:effectLst/>
                          <a:latin typeface="+mj-lt"/>
                        </a:rPr>
                        <a:t> </a:t>
                      </a:r>
                      <a:r>
                        <a:rPr lang="en-US" sz="1200" b="1" dirty="0" smtClean="0">
                          <a:solidFill>
                            <a:schemeClr val="tx2"/>
                          </a:solidFill>
                          <a:effectLst/>
                          <a:latin typeface="+mj-lt"/>
                        </a:rPr>
                        <a:t>28</a:t>
                      </a:r>
                      <a:endParaRPr lang="en-GB" sz="1200" b="1" dirty="0">
                        <a:solidFill>
                          <a:schemeClr val="tx2"/>
                        </a:solidFill>
                        <a:effectLst/>
                        <a:latin typeface="+mj-lt"/>
                        <a:ea typeface="Times New Roman"/>
                      </a:endParaRPr>
                    </a:p>
                  </a:txBody>
                  <a:tcPr marL="68576" marR="68576" marT="0" marB="0" anchor="ctr"/>
                </a:tc>
                <a:tc>
                  <a:txBody>
                    <a:bodyPr/>
                    <a:lstStyle/>
                    <a:p>
                      <a:pPr algn="ctr"/>
                      <a:r>
                        <a:rPr lang="en-GB" sz="1200" b="1" dirty="0" smtClean="0">
                          <a:solidFill>
                            <a:schemeClr val="tx2"/>
                          </a:solidFill>
                          <a:latin typeface="+mj-lt"/>
                        </a:rPr>
                        <a:t>28</a:t>
                      </a:r>
                      <a:endParaRPr lang="en-GB" sz="1200" b="1" dirty="0">
                        <a:solidFill>
                          <a:schemeClr val="tx2"/>
                        </a:solidFill>
                        <a:latin typeface="+mj-lt"/>
                      </a:endParaRPr>
                    </a:p>
                  </a:txBody>
                  <a:tcPr marL="68576" marR="68576" marT="0" marB="0" anchor="ctr"/>
                </a:tc>
                <a:tc>
                  <a:txBody>
                    <a:bodyPr/>
                    <a:lstStyle/>
                    <a:p>
                      <a:pPr algn="ctr" hangingPunct="0">
                        <a:spcAft>
                          <a:spcPts val="0"/>
                        </a:spcAft>
                      </a:pPr>
                      <a:r>
                        <a:rPr lang="en-GB" sz="1200" b="1" dirty="0" smtClean="0">
                          <a:solidFill>
                            <a:schemeClr val="tx2"/>
                          </a:solidFill>
                          <a:effectLst/>
                          <a:latin typeface="+mj-lt"/>
                          <a:ea typeface="Times New Roman"/>
                        </a:rPr>
                        <a:t>46</a:t>
                      </a:r>
                      <a:endParaRPr lang="en-GB" sz="1200" b="1" dirty="0">
                        <a:solidFill>
                          <a:schemeClr val="tx2"/>
                        </a:solidFill>
                        <a:effectLst/>
                        <a:latin typeface="+mj-lt"/>
                        <a:ea typeface="Times New Roman"/>
                      </a:endParaRPr>
                    </a:p>
                  </a:txBody>
                  <a:tcPr marL="68576" marR="68576" marT="0" marB="0" anchor="ctr"/>
                </a:tc>
              </a:tr>
              <a:tr h="212720">
                <a:tc>
                  <a:txBody>
                    <a:bodyPr/>
                    <a:lstStyle/>
                    <a:p>
                      <a:pPr hangingPunct="0">
                        <a:spcAft>
                          <a:spcPts val="0"/>
                        </a:spcAft>
                      </a:pPr>
                      <a:r>
                        <a:rPr lang="en-US" sz="1200" b="1" dirty="0">
                          <a:solidFill>
                            <a:schemeClr val="tx2"/>
                          </a:solidFill>
                          <a:effectLst/>
                        </a:rPr>
                        <a:t>Mean signal </a:t>
                      </a:r>
                      <a:r>
                        <a:rPr lang="en-US" sz="1200" b="0" dirty="0">
                          <a:solidFill>
                            <a:schemeClr val="tx2"/>
                          </a:solidFill>
                          <a:effectLst/>
                        </a:rPr>
                        <a:t>(mV/K)</a:t>
                      </a:r>
                      <a:endParaRPr lang="en-GB" sz="1200" b="0" dirty="0">
                        <a:solidFill>
                          <a:schemeClr val="tx2"/>
                        </a:solidFill>
                        <a:effectLst/>
                        <a:latin typeface="Times New Roman"/>
                        <a:ea typeface="Times New Roman"/>
                      </a:endParaRPr>
                    </a:p>
                  </a:txBody>
                  <a:tcPr marL="68576" marR="68576" marT="0" marB="0"/>
                </a:tc>
                <a:tc>
                  <a:txBody>
                    <a:bodyPr/>
                    <a:lstStyle/>
                    <a:p>
                      <a:pPr algn="ctr" hangingPunct="0">
                        <a:spcAft>
                          <a:spcPts val="0"/>
                        </a:spcAft>
                      </a:pPr>
                      <a:r>
                        <a:rPr lang="en-US" sz="1200" b="1" dirty="0" smtClean="0">
                          <a:solidFill>
                            <a:schemeClr val="tx2"/>
                          </a:solidFill>
                          <a:effectLst/>
                          <a:latin typeface="+mj-lt"/>
                        </a:rPr>
                        <a:t>18</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dirty="0" smtClean="0">
                          <a:solidFill>
                            <a:schemeClr val="tx2"/>
                          </a:solidFill>
                          <a:effectLst/>
                          <a:latin typeface="+mj-lt"/>
                        </a:rPr>
                        <a:t>22</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dirty="0" smtClean="0">
                          <a:solidFill>
                            <a:schemeClr val="tx2"/>
                          </a:solidFill>
                          <a:effectLst/>
                          <a:latin typeface="+mj-lt"/>
                        </a:rPr>
                        <a:t>21</a:t>
                      </a:r>
                      <a:endParaRPr lang="en-GB" sz="1200" b="1" dirty="0">
                        <a:solidFill>
                          <a:schemeClr val="tx2"/>
                        </a:solidFill>
                        <a:effectLst/>
                        <a:latin typeface="+mj-lt"/>
                        <a:ea typeface="Times New Roman"/>
                      </a:endParaRPr>
                    </a:p>
                  </a:txBody>
                  <a:tcPr marL="68576" marR="68576" marT="0" marB="0" anchor="ctr"/>
                </a:tc>
              </a:tr>
              <a:tr h="182892">
                <a:tc>
                  <a:txBody>
                    <a:bodyPr/>
                    <a:lstStyle/>
                    <a:p>
                      <a:pPr hangingPunct="0">
                        <a:spcAft>
                          <a:spcPts val="0"/>
                        </a:spcAft>
                      </a:pPr>
                      <a:r>
                        <a:rPr lang="en-US" sz="1200" b="1" dirty="0">
                          <a:solidFill>
                            <a:schemeClr val="tx2"/>
                          </a:solidFill>
                          <a:effectLst/>
                        </a:rPr>
                        <a:t>Signal </a:t>
                      </a:r>
                      <a:r>
                        <a:rPr lang="en-US" sz="1200" b="1" dirty="0" err="1" smtClean="0">
                          <a:solidFill>
                            <a:schemeClr val="tx2"/>
                          </a:solidFill>
                          <a:effectLst/>
                        </a:rPr>
                        <a:t>Std</a:t>
                      </a:r>
                      <a:r>
                        <a:rPr lang="en-US" sz="1200" b="1" baseline="0" dirty="0" smtClean="0">
                          <a:solidFill>
                            <a:schemeClr val="tx2"/>
                          </a:solidFill>
                          <a:effectLst/>
                        </a:rPr>
                        <a:t> </a:t>
                      </a:r>
                      <a:r>
                        <a:rPr lang="en-US" sz="1200" b="1" dirty="0" err="1" smtClean="0">
                          <a:solidFill>
                            <a:schemeClr val="tx2"/>
                          </a:solidFill>
                          <a:effectLst/>
                        </a:rPr>
                        <a:t>Dev</a:t>
                      </a:r>
                      <a:r>
                        <a:rPr lang="en-US" sz="1200" b="1" dirty="0" smtClean="0">
                          <a:solidFill>
                            <a:schemeClr val="tx2"/>
                          </a:solidFill>
                          <a:effectLst/>
                        </a:rPr>
                        <a:t> </a:t>
                      </a:r>
                      <a:r>
                        <a:rPr lang="en-US" sz="1200" b="0" dirty="0" smtClean="0">
                          <a:solidFill>
                            <a:schemeClr val="tx2"/>
                          </a:solidFill>
                          <a:effectLst/>
                        </a:rPr>
                        <a:t>(</a:t>
                      </a:r>
                      <a:r>
                        <a:rPr lang="en-US" sz="1200" b="0" dirty="0" err="1" smtClean="0">
                          <a:solidFill>
                            <a:schemeClr val="tx2"/>
                          </a:solidFill>
                          <a:effectLst/>
                        </a:rPr>
                        <a:t>mK</a:t>
                      </a:r>
                      <a:r>
                        <a:rPr lang="en-US" sz="1200" b="0" dirty="0" smtClean="0">
                          <a:solidFill>
                            <a:schemeClr val="tx2"/>
                          </a:solidFill>
                          <a:effectLst/>
                        </a:rPr>
                        <a:t>)</a:t>
                      </a:r>
                      <a:endParaRPr lang="en-GB" sz="1200" b="0" dirty="0">
                        <a:solidFill>
                          <a:schemeClr val="tx2"/>
                        </a:solidFill>
                        <a:effectLst/>
                        <a:latin typeface="Times New Roman"/>
                        <a:ea typeface="Times New Roman"/>
                      </a:endParaRPr>
                    </a:p>
                  </a:txBody>
                  <a:tcPr marL="68576" marR="68576" marT="0" marB="0"/>
                </a:tc>
                <a:tc>
                  <a:txBody>
                    <a:bodyPr/>
                    <a:lstStyle/>
                    <a:p>
                      <a:pPr algn="ctr" hangingPunct="0">
                        <a:spcAft>
                          <a:spcPts val="0"/>
                        </a:spcAft>
                      </a:pPr>
                      <a:r>
                        <a:rPr lang="en-US" sz="1200" b="1" dirty="0" smtClean="0">
                          <a:solidFill>
                            <a:schemeClr val="tx2"/>
                          </a:solidFill>
                          <a:effectLst/>
                          <a:latin typeface="+mj-lt"/>
                        </a:rPr>
                        <a:t>0.6</a:t>
                      </a:r>
                      <a:r>
                        <a:rPr lang="en-US" sz="1200" b="1" dirty="0">
                          <a:solidFill>
                            <a:schemeClr val="tx2"/>
                          </a:solidFill>
                          <a:effectLst/>
                          <a:latin typeface="+mj-lt"/>
                        </a:rPr>
                        <a:t> </a:t>
                      </a:r>
                      <a:endParaRPr lang="en-GB" sz="1200" b="1" dirty="0">
                        <a:solidFill>
                          <a:schemeClr val="tx2"/>
                        </a:solidFill>
                        <a:effectLst/>
                        <a:latin typeface="+mj-lt"/>
                        <a:ea typeface="Times New Roman"/>
                      </a:endParaRPr>
                    </a:p>
                  </a:txBody>
                  <a:tcPr marL="68576" marR="68576" marT="0" marB="0" anchor="ctr"/>
                </a:tc>
                <a:tc>
                  <a:txBody>
                    <a:bodyPr/>
                    <a:lstStyle/>
                    <a:p>
                      <a:pPr algn="ctr"/>
                      <a:r>
                        <a:rPr lang="en-US" sz="1200" b="1" dirty="0" smtClean="0">
                          <a:solidFill>
                            <a:schemeClr val="tx2"/>
                          </a:solidFill>
                          <a:effectLst/>
                          <a:latin typeface="+mj-lt"/>
                        </a:rPr>
                        <a:t>0.6</a:t>
                      </a:r>
                      <a:endParaRPr lang="en-GB" sz="1200" b="1" dirty="0">
                        <a:solidFill>
                          <a:schemeClr val="tx2"/>
                        </a:solidFill>
                        <a:latin typeface="+mj-lt"/>
                      </a:endParaRPr>
                    </a:p>
                  </a:txBody>
                  <a:tcPr marL="68576" marR="68576" marT="0" marB="0" anchor="ctr"/>
                </a:tc>
                <a:tc>
                  <a:txBody>
                    <a:bodyPr/>
                    <a:lstStyle/>
                    <a:p>
                      <a:pPr algn="ctr" hangingPunct="0">
                        <a:spcAft>
                          <a:spcPts val="0"/>
                        </a:spcAft>
                      </a:pPr>
                      <a:r>
                        <a:rPr lang="en-US" sz="1200" b="1" dirty="0">
                          <a:solidFill>
                            <a:schemeClr val="tx2"/>
                          </a:solidFill>
                          <a:effectLst/>
                          <a:latin typeface="+mj-lt"/>
                        </a:rPr>
                        <a:t>1.1</a:t>
                      </a:r>
                      <a:endParaRPr lang="en-GB" sz="1200" b="1" dirty="0">
                        <a:solidFill>
                          <a:schemeClr val="tx2"/>
                        </a:solidFill>
                        <a:effectLst/>
                        <a:latin typeface="+mj-lt"/>
                        <a:ea typeface="Times New Roman"/>
                      </a:endParaRPr>
                    </a:p>
                  </a:txBody>
                  <a:tcPr marL="68576" marR="68576" marT="0" marB="0" anchor="ctr"/>
                </a:tc>
              </a:tr>
              <a:tr h="207146">
                <a:tc>
                  <a:txBody>
                    <a:bodyPr/>
                    <a:lstStyle/>
                    <a:p>
                      <a:pPr hangingPunct="0">
                        <a:spcAft>
                          <a:spcPts val="0"/>
                        </a:spcAft>
                      </a:pPr>
                      <a:r>
                        <a:rPr lang="en-US" sz="1200" b="1" dirty="0" smtClean="0">
                          <a:solidFill>
                            <a:schemeClr val="tx2"/>
                          </a:solidFill>
                          <a:effectLst/>
                        </a:rPr>
                        <a:t>Median NETD </a:t>
                      </a:r>
                      <a:r>
                        <a:rPr lang="en-US" sz="1200" b="0" dirty="0">
                          <a:solidFill>
                            <a:schemeClr val="tx2"/>
                          </a:solidFill>
                          <a:effectLst/>
                        </a:rPr>
                        <a:t>(</a:t>
                      </a:r>
                      <a:r>
                        <a:rPr lang="en-US" sz="1200" b="0" dirty="0" err="1">
                          <a:solidFill>
                            <a:schemeClr val="tx2"/>
                          </a:solidFill>
                          <a:effectLst/>
                        </a:rPr>
                        <a:t>mK</a:t>
                      </a:r>
                      <a:r>
                        <a:rPr lang="en-US" sz="1200" b="0" dirty="0">
                          <a:solidFill>
                            <a:schemeClr val="tx2"/>
                          </a:solidFill>
                          <a:effectLst/>
                        </a:rPr>
                        <a:t>)</a:t>
                      </a:r>
                      <a:endParaRPr lang="en-GB" sz="1200" b="0" dirty="0">
                        <a:solidFill>
                          <a:schemeClr val="tx2"/>
                        </a:solidFill>
                        <a:effectLst/>
                        <a:latin typeface="Times New Roman"/>
                        <a:ea typeface="Times New Roman"/>
                      </a:endParaRPr>
                    </a:p>
                  </a:txBody>
                  <a:tcPr marL="68576" marR="68576" marT="0" marB="0"/>
                </a:tc>
                <a:tc>
                  <a:txBody>
                    <a:bodyPr/>
                    <a:lstStyle/>
                    <a:p>
                      <a:pPr algn="ctr" hangingPunct="0">
                        <a:spcAft>
                          <a:spcPts val="0"/>
                        </a:spcAft>
                      </a:pPr>
                      <a:r>
                        <a:rPr lang="en-US" sz="1200" b="1" dirty="0">
                          <a:solidFill>
                            <a:schemeClr val="tx2"/>
                          </a:solidFill>
                          <a:effectLst/>
                          <a:latin typeface="+mj-lt"/>
                        </a:rPr>
                        <a:t>27</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dirty="0" smtClean="0">
                          <a:solidFill>
                            <a:schemeClr val="tx2"/>
                          </a:solidFill>
                          <a:effectLst/>
                          <a:latin typeface="+mj-lt"/>
                        </a:rPr>
                        <a:t>25</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dirty="0">
                          <a:solidFill>
                            <a:schemeClr val="tx2"/>
                          </a:solidFill>
                          <a:effectLst/>
                          <a:latin typeface="+mj-lt"/>
                        </a:rPr>
                        <a:t>29</a:t>
                      </a:r>
                      <a:endParaRPr lang="en-GB" sz="1200" b="1" dirty="0">
                        <a:solidFill>
                          <a:schemeClr val="tx2"/>
                        </a:solidFill>
                        <a:effectLst/>
                        <a:latin typeface="+mj-lt"/>
                        <a:ea typeface="Times New Roman"/>
                      </a:endParaRPr>
                    </a:p>
                  </a:txBody>
                  <a:tcPr marL="68576" marR="68576" marT="0" marB="0" anchor="ctr"/>
                </a:tc>
              </a:tr>
              <a:tr h="182892">
                <a:tc>
                  <a:txBody>
                    <a:bodyPr/>
                    <a:lstStyle/>
                    <a:p>
                      <a:pPr hangingPunct="0">
                        <a:spcAft>
                          <a:spcPts val="0"/>
                        </a:spcAft>
                      </a:pPr>
                      <a:r>
                        <a:rPr lang="en-GB" sz="1200" b="1" dirty="0" smtClean="0">
                          <a:solidFill>
                            <a:schemeClr val="tx2"/>
                          </a:solidFill>
                          <a:effectLst/>
                          <a:latin typeface="Arial" pitchFamily="34" charset="0"/>
                          <a:ea typeface="Times New Roman"/>
                          <a:cs typeface="Arial" pitchFamily="34" charset="0"/>
                        </a:rPr>
                        <a:t>NETD </a:t>
                      </a:r>
                      <a:r>
                        <a:rPr lang="en-GB" sz="1200" b="1" dirty="0" err="1" smtClean="0">
                          <a:solidFill>
                            <a:schemeClr val="tx2"/>
                          </a:solidFill>
                          <a:effectLst/>
                          <a:latin typeface="Arial" pitchFamily="34" charset="0"/>
                          <a:ea typeface="Times New Roman"/>
                          <a:cs typeface="Arial" pitchFamily="34" charset="0"/>
                        </a:rPr>
                        <a:t>Std</a:t>
                      </a:r>
                      <a:r>
                        <a:rPr lang="en-GB" sz="1200" b="1" dirty="0" smtClean="0">
                          <a:solidFill>
                            <a:schemeClr val="tx2"/>
                          </a:solidFill>
                          <a:effectLst/>
                          <a:latin typeface="Arial" pitchFamily="34" charset="0"/>
                          <a:ea typeface="Times New Roman"/>
                          <a:cs typeface="Arial" pitchFamily="34" charset="0"/>
                        </a:rPr>
                        <a:t> </a:t>
                      </a:r>
                      <a:r>
                        <a:rPr lang="en-GB" sz="1200" b="1" dirty="0" err="1" smtClean="0">
                          <a:solidFill>
                            <a:schemeClr val="tx2"/>
                          </a:solidFill>
                          <a:effectLst/>
                          <a:latin typeface="Arial" pitchFamily="34" charset="0"/>
                          <a:ea typeface="Times New Roman"/>
                          <a:cs typeface="Arial" pitchFamily="34" charset="0"/>
                        </a:rPr>
                        <a:t>Dev</a:t>
                      </a:r>
                      <a:r>
                        <a:rPr lang="en-GB" sz="1200" b="1" dirty="0" smtClean="0">
                          <a:solidFill>
                            <a:schemeClr val="tx2"/>
                          </a:solidFill>
                          <a:effectLst/>
                          <a:latin typeface="Arial" pitchFamily="34" charset="0"/>
                          <a:ea typeface="Times New Roman"/>
                          <a:cs typeface="Arial" pitchFamily="34" charset="0"/>
                        </a:rPr>
                        <a:t> </a:t>
                      </a:r>
                      <a:r>
                        <a:rPr lang="en-GB" sz="1200" b="0" dirty="0" smtClean="0">
                          <a:solidFill>
                            <a:schemeClr val="tx2"/>
                          </a:solidFill>
                          <a:effectLst/>
                          <a:latin typeface="Arial" pitchFamily="34" charset="0"/>
                          <a:ea typeface="Times New Roman"/>
                          <a:cs typeface="Arial" pitchFamily="34" charset="0"/>
                        </a:rPr>
                        <a:t>(</a:t>
                      </a:r>
                      <a:r>
                        <a:rPr lang="en-GB" sz="1200" b="0" dirty="0" err="1" smtClean="0">
                          <a:solidFill>
                            <a:schemeClr val="tx2"/>
                          </a:solidFill>
                          <a:effectLst/>
                          <a:latin typeface="Arial" pitchFamily="34" charset="0"/>
                          <a:ea typeface="Times New Roman"/>
                          <a:cs typeface="Arial" pitchFamily="34" charset="0"/>
                        </a:rPr>
                        <a:t>mK</a:t>
                      </a:r>
                      <a:r>
                        <a:rPr lang="en-GB" sz="1200" b="0" dirty="0" smtClean="0">
                          <a:solidFill>
                            <a:schemeClr val="tx2"/>
                          </a:solidFill>
                          <a:effectLst/>
                          <a:latin typeface="Arial" pitchFamily="34" charset="0"/>
                          <a:ea typeface="Times New Roman"/>
                          <a:cs typeface="Arial" pitchFamily="34" charset="0"/>
                        </a:rPr>
                        <a:t>)</a:t>
                      </a:r>
                      <a:endParaRPr lang="en-GB" sz="1200" b="0" dirty="0">
                        <a:solidFill>
                          <a:schemeClr val="tx2"/>
                        </a:solidFill>
                        <a:effectLst/>
                        <a:latin typeface="Arial" pitchFamily="34" charset="0"/>
                        <a:ea typeface="Times New Roman"/>
                        <a:cs typeface="Arial" pitchFamily="34" charset="0"/>
                      </a:endParaRPr>
                    </a:p>
                  </a:txBody>
                  <a:tcPr marL="68576" marR="68576" marT="0" marB="0"/>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GB" sz="1200" b="1" dirty="0" smtClean="0">
                          <a:solidFill>
                            <a:schemeClr val="tx2"/>
                          </a:solidFill>
                          <a:effectLst/>
                          <a:latin typeface="+mj-lt"/>
                          <a:ea typeface="Times New Roman"/>
                        </a:rPr>
                        <a:t>3.7</a:t>
                      </a:r>
                    </a:p>
                  </a:txBody>
                  <a:tcPr marL="68576" marR="68576" marT="0" marB="0" anchor="ctr"/>
                </a:tc>
                <a:tc>
                  <a:txBody>
                    <a:bodyPr/>
                    <a:lstStyle/>
                    <a:p>
                      <a:pPr algn="ctr" hangingPunct="0">
                        <a:spcAft>
                          <a:spcPts val="0"/>
                        </a:spcAft>
                      </a:pPr>
                      <a:r>
                        <a:rPr lang="en-US" sz="1200" b="1" dirty="0" smtClean="0">
                          <a:solidFill>
                            <a:schemeClr val="tx2"/>
                          </a:solidFill>
                          <a:effectLst/>
                          <a:latin typeface="+mj-lt"/>
                          <a:ea typeface="+mn-ea"/>
                        </a:rPr>
                        <a:t>3.7</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GB" sz="1200" b="1" dirty="0" smtClean="0">
                          <a:solidFill>
                            <a:schemeClr val="tx2"/>
                          </a:solidFill>
                          <a:effectLst/>
                          <a:latin typeface="+mj-lt"/>
                          <a:ea typeface="Times New Roman"/>
                        </a:rPr>
                        <a:t>5.4</a:t>
                      </a:r>
                      <a:endParaRPr lang="en-GB" sz="1200" b="1" dirty="0">
                        <a:solidFill>
                          <a:schemeClr val="tx2"/>
                        </a:solidFill>
                        <a:effectLst/>
                        <a:latin typeface="+mj-lt"/>
                        <a:ea typeface="Times New Roman"/>
                      </a:endParaRPr>
                    </a:p>
                  </a:txBody>
                  <a:tcPr marL="68576" marR="68576" marT="0" marB="0" anchor="ctr"/>
                </a:tc>
              </a:tr>
              <a:tr h="182892">
                <a:tc>
                  <a:txBody>
                    <a:bodyPr/>
                    <a:lstStyle/>
                    <a:p>
                      <a:pPr hangingPunct="0">
                        <a:spcAft>
                          <a:spcPts val="0"/>
                        </a:spcAft>
                      </a:pPr>
                      <a:r>
                        <a:rPr lang="en-US" sz="1200" b="1" dirty="0">
                          <a:solidFill>
                            <a:schemeClr val="tx2"/>
                          </a:solidFill>
                          <a:effectLst/>
                        </a:rPr>
                        <a:t>Operability </a:t>
                      </a:r>
                      <a:r>
                        <a:rPr lang="en-US" sz="1200" b="0" dirty="0">
                          <a:solidFill>
                            <a:schemeClr val="tx2"/>
                          </a:solidFill>
                          <a:effectLst/>
                        </a:rPr>
                        <a:t>(%)</a:t>
                      </a:r>
                      <a:endParaRPr lang="en-GB" sz="1200" b="0" dirty="0">
                        <a:solidFill>
                          <a:schemeClr val="tx2"/>
                        </a:solidFill>
                        <a:effectLst/>
                        <a:latin typeface="Times New Roman"/>
                        <a:ea typeface="Times New Roman"/>
                      </a:endParaRPr>
                    </a:p>
                  </a:txBody>
                  <a:tcPr marL="68576" marR="68576" marT="0" marB="0"/>
                </a:tc>
                <a:tc>
                  <a:txBody>
                    <a:bodyPr/>
                    <a:lstStyle/>
                    <a:p>
                      <a:pPr algn="ctr" hangingPunct="0">
                        <a:spcAft>
                          <a:spcPts val="0"/>
                        </a:spcAft>
                      </a:pPr>
                      <a:r>
                        <a:rPr lang="en-US" sz="1200" b="1" dirty="0" smtClean="0">
                          <a:solidFill>
                            <a:schemeClr val="tx2"/>
                          </a:solidFill>
                          <a:effectLst/>
                          <a:latin typeface="+mj-lt"/>
                        </a:rPr>
                        <a:t>99.76</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GB" sz="1200" b="1" dirty="0" smtClean="0">
                          <a:solidFill>
                            <a:schemeClr val="tx2"/>
                          </a:solidFill>
                          <a:effectLst/>
                          <a:latin typeface="+mj-lt"/>
                          <a:ea typeface="Times New Roman"/>
                        </a:rPr>
                        <a:t>99.86</a:t>
                      </a:r>
                      <a:endParaRPr lang="en-GB" sz="1200" b="1" dirty="0">
                        <a:solidFill>
                          <a:schemeClr val="tx2"/>
                        </a:solidFill>
                        <a:effectLst/>
                        <a:latin typeface="+mj-lt"/>
                        <a:ea typeface="Times New Roman"/>
                      </a:endParaRPr>
                    </a:p>
                  </a:txBody>
                  <a:tcPr marL="68576" marR="68576" marT="0" marB="0" anchor="ctr"/>
                </a:tc>
                <a:tc>
                  <a:txBody>
                    <a:bodyPr/>
                    <a:lstStyle/>
                    <a:p>
                      <a:pPr algn="ctr" hangingPunct="0">
                        <a:spcAft>
                          <a:spcPts val="0"/>
                        </a:spcAft>
                      </a:pPr>
                      <a:r>
                        <a:rPr lang="en-US" sz="1200" b="1" dirty="0">
                          <a:solidFill>
                            <a:schemeClr val="tx2"/>
                          </a:solidFill>
                          <a:effectLst/>
                          <a:latin typeface="+mj-lt"/>
                        </a:rPr>
                        <a:t>99.63</a:t>
                      </a:r>
                      <a:endParaRPr lang="en-GB" sz="1200" b="1" dirty="0">
                        <a:solidFill>
                          <a:schemeClr val="tx2"/>
                        </a:solidFill>
                        <a:effectLst/>
                        <a:latin typeface="+mj-lt"/>
                        <a:ea typeface="Times New Roman"/>
                      </a:endParaRPr>
                    </a:p>
                  </a:txBody>
                  <a:tcPr marL="68576" marR="68576" marT="0" marB="0" anchor="ctr"/>
                </a:tc>
              </a:tr>
            </a:tbl>
          </a:graphicData>
        </a:graphic>
      </p:graphicFrame>
      <p:pic>
        <p:nvPicPr>
          <p:cNvPr id="33847" name="Picture 25600" descr="S:\PROJECTS\PWAS - Persistent Wide Area Surveillance\Technical\Test\Test Results\latest results\M33964-m1  - Noise corrected\Additional\CT63103792.png"/>
          <p:cNvPicPr>
            <a:picLocks noChangeAspect="1" noChangeArrowheads="1"/>
          </p:cNvPicPr>
          <p:nvPr/>
        </p:nvPicPr>
        <p:blipFill>
          <a:blip r:embed="rId2">
            <a:extLst>
              <a:ext uri="{28A0092B-C50C-407E-A947-70E740481C1C}">
                <a14:useLocalDpi xmlns:a14="http://schemas.microsoft.com/office/drawing/2010/main" val="0"/>
              </a:ext>
            </a:extLst>
          </a:blip>
          <a:srcRect l="1717"/>
          <a:stretch>
            <a:fillRect/>
          </a:stretch>
        </p:blipFill>
        <p:spPr bwMode="auto">
          <a:xfrm>
            <a:off x="4953000" y="1076325"/>
            <a:ext cx="37607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tLang="en-US"/>
          </a:p>
        </p:txBody>
      </p:sp>
      <p:sp>
        <p:nvSpPr>
          <p:cNvPr id="17" name="Content Placeholder 1"/>
          <p:cNvSpPr txBox="1">
            <a:spLocks/>
          </p:cNvSpPr>
          <p:nvPr/>
        </p:nvSpPr>
        <p:spPr bwMode="auto">
          <a:xfrm>
            <a:off x="914400" y="1444625"/>
            <a:ext cx="3810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6700" indent="-266700" algn="l" rtl="0" eaLnBrk="0" fontAlgn="base" hangingPunct="0">
              <a:spcBef>
                <a:spcPct val="20000"/>
              </a:spcBef>
              <a:spcAft>
                <a:spcPct val="0"/>
              </a:spcAft>
              <a:buSzPct val="150000"/>
              <a:buBlip>
                <a:blip r:embed="rId3"/>
              </a:buBlip>
              <a:defRPr sz="15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pitchFamily="34" charset="0"/>
              <a:buChar char="•"/>
              <a:defRPr sz="15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pitchFamily="34"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0" indent="0">
              <a:buFontTx/>
              <a:buNone/>
              <a:defRPr/>
            </a:pPr>
            <a:r>
              <a:rPr lang="en-GB" sz="1600" b="1" dirty="0" smtClean="0">
                <a:solidFill>
                  <a:schemeClr val="tx2"/>
                </a:solidFill>
              </a:rPr>
              <a:t>FALCON array trials</a:t>
            </a:r>
          </a:p>
          <a:p>
            <a:pPr>
              <a:defRPr/>
            </a:pPr>
            <a:r>
              <a:rPr lang="en-GB" sz="1600" dirty="0" smtClean="0">
                <a:solidFill>
                  <a:schemeClr val="tx2"/>
                </a:solidFill>
              </a:rPr>
              <a:t>High sensitivity, high uniformity, excellent operability</a:t>
            </a:r>
          </a:p>
        </p:txBody>
      </p:sp>
      <p:pic>
        <p:nvPicPr>
          <p:cNvPr id="33850" name="Picture 84" descr="S:\PROJECTS\PWAS - Persistent Wide Area Surveillance\Technical\Test\Test Results\latest results\M33964-m1  - Noise corrected\Additional\CT7563877789.png"/>
          <p:cNvPicPr>
            <a:picLocks noChangeAspect="1" noChangeArrowheads="1"/>
          </p:cNvPicPr>
          <p:nvPr/>
        </p:nvPicPr>
        <p:blipFill>
          <a:blip r:embed="rId4">
            <a:extLst>
              <a:ext uri="{28A0092B-C50C-407E-A947-70E740481C1C}">
                <a14:useLocalDpi xmlns:a14="http://schemas.microsoft.com/office/drawing/2010/main" val="0"/>
              </a:ext>
            </a:extLst>
          </a:blip>
          <a:srcRect l="2641" t="6097" r="50851" b="59323"/>
          <a:stretch>
            <a:fillRect/>
          </a:stretch>
        </p:blipFill>
        <p:spPr bwMode="auto">
          <a:xfrm>
            <a:off x="415925" y="4267200"/>
            <a:ext cx="399573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925" y="6370638"/>
            <a:ext cx="3995738" cy="230187"/>
          </a:xfrm>
          <a:prstGeom prst="rect">
            <a:avLst/>
          </a:prstGeom>
          <a:solidFill>
            <a:srgbClr val="B8B8B8"/>
          </a:solidFill>
        </p:spPr>
        <p:txBody>
          <a:bodyPr>
            <a:spAutoFit/>
          </a:bodyPr>
          <a:lstStyle/>
          <a:p>
            <a:pPr algn="ctr">
              <a:defRPr/>
            </a:pPr>
            <a:r>
              <a:rPr lang="en-GB" sz="900" b="1" dirty="0">
                <a:solidFill>
                  <a:schemeClr val="tx2"/>
                </a:solidFill>
                <a:latin typeface="Arial" pitchFamily="34" charset="0"/>
              </a:rPr>
              <a:t>NETD (K)</a:t>
            </a:r>
            <a:endParaRPr lang="en-GB" sz="1050" b="1" dirty="0">
              <a:solidFill>
                <a:schemeClr val="tx2"/>
              </a:solidFill>
              <a:latin typeface="Arial" pitchFamily="34" charset="0"/>
            </a:endParaRPr>
          </a:p>
        </p:txBody>
      </p:sp>
      <p:sp>
        <p:nvSpPr>
          <p:cNvPr id="12" name="TextBox 11"/>
          <p:cNvSpPr txBox="1"/>
          <p:nvPr/>
        </p:nvSpPr>
        <p:spPr>
          <a:xfrm>
            <a:off x="6224588" y="6283325"/>
            <a:ext cx="1281112" cy="254000"/>
          </a:xfrm>
          <a:prstGeom prst="rect">
            <a:avLst/>
          </a:prstGeom>
          <a:noFill/>
        </p:spPr>
        <p:txBody>
          <a:bodyPr>
            <a:spAutoFit/>
          </a:bodyPr>
          <a:lstStyle/>
          <a:p>
            <a:pPr algn="ctr">
              <a:defRPr/>
            </a:pPr>
            <a:r>
              <a:rPr lang="en-GB" sz="1050" b="1" dirty="0">
                <a:solidFill>
                  <a:schemeClr val="tx2"/>
                </a:solidFill>
                <a:latin typeface="Arial" pitchFamily="34" charset="0"/>
              </a:rPr>
              <a:t>Column</a:t>
            </a:r>
          </a:p>
        </p:txBody>
      </p:sp>
      <p:sp>
        <p:nvSpPr>
          <p:cNvPr id="13" name="TextBox 12"/>
          <p:cNvSpPr txBox="1"/>
          <p:nvPr/>
        </p:nvSpPr>
        <p:spPr>
          <a:xfrm rot="16200000">
            <a:off x="4454525" y="3649663"/>
            <a:ext cx="1279525" cy="254000"/>
          </a:xfrm>
          <a:prstGeom prst="rect">
            <a:avLst/>
          </a:prstGeom>
          <a:noFill/>
        </p:spPr>
        <p:txBody>
          <a:bodyPr>
            <a:spAutoFit/>
          </a:bodyPr>
          <a:lstStyle/>
          <a:p>
            <a:pPr algn="ctr">
              <a:defRPr/>
            </a:pPr>
            <a:r>
              <a:rPr lang="en-GB" sz="1050" b="1" dirty="0">
                <a:solidFill>
                  <a:schemeClr val="tx2"/>
                </a:solidFill>
                <a:latin typeface="Arial" pitchFamily="34" charset="0"/>
              </a:rPr>
              <a:t>Row</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Established Array Capability</a:t>
            </a:r>
          </a:p>
        </p:txBody>
      </p:sp>
      <p:sp>
        <p:nvSpPr>
          <p:cNvPr id="16387" name="Content Placeholder 2"/>
          <p:cNvSpPr>
            <a:spLocks noGrp="1"/>
          </p:cNvSpPr>
          <p:nvPr>
            <p:ph idx="1"/>
          </p:nvPr>
        </p:nvSpPr>
        <p:spPr>
          <a:xfrm>
            <a:off x="914400" y="1447800"/>
            <a:ext cx="7773988" cy="4940300"/>
          </a:xfrm>
        </p:spPr>
        <p:txBody>
          <a:bodyPr/>
          <a:lstStyle/>
          <a:p>
            <a:pPr>
              <a:buFontTx/>
              <a:buChar char="•"/>
            </a:pPr>
            <a:r>
              <a:rPr lang="en-GB" altLang="en-US" b="1" smtClean="0"/>
              <a:t>ACRT growth for photoconductors, visible to 20µm</a:t>
            </a:r>
          </a:p>
          <a:p>
            <a:pPr>
              <a:buFontTx/>
              <a:buChar char="•"/>
            </a:pPr>
            <a:endParaRPr lang="en-GB" altLang="en-US" b="1" smtClean="0"/>
          </a:p>
          <a:p>
            <a:pPr>
              <a:buFontTx/>
              <a:buChar char="•"/>
            </a:pPr>
            <a:endParaRPr lang="en-GB" altLang="en-US" b="1" smtClean="0"/>
          </a:p>
          <a:p>
            <a:pPr>
              <a:buFontTx/>
              <a:buChar char="•"/>
            </a:pPr>
            <a:r>
              <a:rPr lang="en-GB" altLang="en-US" b="1" smtClean="0"/>
              <a:t>LPE growth on CZT for homojunctions and APDs, visible to 10µm</a:t>
            </a:r>
          </a:p>
          <a:p>
            <a:pPr>
              <a:buFontTx/>
              <a:buChar char="•"/>
            </a:pPr>
            <a:endParaRPr lang="en-GB" altLang="en-US" b="1" smtClean="0"/>
          </a:p>
          <a:p>
            <a:pPr>
              <a:buFontTx/>
              <a:buChar char="•"/>
            </a:pPr>
            <a:endParaRPr lang="en-GB" altLang="en-US" b="1" smtClean="0"/>
          </a:p>
          <a:p>
            <a:pPr>
              <a:buFontTx/>
              <a:buChar char="•"/>
            </a:pPr>
            <a:r>
              <a:rPr lang="en-GB" altLang="en-US" b="1" smtClean="0"/>
              <a:t>MOVPE growth on 3” GaAs substrates for heterostructures, 2 to 14µm</a:t>
            </a:r>
          </a:p>
          <a:p>
            <a:pPr>
              <a:buFontTx/>
              <a:buChar char="•"/>
            </a:pPr>
            <a:endParaRPr lang="en-GB" altLang="en-US" b="1" smtClean="0"/>
          </a:p>
          <a:p>
            <a:pPr>
              <a:buFontTx/>
              <a:buChar char="•"/>
            </a:pPr>
            <a:endParaRPr lang="en-GB" altLang="en-US" b="1" smtClean="0"/>
          </a:p>
          <a:p>
            <a:pPr>
              <a:buFontTx/>
              <a:buChar char="•"/>
            </a:pPr>
            <a:r>
              <a:rPr lang="en-GB" altLang="en-US" b="1" smtClean="0"/>
              <a:t>Dual band arrays</a:t>
            </a:r>
          </a:p>
          <a:p>
            <a:pPr>
              <a:buFontTx/>
              <a:buChar char="•"/>
            </a:pPr>
            <a:endParaRPr lang="en-GB" altLang="en-US" b="1" smtClean="0"/>
          </a:p>
          <a:p>
            <a:pPr>
              <a:buFontTx/>
              <a:buChar char="•"/>
            </a:pPr>
            <a:endParaRPr lang="en-GB" altLang="en-US" b="1" smtClean="0"/>
          </a:p>
          <a:p>
            <a:pPr>
              <a:buFontTx/>
              <a:buChar char="•"/>
            </a:pPr>
            <a:r>
              <a:rPr lang="en-GB" altLang="en-US" b="1" smtClean="0"/>
              <a:t>Die and wafer scale processing of FPAs, up to 1080x1920</a:t>
            </a:r>
          </a:p>
          <a:p>
            <a:pPr>
              <a:buFontTx/>
              <a:buChar char="•"/>
            </a:pPr>
            <a:endParaRPr lang="en-GB" altLang="en-US" b="1" smtClean="0"/>
          </a:p>
          <a:p>
            <a:pPr>
              <a:buFontTx/>
              <a:buChar char="•"/>
            </a:pPr>
            <a:endParaRPr lang="en-GB" altLang="en-US" b="1" smtClean="0"/>
          </a:p>
          <a:p>
            <a:pPr>
              <a:buFontTx/>
              <a:buChar char="•"/>
            </a:pPr>
            <a:r>
              <a:rPr lang="en-GB" altLang="en-US" b="1" smtClean="0"/>
              <a:t>Pixel size down to 12µm</a:t>
            </a:r>
          </a:p>
          <a:p>
            <a:pPr>
              <a:buFontTx/>
              <a:buChar char="•"/>
            </a:pPr>
            <a:endParaRPr lang="en-GB" altLang="en-US" b="1" smtClean="0"/>
          </a:p>
          <a:p>
            <a:pPr>
              <a:buFontTx/>
              <a:buChar char="•"/>
            </a:pPr>
            <a:endParaRPr lang="en-GB" altLang="en-US" b="1"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a:extLst/>
        </p:spPr>
        <p:txBody>
          <a:bodyPr/>
          <a:lstStyle/>
          <a:p>
            <a:pPr>
              <a:defRPr/>
            </a:pPr>
            <a:endParaRPr lang="en-GB">
              <a:latin typeface="Arial" pitchFamily="34" charset="0"/>
            </a:endParaRPr>
          </a:p>
        </p:txBody>
      </p:sp>
      <p:sp>
        <p:nvSpPr>
          <p:cNvPr id="34819" name="Content Placeholder 2"/>
          <p:cNvSpPr>
            <a:spLocks noGrp="1"/>
          </p:cNvSpPr>
          <p:nvPr>
            <p:ph idx="1"/>
          </p:nvPr>
        </p:nvSpPr>
        <p:spPr/>
        <p:txBody>
          <a:bodyPr/>
          <a:lstStyle/>
          <a:p>
            <a:endParaRPr lang="en-GB" altLang="en-US" smtClean="0"/>
          </a:p>
        </p:txBody>
      </p:sp>
      <p:pic>
        <p:nvPicPr>
          <p:cNvPr id="34820" name="Picture 2" descr="M33964-M1 - imag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977900"/>
            <a:ext cx="89741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4821" name="Title 1"/>
          <p:cNvSpPr>
            <a:spLocks noGrp="1"/>
          </p:cNvSpPr>
          <p:nvPr>
            <p:ph type="title"/>
          </p:nvPr>
        </p:nvSpPr>
        <p:spPr>
          <a:xfrm>
            <a:off x="0" y="388938"/>
            <a:ext cx="9144000" cy="369887"/>
          </a:xfrm>
        </p:spPr>
        <p:txBody>
          <a:bodyPr/>
          <a:lstStyle/>
          <a:p>
            <a:pPr algn="ctr"/>
            <a:r>
              <a:rPr lang="en-GB" altLang="en-US" smtClean="0"/>
              <a:t>FALCON 1920x1080 / 12µm pitch Image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133600"/>
            <a:ext cx="9144000" cy="4724400"/>
          </a:xfrm>
          <a:prstGeom prst="rect">
            <a:avLst/>
          </a:prstGeom>
          <a:gradFill flip="none" rotWithShape="1">
            <a:gsLst>
              <a:gs pos="0">
                <a:srgbClr val="FFFFFF"/>
              </a:gs>
              <a:gs pos="49000">
                <a:srgbClr val="E6E6E6"/>
              </a:gs>
              <a:gs pos="88000">
                <a:srgbClr val="7D8496">
                  <a:alpha val="87000"/>
                  <a:lumMod val="96000"/>
                </a:srgbClr>
              </a:gs>
              <a:gs pos="37000">
                <a:srgbClr val="E6E6E6"/>
              </a:gs>
              <a:gs pos="100000">
                <a:srgbClr val="7D8496"/>
              </a:gs>
              <a:gs pos="100000">
                <a:srgbClr val="E6E6E6"/>
              </a:gs>
            </a:gsLst>
            <a:lin ang="5400000" scaled="0"/>
            <a:tileRect/>
          </a:gradFill>
          <a:ln w="9525" cap="flat" cmpd="sng" algn="ctr">
            <a:noFill/>
            <a:prstDash val="solid"/>
            <a:round/>
            <a:headEnd type="none" w="med" len="med"/>
            <a:tailEnd type="none" w="med" len="med"/>
          </a:ln>
          <a:effectLst/>
          <a:extLst/>
        </p:spPr>
        <p:txBody>
          <a:bodyPr/>
          <a:lstStyle/>
          <a:p>
            <a:pPr>
              <a:defRPr/>
            </a:pPr>
            <a:endParaRPr lang="en-GB">
              <a:latin typeface="Arial" pitchFamily="34" charset="0"/>
            </a:endParaRPr>
          </a:p>
        </p:txBody>
      </p:sp>
      <p:sp>
        <p:nvSpPr>
          <p:cNvPr id="35845" name="Title 1"/>
          <p:cNvSpPr>
            <a:spLocks noGrp="1"/>
          </p:cNvSpPr>
          <p:nvPr>
            <p:ph type="title"/>
          </p:nvPr>
        </p:nvSpPr>
        <p:spPr>
          <a:xfrm>
            <a:off x="3006725" y="388938"/>
            <a:ext cx="5681663" cy="369887"/>
          </a:xfrm>
        </p:spPr>
        <p:txBody>
          <a:bodyPr/>
          <a:lstStyle/>
          <a:p>
            <a:r>
              <a:rPr lang="en-GB" altLang="en-US" smtClean="0"/>
              <a:t>16 Megapixel MWIR mosaic array</a:t>
            </a:r>
          </a:p>
        </p:txBody>
      </p:sp>
      <p:pic>
        <p:nvPicPr>
          <p:cNvPr id="35846" name="Picture 19" descr="IMG_2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62113"/>
            <a:ext cx="51054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bwMode="auto">
          <a:xfrm>
            <a:off x="485775" y="2144713"/>
            <a:ext cx="378142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6700" indent="-266700" algn="l" rtl="0" eaLnBrk="0" fontAlgn="base" hangingPunct="0">
              <a:spcBef>
                <a:spcPct val="20000"/>
              </a:spcBef>
              <a:spcAft>
                <a:spcPct val="0"/>
              </a:spcAft>
              <a:buSzPct val="150000"/>
              <a:buBlip>
                <a:blip r:embed="rId3"/>
              </a:buBlip>
              <a:defRPr sz="15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pitchFamily="34" charset="0"/>
              <a:buChar char="•"/>
              <a:defRPr sz="15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pitchFamily="34"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0" indent="0">
              <a:buFontTx/>
              <a:buNone/>
              <a:defRPr/>
            </a:pPr>
            <a:r>
              <a:rPr lang="en-GB" b="1" dirty="0" smtClean="0"/>
              <a:t>Array tiles</a:t>
            </a:r>
            <a:endParaRPr lang="en-GB" b="1" dirty="0"/>
          </a:p>
          <a:p>
            <a:pPr marL="0" indent="0">
              <a:buFontTx/>
              <a:buNone/>
              <a:defRPr/>
            </a:pPr>
            <a:r>
              <a:rPr lang="en-GB" dirty="0" smtClean="0"/>
              <a:t>  FALCON </a:t>
            </a:r>
            <a:r>
              <a:rPr lang="en-GB" dirty="0"/>
              <a:t>HD1920x1080p / </a:t>
            </a:r>
            <a:r>
              <a:rPr lang="en-GB" dirty="0" smtClean="0"/>
              <a:t>12µm </a:t>
            </a:r>
            <a:r>
              <a:rPr lang="en-GB" dirty="0"/>
              <a:t>arrays</a:t>
            </a:r>
          </a:p>
          <a:p>
            <a:pPr marL="0" indent="0">
              <a:buFontTx/>
              <a:buNone/>
              <a:defRPr/>
            </a:pPr>
            <a:r>
              <a:rPr lang="en-GB" dirty="0" smtClean="0"/>
              <a:t>  3-side </a:t>
            </a:r>
            <a:r>
              <a:rPr lang="en-GB" dirty="0"/>
              <a:t>buttable</a:t>
            </a:r>
          </a:p>
          <a:p>
            <a:pPr marL="0" indent="0">
              <a:buFontTx/>
              <a:buNone/>
              <a:defRPr/>
            </a:pPr>
            <a:r>
              <a:rPr lang="en-GB" dirty="0" smtClean="0"/>
              <a:t>  MWIR</a:t>
            </a:r>
            <a:endParaRPr lang="en-GB" dirty="0"/>
          </a:p>
          <a:p>
            <a:pPr marL="0" indent="0">
              <a:buFontTx/>
              <a:buNone/>
              <a:defRPr/>
            </a:pPr>
            <a:endParaRPr lang="en-GB" b="1" dirty="0" smtClean="0"/>
          </a:p>
          <a:p>
            <a:pPr marL="0" indent="0">
              <a:buFontTx/>
              <a:buNone/>
              <a:defRPr/>
            </a:pPr>
            <a:r>
              <a:rPr lang="en-GB" b="1" dirty="0" smtClean="0"/>
              <a:t>Mosaic Array</a:t>
            </a:r>
          </a:p>
          <a:p>
            <a:pPr marL="0" indent="0">
              <a:buFontTx/>
              <a:buNone/>
              <a:defRPr/>
            </a:pPr>
            <a:r>
              <a:rPr lang="en-GB" dirty="0" smtClean="0"/>
              <a:t>  8x tiles</a:t>
            </a:r>
          </a:p>
          <a:p>
            <a:pPr marL="0" indent="0">
              <a:buFontTx/>
              <a:buNone/>
              <a:defRPr/>
            </a:pPr>
            <a:r>
              <a:rPr lang="en-GB" dirty="0" smtClean="0"/>
              <a:t>  Power &lt;100mW</a:t>
            </a:r>
          </a:p>
          <a:p>
            <a:pPr marL="0" indent="0">
              <a:buFontTx/>
              <a:buNone/>
              <a:defRPr/>
            </a:pPr>
            <a:r>
              <a:rPr lang="en-GB" dirty="0" smtClean="0"/>
              <a:t>  High </a:t>
            </a:r>
            <a:r>
              <a:rPr lang="en-GB" dirty="0"/>
              <a:t>fill factor &gt;99%</a:t>
            </a:r>
          </a:p>
          <a:p>
            <a:pPr marL="0" indent="0">
              <a:buFontTx/>
              <a:buNone/>
              <a:defRPr/>
            </a:pPr>
            <a:endParaRPr lang="en-GB" dirty="0" smtClean="0"/>
          </a:p>
          <a:p>
            <a:pPr marL="0" indent="0">
              <a:buFontTx/>
              <a:buNone/>
              <a:defRPr/>
            </a:pPr>
            <a:r>
              <a:rPr lang="en-GB" b="1" dirty="0" smtClean="0"/>
              <a:t>Scalable </a:t>
            </a:r>
            <a:r>
              <a:rPr lang="en-GB" b="1" dirty="0"/>
              <a:t>to</a:t>
            </a:r>
          </a:p>
          <a:p>
            <a:pPr marL="0" indent="0">
              <a:buFontTx/>
              <a:buNone/>
              <a:defRPr/>
            </a:pPr>
            <a:r>
              <a:rPr lang="en-GB" dirty="0" smtClean="0"/>
              <a:t>   Other </a:t>
            </a:r>
            <a:r>
              <a:rPr lang="en-GB" dirty="0"/>
              <a:t>matrix sizes</a:t>
            </a:r>
          </a:p>
          <a:p>
            <a:pPr marL="0" indent="0">
              <a:buFontTx/>
              <a:buNone/>
              <a:defRPr/>
            </a:pPr>
            <a:r>
              <a:rPr lang="en-GB" dirty="0" smtClean="0"/>
              <a:t>   Larger </a:t>
            </a:r>
            <a:r>
              <a:rPr lang="en-GB" dirty="0"/>
              <a:t>arrays (2kx2k, 4kx4k)</a:t>
            </a:r>
          </a:p>
          <a:p>
            <a:pPr marL="0" indent="0">
              <a:buFontTx/>
              <a:buNone/>
              <a:defRPr/>
            </a:pPr>
            <a:r>
              <a:rPr lang="en-GB" dirty="0" smtClean="0"/>
              <a:t>   Smaller </a:t>
            </a:r>
            <a:r>
              <a:rPr lang="en-GB" dirty="0"/>
              <a:t>pixels (10µm, 8µm)</a:t>
            </a:r>
          </a:p>
          <a:p>
            <a:pPr marL="95250" indent="0">
              <a:buFontTx/>
              <a:buNone/>
              <a:defRPr/>
            </a:pPr>
            <a:endParaRPr lang="en-GB" dirty="0"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t>Space Programmes</a:t>
            </a:r>
          </a:p>
        </p:txBody>
      </p:sp>
      <p:sp>
        <p:nvSpPr>
          <p:cNvPr id="3" name="Content Placeholder 2"/>
          <p:cNvSpPr>
            <a:spLocks noGrp="1"/>
          </p:cNvSpPr>
          <p:nvPr>
            <p:ph idx="1"/>
          </p:nvPr>
        </p:nvSpPr>
        <p:spPr>
          <a:xfrm>
            <a:off x="990600" y="1143000"/>
            <a:ext cx="7773988" cy="5486400"/>
          </a:xfrm>
        </p:spPr>
        <p:txBody>
          <a:bodyPr/>
          <a:lstStyle/>
          <a:p>
            <a:pPr marL="0" indent="0" eaLnBrk="1" hangingPunct="1">
              <a:lnSpc>
                <a:spcPct val="80000"/>
              </a:lnSpc>
              <a:buFontTx/>
              <a:buNone/>
              <a:defRPr/>
            </a:pPr>
            <a:r>
              <a:rPr lang="en-GB" sz="1600" dirty="0" smtClean="0"/>
              <a:t> </a:t>
            </a:r>
            <a:r>
              <a:rPr lang="en-GB" sz="1600" b="1" dirty="0" smtClean="0"/>
              <a:t>Large format Near Infrared Array (ESA)</a:t>
            </a:r>
          </a:p>
          <a:p>
            <a:pPr eaLnBrk="1" hangingPunct="1">
              <a:lnSpc>
                <a:spcPct val="80000"/>
              </a:lnSpc>
              <a:defRPr/>
            </a:pPr>
            <a:endParaRPr lang="en-GB" sz="1600" dirty="0"/>
          </a:p>
          <a:p>
            <a:pPr eaLnBrk="1" hangingPunct="1">
              <a:lnSpc>
                <a:spcPct val="80000"/>
              </a:lnSpc>
              <a:defRPr/>
            </a:pPr>
            <a:r>
              <a:rPr lang="en-GB" sz="1400" dirty="0" smtClean="0"/>
              <a:t>Currently in </a:t>
            </a:r>
            <a:r>
              <a:rPr lang="en-GB" sz="1400" dirty="0"/>
              <a:t>phase </a:t>
            </a:r>
            <a:r>
              <a:rPr lang="en-GB" sz="1400" dirty="0" smtClean="0"/>
              <a:t>2: deliverable is </a:t>
            </a:r>
            <a:r>
              <a:rPr lang="en-GB" sz="1400" dirty="0"/>
              <a:t>1032 x 1280, </a:t>
            </a:r>
            <a:r>
              <a:rPr lang="en-GB" sz="1400" dirty="0" smtClean="0"/>
              <a:t>15</a:t>
            </a:r>
            <a:r>
              <a:rPr lang="en-GB" sz="1400" dirty="0" smtClean="0">
                <a:latin typeface="Symbol" pitchFamily="18" charset="2"/>
              </a:rPr>
              <a:t>m</a:t>
            </a:r>
            <a:r>
              <a:rPr lang="en-GB" sz="1400" dirty="0" smtClean="0"/>
              <a:t>m pitch, 2.1µm cut-off, thinned MCT</a:t>
            </a:r>
          </a:p>
          <a:p>
            <a:pPr marL="0" indent="0" eaLnBrk="1" hangingPunct="1">
              <a:lnSpc>
                <a:spcPct val="80000"/>
              </a:lnSpc>
              <a:buFontTx/>
              <a:buNone/>
              <a:defRPr/>
            </a:pPr>
            <a:r>
              <a:rPr lang="en-GB" sz="1400" dirty="0"/>
              <a:t> </a:t>
            </a:r>
            <a:r>
              <a:rPr lang="en-GB" sz="1400" dirty="0" smtClean="0"/>
              <a:t>    Source follower architecture, enabled for APDs</a:t>
            </a:r>
          </a:p>
          <a:p>
            <a:pPr eaLnBrk="1" hangingPunct="1">
              <a:lnSpc>
                <a:spcPct val="80000"/>
              </a:lnSpc>
              <a:defRPr/>
            </a:pPr>
            <a:r>
              <a:rPr lang="en-GB" sz="1400" dirty="0" smtClean="0"/>
              <a:t>Selex </a:t>
            </a:r>
            <a:r>
              <a:rPr lang="en-GB" sz="1400" dirty="0"/>
              <a:t>provide consultancy and test facility to Caeleste on </a:t>
            </a:r>
            <a:r>
              <a:rPr lang="en-GB" sz="1400" dirty="0" smtClean="0"/>
              <a:t>parallel ASIC development</a:t>
            </a:r>
          </a:p>
          <a:p>
            <a:pPr eaLnBrk="1" hangingPunct="1">
              <a:lnSpc>
                <a:spcPct val="80000"/>
              </a:lnSpc>
              <a:defRPr/>
            </a:pPr>
            <a:endParaRPr lang="en-GB" sz="1600" dirty="0"/>
          </a:p>
          <a:p>
            <a:pPr eaLnBrk="1" hangingPunct="1">
              <a:lnSpc>
                <a:spcPct val="80000"/>
              </a:lnSpc>
              <a:defRPr/>
            </a:pPr>
            <a:endParaRPr lang="en-GB" sz="1600" dirty="0" smtClean="0"/>
          </a:p>
          <a:p>
            <a:pPr marL="0" indent="0" eaLnBrk="1" hangingPunct="1">
              <a:lnSpc>
                <a:spcPct val="80000"/>
              </a:lnSpc>
              <a:buFontTx/>
              <a:buNone/>
              <a:defRPr/>
            </a:pPr>
            <a:r>
              <a:rPr lang="en-GB" sz="1600" dirty="0"/>
              <a:t> </a:t>
            </a:r>
            <a:r>
              <a:rPr lang="en-GB" sz="1600" b="1" dirty="0" smtClean="0"/>
              <a:t>SWIR development (ESA)</a:t>
            </a:r>
          </a:p>
          <a:p>
            <a:pPr marL="0" indent="0" eaLnBrk="1" hangingPunct="1">
              <a:lnSpc>
                <a:spcPct val="80000"/>
              </a:lnSpc>
              <a:buFontTx/>
              <a:buNone/>
              <a:defRPr/>
            </a:pPr>
            <a:endParaRPr lang="en-GB" sz="1600" b="1" dirty="0"/>
          </a:p>
          <a:p>
            <a:pPr eaLnBrk="1" hangingPunct="1">
              <a:lnSpc>
                <a:spcPct val="80000"/>
              </a:lnSpc>
              <a:defRPr/>
            </a:pPr>
            <a:r>
              <a:rPr lang="en-GB" sz="1400" dirty="0" smtClean="0"/>
              <a:t>2048 x 2048, 17</a:t>
            </a:r>
            <a:r>
              <a:rPr lang="en-GB" sz="1400" dirty="0" smtClean="0">
                <a:latin typeface="Symbol" pitchFamily="18" charset="2"/>
              </a:rPr>
              <a:t>m</a:t>
            </a:r>
            <a:r>
              <a:rPr lang="en-GB" sz="1400" dirty="0" smtClean="0"/>
              <a:t>m pitch, 2.5</a:t>
            </a:r>
            <a:r>
              <a:rPr lang="en-GB" sz="1400" dirty="0" smtClean="0">
                <a:latin typeface="Symbol" pitchFamily="18" charset="2"/>
              </a:rPr>
              <a:t>m</a:t>
            </a:r>
            <a:r>
              <a:rPr lang="en-GB" sz="1400" dirty="0" smtClean="0"/>
              <a:t>m cut-off, enabled for APDs, thinned MCT</a:t>
            </a:r>
          </a:p>
          <a:p>
            <a:pPr eaLnBrk="1" hangingPunct="1">
              <a:lnSpc>
                <a:spcPct val="80000"/>
              </a:lnSpc>
              <a:defRPr/>
            </a:pPr>
            <a:endParaRPr lang="en-GB" sz="1400" dirty="0"/>
          </a:p>
          <a:p>
            <a:pPr eaLnBrk="1" hangingPunct="1">
              <a:lnSpc>
                <a:spcPct val="80000"/>
              </a:lnSpc>
              <a:defRPr/>
            </a:pPr>
            <a:endParaRPr lang="en-GB" sz="1400" dirty="0" smtClean="0"/>
          </a:p>
          <a:p>
            <a:pPr marL="0" indent="0" eaLnBrk="1" hangingPunct="1">
              <a:lnSpc>
                <a:spcPct val="80000"/>
              </a:lnSpc>
              <a:buFontTx/>
              <a:buNone/>
              <a:defRPr/>
            </a:pPr>
            <a:r>
              <a:rPr lang="en-GB" sz="1400" dirty="0" smtClean="0"/>
              <a:t> </a:t>
            </a:r>
            <a:r>
              <a:rPr lang="en-US" sz="1600" b="1" dirty="0"/>
              <a:t>VLWIR development (ESA)</a:t>
            </a:r>
          </a:p>
          <a:p>
            <a:pPr eaLnBrk="1" hangingPunct="1">
              <a:lnSpc>
                <a:spcPct val="80000"/>
              </a:lnSpc>
              <a:defRPr/>
            </a:pPr>
            <a:endParaRPr lang="en-US" sz="1400" dirty="0" smtClean="0">
              <a:solidFill>
                <a:srgbClr val="5F6A72"/>
              </a:solidFill>
            </a:endParaRPr>
          </a:p>
          <a:p>
            <a:pPr eaLnBrk="1" hangingPunct="1">
              <a:lnSpc>
                <a:spcPct val="80000"/>
              </a:lnSpc>
              <a:defRPr/>
            </a:pPr>
            <a:r>
              <a:rPr lang="en-US" sz="1400" dirty="0" smtClean="0">
                <a:solidFill>
                  <a:srgbClr val="5F6A72"/>
                </a:solidFill>
              </a:rPr>
              <a:t>Low </a:t>
            </a:r>
            <a:r>
              <a:rPr lang="en-US" sz="1400" dirty="0">
                <a:solidFill>
                  <a:srgbClr val="5F6A72"/>
                </a:solidFill>
              </a:rPr>
              <a:t>dark current</a:t>
            </a:r>
          </a:p>
          <a:p>
            <a:pPr eaLnBrk="1" hangingPunct="1">
              <a:lnSpc>
                <a:spcPct val="80000"/>
              </a:lnSpc>
              <a:defRPr/>
            </a:pPr>
            <a:r>
              <a:rPr lang="en-US" sz="1400" dirty="0">
                <a:solidFill>
                  <a:srgbClr val="5F6A72"/>
                </a:solidFill>
              </a:rPr>
              <a:t>Up to 14.5 </a:t>
            </a:r>
            <a:r>
              <a:rPr lang="en-US" sz="1400" dirty="0">
                <a:solidFill>
                  <a:srgbClr val="5F6A72"/>
                </a:solidFill>
                <a:latin typeface="Symbol" pitchFamily="18" charset="2"/>
              </a:rPr>
              <a:t>m</a:t>
            </a:r>
            <a:r>
              <a:rPr lang="en-US" sz="1400" dirty="0">
                <a:solidFill>
                  <a:srgbClr val="5F6A72"/>
                </a:solidFill>
              </a:rPr>
              <a:t>m cut-off </a:t>
            </a:r>
            <a:r>
              <a:rPr lang="en-US" sz="1400" dirty="0" smtClean="0">
                <a:solidFill>
                  <a:srgbClr val="5F6A72"/>
                </a:solidFill>
              </a:rPr>
              <a:t>wavelength</a:t>
            </a:r>
          </a:p>
          <a:p>
            <a:pPr eaLnBrk="1" hangingPunct="1">
              <a:lnSpc>
                <a:spcPct val="80000"/>
              </a:lnSpc>
              <a:defRPr/>
            </a:pPr>
            <a:endParaRPr lang="en-US" sz="1400" dirty="0" smtClean="0">
              <a:solidFill>
                <a:srgbClr val="5F6A72"/>
              </a:solidFill>
            </a:endParaRPr>
          </a:p>
          <a:p>
            <a:pPr eaLnBrk="1" hangingPunct="1">
              <a:lnSpc>
                <a:spcPct val="80000"/>
              </a:lnSpc>
              <a:defRPr/>
            </a:pPr>
            <a:endParaRPr lang="en-US" sz="1400" dirty="0">
              <a:solidFill>
                <a:srgbClr val="5F6A72"/>
              </a:solidFill>
            </a:endParaRPr>
          </a:p>
          <a:p>
            <a:pPr marL="0" indent="0" eaLnBrk="1" hangingPunct="1">
              <a:lnSpc>
                <a:spcPct val="80000"/>
              </a:lnSpc>
              <a:buFontTx/>
              <a:buNone/>
              <a:defRPr/>
            </a:pPr>
            <a:r>
              <a:rPr lang="en-US" sz="1400" b="1" dirty="0" smtClean="0">
                <a:solidFill>
                  <a:srgbClr val="5F6A72"/>
                </a:solidFill>
              </a:rPr>
              <a:t> </a:t>
            </a:r>
            <a:r>
              <a:rPr lang="en-US" sz="1600" b="1" dirty="0" smtClean="0">
                <a:solidFill>
                  <a:srgbClr val="5F6A72"/>
                </a:solidFill>
              </a:rPr>
              <a:t>OSIRIS Rex Thermal Emission Spectrometer </a:t>
            </a:r>
            <a:r>
              <a:rPr lang="en-US" sz="1600" b="1" dirty="0">
                <a:solidFill>
                  <a:srgbClr val="5F6A72"/>
                </a:solidFill>
              </a:rPr>
              <a:t>(Arizona State University)</a:t>
            </a:r>
          </a:p>
          <a:p>
            <a:pPr eaLnBrk="1" hangingPunct="1">
              <a:lnSpc>
                <a:spcPct val="80000"/>
              </a:lnSpc>
              <a:defRPr/>
            </a:pPr>
            <a:endParaRPr lang="en-US" sz="1400" dirty="0" smtClean="0">
              <a:solidFill>
                <a:srgbClr val="5F6A72"/>
              </a:solidFill>
            </a:endParaRPr>
          </a:p>
          <a:p>
            <a:pPr eaLnBrk="1" hangingPunct="1">
              <a:lnSpc>
                <a:spcPct val="80000"/>
              </a:lnSpc>
              <a:defRPr/>
            </a:pPr>
            <a:r>
              <a:rPr lang="en-US" sz="1400" dirty="0" smtClean="0">
                <a:solidFill>
                  <a:srgbClr val="5F6A72"/>
                </a:solidFill>
              </a:rPr>
              <a:t>NASA </a:t>
            </a:r>
            <a:r>
              <a:rPr lang="en-US" sz="1400" dirty="0">
                <a:solidFill>
                  <a:srgbClr val="5F6A72"/>
                </a:solidFill>
              </a:rPr>
              <a:t>asteroid sample return mission</a:t>
            </a:r>
          </a:p>
          <a:p>
            <a:pPr eaLnBrk="1" hangingPunct="1">
              <a:lnSpc>
                <a:spcPct val="80000"/>
              </a:lnSpc>
              <a:defRPr/>
            </a:pPr>
            <a:r>
              <a:rPr lang="en-US" sz="1400" dirty="0">
                <a:solidFill>
                  <a:srgbClr val="5F6A72"/>
                </a:solidFill>
              </a:rPr>
              <a:t>DLATGS uncooled pyroelectric detector</a:t>
            </a:r>
          </a:p>
          <a:p>
            <a:pPr eaLnBrk="1" hangingPunct="1">
              <a:lnSpc>
                <a:spcPct val="80000"/>
              </a:lnSpc>
              <a:defRPr/>
            </a:pPr>
            <a:r>
              <a:rPr lang="en-US" sz="1400" dirty="0">
                <a:solidFill>
                  <a:srgbClr val="5F6A72"/>
                </a:solidFill>
              </a:rPr>
              <a:t>4 – 50</a:t>
            </a:r>
            <a:r>
              <a:rPr lang="en-US" sz="1400" dirty="0">
                <a:solidFill>
                  <a:srgbClr val="5F6A72"/>
                </a:solidFill>
                <a:latin typeface="Symbol" pitchFamily="18" charset="2"/>
              </a:rPr>
              <a:t>m</a:t>
            </a:r>
            <a:r>
              <a:rPr lang="en-US" sz="1400" dirty="0">
                <a:solidFill>
                  <a:srgbClr val="5F6A72"/>
                </a:solidFill>
              </a:rPr>
              <a:t>m spectral response</a:t>
            </a:r>
          </a:p>
          <a:p>
            <a:pPr marL="0" indent="0" eaLnBrk="1" hangingPunct="1">
              <a:lnSpc>
                <a:spcPct val="80000"/>
              </a:lnSpc>
              <a:buFontTx/>
              <a:buNone/>
              <a:defRPr/>
            </a:pPr>
            <a:endParaRPr lang="en-US" sz="1400" dirty="0">
              <a:solidFill>
                <a:srgbClr val="5F6A72"/>
              </a:solidFill>
            </a:endParaRPr>
          </a:p>
          <a:p>
            <a:pPr marL="0" indent="0" eaLnBrk="1" hangingPunct="1">
              <a:lnSpc>
                <a:spcPct val="80000"/>
              </a:lnSpc>
              <a:buFontTx/>
              <a:buNone/>
              <a:defRPr/>
            </a:pPr>
            <a:r>
              <a:rPr lang="en-GB" sz="1400" dirty="0" smtClean="0"/>
              <a:t> </a:t>
            </a:r>
          </a:p>
          <a:p>
            <a:pPr marL="0" indent="0" eaLnBrk="1" hangingPunct="1">
              <a:lnSpc>
                <a:spcPct val="80000"/>
              </a:lnSpc>
              <a:buFontTx/>
              <a:buNone/>
              <a:defRPr/>
            </a:pPr>
            <a:endParaRPr lang="en-GB" sz="1600" b="1" dirty="0"/>
          </a:p>
          <a:p>
            <a:pPr>
              <a:defRPr/>
            </a:pP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438275"/>
            <a:ext cx="769302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1323975" y="6310313"/>
            <a:ext cx="2171700" cy="42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7892" name="Rectangle 5"/>
          <p:cNvSpPr>
            <a:spLocks noGrp="1" noChangeArrowheads="1"/>
          </p:cNvSpPr>
          <p:nvPr>
            <p:ph type="title"/>
          </p:nvPr>
        </p:nvSpPr>
        <p:spPr>
          <a:xfrm>
            <a:off x="3006725" y="388938"/>
            <a:ext cx="5681663" cy="646112"/>
          </a:xfrm>
        </p:spPr>
        <p:txBody>
          <a:bodyPr/>
          <a:lstStyle/>
          <a:p>
            <a:pPr eaLnBrk="1" hangingPunct="1"/>
            <a:r>
              <a:rPr lang="en-GB" altLang="en-US" smtClean="0"/>
              <a:t>Large format thinning trials</a:t>
            </a:r>
            <a:br>
              <a:rPr lang="en-GB" altLang="en-US" smtClean="0"/>
            </a:br>
            <a:r>
              <a:rPr lang="en-GB" altLang="en-US" smtClean="0"/>
              <a:t>for extended VIS/NIR response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438275"/>
            <a:ext cx="7534275"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3"/>
          <p:cNvSpPr>
            <a:spLocks noChangeArrowheads="1"/>
          </p:cNvSpPr>
          <p:nvPr/>
        </p:nvSpPr>
        <p:spPr bwMode="auto">
          <a:xfrm>
            <a:off x="685800" y="5800725"/>
            <a:ext cx="1243013" cy="742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8916" name="Rectangle 5"/>
          <p:cNvSpPr>
            <a:spLocks noGrp="1" noChangeArrowheads="1"/>
          </p:cNvSpPr>
          <p:nvPr>
            <p:ph type="title"/>
          </p:nvPr>
        </p:nvSpPr>
        <p:spPr/>
        <p:txBody>
          <a:bodyPr/>
          <a:lstStyle/>
          <a:p>
            <a:pPr eaLnBrk="1" hangingPunct="1"/>
            <a:r>
              <a:rPr lang="en-GB" altLang="en-US" smtClean="0"/>
              <a:t>Large </a:t>
            </a:r>
            <a:r>
              <a:rPr lang="en-GB" altLang="en-US" smtClean="0">
                <a:solidFill>
                  <a:srgbClr val="000000"/>
                </a:solidFill>
              </a:rPr>
              <a:t>format </a:t>
            </a:r>
            <a:r>
              <a:rPr lang="en-GB" altLang="en-US" smtClean="0"/>
              <a:t>thinning trials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t>Etch time effect on spectral response</a:t>
            </a:r>
          </a:p>
        </p:txBody>
      </p:sp>
      <p:pic>
        <p:nvPicPr>
          <p:cNvPr id="39939"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43063" y="1600200"/>
            <a:ext cx="6640512" cy="4525963"/>
          </a:xfr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smtClean="0"/>
              <a:t>Large </a:t>
            </a:r>
            <a:r>
              <a:rPr lang="en-GB" altLang="en-US" smtClean="0">
                <a:solidFill>
                  <a:srgbClr val="000000"/>
                </a:solidFill>
              </a:rPr>
              <a:t>format </a:t>
            </a:r>
            <a:r>
              <a:rPr lang="en-GB" altLang="en-US" smtClean="0"/>
              <a:t>array packaging</a:t>
            </a:r>
          </a:p>
        </p:txBody>
      </p:sp>
      <p:pic>
        <p:nvPicPr>
          <p:cNvPr id="4096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27088" y="4513263"/>
            <a:ext cx="2376487" cy="1801812"/>
          </a:xfrm>
          <a:noFill/>
        </p:spPr>
      </p:pic>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08500"/>
            <a:ext cx="2592388"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437063"/>
            <a:ext cx="2305050"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8"/>
          <p:cNvSpPr>
            <a:spLocks noChangeArrowheads="1"/>
          </p:cNvSpPr>
          <p:nvPr/>
        </p:nvSpPr>
        <p:spPr bwMode="auto">
          <a:xfrm>
            <a:off x="900113" y="1844675"/>
            <a:ext cx="72009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Builds upon e2v experience of close buttable packages</a:t>
            </a:r>
          </a:p>
          <a:p>
            <a:pPr>
              <a:spcBef>
                <a:spcPct val="50000"/>
              </a:spcBef>
            </a:pPr>
            <a:r>
              <a:rPr lang="en-GB" altLang="en-US" sz="1400"/>
              <a:t>Expansion matched header (molybdenum)</a:t>
            </a:r>
          </a:p>
          <a:p>
            <a:pPr>
              <a:spcBef>
                <a:spcPct val="50000"/>
              </a:spcBef>
            </a:pPr>
            <a:r>
              <a:rPr lang="en-GB" altLang="en-US" sz="1400"/>
              <a:t>Wirebond to adjacent pcb with integral flexi</a:t>
            </a:r>
          </a:p>
          <a:p>
            <a:pPr>
              <a:spcBef>
                <a:spcPct val="50000"/>
              </a:spcBef>
            </a:pPr>
            <a:r>
              <a:rPr lang="en-GB" altLang="en-US" sz="1400"/>
              <a:t>Both ROIC and pcb glued to header</a:t>
            </a:r>
          </a:p>
          <a:p>
            <a:pPr>
              <a:spcBef>
                <a:spcPct val="50000"/>
              </a:spcBef>
            </a:pPr>
            <a:r>
              <a:rPr lang="en-GB" altLang="en-US" sz="1400"/>
              <a:t>Initial trials indicate that edge effects dominate and the expected stress is not size sensitive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890838"/>
            <a:ext cx="417671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p:cNvSpPr>
            <a:spLocks noChangeArrowheads="1"/>
          </p:cNvSpPr>
          <p:nvPr/>
        </p:nvSpPr>
        <p:spPr bwMode="auto">
          <a:xfrm>
            <a:off x="2006600" y="304800"/>
            <a:ext cx="69135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p>
            <a:pPr algn="r"/>
            <a:r>
              <a:rPr lang="en-GB" altLang="en-US" b="1">
                <a:solidFill>
                  <a:schemeClr val="tx2"/>
                </a:solidFill>
              </a:rPr>
              <a:t>APDs</a:t>
            </a:r>
          </a:p>
          <a:p>
            <a:pPr algn="r"/>
            <a:r>
              <a:rPr lang="en-GB" altLang="en-US" b="1">
                <a:solidFill>
                  <a:schemeClr val="tx2"/>
                </a:solidFill>
              </a:rPr>
              <a:t>Avalanche gain stability with respect to operating temperature</a:t>
            </a:r>
            <a:br>
              <a:rPr lang="en-GB" altLang="en-US" b="1">
                <a:solidFill>
                  <a:schemeClr val="tx2"/>
                </a:solidFill>
              </a:rPr>
            </a:br>
            <a:endParaRPr lang="en-GB" altLang="en-US" b="1">
              <a:solidFill>
                <a:schemeClr val="tx2"/>
              </a:solidFill>
            </a:endParaRPr>
          </a:p>
        </p:txBody>
      </p:sp>
      <p:sp>
        <p:nvSpPr>
          <p:cNvPr id="41988" name="Rectangle 6"/>
          <p:cNvSpPr>
            <a:spLocks noChangeArrowheads="1"/>
          </p:cNvSpPr>
          <p:nvPr/>
        </p:nvSpPr>
        <p:spPr bwMode="auto">
          <a:xfrm>
            <a:off x="914400" y="1371600"/>
            <a:ext cx="7773988"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66700" indent="-266700">
              <a:spcBef>
                <a:spcPct val="20000"/>
              </a:spcBef>
              <a:buSzPct val="150000"/>
              <a:buFontTx/>
              <a:buBlip>
                <a:blip r:embed="rId3"/>
              </a:buBlip>
            </a:pPr>
            <a:r>
              <a:rPr lang="en-GB" altLang="en-US" sz="1400"/>
              <a:t>A 2.5</a:t>
            </a:r>
            <a:r>
              <a:rPr lang="el-GR" altLang="en-US" sz="1400"/>
              <a:t>μ</a:t>
            </a:r>
            <a:r>
              <a:rPr lang="en-GB" altLang="en-US" sz="1400"/>
              <a:t>m (cut-off wavelength) HgCdTe eAPD array was tested at 80K and 90K operating temperature and the avalanche gain was measured as a function of applied diode bias</a:t>
            </a:r>
          </a:p>
          <a:p>
            <a:pPr marL="266700" indent="-266700">
              <a:spcBef>
                <a:spcPct val="20000"/>
              </a:spcBef>
              <a:buSzPct val="150000"/>
              <a:buFontTx/>
              <a:buBlip>
                <a:blip r:embed="rId3"/>
              </a:buBlip>
            </a:pPr>
            <a:endParaRPr lang="en-GB" altLang="en-US" sz="1400"/>
          </a:p>
          <a:p>
            <a:pPr marL="266700" indent="-266700">
              <a:spcBef>
                <a:spcPct val="20000"/>
              </a:spcBef>
              <a:buSzPct val="150000"/>
              <a:buFontTx/>
              <a:buBlip>
                <a:blip r:embed="rId3"/>
              </a:buBlip>
            </a:pPr>
            <a:r>
              <a:rPr lang="en-GB" altLang="en-US" sz="1400"/>
              <a:t>The graph shows excellent consistency between the two operating temperatures</a:t>
            </a:r>
          </a:p>
          <a:p>
            <a:pPr marL="617538" lvl="1" indent="-171450">
              <a:spcBef>
                <a:spcPct val="20000"/>
              </a:spcBef>
              <a:buClr>
                <a:srgbClr val="FF0000"/>
              </a:buClr>
              <a:buSzPct val="110000"/>
              <a:buFont typeface="Arial" charset="0"/>
              <a:buChar char="•"/>
            </a:pPr>
            <a:r>
              <a:rPr lang="en-GB" altLang="en-US" sz="1400"/>
              <a:t>This indicates any system with reasonable control over the FPA temperature will have stable performance in low flux conditions where avalanche gain is required</a:t>
            </a:r>
            <a:endParaRPr lang="el-GR" altLang="en-US" sz="1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2124075" y="304800"/>
            <a:ext cx="65643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p>
            <a:pPr algn="r"/>
            <a:r>
              <a:rPr lang="en-GB" altLang="en-US" b="1">
                <a:solidFill>
                  <a:schemeClr val="tx2"/>
                </a:solidFill>
              </a:rPr>
              <a:t>APDs</a:t>
            </a:r>
          </a:p>
          <a:p>
            <a:pPr algn="r"/>
            <a:r>
              <a:rPr lang="en-GB" altLang="en-US" b="1">
                <a:solidFill>
                  <a:schemeClr val="tx2"/>
                </a:solidFill>
              </a:rPr>
              <a:t>Avalanche gain stability after high temperature baking</a:t>
            </a:r>
            <a:br>
              <a:rPr lang="en-GB" altLang="en-US" b="1">
                <a:solidFill>
                  <a:schemeClr val="tx2"/>
                </a:solidFill>
              </a:rPr>
            </a:br>
            <a:endParaRPr lang="en-GB" altLang="en-US" b="1">
              <a:solidFill>
                <a:schemeClr val="tx2"/>
              </a:solidFill>
            </a:endParaRPr>
          </a:p>
        </p:txBody>
      </p:sp>
      <p:sp>
        <p:nvSpPr>
          <p:cNvPr id="43011" name="Rectangle 4"/>
          <p:cNvSpPr>
            <a:spLocks noChangeArrowheads="1"/>
          </p:cNvSpPr>
          <p:nvPr/>
        </p:nvSpPr>
        <p:spPr bwMode="auto">
          <a:xfrm>
            <a:off x="914400" y="1371600"/>
            <a:ext cx="7773988"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66700" indent="-266700">
              <a:spcBef>
                <a:spcPct val="20000"/>
              </a:spcBef>
              <a:buSzPct val="150000"/>
              <a:buFontTx/>
              <a:buBlip>
                <a:blip r:embed="rId2"/>
              </a:buBlip>
            </a:pPr>
            <a:r>
              <a:rPr lang="en-GB" altLang="en-US" sz="1600"/>
              <a:t>The HgCdTe APD array was subjected to two high temperature bakes and the performance was measured before and after</a:t>
            </a:r>
          </a:p>
          <a:p>
            <a:pPr marL="266700" indent="-266700">
              <a:spcBef>
                <a:spcPct val="20000"/>
              </a:spcBef>
              <a:buSzPct val="150000"/>
              <a:buFontTx/>
              <a:buBlip>
                <a:blip r:embed="rId2"/>
              </a:buBlip>
            </a:pPr>
            <a:endParaRPr lang="en-GB" altLang="en-US" sz="1600"/>
          </a:p>
          <a:p>
            <a:pPr marL="266700" indent="-266700">
              <a:spcBef>
                <a:spcPct val="20000"/>
              </a:spcBef>
              <a:buSzPct val="150000"/>
              <a:buFontTx/>
              <a:buBlip>
                <a:blip r:embed="rId2"/>
              </a:buBlip>
            </a:pPr>
            <a:r>
              <a:rPr lang="en-GB" altLang="en-US" sz="1600"/>
              <a:t>The results show that the avalanche gain process in the HgCdTe array is unaffected by the high temperature bakes, indicating that the APD array is robust</a:t>
            </a:r>
          </a:p>
        </p:txBody>
      </p:sp>
      <p:sp>
        <p:nvSpPr>
          <p:cNvPr id="43012" name="Rectangle 12"/>
          <p:cNvSpPr>
            <a:spLocks noChangeArrowheads="1"/>
          </p:cNvSpPr>
          <p:nvPr/>
        </p:nvSpPr>
        <p:spPr bwMode="auto">
          <a:xfrm>
            <a:off x="0" y="1947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tLang="en-US"/>
          </a:p>
        </p:txBody>
      </p:sp>
      <p:sp>
        <p:nvSpPr>
          <p:cNvPr id="43013" name="Rectangle 1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tLang="en-US"/>
          </a:p>
        </p:txBody>
      </p:sp>
      <p:graphicFrame>
        <p:nvGraphicFramePr>
          <p:cNvPr id="158957" name="Group 237"/>
          <p:cNvGraphicFramePr>
            <a:graphicFrameLocks noGrp="1"/>
          </p:cNvGraphicFramePr>
          <p:nvPr/>
        </p:nvGraphicFramePr>
        <p:xfrm>
          <a:off x="1835150" y="3284538"/>
          <a:ext cx="4752975" cy="2160587"/>
        </p:xfrm>
        <a:graphic>
          <a:graphicData uri="http://schemas.openxmlformats.org/drawingml/2006/table">
            <a:tbl>
              <a:tblPr/>
              <a:tblGrid>
                <a:gridCol w="877888"/>
                <a:gridCol w="1296987"/>
                <a:gridCol w="1060450"/>
                <a:gridCol w="1517650"/>
              </a:tblGrid>
              <a:tr h="927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Diode Bias (V)</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Initial Measurement</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After 72hr Bake at +70</a:t>
                      </a:r>
                      <a:r>
                        <a:rPr kumimoji="0" lang="en-GB" sz="1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C</a:t>
                      </a:r>
                      <a:endParaRPr kumimoji="0" lang="en-GB" sz="1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After a further 24hr Bake at +70</a:t>
                      </a:r>
                      <a:r>
                        <a:rPr kumimoji="0" lang="en-GB" sz="1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C</a:t>
                      </a:r>
                      <a:endParaRPr kumimoji="0" lang="en-GB" sz="14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4.6</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2.7</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2.7</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2.7</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5.1</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3.1</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3.1</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5.6</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3.7</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3.7</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Times New Roman" pitchFamily="18" charset="0"/>
                          <a:cs typeface="Times New Roman" pitchFamily="18" charset="0"/>
                        </a:rPr>
                        <a:t>3.7</a:t>
                      </a:r>
                      <a:endParaRPr kumimoji="0" lang="en-GB"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41" name="Text Box 238"/>
          <p:cNvSpPr txBox="1">
            <a:spLocks noChangeArrowheads="1"/>
          </p:cNvSpPr>
          <p:nvPr/>
        </p:nvSpPr>
        <p:spPr bwMode="auto">
          <a:xfrm>
            <a:off x="2700338" y="2962275"/>
            <a:ext cx="3887787" cy="320675"/>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1400">
                <a:solidFill>
                  <a:srgbClr val="000000"/>
                </a:solidFill>
                <a:latin typeface="Times" pitchFamily="18" charset="0"/>
                <a:cs typeface="Arial" charset="0"/>
              </a:rPr>
              <a:t>Avalanche Gain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121025"/>
            <a:ext cx="741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ChangeArrowheads="1"/>
          </p:cNvSpPr>
          <p:nvPr/>
        </p:nvSpPr>
        <p:spPr bwMode="auto">
          <a:xfrm>
            <a:off x="2571750" y="304800"/>
            <a:ext cx="56816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p>
            <a:pPr algn="r"/>
            <a:r>
              <a:rPr lang="en-GB" altLang="en-US" b="1">
                <a:solidFill>
                  <a:schemeClr val="tx2"/>
                </a:solidFill>
              </a:rPr>
              <a:t>APDs</a:t>
            </a:r>
          </a:p>
          <a:p>
            <a:pPr algn="r"/>
            <a:r>
              <a:rPr lang="en-GB" altLang="en-US" b="1">
                <a:solidFill>
                  <a:schemeClr val="tx2"/>
                </a:solidFill>
              </a:rPr>
              <a:t>Noise performance after high temperature baking</a:t>
            </a:r>
            <a:br>
              <a:rPr lang="en-GB" altLang="en-US" b="1">
                <a:solidFill>
                  <a:schemeClr val="tx2"/>
                </a:solidFill>
              </a:rPr>
            </a:br>
            <a:endParaRPr lang="en-GB" altLang="en-US" b="1">
              <a:solidFill>
                <a:schemeClr val="tx2"/>
              </a:solidFill>
            </a:endParaRPr>
          </a:p>
        </p:txBody>
      </p:sp>
      <p:sp>
        <p:nvSpPr>
          <p:cNvPr id="44036" name="Rectangle 6"/>
          <p:cNvSpPr>
            <a:spLocks noChangeArrowheads="1"/>
          </p:cNvSpPr>
          <p:nvPr/>
        </p:nvSpPr>
        <p:spPr bwMode="auto">
          <a:xfrm>
            <a:off x="914400" y="1371600"/>
            <a:ext cx="7773988"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66700" indent="-266700">
              <a:spcBef>
                <a:spcPct val="20000"/>
              </a:spcBef>
              <a:buSzPct val="150000"/>
              <a:buFontTx/>
              <a:buBlip>
                <a:blip r:embed="rId3"/>
              </a:buBlip>
            </a:pPr>
            <a:r>
              <a:rPr lang="en-GB" altLang="en-US" sz="1600"/>
              <a:t>The dark current in eAPDs in HgCdTe is more sensitive to crystal imperfections than conventional detectors (due to the high bias voltage) and an extremely sensitive test of any degradation mechanism is the noise. </a:t>
            </a:r>
          </a:p>
          <a:p>
            <a:pPr marL="266700" indent="-266700">
              <a:spcBef>
                <a:spcPct val="20000"/>
              </a:spcBef>
              <a:buSzPct val="150000"/>
              <a:buFontTx/>
              <a:buBlip>
                <a:blip r:embed="rId3"/>
              </a:buBlip>
            </a:pPr>
            <a:r>
              <a:rPr lang="en-GB" altLang="en-US" sz="1600"/>
              <a:t>The graph below shows the measured noise of the array before and after a 3 day bake at high temperature showing no discernable increase. This shows that there are no significant deterioration mechanisms in HgCdTe eAPDs under normal use. </a:t>
            </a:r>
          </a:p>
          <a:p>
            <a:pPr marL="266700" indent="-266700">
              <a:spcBef>
                <a:spcPct val="20000"/>
              </a:spcBef>
              <a:buSzPct val="150000"/>
              <a:buFontTx/>
              <a:buBlip>
                <a:blip r:embed="rId3"/>
              </a:buBlip>
            </a:pPr>
            <a:endParaRPr lang="en-GB" altLang="en-US" sz="1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mtClean="0"/>
              <a:t>Multilayer MOVPE structure</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1660525"/>
            <a:ext cx="5456237"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a:extLst/>
        </p:spPr>
        <p:txBody>
          <a:bodyPr/>
          <a:lstStyle/>
          <a:p>
            <a:pPr>
              <a:defRPr/>
            </a:pPr>
            <a:endParaRPr lang="en-GB">
              <a:solidFill>
                <a:srgbClr val="50555A"/>
              </a:solidFill>
              <a:latin typeface="Arial" pitchFamily="34" charset="0"/>
            </a:endParaRPr>
          </a:p>
        </p:txBody>
      </p:sp>
      <p:sp>
        <p:nvSpPr>
          <p:cNvPr id="45059" name="Content Placeholder 2"/>
          <p:cNvSpPr>
            <a:spLocks noGrp="1"/>
          </p:cNvSpPr>
          <p:nvPr>
            <p:ph idx="1"/>
          </p:nvPr>
        </p:nvSpPr>
        <p:spPr/>
        <p:txBody>
          <a:bodyPr/>
          <a:lstStyle/>
          <a:p>
            <a:endParaRPr lang="en-GB" altLang="en-US" smtClean="0"/>
          </a:p>
        </p:txBody>
      </p:sp>
      <p:pic>
        <p:nvPicPr>
          <p:cNvPr id="45060" name="Picture 2" descr="M33964-M1 - imag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977900"/>
            <a:ext cx="89741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45061" name="Title 1"/>
          <p:cNvSpPr>
            <a:spLocks noGrp="1"/>
          </p:cNvSpPr>
          <p:nvPr>
            <p:ph type="title"/>
          </p:nvPr>
        </p:nvSpPr>
        <p:spPr>
          <a:xfrm>
            <a:off x="0" y="388938"/>
            <a:ext cx="9144000" cy="369887"/>
          </a:xfrm>
        </p:spPr>
        <p:txBody>
          <a:bodyPr/>
          <a:lstStyle/>
          <a:p>
            <a:pPr algn="ctr"/>
            <a:r>
              <a:rPr lang="en-GB" altLang="en-US" smtClean="0"/>
              <a:t>FALCON 1920x1080 / 12µm pitch Image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Design and technology – MOVPE  MCT</a:t>
            </a:r>
          </a:p>
        </p:txBody>
      </p:sp>
      <p:sp>
        <p:nvSpPr>
          <p:cNvPr id="3" name="Content Placeholder 2"/>
          <p:cNvSpPr>
            <a:spLocks noGrp="1"/>
          </p:cNvSpPr>
          <p:nvPr>
            <p:ph idx="1"/>
          </p:nvPr>
        </p:nvSpPr>
        <p:spPr>
          <a:xfrm>
            <a:off x="574675" y="1379538"/>
            <a:ext cx="6054725" cy="5108575"/>
          </a:xfrm>
        </p:spPr>
        <p:txBody>
          <a:bodyPr/>
          <a:lstStyle/>
          <a:p>
            <a:pPr>
              <a:defRPr/>
            </a:pPr>
            <a:r>
              <a:rPr lang="en-GB" sz="2000" dirty="0" smtClean="0"/>
              <a:t>Mesa etched diodes</a:t>
            </a:r>
          </a:p>
          <a:p>
            <a:pPr lvl="1">
              <a:defRPr/>
            </a:pPr>
            <a:endParaRPr lang="en-GB" sz="1800" dirty="0" smtClean="0"/>
          </a:p>
          <a:p>
            <a:pPr lvl="1">
              <a:defRPr/>
            </a:pPr>
            <a:r>
              <a:rPr lang="en-GB" sz="1800" dirty="0" smtClean="0"/>
              <a:t>Excellent MTF due to physical isolation of absorber layer, eliminating electrical crosstalk</a:t>
            </a:r>
          </a:p>
          <a:p>
            <a:pPr lvl="1">
              <a:defRPr/>
            </a:pPr>
            <a:endParaRPr lang="en-GB" sz="1800" dirty="0" smtClean="0"/>
          </a:p>
          <a:p>
            <a:pPr lvl="1">
              <a:defRPr/>
            </a:pPr>
            <a:r>
              <a:rPr lang="en-GB" sz="1800" dirty="0" smtClean="0"/>
              <a:t>Geometry gives optical concentrator and</a:t>
            </a:r>
          </a:p>
          <a:p>
            <a:pPr marL="446088" lvl="1" indent="0">
              <a:buFont typeface="Arial" charset="0"/>
              <a:buNone/>
              <a:defRPr/>
            </a:pPr>
            <a:r>
              <a:rPr lang="en-GB" sz="1800" dirty="0"/>
              <a:t> </a:t>
            </a:r>
            <a:r>
              <a:rPr lang="en-GB" sz="1800" dirty="0" smtClean="0"/>
              <a:t>  small p-n junction area relative to pitch</a:t>
            </a:r>
          </a:p>
          <a:p>
            <a:pPr marL="446088" lvl="1" indent="0">
              <a:buFont typeface="Arial" charset="0"/>
              <a:buNone/>
              <a:defRPr/>
            </a:pPr>
            <a:endParaRPr lang="en-GB" sz="1800" dirty="0" smtClean="0"/>
          </a:p>
          <a:p>
            <a:pPr marL="446088" lvl="1" indent="0">
              <a:buFont typeface="Arial" charset="0"/>
              <a:buNone/>
              <a:defRPr/>
            </a:pPr>
            <a:endParaRPr lang="en-GB" sz="1800" dirty="0"/>
          </a:p>
          <a:p>
            <a:pPr marL="446088" lvl="1" indent="0">
              <a:buFont typeface="Arial" charset="0"/>
              <a:buNone/>
              <a:defRPr/>
            </a:pPr>
            <a:endParaRPr lang="en-GB" sz="1800" dirty="0"/>
          </a:p>
          <a:p>
            <a:pPr>
              <a:defRPr/>
            </a:pPr>
            <a:r>
              <a:rPr lang="en-GB" sz="2000" dirty="0" smtClean="0"/>
              <a:t>Hybridization</a:t>
            </a:r>
          </a:p>
          <a:p>
            <a:pPr lvl="1">
              <a:defRPr/>
            </a:pPr>
            <a:endParaRPr lang="en-GB" sz="1800" dirty="0" smtClean="0"/>
          </a:p>
          <a:p>
            <a:pPr lvl="1">
              <a:defRPr/>
            </a:pPr>
            <a:r>
              <a:rPr lang="en-GB" sz="1800" dirty="0" smtClean="0"/>
              <a:t>MCT arrays hybridized using reliable indium bump technology</a:t>
            </a:r>
          </a:p>
          <a:p>
            <a:pPr lvl="1">
              <a:defRPr/>
            </a:pPr>
            <a:endParaRPr lang="en-GB" dirty="0" smtClean="0"/>
          </a:p>
          <a:p>
            <a:pPr lvl="1">
              <a:defRPr/>
            </a:pPr>
            <a:endParaRPr lang="en-GB" dirty="0" smtClean="0"/>
          </a:p>
        </p:txBody>
      </p:sp>
      <p:grpSp>
        <p:nvGrpSpPr>
          <p:cNvPr id="21" name="Group 20"/>
          <p:cNvGrpSpPr>
            <a:grpSpLocks/>
          </p:cNvGrpSpPr>
          <p:nvPr/>
        </p:nvGrpSpPr>
        <p:grpSpPr bwMode="auto">
          <a:xfrm>
            <a:off x="6821488" y="1708150"/>
            <a:ext cx="1555750" cy="1663700"/>
            <a:chOff x="7066268" y="3126491"/>
            <a:chExt cx="1555750" cy="1663700"/>
          </a:xfrm>
        </p:grpSpPr>
        <p:grpSp>
          <p:nvGrpSpPr>
            <p:cNvPr id="18438" name="Group 68"/>
            <p:cNvGrpSpPr>
              <a:grpSpLocks noChangeAspect="1"/>
            </p:cNvGrpSpPr>
            <p:nvPr/>
          </p:nvGrpSpPr>
          <p:grpSpPr bwMode="auto">
            <a:xfrm>
              <a:off x="7066268" y="3126491"/>
              <a:ext cx="1555750" cy="1663700"/>
              <a:chOff x="6629400" y="3460181"/>
              <a:chExt cx="2264096" cy="2422598"/>
            </a:xfrm>
          </p:grpSpPr>
          <p:grpSp>
            <p:nvGrpSpPr>
              <p:cNvPr id="18442" name="Group 5"/>
              <p:cNvGrpSpPr>
                <a:grpSpLocks/>
              </p:cNvGrpSpPr>
              <p:nvPr/>
            </p:nvGrpSpPr>
            <p:grpSpPr bwMode="auto">
              <a:xfrm>
                <a:off x="6629400" y="3460181"/>
                <a:ext cx="2264096" cy="2422598"/>
                <a:chOff x="6629400" y="3460181"/>
                <a:chExt cx="2264096" cy="2422598"/>
              </a:xfrm>
            </p:grpSpPr>
            <p:grpSp>
              <p:nvGrpSpPr>
                <p:cNvPr id="18444" name="Group 6"/>
                <p:cNvGrpSpPr>
                  <a:grpSpLocks/>
                </p:cNvGrpSpPr>
                <p:nvPr/>
              </p:nvGrpSpPr>
              <p:grpSpPr bwMode="auto">
                <a:xfrm>
                  <a:off x="7529093" y="5175484"/>
                  <a:ext cx="619282" cy="500062"/>
                  <a:chOff x="1951" y="2208"/>
                  <a:chExt cx="328" cy="292"/>
                </a:xfrm>
              </p:grpSpPr>
              <p:sp>
                <p:nvSpPr>
                  <p:cNvPr id="18460" name="Oval 7"/>
                  <p:cNvSpPr>
                    <a:spLocks noChangeArrowheads="1"/>
                  </p:cNvSpPr>
                  <p:nvPr/>
                </p:nvSpPr>
                <p:spPr bwMode="auto">
                  <a:xfrm>
                    <a:off x="1951" y="2208"/>
                    <a:ext cx="328" cy="292"/>
                  </a:xfrm>
                  <a:prstGeom prst="ellipse">
                    <a:avLst/>
                  </a:prstGeom>
                  <a:solidFill>
                    <a:srgbClr val="FFFF00"/>
                  </a:solidFill>
                  <a:ln w="0">
                    <a:solidFill>
                      <a:srgbClr val="000000"/>
                    </a:solidFill>
                    <a:round/>
                    <a:headEnd/>
                    <a:tailEnd/>
                  </a:ln>
                </p:spPr>
                <p:txBody>
                  <a:bodyPr/>
                  <a:lstStyle/>
                  <a:p>
                    <a:endParaRPr lang="en-GB" altLang="en-US"/>
                  </a:p>
                </p:txBody>
              </p:sp>
              <p:sp>
                <p:nvSpPr>
                  <p:cNvPr id="18461" name="Oval 8"/>
                  <p:cNvSpPr>
                    <a:spLocks noChangeArrowheads="1"/>
                  </p:cNvSpPr>
                  <p:nvPr/>
                </p:nvSpPr>
                <p:spPr bwMode="auto">
                  <a:xfrm>
                    <a:off x="1951" y="2208"/>
                    <a:ext cx="328" cy="292"/>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tLang="en-US"/>
                  </a:p>
                </p:txBody>
              </p:sp>
            </p:grpSp>
            <p:sp>
              <p:nvSpPr>
                <p:cNvPr id="18445" name="Rectangle 10"/>
                <p:cNvSpPr>
                  <a:spLocks noChangeArrowheads="1"/>
                </p:cNvSpPr>
                <p:nvPr/>
              </p:nvSpPr>
              <p:spPr bwMode="auto">
                <a:xfrm>
                  <a:off x="6831534" y="3685435"/>
                  <a:ext cx="2031246" cy="12118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sp>
              <p:nvSpPr>
                <p:cNvPr id="18446" name="Rectangle 11"/>
                <p:cNvSpPr>
                  <a:spLocks noChangeArrowheads="1"/>
                </p:cNvSpPr>
                <p:nvPr/>
              </p:nvSpPr>
              <p:spPr bwMode="auto">
                <a:xfrm>
                  <a:off x="6859278" y="5024565"/>
                  <a:ext cx="1985667" cy="201601"/>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sp>
              <p:nvSpPr>
                <p:cNvPr id="18447" name="Rectangle 12"/>
                <p:cNvSpPr>
                  <a:spLocks noChangeArrowheads="1"/>
                </p:cNvSpPr>
                <p:nvPr/>
              </p:nvSpPr>
              <p:spPr bwMode="auto">
                <a:xfrm>
                  <a:off x="6859278" y="4861256"/>
                  <a:ext cx="1985667" cy="2038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grpSp>
              <p:nvGrpSpPr>
                <p:cNvPr id="18448" name="Group 13"/>
                <p:cNvGrpSpPr>
                  <a:grpSpLocks/>
                </p:cNvGrpSpPr>
                <p:nvPr/>
              </p:nvGrpSpPr>
              <p:grpSpPr bwMode="auto">
                <a:xfrm>
                  <a:off x="6786945" y="3685435"/>
                  <a:ext cx="672788" cy="2197344"/>
                  <a:chOff x="385" y="164"/>
                  <a:chExt cx="1225" cy="3946"/>
                </a:xfrm>
              </p:grpSpPr>
              <p:sp>
                <p:nvSpPr>
                  <p:cNvPr id="18458" name="Oval 14"/>
                  <p:cNvSpPr>
                    <a:spLocks noChangeArrowheads="1"/>
                  </p:cNvSpPr>
                  <p:nvPr/>
                </p:nvSpPr>
                <p:spPr bwMode="auto">
                  <a:xfrm rot="-985501">
                    <a:off x="703" y="1706"/>
                    <a:ext cx="907" cy="240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sp>
                <p:nvSpPr>
                  <p:cNvPr id="18459" name="AutoShape 15"/>
                  <p:cNvSpPr>
                    <a:spLocks noChangeArrowheads="1"/>
                  </p:cNvSpPr>
                  <p:nvPr/>
                </p:nvSpPr>
                <p:spPr bwMode="auto">
                  <a:xfrm>
                    <a:off x="385" y="164"/>
                    <a:ext cx="1089" cy="2812"/>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grpSp>
            <p:grpSp>
              <p:nvGrpSpPr>
                <p:cNvPr id="18449" name="Group 16"/>
                <p:cNvGrpSpPr>
                  <a:grpSpLocks/>
                </p:cNvGrpSpPr>
                <p:nvPr/>
              </p:nvGrpSpPr>
              <p:grpSpPr bwMode="auto">
                <a:xfrm flipH="1">
                  <a:off x="8244488" y="3685435"/>
                  <a:ext cx="649008" cy="2197344"/>
                  <a:chOff x="521" y="300"/>
                  <a:chExt cx="1225" cy="3946"/>
                </a:xfrm>
              </p:grpSpPr>
              <p:sp>
                <p:nvSpPr>
                  <p:cNvPr id="18456" name="Oval 17"/>
                  <p:cNvSpPr>
                    <a:spLocks noChangeArrowheads="1"/>
                  </p:cNvSpPr>
                  <p:nvPr/>
                </p:nvSpPr>
                <p:spPr bwMode="auto">
                  <a:xfrm rot="-985501">
                    <a:off x="839" y="1842"/>
                    <a:ext cx="907" cy="240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sp>
                <p:nvSpPr>
                  <p:cNvPr id="18457" name="AutoShape 18"/>
                  <p:cNvSpPr>
                    <a:spLocks noChangeArrowheads="1"/>
                  </p:cNvSpPr>
                  <p:nvPr/>
                </p:nvSpPr>
                <p:spPr bwMode="auto">
                  <a:xfrm>
                    <a:off x="521" y="300"/>
                    <a:ext cx="1089" cy="2812"/>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en-US"/>
                  </a:p>
                </p:txBody>
              </p:sp>
            </p:grpSp>
            <p:sp>
              <p:nvSpPr>
                <p:cNvPr id="18450" name="Freeform 19"/>
                <p:cNvSpPr>
                  <a:spLocks/>
                </p:cNvSpPr>
                <p:nvPr/>
              </p:nvSpPr>
              <p:spPr bwMode="auto">
                <a:xfrm>
                  <a:off x="6629400" y="3760895"/>
                  <a:ext cx="873931" cy="1667999"/>
                </a:xfrm>
                <a:custGeom>
                  <a:avLst/>
                  <a:gdLst>
                    <a:gd name="T0" fmla="*/ 0 w 1717"/>
                    <a:gd name="T1" fmla="*/ 0 h 2995"/>
                    <a:gd name="T2" fmla="*/ 2147483647 w 1717"/>
                    <a:gd name="T3" fmla="*/ 2147483647 h 2995"/>
                    <a:gd name="T4" fmla="*/ 2147483647 w 1717"/>
                    <a:gd name="T5" fmla="*/ 2147483647 h 2995"/>
                    <a:gd name="T6" fmla="*/ 2147483647 w 1717"/>
                    <a:gd name="T7" fmla="*/ 2147483647 h 2995"/>
                    <a:gd name="T8" fmla="*/ 2147483647 w 1717"/>
                    <a:gd name="T9" fmla="*/ 2147483647 h 2995"/>
                    <a:gd name="T10" fmla="*/ 2147483647 w 1717"/>
                    <a:gd name="T11" fmla="*/ 2147483647 h 2995"/>
                    <a:gd name="T12" fmla="*/ 2147483647 w 1717"/>
                    <a:gd name="T13" fmla="*/ 2147483647 h 2995"/>
                    <a:gd name="T14" fmla="*/ 2147483647 w 1717"/>
                    <a:gd name="T15" fmla="*/ 2147483647 h 2995"/>
                    <a:gd name="T16" fmla="*/ 2147483647 w 1717"/>
                    <a:gd name="T17" fmla="*/ 2147483647 h 2995"/>
                    <a:gd name="T18" fmla="*/ 2147483647 w 1717"/>
                    <a:gd name="T19" fmla="*/ 2147483647 h 2995"/>
                    <a:gd name="T20" fmla="*/ 2147483647 w 1717"/>
                    <a:gd name="T21" fmla="*/ 2147483647 h 2995"/>
                    <a:gd name="T22" fmla="*/ 2147483647 w 1717"/>
                    <a:gd name="T23" fmla="*/ 2147483647 h 2995"/>
                    <a:gd name="T24" fmla="*/ 2147483647 w 1717"/>
                    <a:gd name="T25" fmla="*/ 2147483647 h 2995"/>
                    <a:gd name="T26" fmla="*/ 2147483647 w 1717"/>
                    <a:gd name="T27" fmla="*/ 2147483647 h 29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7" h="2995">
                      <a:moveTo>
                        <a:pt x="0" y="0"/>
                      </a:moveTo>
                      <a:cubicBezTo>
                        <a:pt x="223" y="578"/>
                        <a:pt x="446" y="1157"/>
                        <a:pt x="544" y="1406"/>
                      </a:cubicBezTo>
                      <a:cubicBezTo>
                        <a:pt x="642" y="1655"/>
                        <a:pt x="574" y="1474"/>
                        <a:pt x="589" y="1497"/>
                      </a:cubicBezTo>
                      <a:cubicBezTo>
                        <a:pt x="604" y="1520"/>
                        <a:pt x="620" y="1527"/>
                        <a:pt x="635" y="1542"/>
                      </a:cubicBezTo>
                      <a:cubicBezTo>
                        <a:pt x="650" y="1557"/>
                        <a:pt x="650" y="1558"/>
                        <a:pt x="680" y="1588"/>
                      </a:cubicBezTo>
                      <a:cubicBezTo>
                        <a:pt x="710" y="1618"/>
                        <a:pt x="775" y="1671"/>
                        <a:pt x="816" y="1724"/>
                      </a:cubicBezTo>
                      <a:cubicBezTo>
                        <a:pt x="857" y="1777"/>
                        <a:pt x="892" y="1847"/>
                        <a:pt x="925" y="1908"/>
                      </a:cubicBezTo>
                      <a:cubicBezTo>
                        <a:pt x="958" y="1969"/>
                        <a:pt x="983" y="2014"/>
                        <a:pt x="1015" y="2088"/>
                      </a:cubicBezTo>
                      <a:cubicBezTo>
                        <a:pt x="1047" y="2162"/>
                        <a:pt x="1087" y="2262"/>
                        <a:pt x="1117" y="2352"/>
                      </a:cubicBezTo>
                      <a:cubicBezTo>
                        <a:pt x="1147" y="2442"/>
                        <a:pt x="1171" y="2526"/>
                        <a:pt x="1195" y="2628"/>
                      </a:cubicBezTo>
                      <a:cubicBezTo>
                        <a:pt x="1219" y="2730"/>
                        <a:pt x="1243" y="2933"/>
                        <a:pt x="1261" y="2964"/>
                      </a:cubicBezTo>
                      <a:cubicBezTo>
                        <a:pt x="1279" y="2995"/>
                        <a:pt x="1257" y="2839"/>
                        <a:pt x="1303" y="2814"/>
                      </a:cubicBezTo>
                      <a:cubicBezTo>
                        <a:pt x="1349" y="2789"/>
                        <a:pt x="1468" y="2814"/>
                        <a:pt x="1537" y="2814"/>
                      </a:cubicBezTo>
                      <a:cubicBezTo>
                        <a:pt x="1606" y="2814"/>
                        <a:pt x="1683" y="2814"/>
                        <a:pt x="1717" y="281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 name="Freeform 20"/>
                <p:cNvSpPr>
                  <a:spLocks/>
                </p:cNvSpPr>
                <p:nvPr/>
              </p:nvSpPr>
              <p:spPr bwMode="auto">
                <a:xfrm>
                  <a:off x="6819644" y="3691066"/>
                  <a:ext cx="841233" cy="1570014"/>
                </a:xfrm>
                <a:custGeom>
                  <a:avLst/>
                  <a:gdLst>
                    <a:gd name="T0" fmla="*/ 0 w 849"/>
                    <a:gd name="T1" fmla="*/ 0 h 1394"/>
                    <a:gd name="T2" fmla="*/ 2147483647 w 849"/>
                    <a:gd name="T3" fmla="*/ 2147483647 h 1394"/>
                    <a:gd name="T4" fmla="*/ 2147483647 w 849"/>
                    <a:gd name="T5" fmla="*/ 2147483647 h 1394"/>
                    <a:gd name="T6" fmla="*/ 2147483647 w 849"/>
                    <a:gd name="T7" fmla="*/ 2147483647 h 1394"/>
                    <a:gd name="T8" fmla="*/ 2147483647 w 849"/>
                    <a:gd name="T9" fmla="*/ 2147483647 h 1394"/>
                    <a:gd name="T10" fmla="*/ 2147483647 w 849"/>
                    <a:gd name="T11" fmla="*/ 2147483647 h 1394"/>
                    <a:gd name="T12" fmla="*/ 2147483647 w 849"/>
                    <a:gd name="T13" fmla="*/ 2147483647 h 1394"/>
                    <a:gd name="T14" fmla="*/ 2147483647 w 849"/>
                    <a:gd name="T15" fmla="*/ 2147483647 h 1394"/>
                    <a:gd name="T16" fmla="*/ 2147483647 w 849"/>
                    <a:gd name="T17" fmla="*/ 2147483647 h 1394"/>
                    <a:gd name="T18" fmla="*/ 2147483647 w 849"/>
                    <a:gd name="T19" fmla="*/ 2147483647 h 1394"/>
                    <a:gd name="T20" fmla="*/ 2147483647 w 849"/>
                    <a:gd name="T21" fmla="*/ 2147483647 h 1394"/>
                    <a:gd name="T22" fmla="*/ 2147483647 w 849"/>
                    <a:gd name="T23" fmla="*/ 2147483647 h 1394"/>
                    <a:gd name="T24" fmla="*/ 2147483647 w 849"/>
                    <a:gd name="T25" fmla="*/ 2147483647 h 1394"/>
                    <a:gd name="T26" fmla="*/ 2147483647 w 849"/>
                    <a:gd name="T27" fmla="*/ 2147483647 h 1394"/>
                    <a:gd name="T28" fmla="*/ 2147483647 w 849"/>
                    <a:gd name="T29" fmla="*/ 2147483647 h 1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9" h="1394">
                      <a:moveTo>
                        <a:pt x="0" y="0"/>
                      </a:moveTo>
                      <a:cubicBezTo>
                        <a:pt x="55" y="133"/>
                        <a:pt x="108" y="271"/>
                        <a:pt x="157" y="385"/>
                      </a:cubicBezTo>
                      <a:cubicBezTo>
                        <a:pt x="206" y="499"/>
                        <a:pt x="261" y="622"/>
                        <a:pt x="292" y="685"/>
                      </a:cubicBezTo>
                      <a:cubicBezTo>
                        <a:pt x="323" y="748"/>
                        <a:pt x="335" y="752"/>
                        <a:pt x="343" y="766"/>
                      </a:cubicBezTo>
                      <a:cubicBezTo>
                        <a:pt x="351" y="780"/>
                        <a:pt x="335" y="761"/>
                        <a:pt x="340" y="769"/>
                      </a:cubicBezTo>
                      <a:cubicBezTo>
                        <a:pt x="345" y="777"/>
                        <a:pt x="361" y="800"/>
                        <a:pt x="373" y="817"/>
                      </a:cubicBezTo>
                      <a:cubicBezTo>
                        <a:pt x="385" y="834"/>
                        <a:pt x="398" y="854"/>
                        <a:pt x="410" y="871"/>
                      </a:cubicBezTo>
                      <a:cubicBezTo>
                        <a:pt x="422" y="888"/>
                        <a:pt x="432" y="900"/>
                        <a:pt x="448" y="921"/>
                      </a:cubicBezTo>
                      <a:cubicBezTo>
                        <a:pt x="463" y="943"/>
                        <a:pt x="484" y="972"/>
                        <a:pt x="501" y="1002"/>
                      </a:cubicBezTo>
                      <a:cubicBezTo>
                        <a:pt x="519" y="1031"/>
                        <a:pt x="537" y="1066"/>
                        <a:pt x="552" y="1096"/>
                      </a:cubicBezTo>
                      <a:cubicBezTo>
                        <a:pt x="567" y="1127"/>
                        <a:pt x="571" y="1138"/>
                        <a:pt x="590" y="1182"/>
                      </a:cubicBezTo>
                      <a:cubicBezTo>
                        <a:pt x="608" y="1226"/>
                        <a:pt x="639" y="1327"/>
                        <a:pt x="662" y="1360"/>
                      </a:cubicBezTo>
                      <a:cubicBezTo>
                        <a:pt x="686" y="1394"/>
                        <a:pt x="703" y="1380"/>
                        <a:pt x="732" y="1384"/>
                      </a:cubicBezTo>
                      <a:cubicBezTo>
                        <a:pt x="760" y="1388"/>
                        <a:pt x="816" y="1384"/>
                        <a:pt x="833" y="1384"/>
                      </a:cubicBezTo>
                      <a:cubicBezTo>
                        <a:pt x="849" y="1384"/>
                        <a:pt x="831" y="1384"/>
                        <a:pt x="831" y="1384"/>
                      </a:cubicBezTo>
                    </a:path>
                  </a:pathLst>
                </a:custGeom>
                <a:noFill/>
                <a:ln w="1270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 name="Freeform 21"/>
                <p:cNvSpPr>
                  <a:spLocks/>
                </p:cNvSpPr>
                <p:nvPr/>
              </p:nvSpPr>
              <p:spPr bwMode="auto">
                <a:xfrm>
                  <a:off x="8052263" y="3695571"/>
                  <a:ext cx="841233" cy="1570014"/>
                </a:xfrm>
                <a:custGeom>
                  <a:avLst/>
                  <a:gdLst>
                    <a:gd name="T0" fmla="*/ 2147483647 w 849"/>
                    <a:gd name="T1" fmla="*/ 0 h 1394"/>
                    <a:gd name="T2" fmla="*/ 2147483647 w 849"/>
                    <a:gd name="T3" fmla="*/ 2147483647 h 1394"/>
                    <a:gd name="T4" fmla="*/ 2147483647 w 849"/>
                    <a:gd name="T5" fmla="*/ 2147483647 h 1394"/>
                    <a:gd name="T6" fmla="*/ 2147483647 w 849"/>
                    <a:gd name="T7" fmla="*/ 2147483647 h 1394"/>
                    <a:gd name="T8" fmla="*/ 2147483647 w 849"/>
                    <a:gd name="T9" fmla="*/ 2147483647 h 1394"/>
                    <a:gd name="T10" fmla="*/ 2147483647 w 849"/>
                    <a:gd name="T11" fmla="*/ 2147483647 h 1394"/>
                    <a:gd name="T12" fmla="*/ 2147483647 w 849"/>
                    <a:gd name="T13" fmla="*/ 2147483647 h 1394"/>
                    <a:gd name="T14" fmla="*/ 2147483647 w 849"/>
                    <a:gd name="T15" fmla="*/ 2147483647 h 1394"/>
                    <a:gd name="T16" fmla="*/ 2147483647 w 849"/>
                    <a:gd name="T17" fmla="*/ 2147483647 h 1394"/>
                    <a:gd name="T18" fmla="*/ 2147483647 w 849"/>
                    <a:gd name="T19" fmla="*/ 2147483647 h 1394"/>
                    <a:gd name="T20" fmla="*/ 2147483647 w 849"/>
                    <a:gd name="T21" fmla="*/ 2147483647 h 1394"/>
                    <a:gd name="T22" fmla="*/ 2147483647 w 849"/>
                    <a:gd name="T23" fmla="*/ 2147483647 h 1394"/>
                    <a:gd name="T24" fmla="*/ 2147483647 w 849"/>
                    <a:gd name="T25" fmla="*/ 2147483647 h 1394"/>
                    <a:gd name="T26" fmla="*/ 2147483647 w 849"/>
                    <a:gd name="T27" fmla="*/ 2147483647 h 1394"/>
                    <a:gd name="T28" fmla="*/ 2147483647 w 849"/>
                    <a:gd name="T29" fmla="*/ 2147483647 h 1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9" h="1394">
                      <a:moveTo>
                        <a:pt x="849" y="0"/>
                      </a:moveTo>
                      <a:cubicBezTo>
                        <a:pt x="794" y="133"/>
                        <a:pt x="741" y="271"/>
                        <a:pt x="692" y="385"/>
                      </a:cubicBezTo>
                      <a:cubicBezTo>
                        <a:pt x="643" y="499"/>
                        <a:pt x="588" y="622"/>
                        <a:pt x="557" y="685"/>
                      </a:cubicBezTo>
                      <a:cubicBezTo>
                        <a:pt x="526" y="748"/>
                        <a:pt x="514" y="752"/>
                        <a:pt x="506" y="766"/>
                      </a:cubicBezTo>
                      <a:cubicBezTo>
                        <a:pt x="498" y="780"/>
                        <a:pt x="514" y="761"/>
                        <a:pt x="509" y="769"/>
                      </a:cubicBezTo>
                      <a:cubicBezTo>
                        <a:pt x="504" y="777"/>
                        <a:pt x="488" y="800"/>
                        <a:pt x="476" y="817"/>
                      </a:cubicBezTo>
                      <a:cubicBezTo>
                        <a:pt x="464" y="834"/>
                        <a:pt x="451" y="854"/>
                        <a:pt x="439" y="871"/>
                      </a:cubicBezTo>
                      <a:cubicBezTo>
                        <a:pt x="427" y="888"/>
                        <a:pt x="417" y="900"/>
                        <a:pt x="401" y="921"/>
                      </a:cubicBezTo>
                      <a:cubicBezTo>
                        <a:pt x="386" y="943"/>
                        <a:pt x="365" y="972"/>
                        <a:pt x="348" y="1002"/>
                      </a:cubicBezTo>
                      <a:cubicBezTo>
                        <a:pt x="330" y="1031"/>
                        <a:pt x="312" y="1066"/>
                        <a:pt x="297" y="1096"/>
                      </a:cubicBezTo>
                      <a:cubicBezTo>
                        <a:pt x="282" y="1127"/>
                        <a:pt x="278" y="1138"/>
                        <a:pt x="259" y="1182"/>
                      </a:cubicBezTo>
                      <a:cubicBezTo>
                        <a:pt x="241" y="1226"/>
                        <a:pt x="210" y="1327"/>
                        <a:pt x="187" y="1360"/>
                      </a:cubicBezTo>
                      <a:cubicBezTo>
                        <a:pt x="163" y="1394"/>
                        <a:pt x="146" y="1380"/>
                        <a:pt x="117" y="1384"/>
                      </a:cubicBezTo>
                      <a:cubicBezTo>
                        <a:pt x="89" y="1388"/>
                        <a:pt x="33" y="1384"/>
                        <a:pt x="16" y="1384"/>
                      </a:cubicBezTo>
                      <a:cubicBezTo>
                        <a:pt x="0" y="1384"/>
                        <a:pt x="18" y="1384"/>
                        <a:pt x="18" y="1384"/>
                      </a:cubicBezTo>
                    </a:path>
                  </a:pathLst>
                </a:custGeom>
                <a:noFill/>
                <a:ln w="1270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8453" name="Group 22"/>
                <p:cNvGrpSpPr>
                  <a:grpSpLocks/>
                </p:cNvGrpSpPr>
                <p:nvPr/>
              </p:nvGrpSpPr>
              <p:grpSpPr bwMode="auto">
                <a:xfrm>
                  <a:off x="7160496" y="3460181"/>
                  <a:ext cx="776827" cy="1501313"/>
                  <a:chOff x="921" y="917"/>
                  <a:chExt cx="784" cy="1333"/>
                </a:xfrm>
              </p:grpSpPr>
              <p:sp>
                <p:nvSpPr>
                  <p:cNvPr id="18454" name="Line 23"/>
                  <p:cNvSpPr>
                    <a:spLocks noChangeShapeType="1"/>
                  </p:cNvSpPr>
                  <p:nvPr/>
                </p:nvSpPr>
                <p:spPr bwMode="auto">
                  <a:xfrm>
                    <a:off x="921" y="917"/>
                    <a:ext cx="0" cy="78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5" name="Line 24"/>
                  <p:cNvSpPr>
                    <a:spLocks noChangeShapeType="1"/>
                  </p:cNvSpPr>
                  <p:nvPr/>
                </p:nvSpPr>
                <p:spPr bwMode="auto">
                  <a:xfrm>
                    <a:off x="921" y="1705"/>
                    <a:ext cx="784" cy="545"/>
                  </a:xfrm>
                  <a:prstGeom prst="line">
                    <a:avLst/>
                  </a:prstGeom>
                  <a:noFill/>
                  <a:ln w="158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cxnSp>
            <p:nvCxnSpPr>
              <p:cNvPr id="18443" name="Straight Arrow Connector 49"/>
              <p:cNvCxnSpPr>
                <a:cxnSpLocks noChangeShapeType="1"/>
              </p:cNvCxnSpPr>
              <p:nvPr/>
            </p:nvCxnSpPr>
            <p:spPr bwMode="auto">
              <a:xfrm>
                <a:off x="6991673" y="3760895"/>
                <a:ext cx="1774312" cy="0"/>
              </a:xfrm>
              <a:prstGeom prst="straightConnector1">
                <a:avLst/>
              </a:prstGeom>
              <a:noFill/>
              <a:ln w="952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439" name="Line 24"/>
            <p:cNvSpPr>
              <a:spLocks noChangeShapeType="1"/>
            </p:cNvSpPr>
            <p:nvPr/>
          </p:nvSpPr>
          <p:spPr bwMode="auto">
            <a:xfrm>
              <a:off x="7812393" y="3126491"/>
              <a:ext cx="0" cy="1031875"/>
            </a:xfrm>
            <a:prstGeom prst="line">
              <a:avLst/>
            </a:prstGeom>
            <a:noFill/>
            <a:ln w="158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 name="Line 24"/>
            <p:cNvSpPr>
              <a:spLocks noChangeShapeType="1"/>
            </p:cNvSpPr>
            <p:nvPr/>
          </p:nvSpPr>
          <p:spPr bwMode="auto">
            <a:xfrm>
              <a:off x="7659993" y="3126491"/>
              <a:ext cx="0" cy="1031875"/>
            </a:xfrm>
            <a:prstGeom prst="line">
              <a:avLst/>
            </a:prstGeom>
            <a:noFill/>
            <a:ln w="1587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cxnSp>
          <p:nvCxnSpPr>
            <p:cNvPr id="18441" name="Straight Arrow Connector 49"/>
            <p:cNvCxnSpPr>
              <a:cxnSpLocks noChangeShapeType="1"/>
            </p:cNvCxnSpPr>
            <p:nvPr/>
          </p:nvCxnSpPr>
          <p:spPr bwMode="auto">
            <a:xfrm flipV="1">
              <a:off x="7649474" y="4157506"/>
              <a:ext cx="503926" cy="2332"/>
            </a:xfrm>
            <a:prstGeom prst="straightConnector1">
              <a:avLst/>
            </a:prstGeom>
            <a:noFill/>
            <a:ln w="9525"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0932" b="20976"/>
          <a:stretch>
            <a:fillRect/>
          </a:stretch>
        </p:blipFill>
        <p:spPr bwMode="auto">
          <a:xfrm>
            <a:off x="6819900" y="4267200"/>
            <a:ext cx="1989138"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up)">
                                      <p:cBhvr>
                                        <p:cTn id="16" dur="500"/>
                                        <p:tgtEl>
                                          <p:spTgt spid="3">
                                            <p:txEl>
                                              <p:pRg st="5" end="5"/>
                                            </p:txEl>
                                          </p:spTgt>
                                        </p:tgtEl>
                                      </p:cBhvr>
                                    </p:animEffect>
                                  </p:childTnLst>
                                </p:cTn>
                              </p:par>
                            </p:childTnLst>
                          </p:cTn>
                        </p:par>
                        <p:par>
                          <p:cTn id="17" fill="hold" nodeType="afterGroup">
                            <p:stCondLst>
                              <p:cond delay="500"/>
                            </p:stCondLst>
                            <p:childTnLst>
                              <p:par>
                                <p:cTn id="18" presetID="1" presetClass="entr" presetSubtype="0" fill="hold" nodeType="afterEffect">
                                  <p:stCondLst>
                                    <p:cond delay="50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up)">
                                      <p:cBhvr>
                                        <p:cTn id="24" dur="500"/>
                                        <p:tgtEl>
                                          <p:spTgt spid="3">
                                            <p:txEl>
                                              <p:pRg st="9" end="9"/>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up)">
                                      <p:cBhvr>
                                        <p:cTn id="27" dur="500"/>
                                        <p:tgtEl>
                                          <p:spTgt spid="3">
                                            <p:txEl>
                                              <p:pRg st="11" end="11"/>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1239838" y="274638"/>
            <a:ext cx="74469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it-IT" altLang="en-US" b="1">
                <a:solidFill>
                  <a:schemeClr val="tx2"/>
                </a:solidFill>
                <a:ea typeface="ＭＳ Ｐゴシック" pitchFamily="34" charset="-128"/>
              </a:rPr>
              <a:t>CONDOR II Dual Band Detector</a:t>
            </a:r>
          </a:p>
          <a:p>
            <a:pPr algn="r" eaLnBrk="1" hangingPunct="1"/>
            <a:r>
              <a:rPr lang="it-IT" altLang="en-US">
                <a:solidFill>
                  <a:schemeClr val="tx2"/>
                </a:solidFill>
                <a:ea typeface="ＭＳ Ｐゴシック" pitchFamily="34" charset="-128"/>
              </a:rPr>
              <a:t>640 x 512 / 24µm</a:t>
            </a:r>
          </a:p>
        </p:txBody>
      </p:sp>
      <p:sp>
        <p:nvSpPr>
          <p:cNvPr id="6" name="Rectangle 4"/>
          <p:cNvSpPr>
            <a:spLocks noChangeArrowheads="1"/>
          </p:cNvSpPr>
          <p:nvPr/>
        </p:nvSpPr>
        <p:spPr bwMode="auto">
          <a:xfrm>
            <a:off x="4103688" y="4183063"/>
            <a:ext cx="86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lnSpc>
                <a:spcPct val="90000"/>
              </a:lnSpc>
              <a:spcBef>
                <a:spcPct val="20000"/>
              </a:spcBef>
            </a:pPr>
            <a:r>
              <a:rPr lang="en-GB" altLang="en-US" b="1">
                <a:cs typeface="Arial" charset="0"/>
              </a:rPr>
              <a:t>DWIR</a:t>
            </a:r>
          </a:p>
        </p:txBody>
      </p:sp>
      <p:sp>
        <p:nvSpPr>
          <p:cNvPr id="7" name="Rectangle 7"/>
          <p:cNvSpPr>
            <a:spLocks noChangeArrowheads="1"/>
          </p:cNvSpPr>
          <p:nvPr/>
        </p:nvSpPr>
        <p:spPr bwMode="auto">
          <a:xfrm>
            <a:off x="6808788" y="4710113"/>
            <a:ext cx="18081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p>
            <a:pPr marL="185738" indent="-185738" algn="r">
              <a:lnSpc>
                <a:spcPct val="90000"/>
              </a:lnSpc>
              <a:spcBef>
                <a:spcPct val="20000"/>
              </a:spcBef>
            </a:pPr>
            <a:r>
              <a:rPr lang="en-GB" altLang="en-US" b="1">
                <a:cs typeface="Arial" charset="0"/>
              </a:rPr>
              <a:t>MWIR</a:t>
            </a:r>
          </a:p>
          <a:p>
            <a:pPr marL="185738" indent="-185738" algn="r">
              <a:lnSpc>
                <a:spcPct val="90000"/>
              </a:lnSpc>
              <a:spcBef>
                <a:spcPct val="20000"/>
              </a:spcBef>
            </a:pPr>
            <a:r>
              <a:rPr lang="en-GB" altLang="en-US" b="1">
                <a:cs typeface="Arial" charset="0"/>
              </a:rPr>
              <a:t>3.7 – 4.95µm</a:t>
            </a:r>
          </a:p>
        </p:txBody>
      </p:sp>
      <p:pic>
        <p:nvPicPr>
          <p:cNvPr id="8" name="Picture 8" descr="MWIR-White 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1238250"/>
            <a:ext cx="431958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LWIR-White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238250"/>
            <a:ext cx="431958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441325" y="4773613"/>
            <a:ext cx="108743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marL="185738" indent="-185738">
              <a:lnSpc>
                <a:spcPct val="90000"/>
              </a:lnSpc>
              <a:spcBef>
                <a:spcPct val="20000"/>
              </a:spcBef>
            </a:pPr>
            <a:r>
              <a:rPr lang="en-GB" altLang="en-US" b="1">
                <a:cs typeface="Arial" charset="0"/>
              </a:rPr>
              <a:t>LWIR</a:t>
            </a:r>
          </a:p>
          <a:p>
            <a:pPr marL="185738" indent="-185738">
              <a:lnSpc>
                <a:spcPct val="90000"/>
              </a:lnSpc>
              <a:spcBef>
                <a:spcPct val="20000"/>
              </a:spcBef>
            </a:pPr>
            <a:r>
              <a:rPr lang="en-GB" altLang="en-US" b="1">
                <a:cs typeface="Arial" charset="0"/>
              </a:rPr>
              <a:t>8 – 9.4µm</a:t>
            </a:r>
          </a:p>
        </p:txBody>
      </p:sp>
      <p:pic>
        <p:nvPicPr>
          <p:cNvPr id="11" name="Picture 5" descr="DWIR-White Hot"/>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2401888" y="1230313"/>
            <a:ext cx="43195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 0  L 0.25 0  E" pathEditMode="relative" ptsTypes="">
                                      <p:cBhvr>
                                        <p:cTn id="6" dur="2000" fill="hold"/>
                                        <p:tgtEl>
                                          <p:spTgt spid="9"/>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8"/>
                                        </p:tgtEl>
                                        <p:attrNameLst>
                                          <p:attrName>ppt_x</p:attrName>
                                          <p:attrName>ppt_y</p:attrName>
                                        </p:attrNameLst>
                                      </p:cBhvr>
                                    </p:animMotion>
                                  </p:childTnLst>
                                </p:cTn>
                              </p:par>
                              <p:par>
                                <p:cTn id="9" presetID="10" presetClass="exit" presetSubtype="0" fill="hold" grpId="0" nodeType="withEffect">
                                  <p:stCondLst>
                                    <p:cond delay="5000"/>
                                  </p:stCondLst>
                                  <p:childTnLst>
                                    <p:animEffect transition="out" filter="fade">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0" presetClass="exit" presetSubtype="0" fill="hold" grpId="0" nodeType="withEffect">
                                  <p:stCondLst>
                                    <p:cond delay="5000"/>
                                  </p:stCondLst>
                                  <p:childTnLst>
                                    <p:animEffect transition="out" filter="fade">
                                      <p:cBhvr>
                                        <p:cTn id="13" dur="2000"/>
                                        <p:tgtEl>
                                          <p:spTgt spid="10"/>
                                        </p:tgtEl>
                                      </p:cBhvr>
                                    </p:animEffect>
                                    <p:set>
                                      <p:cBhvr>
                                        <p:cTn id="14" dur="1" fill="hold">
                                          <p:stCondLst>
                                            <p:cond delay="1999"/>
                                          </p:stCondLst>
                                        </p:cTn>
                                        <p:tgtEl>
                                          <p:spTgt spid="10"/>
                                        </p:tgtEl>
                                        <p:attrNameLst>
                                          <p:attrName>style.visibility</p:attrName>
                                        </p:attrNameLst>
                                      </p:cBhvr>
                                      <p:to>
                                        <p:strVal val="hidden"/>
                                      </p:to>
                                    </p:set>
                                  </p:childTnLst>
                                </p:cTn>
                              </p:par>
                            </p:childTnLst>
                          </p:cTn>
                        </p:par>
                        <p:par>
                          <p:cTn id="15" fill="hold" nodeType="afterGroup">
                            <p:stCondLst>
                              <p:cond delay="7000"/>
                            </p:stCondLst>
                            <p:childTnLst>
                              <p:par>
                                <p:cTn id="16" presetID="10" presetClass="entr" presetSubtype="0" fill="hold"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par>
                          <p:cTn id="31" fill="hold" nodeType="afterGroup">
                            <p:stCondLst>
                              <p:cond delay="11000"/>
                            </p:stCondLst>
                            <p:childTnLst>
                              <p:par>
                                <p:cTn id="32" presetID="6" presetClass="emph" presetSubtype="0" fill="hold" nodeType="afterEffect">
                                  <p:stCondLst>
                                    <p:cond delay="10000"/>
                                  </p:stCondLst>
                                  <p:childTnLst>
                                    <p:animScale>
                                      <p:cBhvr>
                                        <p:cTn id="33" dur="2000" fill="hold"/>
                                        <p:tgtEl>
                                          <p:spTgt spid="11"/>
                                        </p:tgtEl>
                                      </p:cBhvr>
                                      <p:by x="67000" y="6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Complementary Capabilities</a:t>
            </a:r>
          </a:p>
        </p:txBody>
      </p:sp>
      <p:sp>
        <p:nvSpPr>
          <p:cNvPr id="20483" name="Content Placeholder 2"/>
          <p:cNvSpPr>
            <a:spLocks noGrp="1"/>
          </p:cNvSpPr>
          <p:nvPr>
            <p:ph idx="1"/>
          </p:nvPr>
        </p:nvSpPr>
        <p:spPr>
          <a:xfrm>
            <a:off x="914400" y="1905000"/>
            <a:ext cx="7773988" cy="3000375"/>
          </a:xfrm>
        </p:spPr>
        <p:txBody>
          <a:bodyPr/>
          <a:lstStyle/>
          <a:p>
            <a:pPr>
              <a:buFontTx/>
              <a:buChar char="•"/>
            </a:pPr>
            <a:r>
              <a:rPr lang="en-GB" altLang="en-US" b="1" smtClean="0"/>
              <a:t>In-house ROIC design, 0.6µm and 0.35µm CMOS migrating to 0.18µm</a:t>
            </a:r>
          </a:p>
          <a:p>
            <a:pPr>
              <a:buFontTx/>
              <a:buChar char="•"/>
            </a:pPr>
            <a:endParaRPr lang="en-GB" altLang="en-US" b="1" smtClean="0"/>
          </a:p>
          <a:p>
            <a:pPr>
              <a:buFontTx/>
              <a:buChar char="•"/>
            </a:pPr>
            <a:endParaRPr lang="en-GB" altLang="en-US" b="1" smtClean="0"/>
          </a:p>
          <a:p>
            <a:pPr>
              <a:buFontTx/>
              <a:buChar char="•"/>
            </a:pPr>
            <a:r>
              <a:rPr lang="en-GB" altLang="en-US" b="1" smtClean="0"/>
              <a:t>Vacuum packaging  and cryogenics</a:t>
            </a:r>
          </a:p>
          <a:p>
            <a:pPr>
              <a:buFontTx/>
              <a:buChar char="•"/>
            </a:pPr>
            <a:endParaRPr lang="en-GB" altLang="en-US" b="1" smtClean="0"/>
          </a:p>
          <a:p>
            <a:pPr>
              <a:buFontTx/>
              <a:buChar char="•"/>
            </a:pPr>
            <a:endParaRPr lang="en-GB" altLang="en-US" b="1" smtClean="0"/>
          </a:p>
          <a:p>
            <a:pPr>
              <a:buFontTx/>
              <a:buChar char="•"/>
            </a:pPr>
            <a:r>
              <a:rPr lang="en-GB" altLang="en-US" b="1" smtClean="0"/>
              <a:t>Warm electronics, module sets, and cameras</a:t>
            </a:r>
          </a:p>
          <a:p>
            <a:pPr>
              <a:buFontTx/>
              <a:buChar char="•"/>
            </a:pPr>
            <a:endParaRPr lang="en-GB" altLang="en-US" b="1" smtClean="0"/>
          </a:p>
          <a:p>
            <a:pPr>
              <a:buFontTx/>
              <a:buChar char="•"/>
            </a:pPr>
            <a:endParaRPr lang="en-GB" altLang="en-US" b="1" smtClean="0"/>
          </a:p>
          <a:p>
            <a:pPr>
              <a:buFontTx/>
              <a:buChar char="•"/>
            </a:pPr>
            <a:r>
              <a:rPr lang="en-GB" altLang="en-US" b="1" smtClean="0"/>
              <a:t>Tri Glycine Sulphate</a:t>
            </a:r>
          </a:p>
          <a:p>
            <a:endParaRPr lang="en-GB" alt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PCB"/>
          <p:cNvPicPr>
            <a:picLocks noChangeAspect="1" noChangeArrowheads="1"/>
          </p:cNvPicPr>
          <p:nvPr/>
        </p:nvPicPr>
        <p:blipFill>
          <a:blip r:embed="rId2">
            <a:extLst>
              <a:ext uri="{28A0092B-C50C-407E-A947-70E740481C1C}">
                <a14:useLocalDpi xmlns:a14="http://schemas.microsoft.com/office/drawing/2010/main" val="0"/>
              </a:ext>
            </a:extLst>
          </a:blip>
          <a:srcRect l="15744" t="13086" r="15744" b="14955"/>
          <a:stretch>
            <a:fillRect/>
          </a:stretch>
        </p:blipFill>
        <p:spPr bwMode="auto">
          <a:xfrm>
            <a:off x="1857375" y="1233488"/>
            <a:ext cx="5873750"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3006725" y="388938"/>
            <a:ext cx="5681663" cy="369887"/>
          </a:xfrm>
        </p:spPr>
        <p:txBody>
          <a:bodyPr/>
          <a:lstStyle/>
          <a:p>
            <a:r>
              <a:rPr lang="en-GB" altLang="en-US" smtClean="0">
                <a:ea typeface="ＭＳ Ｐゴシック" pitchFamily="34" charset="-128"/>
              </a:rPr>
              <a:t>High Performance Electronics</a:t>
            </a:r>
            <a:endParaRPr lang="en-GB" alt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2133600"/>
            <a:ext cx="9144000" cy="4724400"/>
          </a:xfrm>
          <a:prstGeom prst="rect">
            <a:avLst/>
          </a:prstGeom>
          <a:gradFill flip="none" rotWithShape="1">
            <a:gsLst>
              <a:gs pos="0">
                <a:srgbClr val="FFFFFF"/>
              </a:gs>
              <a:gs pos="49000">
                <a:srgbClr val="E6E6E6"/>
              </a:gs>
              <a:gs pos="88000">
                <a:srgbClr val="7D8496">
                  <a:alpha val="87000"/>
                  <a:lumMod val="96000"/>
                </a:srgbClr>
              </a:gs>
              <a:gs pos="37000">
                <a:srgbClr val="E6E6E6"/>
              </a:gs>
              <a:gs pos="100000">
                <a:srgbClr val="7D8496"/>
              </a:gs>
              <a:gs pos="100000">
                <a:srgbClr val="E6E6E6"/>
              </a:gs>
            </a:gsLst>
            <a:lin ang="5400000" scaled="0"/>
            <a:tileRect/>
          </a:gradFill>
          <a:ln w="9525" cap="flat" cmpd="sng" algn="ctr">
            <a:noFill/>
            <a:prstDash val="solid"/>
            <a:round/>
            <a:headEnd type="none" w="med" len="med"/>
            <a:tailEnd type="none" w="med" len="med"/>
          </a:ln>
          <a:effectLst/>
          <a:extLst/>
        </p:spPr>
        <p:txBody>
          <a:bodyPr/>
          <a:lstStyle/>
          <a:p>
            <a:pPr>
              <a:defRPr/>
            </a:pPr>
            <a:endParaRPr lang="en-GB">
              <a:latin typeface="Arial" pitchFamily="34" charset="0"/>
            </a:endParaRPr>
          </a:p>
        </p:txBody>
      </p:sp>
      <p:sp>
        <p:nvSpPr>
          <p:cNvPr id="22533" name="Title 1"/>
          <p:cNvSpPr>
            <a:spLocks noGrp="1"/>
          </p:cNvSpPr>
          <p:nvPr>
            <p:ph type="title"/>
          </p:nvPr>
        </p:nvSpPr>
        <p:spPr>
          <a:xfrm>
            <a:off x="3006725" y="388938"/>
            <a:ext cx="5681663" cy="369887"/>
          </a:xfrm>
        </p:spPr>
        <p:txBody>
          <a:bodyPr/>
          <a:lstStyle/>
          <a:p>
            <a:r>
              <a:rPr lang="en-GB" altLang="en-US" smtClean="0"/>
              <a:t>Fast Frame Camera Module</a:t>
            </a:r>
          </a:p>
        </p:txBody>
      </p:sp>
      <p:sp>
        <p:nvSpPr>
          <p:cNvPr id="3" name="Content Placeholder 2"/>
          <p:cNvSpPr>
            <a:spLocks noGrp="1"/>
          </p:cNvSpPr>
          <p:nvPr>
            <p:ph idx="1"/>
          </p:nvPr>
        </p:nvSpPr>
        <p:spPr>
          <a:xfrm>
            <a:off x="990600" y="882650"/>
            <a:ext cx="8077200" cy="1081088"/>
          </a:xfrm>
        </p:spPr>
        <p:txBody>
          <a:bodyPr/>
          <a:lstStyle/>
          <a:p>
            <a:pPr marL="0" indent="0">
              <a:buFontTx/>
              <a:buNone/>
              <a:defRPr/>
            </a:pPr>
            <a:endParaRPr lang="en-GB" dirty="0" smtClean="0"/>
          </a:p>
          <a:p>
            <a:pPr marL="0" indent="0">
              <a:buFontTx/>
              <a:buNone/>
              <a:defRPr/>
            </a:pPr>
            <a:r>
              <a:rPr lang="en-GB" sz="1600" b="1" dirty="0" smtClean="0"/>
              <a:t>For all high speed imaging applications: Military, Scientific, Industrial</a:t>
            </a:r>
          </a:p>
          <a:p>
            <a:pPr>
              <a:defRPr/>
            </a:pPr>
            <a:endParaRPr lang="en-GB" dirty="0" smtClean="0"/>
          </a:p>
          <a:p>
            <a:pPr>
              <a:defRPr/>
            </a:pPr>
            <a:endParaRPr lang="en-GB" dirty="0"/>
          </a:p>
        </p:txBody>
      </p:sp>
      <p:sp>
        <p:nvSpPr>
          <p:cNvPr id="8" name="Content Placeholder 2"/>
          <p:cNvSpPr txBox="1">
            <a:spLocks/>
          </p:cNvSpPr>
          <p:nvPr/>
        </p:nvSpPr>
        <p:spPr bwMode="auto">
          <a:xfrm>
            <a:off x="1166813" y="1839913"/>
            <a:ext cx="3100387" cy="477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66700" indent="-266700" algn="l" rtl="0" eaLnBrk="0" fontAlgn="base" hangingPunct="0">
              <a:spcBef>
                <a:spcPct val="20000"/>
              </a:spcBef>
              <a:spcAft>
                <a:spcPct val="0"/>
              </a:spcAft>
              <a:buSzPct val="150000"/>
              <a:buBlip>
                <a:blip r:embed="rId2"/>
              </a:buBlip>
              <a:defRPr sz="1500">
                <a:solidFill>
                  <a:schemeClr val="tx1"/>
                </a:solidFill>
                <a:latin typeface="+mn-lt"/>
                <a:ea typeface="+mn-ea"/>
                <a:cs typeface="+mn-cs"/>
              </a:defRPr>
            </a:lvl1pPr>
            <a:lvl2pPr marL="617538" indent="-171450" algn="l" rtl="0" eaLnBrk="0" fontAlgn="base" hangingPunct="0">
              <a:spcBef>
                <a:spcPct val="20000"/>
              </a:spcBef>
              <a:spcAft>
                <a:spcPct val="0"/>
              </a:spcAft>
              <a:buClr>
                <a:srgbClr val="FF0000"/>
              </a:buClr>
              <a:buSzPct val="110000"/>
              <a:buFont typeface="Arial" pitchFamily="34" charset="0"/>
              <a:buChar char="•"/>
              <a:defRPr sz="1500">
                <a:solidFill>
                  <a:schemeClr val="tx1"/>
                </a:solidFill>
                <a:latin typeface="+mn-lt"/>
              </a:defRPr>
            </a:lvl2pPr>
            <a:lvl3pPr marL="969963" indent="-173038" algn="l" rtl="0" eaLnBrk="0" fontAlgn="base" hangingPunct="0">
              <a:spcBef>
                <a:spcPct val="20000"/>
              </a:spcBef>
              <a:spcAft>
                <a:spcPct val="0"/>
              </a:spcAft>
              <a:buClr>
                <a:srgbClr val="FF0000"/>
              </a:buClr>
              <a:buSzPct val="105000"/>
              <a:buFont typeface="Arial" pitchFamily="34" charset="0"/>
              <a:buChar char="–"/>
              <a:defRPr sz="1500">
                <a:solidFill>
                  <a:schemeClr val="tx1"/>
                </a:solidFill>
                <a:latin typeface="+mn-lt"/>
              </a:defRPr>
            </a:lvl3pPr>
            <a:lvl4pPr marL="1333500"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4pPr>
            <a:lvl5pPr marL="1697038" indent="-184150" algn="l" rtl="0" eaLnBrk="0" fontAlgn="base" hangingPunct="0">
              <a:spcBef>
                <a:spcPct val="20000"/>
              </a:spcBef>
              <a:spcAft>
                <a:spcPct val="0"/>
              </a:spcAft>
              <a:buClr>
                <a:srgbClr val="FF0000"/>
              </a:buClr>
              <a:buFont typeface="Arial" pitchFamily="34" charset="0"/>
              <a:buChar char="–"/>
              <a:defRPr sz="1500">
                <a:solidFill>
                  <a:schemeClr val="tx1"/>
                </a:solidFill>
                <a:latin typeface="+mn-lt"/>
              </a:defRPr>
            </a:lvl5pPr>
            <a:lvl6pPr marL="21542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6pPr>
            <a:lvl7pPr marL="26114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7pPr>
            <a:lvl8pPr marL="30686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8pPr>
            <a:lvl9pPr marL="3525838" indent="-184150" algn="l" rtl="0" fontAlgn="base">
              <a:spcBef>
                <a:spcPct val="20000"/>
              </a:spcBef>
              <a:spcAft>
                <a:spcPct val="0"/>
              </a:spcAft>
              <a:buClr>
                <a:srgbClr val="FF0000"/>
              </a:buClr>
              <a:buFont typeface="Arial" pitchFamily="34" charset="0"/>
              <a:buChar char="–"/>
              <a:defRPr sz="1500">
                <a:solidFill>
                  <a:schemeClr val="tx1"/>
                </a:solidFill>
                <a:latin typeface="+mn-lt"/>
              </a:defRPr>
            </a:lvl9pPr>
          </a:lstStyle>
          <a:p>
            <a:pPr marL="0" indent="0">
              <a:buFontTx/>
              <a:buNone/>
              <a:defRPr/>
            </a:pPr>
            <a:r>
              <a:rPr lang="en-GB" b="1" dirty="0" smtClean="0"/>
              <a:t>Size  – 90 x 90 x 115mm</a:t>
            </a:r>
          </a:p>
          <a:p>
            <a:pPr marL="0" indent="0">
              <a:buFontTx/>
              <a:buNone/>
              <a:defRPr/>
            </a:pPr>
            <a:r>
              <a:rPr lang="en-GB" b="1" dirty="0" smtClean="0"/>
              <a:t>Weight   –  940g</a:t>
            </a:r>
          </a:p>
          <a:p>
            <a:pPr marL="0" indent="0">
              <a:buFontTx/>
              <a:buNone/>
              <a:defRPr/>
            </a:pPr>
            <a:r>
              <a:rPr lang="en-GB" b="1" dirty="0" smtClean="0"/>
              <a:t>Power  &lt;11W @ 23</a:t>
            </a:r>
            <a:r>
              <a:rPr lang="en-GB" b="1" baseline="50000" dirty="0" smtClean="0"/>
              <a:t>o</a:t>
            </a:r>
            <a:r>
              <a:rPr lang="en-GB" b="1" dirty="0" smtClean="0"/>
              <a:t>C</a:t>
            </a:r>
          </a:p>
          <a:p>
            <a:pPr>
              <a:defRPr/>
            </a:pPr>
            <a:endParaRPr lang="en-GB" sz="1050" b="1" dirty="0" smtClean="0"/>
          </a:p>
          <a:p>
            <a:pPr marL="0" indent="0">
              <a:buFontTx/>
              <a:buNone/>
              <a:defRPr/>
            </a:pPr>
            <a:r>
              <a:rPr lang="en-GB" b="1" dirty="0" smtClean="0"/>
              <a:t>Array - 384x384 MCT </a:t>
            </a:r>
          </a:p>
          <a:p>
            <a:pPr marL="0" indent="0">
              <a:buFontTx/>
              <a:buNone/>
              <a:defRPr/>
            </a:pPr>
            <a:r>
              <a:rPr lang="en-GB" b="1" dirty="0" smtClean="0"/>
              <a:t>Pixel - 20µm</a:t>
            </a:r>
          </a:p>
          <a:p>
            <a:pPr marL="0" indent="0">
              <a:buFontTx/>
              <a:buNone/>
              <a:defRPr/>
            </a:pPr>
            <a:r>
              <a:rPr lang="en-GB" b="1" dirty="0" smtClean="0"/>
              <a:t>Frame rate </a:t>
            </a:r>
          </a:p>
          <a:p>
            <a:pPr marL="0" indent="0">
              <a:buFontTx/>
              <a:buNone/>
              <a:defRPr/>
            </a:pPr>
            <a:r>
              <a:rPr lang="en-GB" b="1" dirty="0"/>
              <a:t> </a:t>
            </a:r>
            <a:r>
              <a:rPr lang="en-GB" b="1" dirty="0" smtClean="0"/>
              <a:t>  1000fps  @ 384x384</a:t>
            </a:r>
          </a:p>
          <a:p>
            <a:pPr marL="0" indent="0">
              <a:buFontTx/>
              <a:buNone/>
              <a:defRPr/>
            </a:pPr>
            <a:r>
              <a:rPr lang="en-GB" b="1" dirty="0"/>
              <a:t> </a:t>
            </a:r>
            <a:r>
              <a:rPr lang="en-GB" b="1" dirty="0" smtClean="0"/>
              <a:t>  2000fps  @ 256x256</a:t>
            </a:r>
          </a:p>
          <a:p>
            <a:pPr marL="0" indent="0">
              <a:buFontTx/>
              <a:buNone/>
              <a:defRPr/>
            </a:pPr>
            <a:r>
              <a:rPr lang="en-GB" b="1" dirty="0" smtClean="0"/>
              <a:t>   4000 fps  @ 192x192</a:t>
            </a:r>
          </a:p>
          <a:p>
            <a:pPr marL="0" indent="0">
              <a:buFontTx/>
              <a:buNone/>
              <a:defRPr/>
            </a:pPr>
            <a:r>
              <a:rPr lang="en-GB" b="1" dirty="0"/>
              <a:t> </a:t>
            </a:r>
            <a:r>
              <a:rPr lang="en-GB" b="1" dirty="0" smtClean="0"/>
              <a:t>  6500 fps @ 144x141</a:t>
            </a:r>
          </a:p>
          <a:p>
            <a:pPr marL="0" indent="0">
              <a:buFontTx/>
              <a:buNone/>
              <a:defRPr/>
            </a:pPr>
            <a:endParaRPr lang="en-GB" sz="1050" b="1" dirty="0" smtClean="0"/>
          </a:p>
          <a:p>
            <a:pPr marL="0" indent="0">
              <a:buFontTx/>
              <a:buNone/>
              <a:defRPr/>
            </a:pPr>
            <a:r>
              <a:rPr lang="en-GB" b="1" dirty="0" smtClean="0"/>
              <a:t>CameraLink® video interface</a:t>
            </a:r>
          </a:p>
          <a:p>
            <a:pPr marL="0" indent="0">
              <a:buFontTx/>
              <a:buNone/>
              <a:defRPr/>
            </a:pPr>
            <a:r>
              <a:rPr lang="en-GB" b="1" dirty="0" smtClean="0"/>
              <a:t>Serial control interface</a:t>
            </a:r>
          </a:p>
          <a:p>
            <a:pPr marL="0" indent="0">
              <a:buFontTx/>
              <a:buNone/>
              <a:defRPr/>
            </a:pPr>
            <a:r>
              <a:rPr lang="en-GB" b="1" dirty="0" smtClean="0"/>
              <a:t>BIT</a:t>
            </a:r>
          </a:p>
          <a:p>
            <a:pPr marL="0" indent="0">
              <a:buFontTx/>
              <a:buNone/>
              <a:defRPr/>
            </a:pPr>
            <a:r>
              <a:rPr lang="en-GB" b="1" dirty="0" smtClean="0"/>
              <a:t>Windowing</a:t>
            </a:r>
          </a:p>
          <a:p>
            <a:pPr marL="0" indent="0">
              <a:buFontTx/>
              <a:buNone/>
              <a:defRPr/>
            </a:pPr>
            <a:r>
              <a:rPr lang="en-GB" b="1" dirty="0" smtClean="0"/>
              <a:t>Ruggedised </a:t>
            </a:r>
          </a:p>
          <a:p>
            <a:pPr>
              <a:defRPr/>
            </a:pPr>
            <a:endParaRPr lang="en-GB" b="1" dirty="0"/>
          </a:p>
        </p:txBody>
      </p:sp>
      <p:pic>
        <p:nvPicPr>
          <p:cNvPr id="22536" name="Picture 3" descr="S:\HETERO\SPIE Conferences\SPIE 2013\Fast frame paper\Figures\module_comple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524000"/>
            <a:ext cx="43434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water drop sequence gamma boosted"/>
          <p:cNvPicPr>
            <a:picLocks noChangeAspect="1" noChangeArrowheads="1"/>
          </p:cNvPicPr>
          <p:nvPr/>
        </p:nvPicPr>
        <p:blipFill>
          <a:blip r:embed="rId2">
            <a:extLst>
              <a:ext uri="{28A0092B-C50C-407E-A947-70E740481C1C}">
                <a14:useLocalDpi xmlns:a14="http://schemas.microsoft.com/office/drawing/2010/main" val="0"/>
              </a:ext>
            </a:extLst>
          </a:blip>
          <a:srcRect l="1924" t="2448" r="74834" b="68092"/>
          <a:stretch>
            <a:fillRect/>
          </a:stretch>
        </p:blipFill>
        <p:spPr bwMode="auto">
          <a:xfrm>
            <a:off x="163513" y="2679700"/>
            <a:ext cx="1479550" cy="145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2" descr="water drop sequence gamma boosted"/>
          <p:cNvPicPr>
            <a:picLocks noChangeAspect="1" noChangeArrowheads="1"/>
          </p:cNvPicPr>
          <p:nvPr/>
        </p:nvPicPr>
        <p:blipFill>
          <a:blip r:embed="rId2">
            <a:extLst>
              <a:ext uri="{28A0092B-C50C-407E-A947-70E740481C1C}">
                <a14:useLocalDpi xmlns:a14="http://schemas.microsoft.com/office/drawing/2010/main" val="0"/>
              </a:ext>
            </a:extLst>
          </a:blip>
          <a:srcRect l="26140" t="2257" r="50494" b="68068"/>
          <a:stretch>
            <a:fillRect/>
          </a:stretch>
        </p:blipFill>
        <p:spPr bwMode="auto">
          <a:xfrm>
            <a:off x="1643063" y="2679700"/>
            <a:ext cx="1466850"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2" descr="water drop sequence gamma boosted"/>
          <p:cNvPicPr>
            <a:picLocks noChangeAspect="1" noChangeArrowheads="1"/>
          </p:cNvPicPr>
          <p:nvPr/>
        </p:nvPicPr>
        <p:blipFill>
          <a:blip r:embed="rId2">
            <a:extLst>
              <a:ext uri="{28A0092B-C50C-407E-A947-70E740481C1C}">
                <a14:useLocalDpi xmlns:a14="http://schemas.microsoft.com/office/drawing/2010/main" val="0"/>
              </a:ext>
            </a:extLst>
          </a:blip>
          <a:srcRect l="50615" t="2257" r="26074" b="67845"/>
          <a:stretch>
            <a:fillRect/>
          </a:stretch>
        </p:blipFill>
        <p:spPr bwMode="auto">
          <a:xfrm>
            <a:off x="3109913" y="2682875"/>
            <a:ext cx="1463675" cy="145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2" descr="water drop sequence gamma boosted"/>
          <p:cNvPicPr>
            <a:picLocks noChangeAspect="1" noChangeArrowheads="1"/>
          </p:cNvPicPr>
          <p:nvPr/>
        </p:nvPicPr>
        <p:blipFill>
          <a:blip r:embed="rId2">
            <a:extLst>
              <a:ext uri="{28A0092B-C50C-407E-A947-70E740481C1C}">
                <a14:useLocalDpi xmlns:a14="http://schemas.microsoft.com/office/drawing/2010/main" val="0"/>
              </a:ext>
            </a:extLst>
          </a:blip>
          <a:srcRect l="74962" t="2209" r="1691" b="67998"/>
          <a:stretch>
            <a:fillRect/>
          </a:stretch>
        </p:blipFill>
        <p:spPr bwMode="auto">
          <a:xfrm>
            <a:off x="4570413" y="2674938"/>
            <a:ext cx="147955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2" descr="water drop sequence gamma boosted"/>
          <p:cNvPicPr>
            <a:picLocks noChangeAspect="1" noChangeArrowheads="1"/>
          </p:cNvPicPr>
          <p:nvPr/>
        </p:nvPicPr>
        <p:blipFill>
          <a:blip r:embed="rId2">
            <a:extLst>
              <a:ext uri="{28A0092B-C50C-407E-A947-70E740481C1C}">
                <a14:useLocalDpi xmlns:a14="http://schemas.microsoft.com/office/drawing/2010/main" val="0"/>
              </a:ext>
            </a:extLst>
          </a:blip>
          <a:srcRect l="1849" t="35307" r="74840" b="35098"/>
          <a:stretch>
            <a:fillRect/>
          </a:stretch>
        </p:blipFill>
        <p:spPr bwMode="auto">
          <a:xfrm>
            <a:off x="6059488" y="2671763"/>
            <a:ext cx="1482725" cy="145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2" descr="water drop sequence gamma boosted"/>
          <p:cNvPicPr>
            <a:picLocks noChangeAspect="1" noChangeArrowheads="1"/>
          </p:cNvPicPr>
          <p:nvPr/>
        </p:nvPicPr>
        <p:blipFill>
          <a:blip r:embed="rId2">
            <a:extLst>
              <a:ext uri="{28A0092B-C50C-407E-A947-70E740481C1C}">
                <a14:useLocalDpi xmlns:a14="http://schemas.microsoft.com/office/drawing/2010/main" val="0"/>
              </a:ext>
            </a:extLst>
          </a:blip>
          <a:srcRect l="26308" t="35007" r="50438" b="35104"/>
          <a:stretch>
            <a:fillRect/>
          </a:stretch>
        </p:blipFill>
        <p:spPr bwMode="auto">
          <a:xfrm>
            <a:off x="7542213" y="2644775"/>
            <a:ext cx="1489075" cy="148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TextBox 1"/>
          <p:cNvSpPr txBox="1">
            <a:spLocks noChangeArrowheads="1"/>
          </p:cNvSpPr>
          <p:nvPr/>
        </p:nvSpPr>
        <p:spPr bwMode="auto">
          <a:xfrm>
            <a:off x="5486400" y="685800"/>
            <a:ext cx="2855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b="1"/>
              <a:t>Water droplet at 1000fps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FFFFFF"/>
        </a:lt1>
        <a:dk2>
          <a:srgbClr val="000000"/>
        </a:dk2>
        <a:lt2>
          <a:srgbClr val="808080"/>
        </a:lt2>
        <a:accent1>
          <a:srgbClr val="B4B4B4"/>
        </a:accent1>
        <a:accent2>
          <a:srgbClr val="333399"/>
        </a:accent2>
        <a:accent3>
          <a:srgbClr val="FFFFFF"/>
        </a:accent3>
        <a:accent4>
          <a:srgbClr val="404040"/>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50555A"/>
        </a:dk1>
        <a:lt1>
          <a:srgbClr val="FFFFFF"/>
        </a:lt1>
        <a:dk2>
          <a:srgbClr val="000000"/>
        </a:dk2>
        <a:lt2>
          <a:srgbClr val="808080"/>
        </a:lt2>
        <a:accent1>
          <a:srgbClr val="B4B4B4"/>
        </a:accent1>
        <a:accent2>
          <a:srgbClr val="333399"/>
        </a:accent2>
        <a:accent3>
          <a:srgbClr val="FFFFFF"/>
        </a:accent3>
        <a:accent4>
          <a:srgbClr val="43474C"/>
        </a:accent4>
        <a:accent5>
          <a:srgbClr val="D6D6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4810</TotalTime>
  <Words>1187</Words>
  <Application>Microsoft Office PowerPoint</Application>
  <PresentationFormat>Presentazione su schermo (4:3)</PresentationFormat>
  <Paragraphs>299</Paragraphs>
  <Slides>30</Slides>
  <Notes>5</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Default Design</vt:lpstr>
      <vt:lpstr>Presentazione standard di PowerPoint</vt:lpstr>
      <vt:lpstr>Established Array Capability</vt:lpstr>
      <vt:lpstr>Multilayer MOVPE structure</vt:lpstr>
      <vt:lpstr>Design and technology – MOVPE  MCT</vt:lpstr>
      <vt:lpstr>Presentazione standard di PowerPoint</vt:lpstr>
      <vt:lpstr>Complementary Capabilities</vt:lpstr>
      <vt:lpstr>High Performance Electronics</vt:lpstr>
      <vt:lpstr>Fast Frame Camera Module</vt:lpstr>
      <vt:lpstr>Presentazione standard di PowerPoint</vt:lpstr>
      <vt:lpstr>Thermal Imaging Cameras</vt:lpstr>
      <vt:lpstr>DLATGS Crystal</vt:lpstr>
      <vt:lpstr>DLATGS Applications</vt:lpstr>
      <vt:lpstr> HOT  Horizon SD and HD cameras  Large format ROICs, smaller pixels  Space Programmes  APDs – LPE and MOVPE  Ian Baker and Johann Rothman - Physics and Performance of HgCdTe APDs  Gert Finger – NIR HgCdTe Avalanche Photodiode Arrays for Wavefront Sensing and Fringe Tracking  </vt:lpstr>
      <vt:lpstr>HOT MCT</vt:lpstr>
      <vt:lpstr>160K Image</vt:lpstr>
      <vt:lpstr>Horizon</vt:lpstr>
      <vt:lpstr>Presentazione standard di PowerPoint</vt:lpstr>
      <vt:lpstr>FALCON MCT Array</vt:lpstr>
      <vt:lpstr>Array test results- NETD</vt:lpstr>
      <vt:lpstr>FALCON 1920x1080 / 12µm pitch Image</vt:lpstr>
      <vt:lpstr>16 Megapixel MWIR mosaic array</vt:lpstr>
      <vt:lpstr>Space Programmes</vt:lpstr>
      <vt:lpstr>Large format thinning trials for extended VIS/NIR response</vt:lpstr>
      <vt:lpstr>Large format thinning trials</vt:lpstr>
      <vt:lpstr>Etch time effect on spectral response</vt:lpstr>
      <vt:lpstr>Large format array packaging</vt:lpstr>
      <vt:lpstr>Presentazione standard di PowerPoint</vt:lpstr>
      <vt:lpstr>Presentazione standard di PowerPoint</vt:lpstr>
      <vt:lpstr>Presentazione standard di PowerPoint</vt:lpstr>
      <vt:lpstr>FALCON 1920x1080 / 12µm pitch Image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2003</dc:title>
  <dc:creator>Reeves, Jennie (Selex ES, UK)</dc:creator>
  <cp:lastModifiedBy>tecno</cp:lastModifiedBy>
  <cp:revision>183</cp:revision>
  <cp:lastPrinted>2013-03-06T12:38:02Z</cp:lastPrinted>
  <dcterms:created xsi:type="dcterms:W3CDTF">1601-01-01T00:00:00Z</dcterms:created>
  <dcterms:modified xsi:type="dcterms:W3CDTF">2013-10-08T06:51:11Z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SESIntranetTitleAsLink">
    <vt:lpwstr>https://intranet.selex-es.com/it/library/Library/Selex ES_Powerpoint2003_template.ppt, PowerPoint Presentation Template 2003</vt:lpwstr>
  </property>
  <property fmtid="{D5CDD505-2E9C-101B-9397-08002B2CF9AE}" pid="4" name="SESIntranetAbstract">
    <vt:lpwstr>&lt;div class="ExternalClass4F4785D1FE2C4B64B04B552A47377FFE"&gt;&lt;p&gt;​Template presentazione aziendale - Powerpoint 2003&lt;/p&gt;&lt;/div&gt;</vt:lpwstr>
  </property>
  <property fmtid="{D5CDD505-2E9C-101B-9397-08002B2CF9AE}" pid="5" name="SESIntranetGroup">
    <vt:lpwstr/>
  </property>
  <property fmtid="{D5CDD505-2E9C-101B-9397-08002B2CF9AE}" pid="6" name="SESIntranetAnnotations">
    <vt:lpwstr/>
  </property>
  <property fmtid="{D5CDD505-2E9C-101B-9397-08002B2CF9AE}" pid="7" name="SESIntranetLanguage">
    <vt:lpwstr>IT</vt:lpwstr>
  </property>
  <property fmtid="{D5CDD505-2E9C-101B-9397-08002B2CF9AE}" pid="8" name="SESIntranetPointOfContact">
    <vt:lpwstr>Communication</vt:lpwstr>
  </property>
  <property fmtid="{D5CDD505-2E9C-101B-9397-08002B2CF9AE}" pid="9" name="SESIntranetDepartment">
    <vt:lpwstr>2</vt:lpwstr>
  </property>
  <property fmtid="{D5CDD505-2E9C-101B-9397-08002B2CF9AE}" pid="10" name="SESIntranetCompany">
    <vt:lpwstr>1</vt:lpwstr>
  </property>
  <property fmtid="{D5CDD505-2E9C-101B-9397-08002B2CF9AE}" pid="11" name="SESIntranetDocumentType">
    <vt:lpwstr>Logo e template</vt:lpwstr>
  </property>
  <property fmtid="{D5CDD505-2E9C-101B-9397-08002B2CF9AE}" pid="12" name="SESIntranetDate">
    <vt:lpwstr>2012-12-28T00:00:00Z</vt:lpwstr>
  </property>
  <property fmtid="{D5CDD505-2E9C-101B-9397-08002B2CF9AE}" pid="13" name="SESIntranetEdition">
    <vt:lpwstr/>
  </property>
  <property fmtid="{D5CDD505-2E9C-101B-9397-08002B2CF9AE}" pid="14" name="SESIntranetArgument">
    <vt:lpwstr>4</vt:lpwstr>
  </property>
  <property fmtid="{D5CDD505-2E9C-101B-9397-08002B2CF9AE}" pid="15" name="SESIntranetKeywords">
    <vt:lpwstr>Template </vt:lpwstr>
  </property>
  <property fmtid="{D5CDD505-2E9C-101B-9397-08002B2CF9AE}" pid="16" name="SESIntranetIdentification">
    <vt:lpwstr/>
  </property>
  <property fmtid="{D5CDD505-2E9C-101B-9397-08002B2CF9AE}" pid="17" name="SESIntranetDisplayGroup">
    <vt:lpwstr/>
  </property>
</Properties>
</file>