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theme/theme5.xml" ContentType="application/vnd.openxmlformats-officedocument.theme+xml"/>
  <Override PartName="/ppt/slideLayouts/slideLayout11.xml" ContentType="application/vnd.openxmlformats-officedocument.presentationml.slideLayout+xml"/>
  <Override PartName="/ppt/theme/theme6.xml" ContentType="application/vnd.openxmlformats-officedocument.theme+xml"/>
  <Override PartName="/ppt/slideLayouts/slideLayout12.xml" ContentType="application/vnd.openxmlformats-officedocument.presentationml.slideLayout+xml"/>
  <Override PartName="/ppt/theme/theme7.xml" ContentType="application/vnd.openxmlformats-officedocument.theme+xml"/>
  <Override PartName="/ppt/slideLayouts/slideLayout1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44" r:id="rId2"/>
    <p:sldMasterId id="2147483746" r:id="rId3"/>
    <p:sldMasterId id="2147483748" r:id="rId4"/>
    <p:sldMasterId id="2147483750" r:id="rId5"/>
    <p:sldMasterId id="2147483752" r:id="rId6"/>
    <p:sldMasterId id="2147483754" r:id="rId7"/>
    <p:sldMasterId id="2147483756" r:id="rId8"/>
  </p:sldMasterIdLst>
  <p:notesMasterIdLst>
    <p:notesMasterId r:id="rId66"/>
  </p:notesMasterIdLst>
  <p:handoutMasterIdLst>
    <p:handoutMasterId r:id="rId67"/>
  </p:handoutMasterIdLst>
  <p:sldIdLst>
    <p:sldId id="379" r:id="rId9"/>
    <p:sldId id="445" r:id="rId10"/>
    <p:sldId id="430" r:id="rId11"/>
    <p:sldId id="431" r:id="rId12"/>
    <p:sldId id="390" r:id="rId13"/>
    <p:sldId id="444" r:id="rId14"/>
    <p:sldId id="435" r:id="rId15"/>
    <p:sldId id="448" r:id="rId16"/>
    <p:sldId id="453" r:id="rId17"/>
    <p:sldId id="520" r:id="rId18"/>
    <p:sldId id="507" r:id="rId19"/>
    <p:sldId id="455" r:id="rId20"/>
    <p:sldId id="454" r:id="rId21"/>
    <p:sldId id="508" r:id="rId22"/>
    <p:sldId id="509" r:id="rId23"/>
    <p:sldId id="510" r:id="rId24"/>
    <p:sldId id="519" r:id="rId25"/>
    <p:sldId id="512" r:id="rId26"/>
    <p:sldId id="513" r:id="rId27"/>
    <p:sldId id="514" r:id="rId28"/>
    <p:sldId id="516" r:id="rId29"/>
    <p:sldId id="515" r:id="rId30"/>
    <p:sldId id="511" r:id="rId31"/>
    <p:sldId id="457" r:id="rId32"/>
    <p:sldId id="456" r:id="rId33"/>
    <p:sldId id="459" r:id="rId34"/>
    <p:sldId id="451" r:id="rId35"/>
    <p:sldId id="493" r:id="rId36"/>
    <p:sldId id="460" r:id="rId37"/>
    <p:sldId id="463" r:id="rId38"/>
    <p:sldId id="462" r:id="rId39"/>
    <p:sldId id="506" r:id="rId40"/>
    <p:sldId id="492" r:id="rId41"/>
    <p:sldId id="461" r:id="rId42"/>
    <p:sldId id="464" r:id="rId43"/>
    <p:sldId id="465" r:id="rId44"/>
    <p:sldId id="439" r:id="rId45"/>
    <p:sldId id="521" r:id="rId46"/>
    <p:sldId id="469" r:id="rId47"/>
    <p:sldId id="470" r:id="rId48"/>
    <p:sldId id="482" r:id="rId49"/>
    <p:sldId id="481" r:id="rId50"/>
    <p:sldId id="522" r:id="rId51"/>
    <p:sldId id="471" r:id="rId52"/>
    <p:sldId id="483" r:id="rId53"/>
    <p:sldId id="484" r:id="rId54"/>
    <p:sldId id="485" r:id="rId55"/>
    <p:sldId id="472" r:id="rId56"/>
    <p:sldId id="486" r:id="rId57"/>
    <p:sldId id="530" r:id="rId58"/>
    <p:sldId id="531" r:id="rId59"/>
    <p:sldId id="532" r:id="rId60"/>
    <p:sldId id="533" r:id="rId61"/>
    <p:sldId id="534" r:id="rId62"/>
    <p:sldId id="490" r:id="rId63"/>
    <p:sldId id="474" r:id="rId64"/>
    <p:sldId id="487" r:id="rId65"/>
  </p:sldIdLst>
  <p:sldSz cx="9144000" cy="6858000" type="screen4x3"/>
  <p:notesSz cx="6794500" cy="9918700"/>
  <p:defaultTextStyle>
    <a:defPPr>
      <a:defRPr lang="de-DE"/>
    </a:defPPr>
    <a:lvl1pPr algn="l" rtl="0" fontAlgn="base">
      <a:lnSpc>
        <a:spcPts val="2600"/>
      </a:lnSpc>
      <a:spcBef>
        <a:spcPct val="0"/>
      </a:spcBef>
      <a:spcAft>
        <a:spcPct val="0"/>
      </a:spcAft>
      <a:buChar char="-"/>
      <a:defRPr kern="1200">
        <a:solidFill>
          <a:schemeClr val="tx1"/>
        </a:solidFill>
        <a:latin typeface="Arial" charset="0"/>
        <a:ea typeface="ヒラギノ角ゴ Pro W3" charset="-128"/>
        <a:cs typeface="+mn-cs"/>
      </a:defRPr>
    </a:lvl1pPr>
    <a:lvl2pPr marL="457200" algn="l" rtl="0" fontAlgn="base">
      <a:lnSpc>
        <a:spcPts val="2600"/>
      </a:lnSpc>
      <a:spcBef>
        <a:spcPct val="0"/>
      </a:spcBef>
      <a:spcAft>
        <a:spcPct val="0"/>
      </a:spcAft>
      <a:buChar char="-"/>
      <a:defRPr kern="1200">
        <a:solidFill>
          <a:schemeClr val="tx1"/>
        </a:solidFill>
        <a:latin typeface="Arial" charset="0"/>
        <a:ea typeface="ヒラギノ角ゴ Pro W3" charset="-128"/>
        <a:cs typeface="+mn-cs"/>
      </a:defRPr>
    </a:lvl2pPr>
    <a:lvl3pPr marL="914400" algn="l" rtl="0" fontAlgn="base">
      <a:lnSpc>
        <a:spcPts val="2600"/>
      </a:lnSpc>
      <a:spcBef>
        <a:spcPct val="0"/>
      </a:spcBef>
      <a:spcAft>
        <a:spcPct val="0"/>
      </a:spcAft>
      <a:buChar char="-"/>
      <a:defRPr kern="1200">
        <a:solidFill>
          <a:schemeClr val="tx1"/>
        </a:solidFill>
        <a:latin typeface="Arial" charset="0"/>
        <a:ea typeface="ヒラギノ角ゴ Pro W3" charset="-128"/>
        <a:cs typeface="+mn-cs"/>
      </a:defRPr>
    </a:lvl3pPr>
    <a:lvl4pPr marL="1371600" algn="l" rtl="0" fontAlgn="base">
      <a:lnSpc>
        <a:spcPts val="2600"/>
      </a:lnSpc>
      <a:spcBef>
        <a:spcPct val="0"/>
      </a:spcBef>
      <a:spcAft>
        <a:spcPct val="0"/>
      </a:spcAft>
      <a:buChar char="-"/>
      <a:defRPr kern="1200">
        <a:solidFill>
          <a:schemeClr val="tx1"/>
        </a:solidFill>
        <a:latin typeface="Arial" charset="0"/>
        <a:ea typeface="ヒラギノ角ゴ Pro W3" charset="-128"/>
        <a:cs typeface="+mn-cs"/>
      </a:defRPr>
    </a:lvl4pPr>
    <a:lvl5pPr marL="1828800" algn="l" rtl="0" fontAlgn="base">
      <a:lnSpc>
        <a:spcPts val="2600"/>
      </a:lnSpc>
      <a:spcBef>
        <a:spcPct val="0"/>
      </a:spcBef>
      <a:spcAft>
        <a:spcPct val="0"/>
      </a:spcAft>
      <a:buChar char="-"/>
      <a:defRPr kern="1200">
        <a:solidFill>
          <a:schemeClr val="tx1"/>
        </a:solidFill>
        <a:latin typeface="Arial" charset="0"/>
        <a:ea typeface="ヒラギノ角ゴ Pro W3" charset="-128"/>
        <a:cs typeface="+mn-cs"/>
      </a:defRPr>
    </a:lvl5pPr>
    <a:lvl6pPr marL="2286000" algn="l" defTabSz="914400" rtl="0" eaLnBrk="1" latinLnBrk="0" hangingPunct="1">
      <a:defRPr kern="1200">
        <a:solidFill>
          <a:schemeClr val="tx1"/>
        </a:solidFill>
        <a:latin typeface="Arial" charset="0"/>
        <a:ea typeface="ヒラギノ角ゴ Pro W3" charset="-128"/>
        <a:cs typeface="+mn-cs"/>
      </a:defRPr>
    </a:lvl6pPr>
    <a:lvl7pPr marL="2743200" algn="l" defTabSz="914400" rtl="0" eaLnBrk="1" latinLnBrk="0" hangingPunct="1">
      <a:defRPr kern="1200">
        <a:solidFill>
          <a:schemeClr val="tx1"/>
        </a:solidFill>
        <a:latin typeface="Arial" charset="0"/>
        <a:ea typeface="ヒラギノ角ゴ Pro W3" charset="-128"/>
        <a:cs typeface="+mn-cs"/>
      </a:defRPr>
    </a:lvl7pPr>
    <a:lvl8pPr marL="3200400" algn="l" defTabSz="914400" rtl="0" eaLnBrk="1" latinLnBrk="0" hangingPunct="1">
      <a:defRPr kern="1200">
        <a:solidFill>
          <a:schemeClr val="tx1"/>
        </a:solidFill>
        <a:latin typeface="Arial" charset="0"/>
        <a:ea typeface="ヒラギノ角ゴ Pro W3" charset="-128"/>
        <a:cs typeface="+mn-cs"/>
      </a:defRPr>
    </a:lvl8pPr>
    <a:lvl9pPr marL="3657600" algn="l" defTabSz="914400" rtl="0" eaLnBrk="1" latinLnBrk="0" hangingPunct="1">
      <a:defRPr kern="1200">
        <a:solidFill>
          <a:schemeClr val="tx1"/>
        </a:solidFill>
        <a:latin typeface="Arial" charset="0"/>
        <a:ea typeface="ヒラギノ角ゴ Pro W3"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6868"/>
    <a:srgbClr val="D2D2D2"/>
    <a:srgbClr val="FAFAFA"/>
    <a:srgbClr val="FF8D00"/>
    <a:srgbClr val="FFE700"/>
    <a:srgbClr val="E7E7E7"/>
    <a:srgbClr val="808080"/>
    <a:srgbClr val="B3B3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ferSingleView="1">
    <p:restoredLeft sz="33763" autoAdjust="0"/>
    <p:restoredTop sz="86656" autoAdjust="0"/>
  </p:normalViewPr>
  <p:slideViewPr>
    <p:cSldViewPr showGuides="1">
      <p:cViewPr>
        <p:scale>
          <a:sx n="100" d="100"/>
          <a:sy n="100" d="100"/>
        </p:scale>
        <p:origin x="-1170" y="384"/>
      </p:cViewPr>
      <p:guideLst>
        <p:guide orient="horz" pos="2160"/>
        <p:guide pos="2880"/>
      </p:guideLst>
    </p:cSldViewPr>
  </p:slideViewPr>
  <p:notesTextViewPr>
    <p:cViewPr>
      <p:scale>
        <a:sx n="1" d="1"/>
        <a:sy n="1" d="1"/>
      </p:scale>
      <p:origin x="0" y="0"/>
    </p:cViewPr>
  </p:notesTextViewPr>
  <p:sorterViewPr>
    <p:cViewPr>
      <p:scale>
        <a:sx n="163" d="100"/>
        <a:sy n="163" d="100"/>
      </p:scale>
      <p:origin x="0" y="0"/>
    </p:cViewPr>
  </p:sorterViewPr>
  <p:notesViewPr>
    <p:cSldViewPr showGuide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handoutMaster" Target="handoutMasters/handoutMaster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bwMode="auto">
          <a:xfrm>
            <a:off x="0" y="0"/>
            <a:ext cx="2944283" cy="495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nSpc>
                <a:spcPct val="100000"/>
              </a:lnSpc>
              <a:buFontTx/>
              <a:buNone/>
              <a:defRPr sz="1200"/>
            </a:lvl1pPr>
          </a:lstStyle>
          <a:p>
            <a:pPr>
              <a:defRPr/>
            </a:pPr>
            <a:endParaRPr lang="de-DE"/>
          </a:p>
        </p:txBody>
      </p:sp>
      <p:sp>
        <p:nvSpPr>
          <p:cNvPr id="86019" name="Rectangle 3"/>
          <p:cNvSpPr>
            <a:spLocks noGrp="1" noChangeArrowheads="1"/>
          </p:cNvSpPr>
          <p:nvPr>
            <p:ph type="dt" sz="quarter" idx="1"/>
          </p:nvPr>
        </p:nvSpPr>
        <p:spPr bwMode="auto">
          <a:xfrm>
            <a:off x="3848645" y="0"/>
            <a:ext cx="2944283" cy="495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lnSpc>
                <a:spcPct val="100000"/>
              </a:lnSpc>
              <a:buFontTx/>
              <a:buNone/>
              <a:defRPr sz="1200"/>
            </a:lvl1pPr>
          </a:lstStyle>
          <a:p>
            <a:pPr>
              <a:defRPr/>
            </a:pPr>
            <a:endParaRPr lang="de-DE"/>
          </a:p>
        </p:txBody>
      </p:sp>
      <p:sp>
        <p:nvSpPr>
          <p:cNvPr id="86020" name="Rectangle 4"/>
          <p:cNvSpPr>
            <a:spLocks noGrp="1" noChangeArrowheads="1"/>
          </p:cNvSpPr>
          <p:nvPr>
            <p:ph type="ftr" sz="quarter" idx="2"/>
          </p:nvPr>
        </p:nvSpPr>
        <p:spPr bwMode="auto">
          <a:xfrm>
            <a:off x="0" y="9421044"/>
            <a:ext cx="2944283" cy="495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nSpc>
                <a:spcPct val="100000"/>
              </a:lnSpc>
              <a:buFontTx/>
              <a:buNone/>
              <a:defRPr sz="1200"/>
            </a:lvl1pPr>
          </a:lstStyle>
          <a:p>
            <a:pPr>
              <a:defRPr/>
            </a:pPr>
            <a:endParaRPr lang="de-DE"/>
          </a:p>
        </p:txBody>
      </p:sp>
      <p:sp>
        <p:nvSpPr>
          <p:cNvPr id="86021" name="Rectangle 5"/>
          <p:cNvSpPr>
            <a:spLocks noGrp="1" noChangeArrowheads="1"/>
          </p:cNvSpPr>
          <p:nvPr>
            <p:ph type="sldNum" sz="quarter" idx="3"/>
          </p:nvPr>
        </p:nvSpPr>
        <p:spPr bwMode="auto">
          <a:xfrm>
            <a:off x="3848645" y="9421044"/>
            <a:ext cx="2944283" cy="495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lnSpc>
                <a:spcPct val="100000"/>
              </a:lnSpc>
              <a:buFontTx/>
              <a:buNone/>
              <a:defRPr sz="1200"/>
            </a:lvl1pPr>
          </a:lstStyle>
          <a:p>
            <a:pPr>
              <a:defRPr/>
            </a:pPr>
            <a:fld id="{9FA044F6-8E21-4B10-B636-04939A1CFAD9}" type="slidenum">
              <a:rPr lang="de-DE"/>
              <a:pPr>
                <a:defRPr/>
              </a:pPr>
              <a:t>‹N›</a:t>
            </a:fld>
            <a:endParaRPr lang="de-DE"/>
          </a:p>
        </p:txBody>
      </p:sp>
    </p:spTree>
    <p:extLst>
      <p:ext uri="{BB962C8B-B14F-4D97-AF65-F5344CB8AC3E}">
        <p14:creationId xmlns:p14="http://schemas.microsoft.com/office/powerpoint/2010/main" val="7703748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hdr" sz="quarter"/>
          </p:nvPr>
        </p:nvSpPr>
        <p:spPr bwMode="auto">
          <a:xfrm>
            <a:off x="0" y="0"/>
            <a:ext cx="2944283" cy="495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nSpc>
                <a:spcPct val="100000"/>
              </a:lnSpc>
              <a:buFontTx/>
              <a:buNone/>
              <a:defRPr sz="1200"/>
            </a:lvl1pPr>
          </a:lstStyle>
          <a:p>
            <a:pPr>
              <a:defRPr/>
            </a:pPr>
            <a:endParaRPr lang="de-DE"/>
          </a:p>
        </p:txBody>
      </p:sp>
      <p:sp>
        <p:nvSpPr>
          <p:cNvPr id="83971" name="Rectangle 3"/>
          <p:cNvSpPr>
            <a:spLocks noGrp="1" noChangeArrowheads="1"/>
          </p:cNvSpPr>
          <p:nvPr>
            <p:ph type="dt" idx="1"/>
          </p:nvPr>
        </p:nvSpPr>
        <p:spPr bwMode="auto">
          <a:xfrm>
            <a:off x="3848645" y="0"/>
            <a:ext cx="2944283" cy="495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lnSpc>
                <a:spcPct val="100000"/>
              </a:lnSpc>
              <a:buFontTx/>
              <a:buNone/>
              <a:defRPr sz="1200"/>
            </a:lvl1pPr>
          </a:lstStyle>
          <a:p>
            <a:pPr>
              <a:defRPr/>
            </a:pPr>
            <a:endParaRPr lang="de-DE"/>
          </a:p>
        </p:txBody>
      </p:sp>
      <p:sp>
        <p:nvSpPr>
          <p:cNvPr id="5124" name="Rectangle 4"/>
          <p:cNvSpPr>
            <a:spLocks noGrp="1" noRot="1" noChangeAspect="1" noChangeArrowheads="1" noTextEdit="1"/>
          </p:cNvSpPr>
          <p:nvPr>
            <p:ph type="sldImg" idx="2"/>
          </p:nvPr>
        </p:nvSpPr>
        <p:spPr bwMode="auto">
          <a:xfrm>
            <a:off x="428625" y="663575"/>
            <a:ext cx="5937250" cy="445293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3973" name="Rectangle 5"/>
          <p:cNvSpPr>
            <a:spLocks noGrp="1" noChangeArrowheads="1"/>
          </p:cNvSpPr>
          <p:nvPr>
            <p:ph type="body" sz="quarter" idx="3"/>
          </p:nvPr>
        </p:nvSpPr>
        <p:spPr bwMode="auto">
          <a:xfrm>
            <a:off x="679450" y="5350244"/>
            <a:ext cx="5435600" cy="3824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noProof="0" smtClean="0"/>
              <a:t>Textmasterformate durch Klicken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83974" name="Rectangle 6"/>
          <p:cNvSpPr>
            <a:spLocks noGrp="1" noChangeArrowheads="1"/>
          </p:cNvSpPr>
          <p:nvPr>
            <p:ph type="ftr" sz="quarter" idx="4"/>
          </p:nvPr>
        </p:nvSpPr>
        <p:spPr bwMode="auto">
          <a:xfrm>
            <a:off x="0" y="9421044"/>
            <a:ext cx="2944283" cy="495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nSpc>
                <a:spcPct val="100000"/>
              </a:lnSpc>
              <a:buFontTx/>
              <a:buNone/>
              <a:defRPr sz="1200"/>
            </a:lvl1pPr>
          </a:lstStyle>
          <a:p>
            <a:pPr>
              <a:defRPr/>
            </a:pPr>
            <a:endParaRPr lang="de-DE"/>
          </a:p>
        </p:txBody>
      </p:sp>
      <p:sp>
        <p:nvSpPr>
          <p:cNvPr id="83975" name="Rectangle 7"/>
          <p:cNvSpPr>
            <a:spLocks noGrp="1" noChangeArrowheads="1"/>
          </p:cNvSpPr>
          <p:nvPr>
            <p:ph type="sldNum" sz="quarter" idx="5"/>
          </p:nvPr>
        </p:nvSpPr>
        <p:spPr bwMode="auto">
          <a:xfrm>
            <a:off x="3848645" y="9421044"/>
            <a:ext cx="2944283" cy="495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lnSpc>
                <a:spcPct val="100000"/>
              </a:lnSpc>
              <a:buFontTx/>
              <a:buNone/>
              <a:defRPr sz="1200"/>
            </a:lvl1pPr>
          </a:lstStyle>
          <a:p>
            <a:pPr>
              <a:defRPr/>
            </a:pPr>
            <a:fld id="{7E2B6D93-CD9C-4BE9-BDEE-7FFFB7E0BCCC}" type="slidenum">
              <a:rPr lang="de-DE"/>
              <a:pPr>
                <a:defRPr/>
              </a:pPr>
              <a:t>‹N›</a:t>
            </a:fld>
            <a:endParaRPr lang="de-DE"/>
          </a:p>
        </p:txBody>
      </p:sp>
    </p:spTree>
    <p:extLst>
      <p:ext uri="{BB962C8B-B14F-4D97-AF65-F5344CB8AC3E}">
        <p14:creationId xmlns:p14="http://schemas.microsoft.com/office/powerpoint/2010/main" val="59576981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E8489E-0495-4D64-AC1A-0B68B2E7B154}" type="slidenum">
              <a:rPr lang="de-DE" altLang="de-DE"/>
              <a:pPr/>
              <a:t>28</a:t>
            </a:fld>
            <a:endParaRPr lang="de-DE" altLang="de-DE"/>
          </a:p>
        </p:txBody>
      </p:sp>
      <p:sp>
        <p:nvSpPr>
          <p:cNvPr id="422914" name="Rectangle 2"/>
          <p:cNvSpPr>
            <a:spLocks noGrp="1" noRot="1" noChangeAspect="1" noChangeArrowheads="1" noTextEdit="1"/>
          </p:cNvSpPr>
          <p:nvPr>
            <p:ph type="sldImg"/>
          </p:nvPr>
        </p:nvSpPr>
        <p:spPr>
          <a:ln/>
        </p:spPr>
      </p:sp>
      <p:sp>
        <p:nvSpPr>
          <p:cNvPr id="422915" name="Rectangle 3"/>
          <p:cNvSpPr>
            <a:spLocks noGrp="1" noChangeArrowheads="1"/>
          </p:cNvSpPr>
          <p:nvPr>
            <p:ph type="body" idx="1"/>
          </p:nvPr>
        </p:nvSpPr>
        <p:spPr/>
        <p:txBody>
          <a:bodyPr/>
          <a:lstStyle/>
          <a:p>
            <a:endParaRPr lang="en-US" altLang="de-DE"/>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8" name="Picture 2" descr="\\psf\Host\Users\cd\Desktop\Startbild_4zu3-E.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fik 10" descr="dlr_signet.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6275" y="5857875"/>
            <a:ext cx="857250"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6" name="Rectangle 4"/>
          <p:cNvSpPr>
            <a:spLocks noGrp="1" noChangeArrowheads="1"/>
          </p:cNvSpPr>
          <p:nvPr>
            <p:ph type="ctrTitle"/>
          </p:nvPr>
        </p:nvSpPr>
        <p:spPr>
          <a:xfrm>
            <a:off x="611560" y="1392238"/>
            <a:ext cx="7342188" cy="741362"/>
          </a:xfrm>
        </p:spPr>
        <p:txBody>
          <a:bodyPr/>
          <a:lstStyle>
            <a:lvl1pPr>
              <a:tabLst>
                <a:tab pos="2038350" algn="l"/>
              </a:tabLst>
              <a:defRPr/>
            </a:lvl1pPr>
          </a:lstStyle>
          <a:p>
            <a:pPr lvl="0"/>
            <a:r>
              <a:rPr lang="de-DE" noProof="0" dirty="0" smtClean="0"/>
              <a:t>Mastertitelformat bearbeiten</a:t>
            </a:r>
          </a:p>
        </p:txBody>
      </p:sp>
      <p:sp>
        <p:nvSpPr>
          <p:cNvPr id="85029" name="Rectangle 37"/>
          <p:cNvSpPr>
            <a:spLocks noGrp="1" noChangeArrowheads="1"/>
          </p:cNvSpPr>
          <p:nvPr>
            <p:ph type="subTitle" idx="1"/>
          </p:nvPr>
        </p:nvSpPr>
        <p:spPr>
          <a:xfrm>
            <a:off x="611560" y="2159000"/>
            <a:ext cx="7342188" cy="371475"/>
          </a:xfrm>
        </p:spPr>
        <p:txBody>
          <a:bodyPr/>
          <a:lstStyle>
            <a:lvl1pPr marL="0" indent="0">
              <a:buFontTx/>
              <a:buNone/>
              <a:defRPr sz="2400">
                <a:solidFill>
                  <a:srgbClr val="686868"/>
                </a:solidFill>
              </a:defRPr>
            </a:lvl1pPr>
          </a:lstStyle>
          <a:p>
            <a:pPr lvl="0"/>
            <a:r>
              <a:rPr lang="de-DE" noProof="0" smtClean="0"/>
              <a:t>Formatvorlage des Untertitelmasters durch Klicken bearbeiten</a:t>
            </a:r>
          </a:p>
        </p:txBody>
      </p:sp>
      <p:sp>
        <p:nvSpPr>
          <p:cNvPr id="6" name="Rectangle 51"/>
          <p:cNvSpPr>
            <a:spLocks noGrp="1" noChangeArrowheads="1"/>
          </p:cNvSpPr>
          <p:nvPr>
            <p:ph type="sldNum" sz="quarter" idx="10"/>
          </p:nvPr>
        </p:nvSpPr>
        <p:spPr/>
        <p:txBody>
          <a:bodyPr/>
          <a:lstStyle>
            <a:lvl1pPr>
              <a:lnSpc>
                <a:spcPct val="100000"/>
              </a:lnSpc>
              <a:buFontTx/>
              <a:buNone/>
              <a:defRPr sz="800">
                <a:solidFill>
                  <a:srgbClr val="686868"/>
                </a:solidFill>
                <a:cs typeface="+mn-cs"/>
              </a:defRPr>
            </a:lvl1pPr>
          </a:lstStyle>
          <a:p>
            <a:pPr>
              <a:defRPr/>
            </a:pPr>
            <a:r>
              <a:rPr lang="de-DE"/>
              <a:t>www.DLR.de  •  Chart </a:t>
            </a:r>
            <a:fld id="{E19ADC32-8BA4-452D-8D92-8E4AF5BC6D76}" type="slidenum">
              <a:rPr lang="de-DE"/>
              <a:pPr>
                <a:defRPr/>
              </a:pPr>
              <a:t>‹N›</a:t>
            </a:fld>
            <a:endParaRPr lang="de-DE"/>
          </a:p>
        </p:txBody>
      </p:sp>
    </p:spTree>
    <p:extLst>
      <p:ext uri="{BB962C8B-B14F-4D97-AF65-F5344CB8AC3E}">
        <p14:creationId xmlns:p14="http://schemas.microsoft.com/office/powerpoint/2010/main" val="33726428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8FA8F8D-2B85-4570-BC81-ECD921BE7C69}" type="datetimeFigureOut">
              <a:rPr lang="en-US" smtClean="0">
                <a:solidFill>
                  <a:prstClr val="black">
                    <a:tint val="75000"/>
                  </a:prstClr>
                </a:solidFill>
              </a:rPr>
              <a:pPr/>
              <a:t>10/7/2013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6F3E80-1910-41F8-A6C7-598DA96D88AA}"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622721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8FA8F8D-2B85-4570-BC81-ECD921BE7C69}" type="datetimeFigureOut">
              <a:rPr lang="en-US" smtClean="0">
                <a:solidFill>
                  <a:prstClr val="black">
                    <a:tint val="75000"/>
                  </a:prstClr>
                </a:solidFill>
              </a:rPr>
              <a:pPr/>
              <a:t>10/7/2013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6F3E80-1910-41F8-A6C7-598DA96D88AA}"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6227210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8FA8F8D-2B85-4570-BC81-ECD921BE7C69}" type="datetimeFigureOut">
              <a:rPr lang="en-US" smtClean="0">
                <a:solidFill>
                  <a:prstClr val="black">
                    <a:tint val="75000"/>
                  </a:prstClr>
                </a:solidFill>
              </a:rPr>
              <a:pPr/>
              <a:t>10/7/2013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6F3E80-1910-41F8-A6C7-598DA96D88AA}"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622721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8FA8F8D-2B85-4570-BC81-ECD921BE7C69}" type="datetimeFigureOut">
              <a:rPr lang="en-US" smtClean="0">
                <a:solidFill>
                  <a:prstClr val="black">
                    <a:tint val="75000"/>
                  </a:prstClr>
                </a:solidFill>
              </a:rPr>
              <a:pPr/>
              <a:t>10/7/2013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6F3E80-1910-41F8-A6C7-598DA96D88AA}"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622721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11560" y="548680"/>
            <a:ext cx="8208912" cy="738187"/>
          </a:xfrm>
        </p:spPr>
        <p:txBody>
          <a:bodyPr/>
          <a:lstStyle/>
          <a:p>
            <a:r>
              <a:rPr lang="de-DE" dirty="0" smtClean="0"/>
              <a:t>Titelmasterformat durch Klicken bearbeiten</a:t>
            </a:r>
            <a:endParaRPr lang="de-DE" dirty="0"/>
          </a:p>
        </p:txBody>
      </p:sp>
      <p:sp>
        <p:nvSpPr>
          <p:cNvPr id="3" name="Inhaltsplatzhalter 2"/>
          <p:cNvSpPr>
            <a:spLocks noGrp="1"/>
          </p:cNvSpPr>
          <p:nvPr>
            <p:ph idx="1"/>
          </p:nvPr>
        </p:nvSpPr>
        <p:spPr>
          <a:xfrm>
            <a:off x="611560" y="1494830"/>
            <a:ext cx="8226053" cy="4670474"/>
          </a:xfrm>
        </p:spPr>
        <p:txBody>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Rectangle 51"/>
          <p:cNvSpPr>
            <a:spLocks noGrp="1" noChangeArrowheads="1"/>
          </p:cNvSpPr>
          <p:nvPr>
            <p:ph type="sldNum" sz="quarter" idx="10"/>
          </p:nvPr>
        </p:nvSpPr>
        <p:spPr>
          <a:xfrm>
            <a:off x="611560" y="122238"/>
            <a:ext cx="1230313" cy="122237"/>
          </a:xfrm>
          <a:ln/>
        </p:spPr>
        <p:txBody>
          <a:bodyPr/>
          <a:lstStyle>
            <a:lvl1pPr>
              <a:defRPr/>
            </a:lvl1pPr>
          </a:lstStyle>
          <a:p>
            <a:pPr>
              <a:defRPr/>
            </a:pPr>
            <a:r>
              <a:rPr lang="de-DE" dirty="0"/>
              <a:t>www.DLR.de  •  Chart </a:t>
            </a:r>
            <a:fld id="{3506621A-C0A4-4A0C-B85C-C8F5CD15F720}" type="slidenum">
              <a:rPr lang="de-DE"/>
              <a:pPr>
                <a:defRPr/>
              </a:pPr>
              <a:t>‹N›</a:t>
            </a:fld>
            <a:endParaRPr lang="de-DE" dirty="0"/>
          </a:p>
        </p:txBody>
      </p:sp>
    </p:spTree>
    <p:extLst>
      <p:ext uri="{BB962C8B-B14F-4D97-AF65-F5344CB8AC3E}">
        <p14:creationId xmlns:p14="http://schemas.microsoft.com/office/powerpoint/2010/main" val="4232024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1143000" y="938213"/>
            <a:ext cx="7342188" cy="738187"/>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1143000" y="1884363"/>
            <a:ext cx="3770313" cy="3992562"/>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5065713" y="1884363"/>
            <a:ext cx="3771900" cy="3992562"/>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51"/>
          <p:cNvSpPr>
            <a:spLocks noGrp="1" noChangeArrowheads="1"/>
          </p:cNvSpPr>
          <p:nvPr>
            <p:ph type="sldNum" sz="quarter" idx="10"/>
          </p:nvPr>
        </p:nvSpPr>
        <p:spPr>
          <a:ln/>
        </p:spPr>
        <p:txBody>
          <a:bodyPr/>
          <a:lstStyle>
            <a:lvl1pPr>
              <a:defRPr/>
            </a:lvl1pPr>
          </a:lstStyle>
          <a:p>
            <a:pPr>
              <a:defRPr/>
            </a:pPr>
            <a:r>
              <a:rPr lang="de-DE"/>
              <a:t>www.DLR.de  •  Chart </a:t>
            </a:r>
            <a:fld id="{8403CA8D-A942-4B99-8FFB-5DE4FC6456AC}" type="slidenum">
              <a:rPr lang="de-DE"/>
              <a:pPr>
                <a:defRPr/>
              </a:pPr>
              <a:t>‹N›</a:t>
            </a:fld>
            <a:endParaRPr lang="de-DE"/>
          </a:p>
        </p:txBody>
      </p:sp>
    </p:spTree>
    <p:extLst>
      <p:ext uri="{BB962C8B-B14F-4D97-AF65-F5344CB8AC3E}">
        <p14:creationId xmlns:p14="http://schemas.microsoft.com/office/powerpoint/2010/main" val="240549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9" name="Textplatzhalter 2"/>
          <p:cNvSpPr>
            <a:spLocks noGrp="1"/>
          </p:cNvSpPr>
          <p:nvPr>
            <p:ph type="body" idx="1"/>
          </p:nvPr>
        </p:nvSpPr>
        <p:spPr>
          <a:xfrm>
            <a:off x="1144800" y="1871439"/>
            <a:ext cx="3769200" cy="333425"/>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smtClean="0"/>
              <a:t>Textmasterformat bearbeiten</a:t>
            </a:r>
          </a:p>
        </p:txBody>
      </p:sp>
      <p:sp>
        <p:nvSpPr>
          <p:cNvPr id="10" name="Textplatzhalter 4"/>
          <p:cNvSpPr>
            <a:spLocks noGrp="1"/>
          </p:cNvSpPr>
          <p:nvPr>
            <p:ph type="body" sz="quarter" idx="3"/>
          </p:nvPr>
        </p:nvSpPr>
        <p:spPr>
          <a:xfrm>
            <a:off x="5065200" y="1872000"/>
            <a:ext cx="3769200" cy="334800"/>
          </a:xfr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smtClean="0"/>
              <a:t>Textmasterformat bearbeiten</a:t>
            </a:r>
          </a:p>
        </p:txBody>
      </p:sp>
      <p:sp>
        <p:nvSpPr>
          <p:cNvPr id="11" name="Titel 1"/>
          <p:cNvSpPr>
            <a:spLocks noGrp="1"/>
          </p:cNvSpPr>
          <p:nvPr>
            <p:ph type="title"/>
          </p:nvPr>
        </p:nvSpPr>
        <p:spPr>
          <a:xfrm>
            <a:off x="1143000" y="938213"/>
            <a:ext cx="7342188" cy="738187"/>
          </a:xfrm>
        </p:spPr>
        <p:txBody>
          <a:bodyPr/>
          <a:lstStyle/>
          <a:p>
            <a:r>
              <a:rPr lang="de-DE" dirty="0" smtClean="0"/>
              <a:t>Titelmasterformat durch Klicken bearbeiten</a:t>
            </a:r>
            <a:endParaRPr lang="de-DE" dirty="0"/>
          </a:p>
        </p:txBody>
      </p:sp>
      <p:sp>
        <p:nvSpPr>
          <p:cNvPr id="12" name="Inhaltsplatzhalter 2"/>
          <p:cNvSpPr>
            <a:spLocks noGrp="1"/>
          </p:cNvSpPr>
          <p:nvPr>
            <p:ph idx="12"/>
          </p:nvPr>
        </p:nvSpPr>
        <p:spPr>
          <a:xfrm>
            <a:off x="1144800" y="2420888"/>
            <a:ext cx="3769200" cy="3600400"/>
          </a:xfrm>
        </p:spPr>
        <p:txBody>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3" name="Inhaltsplatzhalter 2"/>
          <p:cNvSpPr>
            <a:spLocks noGrp="1"/>
          </p:cNvSpPr>
          <p:nvPr>
            <p:ph idx="13"/>
          </p:nvPr>
        </p:nvSpPr>
        <p:spPr>
          <a:xfrm>
            <a:off x="5065200" y="2420888"/>
            <a:ext cx="3769200" cy="3600400"/>
          </a:xfrm>
        </p:spPr>
        <p:txBody>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7" name="Rectangle 51"/>
          <p:cNvSpPr>
            <a:spLocks noGrp="1" noChangeArrowheads="1"/>
          </p:cNvSpPr>
          <p:nvPr>
            <p:ph type="sldNum" sz="quarter" idx="14"/>
          </p:nvPr>
        </p:nvSpPr>
        <p:spPr>
          <a:ln/>
        </p:spPr>
        <p:txBody>
          <a:bodyPr/>
          <a:lstStyle>
            <a:lvl1pPr>
              <a:defRPr/>
            </a:lvl1pPr>
          </a:lstStyle>
          <a:p>
            <a:pPr>
              <a:defRPr/>
            </a:pPr>
            <a:r>
              <a:rPr lang="de-DE"/>
              <a:t>www.DLR.de  •  Chart </a:t>
            </a:r>
            <a:fld id="{DAF37945-9962-4CB1-B478-66BDA73302AA}" type="slidenum">
              <a:rPr lang="de-DE"/>
              <a:pPr>
                <a:defRPr/>
              </a:pPr>
              <a:t>‹N›</a:t>
            </a:fld>
            <a:endParaRPr lang="de-DE"/>
          </a:p>
        </p:txBody>
      </p:sp>
    </p:spTree>
    <p:extLst>
      <p:ext uri="{BB962C8B-B14F-4D97-AF65-F5344CB8AC3E}">
        <p14:creationId xmlns:p14="http://schemas.microsoft.com/office/powerpoint/2010/main" val="488872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51"/>
          <p:cNvSpPr>
            <a:spLocks noGrp="1" noChangeArrowheads="1"/>
          </p:cNvSpPr>
          <p:nvPr>
            <p:ph type="sldNum" sz="quarter" idx="10"/>
          </p:nvPr>
        </p:nvSpPr>
        <p:spPr>
          <a:ln/>
        </p:spPr>
        <p:txBody>
          <a:bodyPr/>
          <a:lstStyle>
            <a:lvl1pPr>
              <a:defRPr/>
            </a:lvl1pPr>
          </a:lstStyle>
          <a:p>
            <a:pPr>
              <a:defRPr/>
            </a:pPr>
            <a:r>
              <a:rPr lang="de-DE"/>
              <a:t>www.DLR.de  •  Chart </a:t>
            </a:r>
            <a:fld id="{AD18FC4C-D580-4D31-B635-268EFBEDCC58}" type="slidenum">
              <a:rPr lang="de-DE"/>
              <a:pPr>
                <a:defRPr/>
              </a:pPr>
              <a:t>‹N›</a:t>
            </a:fld>
            <a:endParaRPr lang="de-DE"/>
          </a:p>
        </p:txBody>
      </p:sp>
    </p:spTree>
    <p:extLst>
      <p:ext uri="{BB962C8B-B14F-4D97-AF65-F5344CB8AC3E}">
        <p14:creationId xmlns:p14="http://schemas.microsoft.com/office/powerpoint/2010/main" val="2285289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51"/>
          <p:cNvSpPr>
            <a:spLocks noGrp="1" noChangeArrowheads="1"/>
          </p:cNvSpPr>
          <p:nvPr>
            <p:ph type="sldNum" sz="quarter" idx="10"/>
          </p:nvPr>
        </p:nvSpPr>
        <p:spPr>
          <a:ln/>
        </p:spPr>
        <p:txBody>
          <a:bodyPr/>
          <a:lstStyle>
            <a:lvl1pPr>
              <a:defRPr/>
            </a:lvl1pPr>
          </a:lstStyle>
          <a:p>
            <a:pPr>
              <a:defRPr/>
            </a:pPr>
            <a:r>
              <a:rPr lang="de-DE"/>
              <a:t>www.DLR.de  •  Chart </a:t>
            </a:r>
            <a:fld id="{32472557-09D5-4963-8EC6-B344159E914B}" type="slidenum">
              <a:rPr lang="de-DE"/>
              <a:pPr>
                <a:defRPr/>
              </a:pPr>
              <a:t>‹N›</a:t>
            </a:fld>
            <a:endParaRPr lang="de-DE"/>
          </a:p>
        </p:txBody>
      </p:sp>
    </p:spTree>
    <p:extLst>
      <p:ext uri="{BB962C8B-B14F-4D97-AF65-F5344CB8AC3E}">
        <p14:creationId xmlns:p14="http://schemas.microsoft.com/office/powerpoint/2010/main" val="1281287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9" name="Textplatzhalter 8"/>
          <p:cNvSpPr>
            <a:spLocks noGrp="1"/>
          </p:cNvSpPr>
          <p:nvPr>
            <p:ph type="body" sz="quarter" idx="12" hasCustomPrompt="1"/>
          </p:nvPr>
        </p:nvSpPr>
        <p:spPr>
          <a:xfrm>
            <a:off x="486000" y="1591199"/>
            <a:ext cx="8172000" cy="4338000"/>
          </a:xfrm>
        </p:spPr>
        <p:txBody>
          <a:body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3" name="Titel 12"/>
          <p:cNvSpPr>
            <a:spLocks noGrp="1"/>
          </p:cNvSpPr>
          <p:nvPr>
            <p:ph type="title" hasCustomPrompt="1"/>
          </p:nvPr>
        </p:nvSpPr>
        <p:spPr/>
        <p:txBody>
          <a:bodyPr/>
          <a:lstStyle/>
          <a:p>
            <a:r>
              <a:rPr lang="en-GB" noProof="0" dirty="0" smtClean="0"/>
              <a:t>Click here to insert chart title</a:t>
            </a:r>
            <a:endParaRPr lang="en-GB" noProof="0" dirty="0"/>
          </a:p>
        </p:txBody>
      </p:sp>
      <p:sp>
        <p:nvSpPr>
          <p:cNvPr id="2" name="Fußzeilenplatzhalter 1"/>
          <p:cNvSpPr>
            <a:spLocks noGrp="1"/>
          </p:cNvSpPr>
          <p:nvPr>
            <p:ph type="ftr" sz="quarter" idx="13"/>
          </p:nvPr>
        </p:nvSpPr>
        <p:spPr/>
        <p:txBody>
          <a:bodyPr/>
          <a:lstStyle/>
          <a:p>
            <a:pPr>
              <a:defRPr/>
            </a:pPr>
            <a:r>
              <a:rPr lang="en-GB" smtClean="0"/>
              <a:t>&gt; Lecture &gt; Author  •  Document &gt; Date</a:t>
            </a:r>
            <a:endParaRPr lang="en-GB" dirty="0"/>
          </a:p>
        </p:txBody>
      </p:sp>
      <p:sp>
        <p:nvSpPr>
          <p:cNvPr id="3" name="Foliennummernplatzhalter 2"/>
          <p:cNvSpPr>
            <a:spLocks noGrp="1"/>
          </p:cNvSpPr>
          <p:nvPr>
            <p:ph type="sldNum" sz="quarter" idx="14"/>
          </p:nvPr>
        </p:nvSpPr>
        <p:spPr/>
        <p:txBody>
          <a:bodyPr/>
          <a:lstStyle/>
          <a:p>
            <a:pPr>
              <a:defRPr/>
            </a:pPr>
            <a:r>
              <a:rPr lang="en-GB" smtClean="0"/>
              <a:t>DLR.de  •  Chart </a:t>
            </a:r>
            <a:fld id="{18C7CB6D-895A-4F21-B0E7-2185F6FE5534}" type="slidenum">
              <a:rPr lang="en-GB" smtClean="0"/>
              <a:pPr>
                <a:defRPr/>
              </a:pPr>
              <a:t>‹N›</a:t>
            </a:fld>
            <a:endParaRPr lang="en-GB" dirty="0"/>
          </a:p>
        </p:txBody>
      </p:sp>
    </p:spTree>
    <p:extLst>
      <p:ext uri="{BB962C8B-B14F-4D97-AF65-F5344CB8AC3E}">
        <p14:creationId xmlns:p14="http://schemas.microsoft.com/office/powerpoint/2010/main" val="30757519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9" name="Textplatzhalter 8"/>
          <p:cNvSpPr>
            <a:spLocks noGrp="1"/>
          </p:cNvSpPr>
          <p:nvPr>
            <p:ph type="body" sz="quarter" idx="12" hasCustomPrompt="1"/>
          </p:nvPr>
        </p:nvSpPr>
        <p:spPr>
          <a:xfrm>
            <a:off x="486000" y="1591199"/>
            <a:ext cx="8172000" cy="4338000"/>
          </a:xfrm>
        </p:spPr>
        <p:txBody>
          <a:body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3" name="Titel 12"/>
          <p:cNvSpPr>
            <a:spLocks noGrp="1"/>
          </p:cNvSpPr>
          <p:nvPr>
            <p:ph type="title" hasCustomPrompt="1"/>
          </p:nvPr>
        </p:nvSpPr>
        <p:spPr/>
        <p:txBody>
          <a:bodyPr/>
          <a:lstStyle/>
          <a:p>
            <a:r>
              <a:rPr lang="en-GB" noProof="0" dirty="0" smtClean="0"/>
              <a:t>Click here to insert chart title</a:t>
            </a:r>
            <a:endParaRPr lang="en-GB" noProof="0" dirty="0"/>
          </a:p>
        </p:txBody>
      </p:sp>
      <p:sp>
        <p:nvSpPr>
          <p:cNvPr id="2" name="Fußzeilenplatzhalter 1"/>
          <p:cNvSpPr>
            <a:spLocks noGrp="1"/>
          </p:cNvSpPr>
          <p:nvPr>
            <p:ph type="ftr" sz="quarter" idx="13"/>
          </p:nvPr>
        </p:nvSpPr>
        <p:spPr/>
        <p:txBody>
          <a:bodyPr/>
          <a:lstStyle/>
          <a:p>
            <a:pPr>
              <a:defRPr/>
            </a:pPr>
            <a:r>
              <a:rPr lang="en-GB" smtClean="0"/>
              <a:t>&gt; Lecture &gt; Author  •  Document &gt; Date</a:t>
            </a:r>
            <a:endParaRPr lang="en-GB" dirty="0"/>
          </a:p>
        </p:txBody>
      </p:sp>
      <p:sp>
        <p:nvSpPr>
          <p:cNvPr id="3" name="Foliennummernplatzhalter 2"/>
          <p:cNvSpPr>
            <a:spLocks noGrp="1"/>
          </p:cNvSpPr>
          <p:nvPr>
            <p:ph type="sldNum" sz="quarter" idx="14"/>
          </p:nvPr>
        </p:nvSpPr>
        <p:spPr/>
        <p:txBody>
          <a:bodyPr/>
          <a:lstStyle/>
          <a:p>
            <a:pPr>
              <a:defRPr/>
            </a:pPr>
            <a:r>
              <a:rPr lang="en-GB" smtClean="0"/>
              <a:t>DLR.de  •  Chart </a:t>
            </a:r>
            <a:fld id="{18C7CB6D-895A-4F21-B0E7-2185F6FE5534}" type="slidenum">
              <a:rPr lang="en-GB" smtClean="0"/>
              <a:pPr>
                <a:defRPr/>
              </a:pPr>
              <a:t>‹N›</a:t>
            </a:fld>
            <a:endParaRPr lang="en-GB" dirty="0"/>
          </a:p>
        </p:txBody>
      </p:sp>
    </p:spTree>
    <p:extLst>
      <p:ext uri="{BB962C8B-B14F-4D97-AF65-F5344CB8AC3E}">
        <p14:creationId xmlns:p14="http://schemas.microsoft.com/office/powerpoint/2010/main" val="3075751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8FA8F8D-2B85-4570-BC81-ECD921BE7C69}" type="datetimeFigureOut">
              <a:rPr lang="en-US" smtClean="0">
                <a:solidFill>
                  <a:prstClr val="black">
                    <a:tint val="75000"/>
                  </a:prstClr>
                </a:solidFill>
              </a:rPr>
              <a:pPr/>
              <a:t>10/7/2013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6F3E80-1910-41F8-A6C7-598DA96D88AA}"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6227210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7.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8.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4.xml"/><Relationship Id="rId1" Type="http://schemas.openxmlformats.org/officeDocument/2006/relationships/slideLayout" Target="../slideLayouts/slideLayout9.xml"/><Relationship Id="rId4" Type="http://schemas.microsoft.com/office/2007/relationships/hdphoto" Target="../media/hdphoto1.wdp"/></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5.xml"/><Relationship Id="rId1" Type="http://schemas.openxmlformats.org/officeDocument/2006/relationships/slideLayout" Target="../slideLayouts/slideLayout10.xml"/><Relationship Id="rId4" Type="http://schemas.microsoft.com/office/2007/relationships/hdphoto" Target="../media/hdphoto1.wdp"/></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6.xml"/><Relationship Id="rId1" Type="http://schemas.openxmlformats.org/officeDocument/2006/relationships/slideLayout" Target="../slideLayouts/slideLayout11.xml"/><Relationship Id="rId4" Type="http://schemas.microsoft.com/office/2007/relationships/hdphoto" Target="../media/hdphoto1.wdp"/></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7.xml"/><Relationship Id="rId1" Type="http://schemas.openxmlformats.org/officeDocument/2006/relationships/slideLayout" Target="../slideLayouts/slideLayout12.xml"/><Relationship Id="rId4" Type="http://schemas.microsoft.com/office/2007/relationships/hdphoto" Target="../media/hdphoto1.wdp"/></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8.xml"/><Relationship Id="rId1" Type="http://schemas.openxmlformats.org/officeDocument/2006/relationships/slideLayout" Target="../slideLayouts/slideLayout13.xml"/><Relationship Id="rId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8" descr="\\psf\Host\Users\cd\Desktop\Startbild_4zu3-Fuss.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6307138"/>
            <a:ext cx="91440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611560" y="548680"/>
            <a:ext cx="8208912" cy="73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e-DE" dirty="0" smtClean="0"/>
              <a:t>Mastertitelformat bearbeiten</a:t>
            </a:r>
          </a:p>
        </p:txBody>
      </p:sp>
      <p:sp>
        <p:nvSpPr>
          <p:cNvPr id="1028" name="Rectangle 3"/>
          <p:cNvSpPr>
            <a:spLocks noGrp="1" noChangeArrowheads="1"/>
          </p:cNvSpPr>
          <p:nvPr>
            <p:ph type="body" idx="1"/>
          </p:nvPr>
        </p:nvSpPr>
        <p:spPr bwMode="auto">
          <a:xfrm>
            <a:off x="611560" y="1494829"/>
            <a:ext cx="8226053" cy="4648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p:txBody>
      </p:sp>
      <p:pic>
        <p:nvPicPr>
          <p:cNvPr id="1029" name="Grafik 10" descr="dlr_signet.pn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31850" y="6143625"/>
            <a:ext cx="57150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 name="Rectangle 51"/>
          <p:cNvSpPr>
            <a:spLocks noGrp="1" noChangeArrowheads="1"/>
          </p:cNvSpPr>
          <p:nvPr>
            <p:ph type="sldNum" sz="quarter" idx="4"/>
          </p:nvPr>
        </p:nvSpPr>
        <p:spPr bwMode="auto">
          <a:xfrm>
            <a:off x="611560" y="122238"/>
            <a:ext cx="1315286"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ct val="100000"/>
              </a:lnSpc>
              <a:buFontTx/>
              <a:buNone/>
              <a:defRPr sz="800">
                <a:solidFill>
                  <a:srgbClr val="686868"/>
                </a:solidFill>
                <a:cs typeface="+mn-cs"/>
              </a:defRPr>
            </a:lvl1pPr>
          </a:lstStyle>
          <a:p>
            <a:pPr>
              <a:defRPr/>
            </a:pPr>
            <a:r>
              <a:rPr lang="de-DE" dirty="0"/>
              <a:t>www.DLR.de  •  Chart </a:t>
            </a:r>
            <a:fld id="{52917C3B-CD55-4701-84F9-F08C458EA711}" type="slidenum">
              <a:rPr lang="de-DE"/>
              <a:pPr>
                <a:defRPr/>
              </a:pPr>
              <a:t>‹N›</a:t>
            </a:fld>
            <a:endParaRPr lang="de-DE" dirty="0"/>
          </a:p>
        </p:txBody>
      </p:sp>
    </p:spTree>
  </p:cSld>
  <p:clrMap bg1="lt1" tx1="dk1" bg2="lt2" tx2="dk2" accent1="accent1" accent2="accent2" accent3="accent3" accent4="accent4" accent5="accent5" accent6="accent6" hlink="hlink" folHlink="folHlink"/>
  <p:sldLayoutIdLst>
    <p:sldLayoutId id="2147483735" r:id="rId1"/>
    <p:sldLayoutId id="2147483730" r:id="rId2"/>
    <p:sldLayoutId id="2147483731" r:id="rId3"/>
    <p:sldLayoutId id="2147483732" r:id="rId4"/>
    <p:sldLayoutId id="2147483733" r:id="rId5"/>
    <p:sldLayoutId id="2147483734" r:id="rId6"/>
  </p:sldLayoutIdLst>
  <p:hf hdr="0" dt="0"/>
  <p:txStyles>
    <p:titleStyle>
      <a:lvl1pPr algn="l" rtl="0" eaLnBrk="0" fontAlgn="base" hangingPunct="0">
        <a:lnSpc>
          <a:spcPct val="100000"/>
        </a:lnSpc>
        <a:spcBef>
          <a:spcPct val="0"/>
        </a:spcBef>
        <a:spcAft>
          <a:spcPct val="0"/>
        </a:spcAft>
        <a:defRPr sz="2400" b="1">
          <a:solidFill>
            <a:srgbClr val="686868"/>
          </a:solidFill>
          <a:latin typeface="+mj-lt"/>
          <a:ea typeface="+mj-ea"/>
          <a:cs typeface="+mj-cs"/>
        </a:defRPr>
      </a:lvl1pPr>
      <a:lvl2pPr algn="l" rtl="0" eaLnBrk="0" fontAlgn="base" hangingPunct="0">
        <a:lnSpc>
          <a:spcPts val="2900"/>
        </a:lnSpc>
        <a:spcBef>
          <a:spcPct val="0"/>
        </a:spcBef>
        <a:spcAft>
          <a:spcPct val="0"/>
        </a:spcAft>
        <a:defRPr sz="2400" b="1">
          <a:solidFill>
            <a:srgbClr val="686868"/>
          </a:solidFill>
          <a:latin typeface="Arial" charset="0"/>
          <a:ea typeface="ヒラギノ角ゴ Pro W3" charset="-128"/>
          <a:cs typeface="Arial" charset="0"/>
        </a:defRPr>
      </a:lvl2pPr>
      <a:lvl3pPr algn="l" rtl="0" eaLnBrk="0" fontAlgn="base" hangingPunct="0">
        <a:lnSpc>
          <a:spcPts val="2900"/>
        </a:lnSpc>
        <a:spcBef>
          <a:spcPct val="0"/>
        </a:spcBef>
        <a:spcAft>
          <a:spcPct val="0"/>
        </a:spcAft>
        <a:defRPr sz="2400" b="1">
          <a:solidFill>
            <a:srgbClr val="686868"/>
          </a:solidFill>
          <a:latin typeface="Arial" charset="0"/>
          <a:ea typeface="ヒラギノ角ゴ Pro W3" charset="-128"/>
          <a:cs typeface="Arial" charset="0"/>
        </a:defRPr>
      </a:lvl3pPr>
      <a:lvl4pPr algn="l" rtl="0" eaLnBrk="0" fontAlgn="base" hangingPunct="0">
        <a:lnSpc>
          <a:spcPts val="2900"/>
        </a:lnSpc>
        <a:spcBef>
          <a:spcPct val="0"/>
        </a:spcBef>
        <a:spcAft>
          <a:spcPct val="0"/>
        </a:spcAft>
        <a:defRPr sz="2400" b="1">
          <a:solidFill>
            <a:srgbClr val="686868"/>
          </a:solidFill>
          <a:latin typeface="Arial" charset="0"/>
          <a:ea typeface="ヒラギノ角ゴ Pro W3" charset="-128"/>
          <a:cs typeface="Arial" charset="0"/>
        </a:defRPr>
      </a:lvl4pPr>
      <a:lvl5pPr algn="l" rtl="0" eaLnBrk="0" fontAlgn="base" hangingPunct="0">
        <a:lnSpc>
          <a:spcPts val="2900"/>
        </a:lnSpc>
        <a:spcBef>
          <a:spcPct val="0"/>
        </a:spcBef>
        <a:spcAft>
          <a:spcPct val="0"/>
        </a:spcAft>
        <a:defRPr sz="2400" b="1">
          <a:solidFill>
            <a:srgbClr val="686868"/>
          </a:solidFill>
          <a:latin typeface="Arial" charset="0"/>
          <a:ea typeface="ヒラギノ角ゴ Pro W3" charset="-128"/>
          <a:cs typeface="Arial" charset="0"/>
        </a:defRPr>
      </a:lvl5pPr>
      <a:lvl6pPr marL="457200" algn="l" rtl="0" fontAlgn="base">
        <a:lnSpc>
          <a:spcPts val="2900"/>
        </a:lnSpc>
        <a:spcBef>
          <a:spcPct val="0"/>
        </a:spcBef>
        <a:spcAft>
          <a:spcPct val="0"/>
        </a:spcAft>
        <a:defRPr sz="2400" b="1">
          <a:solidFill>
            <a:srgbClr val="686868"/>
          </a:solidFill>
          <a:latin typeface="Arial" charset="0"/>
          <a:ea typeface="ヒラギノ角ゴ Pro W3" charset="-128"/>
          <a:cs typeface="Arial" charset="0"/>
        </a:defRPr>
      </a:lvl6pPr>
      <a:lvl7pPr marL="914400" algn="l" rtl="0" fontAlgn="base">
        <a:lnSpc>
          <a:spcPts val="2900"/>
        </a:lnSpc>
        <a:spcBef>
          <a:spcPct val="0"/>
        </a:spcBef>
        <a:spcAft>
          <a:spcPct val="0"/>
        </a:spcAft>
        <a:defRPr sz="2400" b="1">
          <a:solidFill>
            <a:srgbClr val="686868"/>
          </a:solidFill>
          <a:latin typeface="Arial" charset="0"/>
          <a:ea typeface="ヒラギノ角ゴ Pro W3" charset="-128"/>
          <a:cs typeface="Arial" charset="0"/>
        </a:defRPr>
      </a:lvl7pPr>
      <a:lvl8pPr marL="1371600" algn="l" rtl="0" fontAlgn="base">
        <a:lnSpc>
          <a:spcPts val="2900"/>
        </a:lnSpc>
        <a:spcBef>
          <a:spcPct val="0"/>
        </a:spcBef>
        <a:spcAft>
          <a:spcPct val="0"/>
        </a:spcAft>
        <a:defRPr sz="2400" b="1">
          <a:solidFill>
            <a:srgbClr val="686868"/>
          </a:solidFill>
          <a:latin typeface="Arial" charset="0"/>
          <a:ea typeface="ヒラギノ角ゴ Pro W3" charset="-128"/>
          <a:cs typeface="Arial" charset="0"/>
        </a:defRPr>
      </a:lvl8pPr>
      <a:lvl9pPr marL="1828800" algn="l" rtl="0" fontAlgn="base">
        <a:lnSpc>
          <a:spcPts val="2900"/>
        </a:lnSpc>
        <a:spcBef>
          <a:spcPct val="0"/>
        </a:spcBef>
        <a:spcAft>
          <a:spcPct val="0"/>
        </a:spcAft>
        <a:defRPr sz="2400" b="1">
          <a:solidFill>
            <a:srgbClr val="686868"/>
          </a:solidFill>
          <a:latin typeface="Arial" charset="0"/>
          <a:ea typeface="ヒラギノ角ゴ Pro W3" charset="-128"/>
          <a:cs typeface="Arial" charset="0"/>
        </a:defRPr>
      </a:lvl9pPr>
    </p:titleStyle>
    <p:bodyStyle>
      <a:lvl1pPr marL="179388" indent="-179388" algn="l" rtl="0" eaLnBrk="0" fontAlgn="base" hangingPunct="0">
        <a:lnSpc>
          <a:spcPct val="100000"/>
        </a:lnSpc>
        <a:spcBef>
          <a:spcPct val="0"/>
        </a:spcBef>
        <a:spcAft>
          <a:spcPct val="0"/>
        </a:spcAft>
        <a:buChar char="-"/>
        <a:defRPr>
          <a:solidFill>
            <a:schemeClr val="tx1"/>
          </a:solidFill>
          <a:latin typeface="+mn-lt"/>
          <a:ea typeface="+mn-ea"/>
          <a:cs typeface="+mn-cs"/>
        </a:defRPr>
      </a:lvl1pPr>
      <a:lvl2pPr marL="625475" indent="-179388" algn="l" rtl="0" eaLnBrk="0" fontAlgn="base" hangingPunct="0">
        <a:lnSpc>
          <a:spcPct val="100000"/>
        </a:lnSpc>
        <a:spcBef>
          <a:spcPct val="0"/>
        </a:spcBef>
        <a:spcAft>
          <a:spcPct val="0"/>
        </a:spcAft>
        <a:buChar char="-"/>
        <a:defRPr>
          <a:solidFill>
            <a:schemeClr val="tx1"/>
          </a:solidFill>
          <a:latin typeface="+mn-lt"/>
          <a:ea typeface="+mn-ea"/>
          <a:cs typeface="+mn-cs"/>
        </a:defRPr>
      </a:lvl2pPr>
      <a:lvl3pPr marL="1077913" indent="-179388" algn="l" rtl="0" eaLnBrk="0" fontAlgn="base" hangingPunct="0">
        <a:lnSpc>
          <a:spcPct val="100000"/>
        </a:lnSpc>
        <a:spcBef>
          <a:spcPct val="0"/>
        </a:spcBef>
        <a:spcAft>
          <a:spcPct val="0"/>
        </a:spcAft>
        <a:buChar char="-"/>
        <a:defRPr>
          <a:solidFill>
            <a:schemeClr val="tx1"/>
          </a:solidFill>
          <a:latin typeface="+mn-lt"/>
          <a:ea typeface="+mn-ea"/>
          <a:cs typeface="+mn-cs"/>
        </a:defRPr>
      </a:lvl3pPr>
      <a:lvl4pPr marL="1524000" indent="-179388" algn="l" rtl="0" eaLnBrk="0" fontAlgn="base" hangingPunct="0">
        <a:lnSpc>
          <a:spcPct val="100000"/>
        </a:lnSpc>
        <a:spcBef>
          <a:spcPct val="0"/>
        </a:spcBef>
        <a:spcAft>
          <a:spcPct val="0"/>
        </a:spcAft>
        <a:buChar char="-"/>
        <a:defRPr>
          <a:solidFill>
            <a:schemeClr val="tx1"/>
          </a:solidFill>
          <a:latin typeface="+mn-lt"/>
          <a:ea typeface="+mn-ea"/>
          <a:cs typeface="+mn-cs"/>
        </a:defRPr>
      </a:lvl4pPr>
      <a:lvl5pPr marL="1970088" indent="-173038" algn="l" rtl="0" eaLnBrk="0" fontAlgn="base" hangingPunct="0">
        <a:lnSpc>
          <a:spcPct val="100000"/>
        </a:lnSpc>
        <a:spcBef>
          <a:spcPct val="0"/>
        </a:spcBef>
        <a:spcAft>
          <a:spcPct val="0"/>
        </a:spcAft>
        <a:buChar char="-"/>
        <a:defRPr>
          <a:solidFill>
            <a:schemeClr val="tx1"/>
          </a:solidFill>
          <a:latin typeface="+mn-lt"/>
          <a:ea typeface="+mn-ea"/>
          <a:cs typeface="+mn-cs"/>
        </a:defRPr>
      </a:lvl5pPr>
      <a:lvl6pPr marL="2427288" indent="-173038" algn="l" rtl="0" fontAlgn="base">
        <a:lnSpc>
          <a:spcPts val="2600"/>
        </a:lnSpc>
        <a:spcBef>
          <a:spcPct val="0"/>
        </a:spcBef>
        <a:spcAft>
          <a:spcPct val="0"/>
        </a:spcAft>
        <a:buChar char="-"/>
        <a:defRPr>
          <a:solidFill>
            <a:schemeClr val="tx1"/>
          </a:solidFill>
          <a:latin typeface="+mn-lt"/>
          <a:ea typeface="+mn-ea"/>
          <a:cs typeface="+mn-cs"/>
        </a:defRPr>
      </a:lvl6pPr>
      <a:lvl7pPr marL="2884488" indent="-173038" algn="l" rtl="0" fontAlgn="base">
        <a:lnSpc>
          <a:spcPts val="2600"/>
        </a:lnSpc>
        <a:spcBef>
          <a:spcPct val="0"/>
        </a:spcBef>
        <a:spcAft>
          <a:spcPct val="0"/>
        </a:spcAft>
        <a:buChar char="-"/>
        <a:defRPr>
          <a:solidFill>
            <a:schemeClr val="tx1"/>
          </a:solidFill>
          <a:latin typeface="+mn-lt"/>
          <a:ea typeface="+mn-ea"/>
          <a:cs typeface="+mn-cs"/>
        </a:defRPr>
      </a:lvl7pPr>
      <a:lvl8pPr marL="3341688" indent="-173038" algn="l" rtl="0" fontAlgn="base">
        <a:lnSpc>
          <a:spcPts val="2600"/>
        </a:lnSpc>
        <a:spcBef>
          <a:spcPct val="0"/>
        </a:spcBef>
        <a:spcAft>
          <a:spcPct val="0"/>
        </a:spcAft>
        <a:buChar char="-"/>
        <a:defRPr>
          <a:solidFill>
            <a:schemeClr val="tx1"/>
          </a:solidFill>
          <a:latin typeface="+mn-lt"/>
          <a:ea typeface="+mn-ea"/>
          <a:cs typeface="+mn-cs"/>
        </a:defRPr>
      </a:lvl8pPr>
      <a:lvl9pPr marL="3798888" indent="-173038" algn="l" rtl="0" fontAlgn="base">
        <a:lnSpc>
          <a:spcPts val="2600"/>
        </a:lnSpc>
        <a:spcBef>
          <a:spcPct val="0"/>
        </a:spcBef>
        <a:spcAft>
          <a:spcPct val="0"/>
        </a:spcAft>
        <a:buChar char="-"/>
        <a:defRPr>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8" descr="\\psf\Host\Users\cd\Desktop\Startbild_4zu3-Fus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07138"/>
            <a:ext cx="91440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a:spLocks noGrp="1" noChangeArrowheads="1"/>
          </p:cNvSpPr>
          <p:nvPr>
            <p:ph type="title"/>
          </p:nvPr>
        </p:nvSpPr>
        <p:spPr bwMode="auto">
          <a:xfrm>
            <a:off x="486000" y="648000"/>
            <a:ext cx="8172000" cy="73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noProof="0" dirty="0" smtClean="0"/>
              <a:t>Click here to insert chart title</a:t>
            </a:r>
          </a:p>
        </p:txBody>
      </p:sp>
      <p:sp>
        <p:nvSpPr>
          <p:cNvPr id="10" name="Rectangle 3"/>
          <p:cNvSpPr>
            <a:spLocks noGrp="1" noChangeArrowheads="1"/>
          </p:cNvSpPr>
          <p:nvPr>
            <p:ph type="body" idx="1"/>
          </p:nvPr>
        </p:nvSpPr>
        <p:spPr bwMode="auto">
          <a:xfrm>
            <a:off x="485999" y="1591200"/>
            <a:ext cx="8172000" cy="433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noProof="0" dirty="0" smtClean="0"/>
              <a:t>Master text format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7" name="Rectangle 50"/>
          <p:cNvSpPr>
            <a:spLocks noGrp="1" noChangeArrowheads="1"/>
          </p:cNvSpPr>
          <p:nvPr>
            <p:ph type="sldNum" sz="quarter" idx="4"/>
          </p:nvPr>
        </p:nvSpPr>
        <p:spPr bwMode="auto">
          <a:xfrm>
            <a:off x="486000" y="125999"/>
            <a:ext cx="1044000" cy="1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ct val="100000"/>
              </a:lnSpc>
              <a:buFontTx/>
              <a:buNone/>
              <a:defRPr lang="de-DE" sz="800" kern="1200">
                <a:solidFill>
                  <a:srgbClr val="686868"/>
                </a:solidFill>
                <a:latin typeface="Arial" charset="0"/>
                <a:ea typeface="ヒラギノ角ゴ Pro W3" charset="-128"/>
                <a:cs typeface="+mn-cs"/>
              </a:defRPr>
            </a:lvl1pPr>
          </a:lstStyle>
          <a:p>
            <a:pPr fontAlgn="auto">
              <a:spcBef>
                <a:spcPts val="0"/>
              </a:spcBef>
              <a:spcAft>
                <a:spcPts val="0"/>
              </a:spcAft>
              <a:defRPr/>
            </a:pPr>
            <a:r>
              <a:rPr lang="en-GB" dirty="0" smtClean="0"/>
              <a:t>DLR.de  •  Chart </a:t>
            </a:r>
            <a:fld id="{18C7CB6D-895A-4F21-B0E7-2185F6FE5534}" type="slidenum">
              <a:rPr lang="en-GB" smtClean="0"/>
              <a:pPr fontAlgn="auto">
                <a:spcBef>
                  <a:spcPts val="0"/>
                </a:spcBef>
                <a:spcAft>
                  <a:spcPts val="0"/>
                </a:spcAft>
                <a:defRPr/>
              </a:pPr>
              <a:t>‹N›</a:t>
            </a:fld>
            <a:endParaRPr lang="en-GB" dirty="0"/>
          </a:p>
        </p:txBody>
      </p:sp>
      <p:sp>
        <p:nvSpPr>
          <p:cNvPr id="8" name="Rectangle 51"/>
          <p:cNvSpPr>
            <a:spLocks noGrp="1" noChangeArrowheads="1"/>
          </p:cNvSpPr>
          <p:nvPr>
            <p:ph type="ftr" sz="quarter" idx="3"/>
          </p:nvPr>
        </p:nvSpPr>
        <p:spPr bwMode="auto">
          <a:xfrm>
            <a:off x="1529999" y="125999"/>
            <a:ext cx="7128000" cy="1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ct val="100000"/>
              </a:lnSpc>
              <a:buFontTx/>
              <a:buNone/>
              <a:defRPr sz="800">
                <a:solidFill>
                  <a:srgbClr val="686868"/>
                </a:solidFill>
                <a:latin typeface="Arial" pitchFamily="34" charset="0"/>
                <a:cs typeface="+mn-cs"/>
              </a:defRPr>
            </a:lvl1pPr>
          </a:lstStyle>
          <a:p>
            <a:pPr fontAlgn="auto">
              <a:spcBef>
                <a:spcPts val="0"/>
              </a:spcBef>
              <a:spcAft>
                <a:spcPts val="0"/>
              </a:spcAft>
              <a:defRPr/>
            </a:pPr>
            <a:r>
              <a:rPr lang="en-GB" dirty="0" smtClean="0"/>
              <a:t>&gt; Lecture &gt; Author  •  Document &gt; Date</a:t>
            </a:r>
            <a:endParaRPr lang="en-GB" dirty="0"/>
          </a:p>
        </p:txBody>
      </p:sp>
      <p:pic>
        <p:nvPicPr>
          <p:cNvPr id="11" name="Grafik 10" descr="dlr_signet.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4963" y="6143625"/>
            <a:ext cx="57150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8367548"/>
      </p:ext>
    </p:extLst>
  </p:cSld>
  <p:clrMap bg1="lt1" tx1="dk1" bg2="lt2" tx2="dk2" accent1="accent1" accent2="accent2" accent3="accent3" accent4="accent4" accent5="accent5" accent6="accent6" hlink="hlink" folHlink="folHlink"/>
  <p:sldLayoutIdLst>
    <p:sldLayoutId id="2147483745" r:id="rId1"/>
  </p:sldLayoutIdLst>
  <p:timing>
    <p:tnLst>
      <p:par>
        <p:cTn id="1" dur="indefinite" restart="never" nodeType="tmRoot"/>
      </p:par>
    </p:tnLst>
  </p:timing>
  <p:hf hdr="0" dt="0"/>
  <p:txStyles>
    <p:titleStyle>
      <a:lvl1pPr algn="l" defTabSz="914400" rtl="0" eaLnBrk="1" latinLnBrk="0" hangingPunct="1">
        <a:spcBef>
          <a:spcPct val="0"/>
        </a:spcBef>
        <a:buNone/>
        <a:defRPr sz="2400" b="1" kern="1200">
          <a:solidFill>
            <a:srgbClr val="686868"/>
          </a:solidFill>
          <a:latin typeface="Arial" pitchFamily="34" charset="0"/>
          <a:ea typeface="+mj-ea"/>
          <a:cs typeface="Arial" pitchFamily="34" charset="0"/>
        </a:defRPr>
      </a:lvl1pPr>
    </p:titleStyle>
    <p:bodyStyle>
      <a:lvl1pPr marL="180000" indent="-180000" algn="l" defTabSz="914400" rtl="0" eaLnBrk="1" latinLnBrk="0" hangingPunct="1">
        <a:spcBef>
          <a:spcPts val="300"/>
        </a:spcBef>
        <a:spcAft>
          <a:spcPts val="0"/>
        </a:spcAft>
        <a:buFont typeface="Arial" pitchFamily="34" charset="0"/>
        <a:buChar char="•"/>
        <a:defRPr sz="1800" kern="1200">
          <a:solidFill>
            <a:schemeClr val="tx1"/>
          </a:solidFill>
          <a:latin typeface="Arial" pitchFamily="34" charset="0"/>
          <a:ea typeface="+mn-ea"/>
          <a:cs typeface="Arial" pitchFamily="34" charset="0"/>
        </a:defRPr>
      </a:lvl1pPr>
      <a:lvl2pPr marL="626400" indent="-180000" algn="l" defTabSz="914400" rtl="0" eaLnBrk="1" latinLnBrk="0" hangingPunct="1">
        <a:spcBef>
          <a:spcPts val="0"/>
        </a:spcBef>
        <a:buFont typeface="Arial" pitchFamily="34" charset="0"/>
        <a:buChar char="•"/>
        <a:defRPr sz="1800" kern="1200">
          <a:solidFill>
            <a:schemeClr val="tx1"/>
          </a:solidFill>
          <a:latin typeface="Arial" pitchFamily="34" charset="0"/>
          <a:ea typeface="+mn-ea"/>
          <a:cs typeface="Arial" pitchFamily="34" charset="0"/>
        </a:defRPr>
      </a:lvl2pPr>
      <a:lvl3pPr marL="1076400" indent="-180000" algn="l" defTabSz="914400" rtl="0" eaLnBrk="1" latinLnBrk="0" hangingPunct="1">
        <a:spcBef>
          <a:spcPts val="0"/>
        </a:spcBef>
        <a:buFont typeface="Arial" pitchFamily="34" charset="0"/>
        <a:buChar char="•"/>
        <a:defRPr sz="1800" kern="1200">
          <a:solidFill>
            <a:schemeClr val="tx1"/>
          </a:solidFill>
          <a:latin typeface="Arial" pitchFamily="34" charset="0"/>
          <a:ea typeface="+mn-ea"/>
          <a:cs typeface="Arial" pitchFamily="34" charset="0"/>
        </a:defRPr>
      </a:lvl3pPr>
      <a:lvl4pPr marL="1522800" indent="-180000" algn="l" defTabSz="914400" rtl="0" eaLnBrk="1" latinLnBrk="0" hangingPunct="1">
        <a:spcBef>
          <a:spcPts val="0"/>
        </a:spcBef>
        <a:buFont typeface="Arial" pitchFamily="34" charset="0"/>
        <a:buChar char="•"/>
        <a:defRPr sz="1800" kern="1200">
          <a:solidFill>
            <a:schemeClr val="tx1"/>
          </a:solidFill>
          <a:latin typeface="Arial" pitchFamily="34" charset="0"/>
          <a:ea typeface="+mn-ea"/>
          <a:cs typeface="Arial" pitchFamily="34" charset="0"/>
        </a:defRPr>
      </a:lvl4pPr>
      <a:lvl5pPr marL="1969200" indent="-180000" algn="l" defTabSz="914400" rtl="0" eaLnBrk="1" latinLnBrk="0" hangingPunct="1">
        <a:spcBef>
          <a:spcPts val="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8" descr="\\psf\Host\Users\cd\Desktop\Startbild_4zu3-Fus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07138"/>
            <a:ext cx="91440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a:spLocks noGrp="1" noChangeArrowheads="1"/>
          </p:cNvSpPr>
          <p:nvPr>
            <p:ph type="title"/>
          </p:nvPr>
        </p:nvSpPr>
        <p:spPr bwMode="auto">
          <a:xfrm>
            <a:off x="486000" y="648000"/>
            <a:ext cx="8172000" cy="73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noProof="0" dirty="0" smtClean="0"/>
              <a:t>Click here to insert chart title</a:t>
            </a:r>
          </a:p>
        </p:txBody>
      </p:sp>
      <p:sp>
        <p:nvSpPr>
          <p:cNvPr id="10" name="Rectangle 3"/>
          <p:cNvSpPr>
            <a:spLocks noGrp="1" noChangeArrowheads="1"/>
          </p:cNvSpPr>
          <p:nvPr>
            <p:ph type="body" idx="1"/>
          </p:nvPr>
        </p:nvSpPr>
        <p:spPr bwMode="auto">
          <a:xfrm>
            <a:off x="485999" y="1591200"/>
            <a:ext cx="8172000" cy="433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noProof="0" dirty="0" smtClean="0"/>
              <a:t>Master text format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7" name="Rectangle 50"/>
          <p:cNvSpPr>
            <a:spLocks noGrp="1" noChangeArrowheads="1"/>
          </p:cNvSpPr>
          <p:nvPr>
            <p:ph type="sldNum" sz="quarter" idx="4"/>
          </p:nvPr>
        </p:nvSpPr>
        <p:spPr bwMode="auto">
          <a:xfrm>
            <a:off x="486000" y="125999"/>
            <a:ext cx="1044000" cy="1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ct val="100000"/>
              </a:lnSpc>
              <a:buFontTx/>
              <a:buNone/>
              <a:defRPr lang="de-DE" sz="800" kern="1200">
                <a:solidFill>
                  <a:srgbClr val="686868"/>
                </a:solidFill>
                <a:latin typeface="Arial" charset="0"/>
                <a:ea typeface="ヒラギノ角ゴ Pro W3" charset="-128"/>
                <a:cs typeface="+mn-cs"/>
              </a:defRPr>
            </a:lvl1pPr>
          </a:lstStyle>
          <a:p>
            <a:pPr fontAlgn="auto">
              <a:spcBef>
                <a:spcPts val="0"/>
              </a:spcBef>
              <a:spcAft>
                <a:spcPts val="0"/>
              </a:spcAft>
              <a:defRPr/>
            </a:pPr>
            <a:r>
              <a:rPr lang="en-GB" dirty="0" smtClean="0"/>
              <a:t>DLR.de  •  Chart </a:t>
            </a:r>
            <a:fld id="{18C7CB6D-895A-4F21-B0E7-2185F6FE5534}" type="slidenum">
              <a:rPr lang="en-GB" smtClean="0"/>
              <a:pPr fontAlgn="auto">
                <a:spcBef>
                  <a:spcPts val="0"/>
                </a:spcBef>
                <a:spcAft>
                  <a:spcPts val="0"/>
                </a:spcAft>
                <a:defRPr/>
              </a:pPr>
              <a:t>‹N›</a:t>
            </a:fld>
            <a:endParaRPr lang="en-GB" dirty="0"/>
          </a:p>
        </p:txBody>
      </p:sp>
      <p:sp>
        <p:nvSpPr>
          <p:cNvPr id="8" name="Rectangle 51"/>
          <p:cNvSpPr>
            <a:spLocks noGrp="1" noChangeArrowheads="1"/>
          </p:cNvSpPr>
          <p:nvPr>
            <p:ph type="ftr" sz="quarter" idx="3"/>
          </p:nvPr>
        </p:nvSpPr>
        <p:spPr bwMode="auto">
          <a:xfrm>
            <a:off x="1529999" y="125999"/>
            <a:ext cx="7128000" cy="1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ct val="100000"/>
              </a:lnSpc>
              <a:buFontTx/>
              <a:buNone/>
              <a:defRPr sz="800">
                <a:solidFill>
                  <a:srgbClr val="686868"/>
                </a:solidFill>
                <a:latin typeface="Arial" pitchFamily="34" charset="0"/>
                <a:cs typeface="+mn-cs"/>
              </a:defRPr>
            </a:lvl1pPr>
          </a:lstStyle>
          <a:p>
            <a:pPr fontAlgn="auto">
              <a:spcBef>
                <a:spcPts val="0"/>
              </a:spcBef>
              <a:spcAft>
                <a:spcPts val="0"/>
              </a:spcAft>
              <a:defRPr/>
            </a:pPr>
            <a:r>
              <a:rPr lang="en-GB" dirty="0" smtClean="0"/>
              <a:t>&gt; Lecture &gt; Author  •  Document &gt; Date</a:t>
            </a:r>
            <a:endParaRPr lang="en-GB" dirty="0"/>
          </a:p>
        </p:txBody>
      </p:sp>
      <p:pic>
        <p:nvPicPr>
          <p:cNvPr id="11" name="Grafik 10" descr="dlr_signet.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4963" y="6143625"/>
            <a:ext cx="57150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8367548"/>
      </p:ext>
    </p:extLst>
  </p:cSld>
  <p:clrMap bg1="lt1" tx1="dk1" bg2="lt2" tx2="dk2" accent1="accent1" accent2="accent2" accent3="accent3" accent4="accent4" accent5="accent5" accent6="accent6" hlink="hlink" folHlink="folHlink"/>
  <p:sldLayoutIdLst>
    <p:sldLayoutId id="2147483747" r:id="rId1"/>
  </p:sldLayoutIdLst>
  <p:timing>
    <p:tnLst>
      <p:par>
        <p:cTn id="1" dur="indefinite" restart="never" nodeType="tmRoot"/>
      </p:par>
    </p:tnLst>
  </p:timing>
  <p:hf hdr="0" dt="0"/>
  <p:txStyles>
    <p:titleStyle>
      <a:lvl1pPr algn="l" defTabSz="914400" rtl="0" eaLnBrk="1" latinLnBrk="0" hangingPunct="1">
        <a:spcBef>
          <a:spcPct val="0"/>
        </a:spcBef>
        <a:buNone/>
        <a:defRPr sz="2400" b="1" kern="1200">
          <a:solidFill>
            <a:srgbClr val="686868"/>
          </a:solidFill>
          <a:latin typeface="Arial" pitchFamily="34" charset="0"/>
          <a:ea typeface="+mj-ea"/>
          <a:cs typeface="Arial" pitchFamily="34" charset="0"/>
        </a:defRPr>
      </a:lvl1pPr>
    </p:titleStyle>
    <p:bodyStyle>
      <a:lvl1pPr marL="180000" indent="-180000" algn="l" defTabSz="914400" rtl="0" eaLnBrk="1" latinLnBrk="0" hangingPunct="1">
        <a:spcBef>
          <a:spcPts val="300"/>
        </a:spcBef>
        <a:spcAft>
          <a:spcPts val="0"/>
        </a:spcAft>
        <a:buFont typeface="Arial" pitchFamily="34" charset="0"/>
        <a:buChar char="•"/>
        <a:defRPr sz="1800" kern="1200">
          <a:solidFill>
            <a:schemeClr val="tx1"/>
          </a:solidFill>
          <a:latin typeface="Arial" pitchFamily="34" charset="0"/>
          <a:ea typeface="+mn-ea"/>
          <a:cs typeface="Arial" pitchFamily="34" charset="0"/>
        </a:defRPr>
      </a:lvl1pPr>
      <a:lvl2pPr marL="626400" indent="-180000" algn="l" defTabSz="914400" rtl="0" eaLnBrk="1" latinLnBrk="0" hangingPunct="1">
        <a:spcBef>
          <a:spcPts val="0"/>
        </a:spcBef>
        <a:buFont typeface="Arial" pitchFamily="34" charset="0"/>
        <a:buChar char="•"/>
        <a:defRPr sz="1800" kern="1200">
          <a:solidFill>
            <a:schemeClr val="tx1"/>
          </a:solidFill>
          <a:latin typeface="Arial" pitchFamily="34" charset="0"/>
          <a:ea typeface="+mn-ea"/>
          <a:cs typeface="Arial" pitchFamily="34" charset="0"/>
        </a:defRPr>
      </a:lvl2pPr>
      <a:lvl3pPr marL="1076400" indent="-180000" algn="l" defTabSz="914400" rtl="0" eaLnBrk="1" latinLnBrk="0" hangingPunct="1">
        <a:spcBef>
          <a:spcPts val="0"/>
        </a:spcBef>
        <a:buFont typeface="Arial" pitchFamily="34" charset="0"/>
        <a:buChar char="•"/>
        <a:defRPr sz="1800" kern="1200">
          <a:solidFill>
            <a:schemeClr val="tx1"/>
          </a:solidFill>
          <a:latin typeface="Arial" pitchFamily="34" charset="0"/>
          <a:ea typeface="+mn-ea"/>
          <a:cs typeface="Arial" pitchFamily="34" charset="0"/>
        </a:defRPr>
      </a:lvl3pPr>
      <a:lvl4pPr marL="1522800" indent="-180000" algn="l" defTabSz="914400" rtl="0" eaLnBrk="1" latinLnBrk="0" hangingPunct="1">
        <a:spcBef>
          <a:spcPts val="0"/>
        </a:spcBef>
        <a:buFont typeface="Arial" pitchFamily="34" charset="0"/>
        <a:buChar char="•"/>
        <a:defRPr sz="1800" kern="1200">
          <a:solidFill>
            <a:schemeClr val="tx1"/>
          </a:solidFill>
          <a:latin typeface="Arial" pitchFamily="34" charset="0"/>
          <a:ea typeface="+mn-ea"/>
          <a:cs typeface="Arial" pitchFamily="34" charset="0"/>
        </a:defRPr>
      </a:lvl4pPr>
      <a:lvl5pPr marL="1969200" indent="-180000" algn="l" defTabSz="914400" rtl="0" eaLnBrk="1" latinLnBrk="0" hangingPunct="1">
        <a:spcBef>
          <a:spcPts val="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3">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1500"/>
                    </a14:imgEffect>
                    <a14:imgEffect>
                      <a14:saturation sat="400000"/>
                    </a14:imgEffect>
                  </a14:imgLayer>
                </a14:imgProps>
              </a:ext>
            </a:extLst>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lnSpc>
                <a:spcPct val="100000"/>
              </a:lnSpc>
              <a:spcBef>
                <a:spcPts val="0"/>
              </a:spcBef>
              <a:spcAft>
                <a:spcPts val="0"/>
              </a:spcAft>
              <a:buFontTx/>
              <a:buNone/>
            </a:pPr>
            <a:fld id="{78FA8F8D-2B85-4570-BC81-ECD921BE7C69}" type="datetimeFigureOut">
              <a:rPr lang="en-US" smtClean="0">
                <a:solidFill>
                  <a:prstClr val="black">
                    <a:tint val="75000"/>
                  </a:prstClr>
                </a:solidFill>
                <a:latin typeface="Calibri"/>
              </a:rPr>
              <a:pPr fontAlgn="auto">
                <a:lnSpc>
                  <a:spcPct val="100000"/>
                </a:lnSpc>
                <a:spcBef>
                  <a:spcPts val="0"/>
                </a:spcBef>
                <a:spcAft>
                  <a:spcPts val="0"/>
                </a:spcAft>
                <a:buFontTx/>
                <a:buNone/>
              </a:pPr>
              <a:t>10/7/2013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lnSpc>
                <a:spcPct val="100000"/>
              </a:lnSpc>
              <a:spcBef>
                <a:spcPts val="0"/>
              </a:spcBef>
              <a:spcAft>
                <a:spcPts val="0"/>
              </a:spcAft>
              <a:buFontTx/>
              <a:buNone/>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lnSpc>
                <a:spcPct val="100000"/>
              </a:lnSpc>
              <a:spcBef>
                <a:spcPts val="0"/>
              </a:spcBef>
              <a:spcAft>
                <a:spcPts val="0"/>
              </a:spcAft>
              <a:buFontTx/>
              <a:buNone/>
            </a:pPr>
            <a:fld id="{B56F3E80-1910-41F8-A6C7-598DA96D88AA}" type="slidenum">
              <a:rPr lang="en-US" smtClean="0">
                <a:solidFill>
                  <a:prstClr val="black">
                    <a:tint val="75000"/>
                  </a:prstClr>
                </a:solidFill>
                <a:latin typeface="Calibri"/>
              </a:rPr>
              <a:pPr fontAlgn="auto">
                <a:lnSpc>
                  <a:spcPct val="100000"/>
                </a:lnSpc>
                <a:spcBef>
                  <a:spcPts val="0"/>
                </a:spcBef>
                <a:spcAft>
                  <a:spcPts val="0"/>
                </a:spcAft>
                <a:buFontTx/>
                <a:buNone/>
              </a:pPr>
              <a:t>‹N›</a:t>
            </a:fld>
            <a:endParaRPr lang="en-US">
              <a:solidFill>
                <a:prstClr val="black">
                  <a:tint val="75000"/>
                </a:prstClr>
              </a:solidFill>
              <a:latin typeface="Calibri"/>
            </a:endParaRPr>
          </a:p>
        </p:txBody>
      </p:sp>
    </p:spTree>
    <p:extLst>
      <p:ext uri="{BB962C8B-B14F-4D97-AF65-F5344CB8AC3E}">
        <p14:creationId xmlns:p14="http://schemas.microsoft.com/office/powerpoint/2010/main" val="2686362592"/>
      </p:ext>
    </p:extLst>
  </p:cSld>
  <p:clrMap bg1="lt1" tx1="dk1" bg2="lt2" tx2="dk2" accent1="accent1" accent2="accent2" accent3="accent3" accent4="accent4" accent5="accent5" accent6="accent6" hlink="hlink" folHlink="folHlink"/>
  <p:sldLayoutIdLst>
    <p:sldLayoutId id="214748374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3">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1500"/>
                    </a14:imgEffect>
                    <a14:imgEffect>
                      <a14:saturation sat="400000"/>
                    </a14:imgEffect>
                  </a14:imgLayer>
                </a14:imgProps>
              </a:ext>
            </a:extLst>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lnSpc>
                <a:spcPct val="100000"/>
              </a:lnSpc>
              <a:spcBef>
                <a:spcPts val="0"/>
              </a:spcBef>
              <a:spcAft>
                <a:spcPts val="0"/>
              </a:spcAft>
              <a:buFontTx/>
              <a:buNone/>
            </a:pPr>
            <a:fld id="{78FA8F8D-2B85-4570-BC81-ECD921BE7C69}" type="datetimeFigureOut">
              <a:rPr lang="en-US" smtClean="0">
                <a:solidFill>
                  <a:prstClr val="black">
                    <a:tint val="75000"/>
                  </a:prstClr>
                </a:solidFill>
                <a:latin typeface="Calibri"/>
              </a:rPr>
              <a:pPr fontAlgn="auto">
                <a:lnSpc>
                  <a:spcPct val="100000"/>
                </a:lnSpc>
                <a:spcBef>
                  <a:spcPts val="0"/>
                </a:spcBef>
                <a:spcAft>
                  <a:spcPts val="0"/>
                </a:spcAft>
                <a:buFontTx/>
                <a:buNone/>
              </a:pPr>
              <a:t>10/7/2013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lnSpc>
                <a:spcPct val="100000"/>
              </a:lnSpc>
              <a:spcBef>
                <a:spcPts val="0"/>
              </a:spcBef>
              <a:spcAft>
                <a:spcPts val="0"/>
              </a:spcAft>
              <a:buFontTx/>
              <a:buNone/>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lnSpc>
                <a:spcPct val="100000"/>
              </a:lnSpc>
              <a:spcBef>
                <a:spcPts val="0"/>
              </a:spcBef>
              <a:spcAft>
                <a:spcPts val="0"/>
              </a:spcAft>
              <a:buFontTx/>
              <a:buNone/>
            </a:pPr>
            <a:fld id="{B56F3E80-1910-41F8-A6C7-598DA96D88AA}" type="slidenum">
              <a:rPr lang="en-US" smtClean="0">
                <a:solidFill>
                  <a:prstClr val="black">
                    <a:tint val="75000"/>
                  </a:prstClr>
                </a:solidFill>
                <a:latin typeface="Calibri"/>
              </a:rPr>
              <a:pPr fontAlgn="auto">
                <a:lnSpc>
                  <a:spcPct val="100000"/>
                </a:lnSpc>
                <a:spcBef>
                  <a:spcPts val="0"/>
                </a:spcBef>
                <a:spcAft>
                  <a:spcPts val="0"/>
                </a:spcAft>
                <a:buFontTx/>
                <a:buNone/>
              </a:pPr>
              <a:t>‹N›</a:t>
            </a:fld>
            <a:endParaRPr lang="en-US">
              <a:solidFill>
                <a:prstClr val="black">
                  <a:tint val="75000"/>
                </a:prstClr>
              </a:solidFill>
              <a:latin typeface="Calibri"/>
            </a:endParaRPr>
          </a:p>
        </p:txBody>
      </p:sp>
    </p:spTree>
    <p:extLst>
      <p:ext uri="{BB962C8B-B14F-4D97-AF65-F5344CB8AC3E}">
        <p14:creationId xmlns:p14="http://schemas.microsoft.com/office/powerpoint/2010/main" val="2686362592"/>
      </p:ext>
    </p:extLst>
  </p:cSld>
  <p:clrMap bg1="lt1" tx1="dk1" bg2="lt2" tx2="dk2" accent1="accent1" accent2="accent2" accent3="accent3" accent4="accent4" accent5="accent5" accent6="accent6" hlink="hlink" folHlink="folHlink"/>
  <p:sldLayoutIdLst>
    <p:sldLayoutId id="214748375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3">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1500"/>
                    </a14:imgEffect>
                    <a14:imgEffect>
                      <a14:saturation sat="400000"/>
                    </a14:imgEffect>
                  </a14:imgLayer>
                </a14:imgProps>
              </a:ext>
            </a:extLst>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lnSpc>
                <a:spcPct val="100000"/>
              </a:lnSpc>
              <a:spcBef>
                <a:spcPts val="0"/>
              </a:spcBef>
              <a:spcAft>
                <a:spcPts val="0"/>
              </a:spcAft>
              <a:buFontTx/>
              <a:buNone/>
            </a:pPr>
            <a:fld id="{78FA8F8D-2B85-4570-BC81-ECD921BE7C69}" type="datetimeFigureOut">
              <a:rPr lang="en-US" smtClean="0">
                <a:solidFill>
                  <a:prstClr val="black">
                    <a:tint val="75000"/>
                  </a:prstClr>
                </a:solidFill>
                <a:latin typeface="Calibri"/>
              </a:rPr>
              <a:pPr fontAlgn="auto">
                <a:lnSpc>
                  <a:spcPct val="100000"/>
                </a:lnSpc>
                <a:spcBef>
                  <a:spcPts val="0"/>
                </a:spcBef>
                <a:spcAft>
                  <a:spcPts val="0"/>
                </a:spcAft>
                <a:buFontTx/>
                <a:buNone/>
              </a:pPr>
              <a:t>10/7/2013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lnSpc>
                <a:spcPct val="100000"/>
              </a:lnSpc>
              <a:spcBef>
                <a:spcPts val="0"/>
              </a:spcBef>
              <a:spcAft>
                <a:spcPts val="0"/>
              </a:spcAft>
              <a:buFontTx/>
              <a:buNone/>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lnSpc>
                <a:spcPct val="100000"/>
              </a:lnSpc>
              <a:spcBef>
                <a:spcPts val="0"/>
              </a:spcBef>
              <a:spcAft>
                <a:spcPts val="0"/>
              </a:spcAft>
              <a:buFontTx/>
              <a:buNone/>
            </a:pPr>
            <a:fld id="{B56F3E80-1910-41F8-A6C7-598DA96D88AA}" type="slidenum">
              <a:rPr lang="en-US" smtClean="0">
                <a:solidFill>
                  <a:prstClr val="black">
                    <a:tint val="75000"/>
                  </a:prstClr>
                </a:solidFill>
                <a:latin typeface="Calibri"/>
              </a:rPr>
              <a:pPr fontAlgn="auto">
                <a:lnSpc>
                  <a:spcPct val="100000"/>
                </a:lnSpc>
                <a:spcBef>
                  <a:spcPts val="0"/>
                </a:spcBef>
                <a:spcAft>
                  <a:spcPts val="0"/>
                </a:spcAft>
                <a:buFontTx/>
                <a:buNone/>
              </a:pPr>
              <a:t>‹N›</a:t>
            </a:fld>
            <a:endParaRPr lang="en-US">
              <a:solidFill>
                <a:prstClr val="black">
                  <a:tint val="75000"/>
                </a:prstClr>
              </a:solidFill>
              <a:latin typeface="Calibri"/>
            </a:endParaRPr>
          </a:p>
        </p:txBody>
      </p:sp>
    </p:spTree>
    <p:extLst>
      <p:ext uri="{BB962C8B-B14F-4D97-AF65-F5344CB8AC3E}">
        <p14:creationId xmlns:p14="http://schemas.microsoft.com/office/powerpoint/2010/main" val="2686362592"/>
      </p:ext>
    </p:extLst>
  </p:cSld>
  <p:clrMap bg1="lt1" tx1="dk1" bg2="lt2" tx2="dk2" accent1="accent1" accent2="accent2" accent3="accent3" accent4="accent4" accent5="accent5" accent6="accent6" hlink="hlink" folHlink="folHlink"/>
  <p:sldLayoutIdLst>
    <p:sldLayoutId id="214748375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3">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1500"/>
                    </a14:imgEffect>
                    <a14:imgEffect>
                      <a14:saturation sat="400000"/>
                    </a14:imgEffect>
                  </a14:imgLayer>
                </a14:imgProps>
              </a:ext>
            </a:extLst>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lnSpc>
                <a:spcPct val="100000"/>
              </a:lnSpc>
              <a:spcBef>
                <a:spcPts val="0"/>
              </a:spcBef>
              <a:spcAft>
                <a:spcPts val="0"/>
              </a:spcAft>
              <a:buFontTx/>
              <a:buNone/>
            </a:pPr>
            <a:fld id="{78FA8F8D-2B85-4570-BC81-ECD921BE7C69}" type="datetimeFigureOut">
              <a:rPr lang="en-US" smtClean="0">
                <a:solidFill>
                  <a:prstClr val="black">
                    <a:tint val="75000"/>
                  </a:prstClr>
                </a:solidFill>
                <a:latin typeface="Calibri"/>
              </a:rPr>
              <a:pPr fontAlgn="auto">
                <a:lnSpc>
                  <a:spcPct val="100000"/>
                </a:lnSpc>
                <a:spcBef>
                  <a:spcPts val="0"/>
                </a:spcBef>
                <a:spcAft>
                  <a:spcPts val="0"/>
                </a:spcAft>
                <a:buFontTx/>
                <a:buNone/>
              </a:pPr>
              <a:t>10/7/2013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lnSpc>
                <a:spcPct val="100000"/>
              </a:lnSpc>
              <a:spcBef>
                <a:spcPts val="0"/>
              </a:spcBef>
              <a:spcAft>
                <a:spcPts val="0"/>
              </a:spcAft>
              <a:buFontTx/>
              <a:buNone/>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lnSpc>
                <a:spcPct val="100000"/>
              </a:lnSpc>
              <a:spcBef>
                <a:spcPts val="0"/>
              </a:spcBef>
              <a:spcAft>
                <a:spcPts val="0"/>
              </a:spcAft>
              <a:buFontTx/>
              <a:buNone/>
            </a:pPr>
            <a:fld id="{B56F3E80-1910-41F8-A6C7-598DA96D88AA}" type="slidenum">
              <a:rPr lang="en-US" smtClean="0">
                <a:solidFill>
                  <a:prstClr val="black">
                    <a:tint val="75000"/>
                  </a:prstClr>
                </a:solidFill>
                <a:latin typeface="Calibri"/>
              </a:rPr>
              <a:pPr fontAlgn="auto">
                <a:lnSpc>
                  <a:spcPct val="100000"/>
                </a:lnSpc>
                <a:spcBef>
                  <a:spcPts val="0"/>
                </a:spcBef>
                <a:spcAft>
                  <a:spcPts val="0"/>
                </a:spcAft>
                <a:buFontTx/>
                <a:buNone/>
              </a:pPr>
              <a:t>‹N›</a:t>
            </a:fld>
            <a:endParaRPr lang="en-US">
              <a:solidFill>
                <a:prstClr val="black">
                  <a:tint val="75000"/>
                </a:prstClr>
              </a:solidFill>
              <a:latin typeface="Calibri"/>
            </a:endParaRPr>
          </a:p>
        </p:txBody>
      </p:sp>
    </p:spTree>
    <p:extLst>
      <p:ext uri="{BB962C8B-B14F-4D97-AF65-F5344CB8AC3E}">
        <p14:creationId xmlns:p14="http://schemas.microsoft.com/office/powerpoint/2010/main" val="2686362592"/>
      </p:ext>
    </p:extLst>
  </p:cSld>
  <p:clrMap bg1="lt1" tx1="dk1" bg2="lt2" tx2="dk2" accent1="accent1" accent2="accent2" accent3="accent3" accent4="accent4" accent5="accent5" accent6="accent6" hlink="hlink" folHlink="folHlink"/>
  <p:sldLayoutIdLst>
    <p:sldLayoutId id="214748375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3">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1500"/>
                    </a14:imgEffect>
                    <a14:imgEffect>
                      <a14:saturation sat="400000"/>
                    </a14:imgEffect>
                  </a14:imgLayer>
                </a14:imgProps>
              </a:ext>
            </a:extLst>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lnSpc>
                <a:spcPct val="100000"/>
              </a:lnSpc>
              <a:spcBef>
                <a:spcPts val="0"/>
              </a:spcBef>
              <a:spcAft>
                <a:spcPts val="0"/>
              </a:spcAft>
              <a:buFontTx/>
              <a:buNone/>
            </a:pPr>
            <a:fld id="{78FA8F8D-2B85-4570-BC81-ECD921BE7C69}" type="datetimeFigureOut">
              <a:rPr lang="en-US" smtClean="0">
                <a:solidFill>
                  <a:prstClr val="black">
                    <a:tint val="75000"/>
                  </a:prstClr>
                </a:solidFill>
                <a:latin typeface="Calibri"/>
              </a:rPr>
              <a:pPr fontAlgn="auto">
                <a:lnSpc>
                  <a:spcPct val="100000"/>
                </a:lnSpc>
                <a:spcBef>
                  <a:spcPts val="0"/>
                </a:spcBef>
                <a:spcAft>
                  <a:spcPts val="0"/>
                </a:spcAft>
                <a:buFontTx/>
                <a:buNone/>
              </a:pPr>
              <a:t>10/7/2013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lnSpc>
                <a:spcPct val="100000"/>
              </a:lnSpc>
              <a:spcBef>
                <a:spcPts val="0"/>
              </a:spcBef>
              <a:spcAft>
                <a:spcPts val="0"/>
              </a:spcAft>
              <a:buFontTx/>
              <a:buNone/>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lnSpc>
                <a:spcPct val="100000"/>
              </a:lnSpc>
              <a:spcBef>
                <a:spcPts val="0"/>
              </a:spcBef>
              <a:spcAft>
                <a:spcPts val="0"/>
              </a:spcAft>
              <a:buFontTx/>
              <a:buNone/>
            </a:pPr>
            <a:fld id="{B56F3E80-1910-41F8-A6C7-598DA96D88AA}" type="slidenum">
              <a:rPr lang="en-US" smtClean="0">
                <a:solidFill>
                  <a:prstClr val="black">
                    <a:tint val="75000"/>
                  </a:prstClr>
                </a:solidFill>
                <a:latin typeface="Calibri"/>
              </a:rPr>
              <a:pPr fontAlgn="auto">
                <a:lnSpc>
                  <a:spcPct val="100000"/>
                </a:lnSpc>
                <a:spcBef>
                  <a:spcPts val="0"/>
                </a:spcBef>
                <a:spcAft>
                  <a:spcPts val="0"/>
                </a:spcAft>
                <a:buFontTx/>
                <a:buNone/>
              </a:pPr>
              <a:t>‹N›</a:t>
            </a:fld>
            <a:endParaRPr lang="en-US">
              <a:solidFill>
                <a:prstClr val="black">
                  <a:tint val="75000"/>
                </a:prstClr>
              </a:solidFill>
              <a:latin typeface="Calibri"/>
            </a:endParaRPr>
          </a:p>
        </p:txBody>
      </p:sp>
    </p:spTree>
    <p:extLst>
      <p:ext uri="{BB962C8B-B14F-4D97-AF65-F5344CB8AC3E}">
        <p14:creationId xmlns:p14="http://schemas.microsoft.com/office/powerpoint/2010/main" val="2686362592"/>
      </p:ext>
    </p:extLst>
  </p:cSld>
  <p:clrMap bg1="lt1" tx1="dk1" bg2="lt2" tx2="dk2" accent1="accent1" accent2="accent2" accent3="accent3" accent4="accent4" accent5="accent5" accent6="accent6" hlink="hlink" folHlink="folHlink"/>
  <p:sldLayoutIdLst>
    <p:sldLayoutId id="214748375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tiff"/><Relationship Id="rId1" Type="http://schemas.openxmlformats.org/officeDocument/2006/relationships/slideLayout" Target="../slideLayouts/slideLayout6.xml"/><Relationship Id="rId5" Type="http://schemas.openxmlformats.org/officeDocument/2006/relationships/image" Target="../media/image32.jpeg"/><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2.gif"/></Relationships>
</file>

<file path=ppt/slides/_rels/slide2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jpeg"/><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64.gif"/><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3568" y="836712"/>
            <a:ext cx="7342188" cy="741362"/>
          </a:xfrm>
        </p:spPr>
        <p:txBody>
          <a:bodyPr/>
          <a:lstStyle/>
          <a:p>
            <a:r>
              <a:rPr lang="en-US" dirty="0"/>
              <a:t>CCD or CMOS- what is the best sensor for Planetary Exploration missions</a:t>
            </a:r>
            <a:endParaRPr lang="de-DE" dirty="0"/>
          </a:p>
        </p:txBody>
      </p:sp>
      <p:sp>
        <p:nvSpPr>
          <p:cNvPr id="3" name="Untertitel 2"/>
          <p:cNvSpPr>
            <a:spLocks noGrp="1"/>
          </p:cNvSpPr>
          <p:nvPr>
            <p:ph type="subTitle" idx="1"/>
          </p:nvPr>
        </p:nvSpPr>
        <p:spPr/>
        <p:txBody>
          <a:bodyPr/>
          <a:lstStyle/>
          <a:p>
            <a:r>
              <a:rPr lang="de-DE" b="1" dirty="0"/>
              <a:t> H. Michaelis</a:t>
            </a:r>
            <a:r>
              <a:rPr lang="de-DE" b="1" baseline="30000" dirty="0"/>
              <a:t>1</a:t>
            </a:r>
            <a:r>
              <a:rPr lang="de-DE" b="1" dirty="0"/>
              <a:t>, </a:t>
            </a:r>
            <a:r>
              <a:rPr lang="de-DE" sz="1800" b="1" dirty="0"/>
              <a:t>T. Behnke</a:t>
            </a:r>
            <a:r>
              <a:rPr lang="de-DE" sz="1800" b="1" baseline="30000" dirty="0"/>
              <a:t>1</a:t>
            </a:r>
            <a:r>
              <a:rPr lang="de-DE" sz="1800" b="1" dirty="0"/>
              <a:t>, R. Bredthauer</a:t>
            </a:r>
            <a:r>
              <a:rPr lang="de-DE" sz="1800" b="1" baseline="30000" dirty="0"/>
              <a:t>3</a:t>
            </a:r>
            <a:r>
              <a:rPr lang="de-DE" sz="1800" b="1" dirty="0"/>
              <a:t>, A. Holland</a:t>
            </a:r>
            <a:r>
              <a:rPr lang="de-DE" sz="1800" b="1" baseline="30000" dirty="0"/>
              <a:t>2 </a:t>
            </a:r>
            <a:r>
              <a:rPr lang="de-DE" sz="1800" b="1" dirty="0"/>
              <a:t>, James Janesick</a:t>
            </a:r>
            <a:r>
              <a:rPr lang="de-DE" sz="1800" b="1" baseline="30000" dirty="0"/>
              <a:t>4</a:t>
            </a:r>
            <a:r>
              <a:rPr lang="de-DE" sz="1800" b="1" dirty="0"/>
              <a:t> , R. Jaumann</a:t>
            </a:r>
            <a:r>
              <a:rPr lang="de-DE" sz="1800" b="1" baseline="30000" dirty="0"/>
              <a:t>1</a:t>
            </a:r>
            <a:r>
              <a:rPr lang="de-DE" sz="1800" b="1" dirty="0"/>
              <a:t>, , Uwe Keller</a:t>
            </a:r>
            <a:r>
              <a:rPr lang="de-DE" sz="1800" b="1" baseline="30000" dirty="0"/>
              <a:t>5</a:t>
            </a:r>
            <a:r>
              <a:rPr lang="de-DE" sz="1800" b="1" dirty="0"/>
              <a:t>, S. Mottola</a:t>
            </a:r>
            <a:r>
              <a:rPr lang="de-DE" sz="1800" b="1" baseline="30000" dirty="0"/>
              <a:t>1</a:t>
            </a:r>
            <a:r>
              <a:rPr lang="de-DE" sz="1800" b="1" dirty="0"/>
              <a:t>,  Peter Smith</a:t>
            </a:r>
            <a:r>
              <a:rPr lang="de-DE" sz="1800" b="1" baseline="30000" dirty="0"/>
              <a:t>6</a:t>
            </a:r>
            <a:r>
              <a:rPr lang="de-DE" sz="1800" b="1" dirty="0"/>
              <a:t>, Nicolas Thomas</a:t>
            </a:r>
            <a:r>
              <a:rPr lang="de-DE" sz="1800" b="1" baseline="30000" dirty="0"/>
              <a:t>7</a:t>
            </a:r>
            <a:r>
              <a:rPr lang="de-DE" sz="1800" b="1" dirty="0"/>
              <a:t> </a:t>
            </a:r>
            <a:endParaRPr lang="de-DE" sz="1800" dirty="0"/>
          </a:p>
          <a:p>
            <a:endParaRPr lang="de-DE" dirty="0"/>
          </a:p>
        </p:txBody>
      </p:sp>
      <p:sp>
        <p:nvSpPr>
          <p:cNvPr id="4" name="Foliennummernplatzhalter 3"/>
          <p:cNvSpPr>
            <a:spLocks noGrp="1"/>
          </p:cNvSpPr>
          <p:nvPr>
            <p:ph type="sldNum" sz="quarter" idx="10"/>
          </p:nvPr>
        </p:nvSpPr>
        <p:spPr/>
        <p:txBody>
          <a:bodyPr/>
          <a:lstStyle/>
          <a:p>
            <a:pPr>
              <a:defRPr/>
            </a:pPr>
            <a:r>
              <a:rPr lang="de-DE" smtClean="0"/>
              <a:t>www.DLR.de  •  Chart </a:t>
            </a:r>
            <a:fld id="{E19ADC32-8BA4-452D-8D92-8E4AF5BC6D76}" type="slidenum">
              <a:rPr lang="de-DE" smtClean="0"/>
              <a:pPr>
                <a:defRPr/>
              </a:pPr>
              <a:t>1</a:t>
            </a:fld>
            <a:endParaRPr lang="de-DE"/>
          </a:p>
        </p:txBody>
      </p:sp>
    </p:spTree>
    <p:extLst>
      <p:ext uri="{BB962C8B-B14F-4D97-AF65-F5344CB8AC3E}">
        <p14:creationId xmlns:p14="http://schemas.microsoft.com/office/powerpoint/2010/main" val="8304089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Mission </a:t>
            </a:r>
            <a:r>
              <a:rPr lang="de-DE" dirty="0" err="1" smtClean="0"/>
              <a:t>Examples</a:t>
            </a:r>
            <a:r>
              <a:rPr lang="de-DE" dirty="0" smtClean="0"/>
              <a:t/>
            </a:r>
            <a:br>
              <a:rPr lang="de-DE" dirty="0" smtClean="0"/>
            </a:br>
            <a:r>
              <a:rPr lang="de-DE" dirty="0" smtClean="0"/>
              <a:t/>
            </a:r>
            <a:br>
              <a:rPr lang="de-DE" dirty="0" smtClean="0"/>
            </a:br>
            <a:endParaRPr lang="de-DE" dirty="0"/>
          </a:p>
        </p:txBody>
      </p:sp>
      <p:sp>
        <p:nvSpPr>
          <p:cNvPr id="3" name="Inhaltsplatzhalter 2"/>
          <p:cNvSpPr>
            <a:spLocks noGrp="1"/>
          </p:cNvSpPr>
          <p:nvPr>
            <p:ph idx="1"/>
          </p:nvPr>
        </p:nvSpPr>
        <p:spPr>
          <a:xfrm>
            <a:off x="179512" y="1124744"/>
            <a:ext cx="4536504" cy="4896544"/>
          </a:xfrm>
        </p:spPr>
        <p:txBody>
          <a:bodyPr>
            <a:normAutofit/>
          </a:bodyPr>
          <a:lstStyle/>
          <a:p>
            <a:pPr>
              <a:buFont typeface="Arial" panose="020B0604020202020204" pitchFamily="34" charset="0"/>
              <a:buChar char="•"/>
            </a:pPr>
            <a:r>
              <a:rPr lang="en-US" sz="2200" dirty="0"/>
              <a:t>There are only few missions to </a:t>
            </a:r>
            <a:r>
              <a:rPr lang="en-US" sz="2200" b="1" dirty="0"/>
              <a:t>Mercury</a:t>
            </a:r>
            <a:r>
              <a:rPr lang="en-US" sz="2200" dirty="0"/>
              <a:t>, the plane closest to the sun. </a:t>
            </a:r>
            <a:endParaRPr lang="en-US" sz="2200" dirty="0" smtClean="0"/>
          </a:p>
          <a:p>
            <a:pPr>
              <a:buFont typeface="Arial" panose="020B0604020202020204" pitchFamily="34" charset="0"/>
              <a:buChar char="•"/>
            </a:pPr>
            <a:r>
              <a:rPr lang="en-US" sz="2200" dirty="0" smtClean="0"/>
              <a:t>First </a:t>
            </a:r>
            <a:r>
              <a:rPr lang="en-US" sz="2200" dirty="0"/>
              <a:t>image of Mercury’s  surfaces were taken by Mariner-10 with a </a:t>
            </a:r>
            <a:r>
              <a:rPr lang="en-US" sz="2200" dirty="0" err="1"/>
              <a:t>Vidicon</a:t>
            </a:r>
            <a:r>
              <a:rPr lang="en-US" sz="2200" dirty="0"/>
              <a:t>- based camera in 1975. </a:t>
            </a:r>
            <a:endParaRPr lang="en-US" sz="2200" dirty="0" smtClean="0"/>
          </a:p>
          <a:p>
            <a:pPr>
              <a:buFont typeface="Arial" panose="020B0604020202020204" pitchFamily="34" charset="0"/>
              <a:buChar char="•"/>
            </a:pPr>
            <a:r>
              <a:rPr lang="en-US" sz="2200" dirty="0" smtClean="0"/>
              <a:t>Currently</a:t>
            </a:r>
            <a:r>
              <a:rPr lang="en-US" sz="2200" dirty="0"/>
              <a:t>, Messenger (launched in 2004) is still in orbit since 2011at the planet and </a:t>
            </a:r>
            <a:endParaRPr lang="en-US" sz="2200" dirty="0" smtClean="0"/>
          </a:p>
          <a:p>
            <a:pPr>
              <a:buFont typeface="Arial" panose="020B0604020202020204" pitchFamily="34" charset="0"/>
              <a:buChar char="•"/>
            </a:pPr>
            <a:r>
              <a:rPr lang="en-US" sz="2200" dirty="0" err="1" smtClean="0"/>
              <a:t>Bepi</a:t>
            </a:r>
            <a:r>
              <a:rPr lang="en-US" sz="2200" dirty="0" smtClean="0"/>
              <a:t>-Colombo </a:t>
            </a:r>
            <a:r>
              <a:rPr lang="en-US" sz="2200" dirty="0"/>
              <a:t>(ESA- mission) is in preparation, which will carry DLR-instrument onboard.</a:t>
            </a:r>
            <a:endParaRPr lang="de-DE" sz="2200" dirty="0"/>
          </a:p>
          <a:p>
            <a:pPr marL="0" indent="0">
              <a:buNone/>
            </a:pPr>
            <a:endParaRPr lang="en-US" i="1" dirty="0"/>
          </a:p>
          <a:p>
            <a:pPr marL="0" indent="0">
              <a:buNone/>
            </a:pPr>
            <a:endParaRPr lang="de-DE" dirty="0"/>
          </a:p>
        </p:txBody>
      </p:sp>
      <p:sp>
        <p:nvSpPr>
          <p:cNvPr id="4" name="Foliennummernplatzhalter 3"/>
          <p:cNvSpPr>
            <a:spLocks noGrp="1"/>
          </p:cNvSpPr>
          <p:nvPr>
            <p:ph type="sldNum" sz="quarter" idx="10"/>
          </p:nvPr>
        </p:nvSpPr>
        <p:spPr/>
        <p:txBody>
          <a:bodyPr/>
          <a:lstStyle/>
          <a:p>
            <a:pPr>
              <a:defRPr/>
            </a:pPr>
            <a:r>
              <a:rPr lang="de-DE" smtClean="0"/>
              <a:t>www.DLR.de  •  Chart </a:t>
            </a:r>
            <a:fld id="{3506621A-C0A4-4A0C-B85C-C8F5CD15F720}" type="slidenum">
              <a:rPr lang="de-DE" smtClean="0"/>
              <a:pPr>
                <a:defRPr/>
              </a:pPr>
              <a:t>10</a:t>
            </a:fld>
            <a:endParaRPr lang="de-DE" dirty="0"/>
          </a:p>
        </p:txBody>
      </p:sp>
      <p:pic>
        <p:nvPicPr>
          <p:cNvPr id="1026" name="Picture 2" descr="File:MESSENGERsouthpol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8634" y="764704"/>
            <a:ext cx="4392000" cy="4392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4660317" y="5301208"/>
            <a:ext cx="4568634" cy="759182"/>
          </a:xfrm>
          <a:prstGeom prst="rect">
            <a:avLst/>
          </a:prstGeom>
          <a:noFill/>
        </p:spPr>
        <p:txBody>
          <a:bodyPr wrap="square" rtlCol="0">
            <a:spAutoFit/>
          </a:bodyPr>
          <a:lstStyle/>
          <a:p>
            <a:r>
              <a:rPr lang="en-US" sz="1600" dirty="0">
                <a:latin typeface="Matura MT Script Capitals" panose="03020802060602070202" pitchFamily="66" charset="0"/>
              </a:rPr>
              <a:t>South Polar Projection of Mercury from MESSENGER</a:t>
            </a:r>
            <a:endParaRPr lang="de-DE" sz="1600" dirty="0">
              <a:latin typeface="Matura MT Script Capitals" panose="03020802060602070202" pitchFamily="66" charset="0"/>
            </a:endParaRPr>
          </a:p>
        </p:txBody>
      </p:sp>
    </p:spTree>
    <p:extLst>
      <p:ext uri="{BB962C8B-B14F-4D97-AF65-F5344CB8AC3E}">
        <p14:creationId xmlns:p14="http://schemas.microsoft.com/office/powerpoint/2010/main" val="1543521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Mission </a:t>
            </a:r>
            <a:r>
              <a:rPr lang="de-DE" dirty="0" err="1" smtClean="0"/>
              <a:t>Examples</a:t>
            </a:r>
            <a:r>
              <a:rPr lang="de-DE" dirty="0" smtClean="0"/>
              <a:t/>
            </a:r>
            <a:br>
              <a:rPr lang="de-DE" dirty="0" smtClean="0"/>
            </a:br>
            <a:r>
              <a:rPr lang="de-DE" dirty="0" smtClean="0"/>
              <a:t/>
            </a:r>
            <a:br>
              <a:rPr lang="de-DE" dirty="0" smtClean="0"/>
            </a:br>
            <a:endParaRPr lang="de-DE" dirty="0"/>
          </a:p>
        </p:txBody>
      </p:sp>
      <p:sp>
        <p:nvSpPr>
          <p:cNvPr id="3" name="Inhaltsplatzhalter 2"/>
          <p:cNvSpPr>
            <a:spLocks noGrp="1"/>
          </p:cNvSpPr>
          <p:nvPr>
            <p:ph idx="1"/>
          </p:nvPr>
        </p:nvSpPr>
        <p:spPr>
          <a:xfrm>
            <a:off x="179512" y="1124744"/>
            <a:ext cx="4536504" cy="4896544"/>
          </a:xfrm>
        </p:spPr>
        <p:txBody>
          <a:bodyPr>
            <a:normAutofit/>
          </a:bodyPr>
          <a:lstStyle/>
          <a:p>
            <a:pPr>
              <a:buFont typeface="Arial" panose="020B0604020202020204" pitchFamily="34" charset="0"/>
              <a:buChar char="•"/>
            </a:pPr>
            <a:r>
              <a:rPr lang="en-US" sz="2000" b="1" dirty="0"/>
              <a:t>Venus</a:t>
            </a:r>
            <a:r>
              <a:rPr lang="en-US" sz="2000" dirty="0"/>
              <a:t>, the closest planet from Earth, was object of the very first planetary </a:t>
            </a:r>
            <a:r>
              <a:rPr lang="en-US" sz="2000" dirty="0" smtClean="0"/>
              <a:t>missions. </a:t>
            </a:r>
          </a:p>
          <a:p>
            <a:pPr>
              <a:buFont typeface="Arial" panose="020B0604020202020204" pitchFamily="34" charset="0"/>
              <a:buChar char="•"/>
            </a:pPr>
            <a:r>
              <a:rPr lang="en-US" sz="2000" dirty="0" smtClean="0"/>
              <a:t>The </a:t>
            </a:r>
            <a:r>
              <a:rPr lang="en-US" sz="2000" dirty="0"/>
              <a:t>first successful Venus-mission that provided fly-by- images from Venus- atmosphere was Mariner 10 </a:t>
            </a:r>
            <a:r>
              <a:rPr lang="en-US" sz="2000" dirty="0" err="1" smtClean="0"/>
              <a:t>Vidicon</a:t>
            </a:r>
            <a:r>
              <a:rPr lang="en-US" sz="2000" dirty="0" smtClean="0"/>
              <a:t>- </a:t>
            </a:r>
            <a:r>
              <a:rPr lang="en-US" sz="2000" dirty="0"/>
              <a:t>narrow-angle and wide-angle </a:t>
            </a:r>
            <a:r>
              <a:rPr lang="en-US" sz="2000" dirty="0" smtClean="0"/>
              <a:t>cameras </a:t>
            </a:r>
            <a:r>
              <a:rPr lang="en-US" sz="2000" dirty="0"/>
              <a:t>in </a:t>
            </a:r>
            <a:r>
              <a:rPr lang="en-US" sz="2000" dirty="0" smtClean="0"/>
              <a:t>1974) </a:t>
            </a:r>
            <a:r>
              <a:rPr lang="en-US" sz="2000" dirty="0"/>
              <a:t>. The Russian </a:t>
            </a:r>
            <a:r>
              <a:rPr lang="en-US" sz="2000" dirty="0" err="1"/>
              <a:t>Venera</a:t>
            </a:r>
            <a:r>
              <a:rPr lang="en-US" sz="2000" dirty="0"/>
              <a:t> 9 spacecraft transmitted the first images from the surface of Venus in 1975 after successful landing</a:t>
            </a:r>
            <a:endParaRPr lang="en-US" sz="2000" i="1" dirty="0"/>
          </a:p>
          <a:p>
            <a:pPr marL="0" indent="0">
              <a:buNone/>
            </a:pPr>
            <a:endParaRPr lang="de-DE" dirty="0"/>
          </a:p>
        </p:txBody>
      </p:sp>
      <p:sp>
        <p:nvSpPr>
          <p:cNvPr id="4" name="Foliennummernplatzhalter 3"/>
          <p:cNvSpPr>
            <a:spLocks noGrp="1"/>
          </p:cNvSpPr>
          <p:nvPr>
            <p:ph type="sldNum" sz="quarter" idx="10"/>
          </p:nvPr>
        </p:nvSpPr>
        <p:spPr/>
        <p:txBody>
          <a:bodyPr/>
          <a:lstStyle/>
          <a:p>
            <a:pPr>
              <a:defRPr/>
            </a:pPr>
            <a:r>
              <a:rPr lang="de-DE" smtClean="0"/>
              <a:t>www.DLR.de  •  Chart </a:t>
            </a:r>
            <a:fld id="{3506621A-C0A4-4A0C-B85C-C8F5CD15F720}" type="slidenum">
              <a:rPr lang="de-DE" smtClean="0"/>
              <a:pPr>
                <a:defRPr/>
              </a:pPr>
              <a:t>11</a:t>
            </a:fld>
            <a:endParaRPr lang="de-DE" dirty="0"/>
          </a:p>
        </p:txBody>
      </p:sp>
      <p:sp>
        <p:nvSpPr>
          <p:cNvPr id="5" name="Textfeld 4"/>
          <p:cNvSpPr txBox="1"/>
          <p:nvPr/>
        </p:nvSpPr>
        <p:spPr>
          <a:xfrm>
            <a:off x="4660317" y="5157192"/>
            <a:ext cx="4568634" cy="1092607"/>
          </a:xfrm>
          <a:prstGeom prst="rect">
            <a:avLst/>
          </a:prstGeom>
          <a:noFill/>
        </p:spPr>
        <p:txBody>
          <a:bodyPr wrap="square" rtlCol="0">
            <a:spAutoFit/>
          </a:bodyPr>
          <a:lstStyle/>
          <a:p>
            <a:r>
              <a:rPr lang="en-US" sz="1600" dirty="0">
                <a:latin typeface="Matura MT Script Capitals" panose="03020802060602070202" pitchFamily="66" charset="0"/>
              </a:rPr>
              <a:t>F</a:t>
            </a:r>
            <a:r>
              <a:rPr lang="en-US" sz="1600" dirty="0" smtClean="0">
                <a:latin typeface="Matura MT Script Capitals" panose="03020802060602070202" pitchFamily="66" charset="0"/>
              </a:rPr>
              <a:t>alse </a:t>
            </a:r>
            <a:r>
              <a:rPr lang="en-US" sz="1600" dirty="0" err="1">
                <a:latin typeface="Matura MT Script Capitals" panose="03020802060602070202" pitchFamily="66" charset="0"/>
              </a:rPr>
              <a:t>colour</a:t>
            </a:r>
            <a:r>
              <a:rPr lang="en-US" sz="1600" dirty="0">
                <a:latin typeface="Matura MT Script Capitals" panose="03020802060602070202" pitchFamily="66" charset="0"/>
              </a:rPr>
              <a:t> images of Venus were taken in the ultraviolet by the Venus Monitoring Camera (VMC). </a:t>
            </a:r>
            <a:endParaRPr lang="de-DE" sz="1600" dirty="0">
              <a:latin typeface="Matura MT Script Capitals" panose="03020802060602070202" pitchFamily="66" charset="0"/>
            </a:endParaRPr>
          </a:p>
        </p:txBody>
      </p:sp>
      <p:pic>
        <p:nvPicPr>
          <p:cNvPr id="6" name="Grafi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2080" y="548680"/>
            <a:ext cx="3619500" cy="4371975"/>
          </a:xfrm>
          <a:prstGeom prst="rect">
            <a:avLst/>
          </a:prstGeom>
        </p:spPr>
      </p:pic>
    </p:spTree>
    <p:extLst>
      <p:ext uri="{BB962C8B-B14F-4D97-AF65-F5344CB8AC3E}">
        <p14:creationId xmlns:p14="http://schemas.microsoft.com/office/powerpoint/2010/main" val="14048502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Mission </a:t>
            </a:r>
            <a:r>
              <a:rPr lang="de-DE" dirty="0" err="1" smtClean="0"/>
              <a:t>Examples</a:t>
            </a:r>
            <a:r>
              <a:rPr lang="de-DE" dirty="0" smtClean="0"/>
              <a:t/>
            </a:r>
            <a:br>
              <a:rPr lang="de-DE" dirty="0" smtClean="0"/>
            </a:br>
            <a:r>
              <a:rPr lang="de-DE" dirty="0" smtClean="0"/>
              <a:t/>
            </a:r>
            <a:br>
              <a:rPr lang="de-DE" dirty="0" smtClean="0"/>
            </a:br>
            <a:endParaRPr lang="de-DE" dirty="0"/>
          </a:p>
        </p:txBody>
      </p:sp>
      <p:sp>
        <p:nvSpPr>
          <p:cNvPr id="3" name="Inhaltsplatzhalter 2"/>
          <p:cNvSpPr>
            <a:spLocks noGrp="1"/>
          </p:cNvSpPr>
          <p:nvPr>
            <p:ph idx="1"/>
          </p:nvPr>
        </p:nvSpPr>
        <p:spPr>
          <a:xfrm>
            <a:off x="179512" y="1124744"/>
            <a:ext cx="4536504" cy="4896544"/>
          </a:xfrm>
        </p:spPr>
        <p:txBody>
          <a:bodyPr>
            <a:normAutofit/>
          </a:bodyPr>
          <a:lstStyle/>
          <a:p>
            <a:pPr>
              <a:buFont typeface="Arial" panose="020B0604020202020204" pitchFamily="34" charset="0"/>
              <a:buChar char="•"/>
            </a:pPr>
            <a:r>
              <a:rPr lang="en-US" sz="2000" i="1" dirty="0" smtClean="0"/>
              <a:t>Venus Express (ESA) launched in 2005 with Venus Monitoring Camera (VMC) – based on 1kx1k IL – CCD from Kodak</a:t>
            </a:r>
          </a:p>
          <a:p>
            <a:pPr>
              <a:buFont typeface="Arial" panose="020B0604020202020204" pitchFamily="34" charset="0"/>
              <a:buChar char="•"/>
            </a:pPr>
            <a:r>
              <a:rPr lang="en-US" sz="2000" i="1" dirty="0" smtClean="0"/>
              <a:t>VIS, UV and NIR channel</a:t>
            </a:r>
          </a:p>
          <a:p>
            <a:pPr>
              <a:buFont typeface="Arial" panose="020B0604020202020204" pitchFamily="34" charset="0"/>
              <a:buChar char="•"/>
            </a:pPr>
            <a:r>
              <a:rPr lang="en-US" sz="2000" i="1" dirty="0" smtClean="0"/>
              <a:t>Study of cloud dynamics</a:t>
            </a:r>
          </a:p>
          <a:p>
            <a:pPr>
              <a:buFont typeface="Arial" panose="020B0604020202020204" pitchFamily="34" charset="0"/>
              <a:buChar char="•"/>
            </a:pPr>
            <a:r>
              <a:rPr lang="en-US" sz="2000" i="1" dirty="0" smtClean="0"/>
              <a:t>Global mapping</a:t>
            </a:r>
          </a:p>
          <a:p>
            <a:pPr marL="0" indent="0">
              <a:buNone/>
            </a:pPr>
            <a:endParaRPr lang="de-DE" dirty="0"/>
          </a:p>
        </p:txBody>
      </p:sp>
      <p:sp>
        <p:nvSpPr>
          <p:cNvPr id="4" name="Foliennummernplatzhalter 3"/>
          <p:cNvSpPr>
            <a:spLocks noGrp="1"/>
          </p:cNvSpPr>
          <p:nvPr>
            <p:ph type="sldNum" sz="quarter" idx="10"/>
          </p:nvPr>
        </p:nvSpPr>
        <p:spPr/>
        <p:txBody>
          <a:bodyPr/>
          <a:lstStyle/>
          <a:p>
            <a:pPr>
              <a:defRPr/>
            </a:pPr>
            <a:r>
              <a:rPr lang="de-DE" smtClean="0"/>
              <a:t>www.DLR.de  •  Chart </a:t>
            </a:r>
            <a:fld id="{3506621A-C0A4-4A0C-B85C-C8F5CD15F720}" type="slidenum">
              <a:rPr lang="de-DE" smtClean="0"/>
              <a:pPr>
                <a:defRPr/>
              </a:pPr>
              <a:t>12</a:t>
            </a:fld>
            <a:endParaRPr lang="de-DE" dirty="0"/>
          </a:p>
        </p:txBody>
      </p:sp>
      <p:sp>
        <p:nvSpPr>
          <p:cNvPr id="5" name="Textfeld 4"/>
          <p:cNvSpPr txBox="1"/>
          <p:nvPr/>
        </p:nvSpPr>
        <p:spPr>
          <a:xfrm>
            <a:off x="4660317" y="5157192"/>
            <a:ext cx="4568634" cy="1092607"/>
          </a:xfrm>
          <a:prstGeom prst="rect">
            <a:avLst/>
          </a:prstGeom>
          <a:noFill/>
        </p:spPr>
        <p:txBody>
          <a:bodyPr wrap="square" rtlCol="0">
            <a:spAutoFit/>
          </a:bodyPr>
          <a:lstStyle/>
          <a:p>
            <a:r>
              <a:rPr lang="en-US" sz="1600" dirty="0" smtClean="0">
                <a:latin typeface="Matura MT Script Capitals" panose="03020802060602070202" pitchFamily="66" charset="0"/>
              </a:rPr>
              <a:t>VMC </a:t>
            </a:r>
            <a:r>
              <a:rPr lang="en-US" sz="1600" dirty="0">
                <a:latin typeface="Matura MT Script Capitals" panose="03020802060602070202" pitchFamily="66" charset="0"/>
              </a:rPr>
              <a:t>is a wide-angle multi-channel camera that is able to take images of the planet in the near infrared, ultraviolet and </a:t>
            </a:r>
            <a:r>
              <a:rPr lang="en-US" sz="1600" dirty="0" smtClean="0">
                <a:latin typeface="Matura MT Script Capitals" panose="03020802060602070202" pitchFamily="66" charset="0"/>
              </a:rPr>
              <a:t>visible</a:t>
            </a:r>
            <a:endParaRPr lang="de-DE" sz="1600" dirty="0">
              <a:latin typeface="Matura MT Script Capitals" panose="03020802060602070202" pitchFamily="66" charset="0"/>
            </a:endParaRPr>
          </a:p>
        </p:txBody>
      </p:sp>
      <p:pic>
        <p:nvPicPr>
          <p:cNvPr id="9" name="Grafik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7372" y="432792"/>
            <a:ext cx="3556000" cy="4724400"/>
          </a:xfrm>
          <a:prstGeom prst="rect">
            <a:avLst/>
          </a:prstGeom>
        </p:spPr>
      </p:pic>
    </p:spTree>
    <p:extLst>
      <p:ext uri="{BB962C8B-B14F-4D97-AF65-F5344CB8AC3E}">
        <p14:creationId xmlns:p14="http://schemas.microsoft.com/office/powerpoint/2010/main" val="40184437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Mission </a:t>
            </a:r>
            <a:r>
              <a:rPr lang="de-DE" dirty="0" err="1" smtClean="0"/>
              <a:t>Examples</a:t>
            </a:r>
            <a:r>
              <a:rPr lang="de-DE" dirty="0" smtClean="0"/>
              <a:t/>
            </a:r>
            <a:br>
              <a:rPr lang="de-DE" dirty="0" smtClean="0"/>
            </a:br>
            <a:r>
              <a:rPr lang="de-DE" dirty="0" smtClean="0"/>
              <a:t/>
            </a:r>
            <a:br>
              <a:rPr lang="de-DE" dirty="0" smtClean="0"/>
            </a:br>
            <a:endParaRPr lang="de-DE" dirty="0"/>
          </a:p>
        </p:txBody>
      </p:sp>
      <p:sp>
        <p:nvSpPr>
          <p:cNvPr id="3" name="Inhaltsplatzhalter 2"/>
          <p:cNvSpPr>
            <a:spLocks noGrp="1"/>
          </p:cNvSpPr>
          <p:nvPr>
            <p:ph idx="1"/>
          </p:nvPr>
        </p:nvSpPr>
        <p:spPr>
          <a:xfrm>
            <a:off x="179512" y="1124744"/>
            <a:ext cx="4536504" cy="4896544"/>
          </a:xfrm>
        </p:spPr>
        <p:txBody>
          <a:bodyPr>
            <a:normAutofit/>
          </a:bodyPr>
          <a:lstStyle/>
          <a:p>
            <a:r>
              <a:rPr lang="en-US" sz="2000" b="1" dirty="0"/>
              <a:t>Mars</a:t>
            </a:r>
            <a:r>
              <a:rPr lang="en-US" sz="2000" dirty="0"/>
              <a:t> is the planet with the highest activity in planetary exploration missions with imaging </a:t>
            </a:r>
            <a:r>
              <a:rPr lang="en-US" sz="2000" dirty="0" smtClean="0"/>
              <a:t>instruments</a:t>
            </a:r>
          </a:p>
          <a:p>
            <a:pPr marL="0" indent="0">
              <a:buNone/>
            </a:pPr>
            <a:endParaRPr lang="de-DE" sz="2000" dirty="0"/>
          </a:p>
          <a:p>
            <a:r>
              <a:rPr lang="en-US" sz="2000" dirty="0"/>
              <a:t>First fly-by images </a:t>
            </a:r>
            <a:r>
              <a:rPr lang="en-US" sz="2000" dirty="0" smtClean="0"/>
              <a:t>by </a:t>
            </a:r>
            <a:r>
              <a:rPr lang="en-US" sz="2000" dirty="0"/>
              <a:t>Mariner 4 in 1965 with a </a:t>
            </a:r>
            <a:r>
              <a:rPr lang="en-US" sz="2000" dirty="0" err="1"/>
              <a:t>Vidicon</a:t>
            </a:r>
            <a:r>
              <a:rPr lang="en-US" sz="2000" dirty="0"/>
              <a:t>-camera but that provided only poor spatial and radiometric </a:t>
            </a:r>
            <a:r>
              <a:rPr lang="en-US" sz="2000" dirty="0" smtClean="0"/>
              <a:t>resolution; </a:t>
            </a:r>
            <a:r>
              <a:rPr lang="en-US" sz="2000" dirty="0"/>
              <a:t>m</a:t>
            </a:r>
            <a:r>
              <a:rPr lang="en-US" sz="2000" dirty="0" smtClean="0"/>
              <a:t>uch </a:t>
            </a:r>
            <a:r>
              <a:rPr lang="en-US" sz="2000" dirty="0"/>
              <a:t>more </a:t>
            </a:r>
            <a:r>
              <a:rPr lang="en-US" sz="2000" dirty="0" smtClean="0"/>
              <a:t>successful: </a:t>
            </a:r>
            <a:r>
              <a:rPr lang="en-US" sz="2000" dirty="0"/>
              <a:t>Viking 1 and 2 in </a:t>
            </a:r>
            <a:r>
              <a:rPr lang="en-US" sz="2000" dirty="0" smtClean="0"/>
              <a:t>1975</a:t>
            </a:r>
          </a:p>
          <a:p>
            <a:pPr marL="0" indent="0">
              <a:buNone/>
            </a:pPr>
            <a:r>
              <a:rPr lang="en-US" sz="2000" dirty="0" smtClean="0"/>
              <a:t> </a:t>
            </a:r>
            <a:endParaRPr lang="de-DE" sz="2000" dirty="0"/>
          </a:p>
          <a:p>
            <a:pPr marL="0" indent="0">
              <a:buNone/>
            </a:pPr>
            <a:endParaRPr lang="de-DE" dirty="0"/>
          </a:p>
        </p:txBody>
      </p:sp>
      <p:sp>
        <p:nvSpPr>
          <p:cNvPr id="4" name="Foliennummernplatzhalter 3"/>
          <p:cNvSpPr>
            <a:spLocks noGrp="1"/>
          </p:cNvSpPr>
          <p:nvPr>
            <p:ph type="sldNum" sz="quarter" idx="10"/>
          </p:nvPr>
        </p:nvSpPr>
        <p:spPr/>
        <p:txBody>
          <a:bodyPr/>
          <a:lstStyle/>
          <a:p>
            <a:pPr>
              <a:defRPr/>
            </a:pPr>
            <a:r>
              <a:rPr lang="de-DE" smtClean="0"/>
              <a:t>www.DLR.de  •  Chart </a:t>
            </a:r>
            <a:fld id="{3506621A-C0A4-4A0C-B85C-C8F5CD15F720}" type="slidenum">
              <a:rPr lang="de-DE" smtClean="0"/>
              <a:pPr>
                <a:defRPr/>
              </a:pPr>
              <a:t>13</a:t>
            </a:fld>
            <a:endParaRPr lang="de-DE" dirty="0"/>
          </a:p>
        </p:txBody>
      </p:sp>
      <p:sp>
        <p:nvSpPr>
          <p:cNvPr id="5" name="Textfeld 4"/>
          <p:cNvSpPr txBox="1"/>
          <p:nvPr/>
        </p:nvSpPr>
        <p:spPr>
          <a:xfrm>
            <a:off x="4660317" y="5157192"/>
            <a:ext cx="4568634" cy="425758"/>
          </a:xfrm>
          <a:prstGeom prst="rect">
            <a:avLst/>
          </a:prstGeom>
          <a:noFill/>
        </p:spPr>
        <p:txBody>
          <a:bodyPr wrap="square" rtlCol="0">
            <a:spAutoFit/>
          </a:bodyPr>
          <a:lstStyle/>
          <a:p>
            <a:r>
              <a:rPr lang="en-US" sz="1600" dirty="0" smtClean="0">
                <a:latin typeface="Matura MT Script Capitals" panose="03020802060602070202" pitchFamily="66" charset="0"/>
              </a:rPr>
              <a:t>Mars – Viking 1 (1980 - NASA). </a:t>
            </a:r>
            <a:endParaRPr lang="de-DE" sz="1600" dirty="0">
              <a:latin typeface="Matura MT Script Capitals" panose="03020802060602070202" pitchFamily="66" charset="0"/>
            </a:endParaRPr>
          </a:p>
        </p:txBody>
      </p:sp>
      <p:pic>
        <p:nvPicPr>
          <p:cNvPr id="7" name="Grafi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48064" y="764704"/>
            <a:ext cx="3816000" cy="3816000"/>
          </a:xfrm>
          <a:prstGeom prst="rect">
            <a:avLst/>
          </a:prstGeom>
        </p:spPr>
      </p:pic>
    </p:spTree>
    <p:extLst>
      <p:ext uri="{BB962C8B-B14F-4D97-AF65-F5344CB8AC3E}">
        <p14:creationId xmlns:p14="http://schemas.microsoft.com/office/powerpoint/2010/main" val="9876615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404664"/>
            <a:ext cx="8208912" cy="738187"/>
          </a:xfrm>
        </p:spPr>
        <p:txBody>
          <a:bodyPr/>
          <a:lstStyle/>
          <a:p>
            <a:r>
              <a:rPr lang="de-DE" dirty="0" smtClean="0"/>
              <a:t>Mission </a:t>
            </a:r>
            <a:r>
              <a:rPr lang="de-DE" dirty="0" err="1" smtClean="0"/>
              <a:t>Examples</a:t>
            </a:r>
            <a:r>
              <a:rPr lang="de-DE" dirty="0" smtClean="0"/>
              <a:t> - Mars</a:t>
            </a:r>
            <a:br>
              <a:rPr lang="de-DE" dirty="0" smtClean="0"/>
            </a:br>
            <a:r>
              <a:rPr lang="de-DE" dirty="0" smtClean="0"/>
              <a:t/>
            </a:r>
            <a:br>
              <a:rPr lang="de-DE" dirty="0" smtClean="0"/>
            </a:br>
            <a:endParaRPr lang="de-DE" dirty="0"/>
          </a:p>
        </p:txBody>
      </p:sp>
      <p:sp>
        <p:nvSpPr>
          <p:cNvPr id="3" name="Inhaltsplatzhalter 2"/>
          <p:cNvSpPr>
            <a:spLocks noGrp="1"/>
          </p:cNvSpPr>
          <p:nvPr>
            <p:ph idx="1"/>
          </p:nvPr>
        </p:nvSpPr>
        <p:spPr>
          <a:xfrm>
            <a:off x="168118" y="998997"/>
            <a:ext cx="3600400" cy="4680520"/>
          </a:xfrm>
        </p:spPr>
        <p:txBody>
          <a:bodyPr>
            <a:normAutofit/>
          </a:bodyPr>
          <a:lstStyle/>
          <a:p>
            <a:r>
              <a:rPr lang="en-US" sz="2000" dirty="0" smtClean="0"/>
              <a:t> Next </a:t>
            </a:r>
            <a:r>
              <a:rPr lang="en-US" sz="2000" dirty="0"/>
              <a:t>first successful lander </a:t>
            </a:r>
            <a:r>
              <a:rPr lang="en-US" sz="2000" dirty="0" smtClean="0"/>
              <a:t>mission: Mars-Pathfinder </a:t>
            </a:r>
            <a:r>
              <a:rPr lang="en-US" sz="2000" dirty="0"/>
              <a:t>with a stereo-camera   based on 512x256 frame-transfer CCD from </a:t>
            </a:r>
            <a:r>
              <a:rPr lang="en-US" sz="2000" dirty="0" smtClean="0"/>
              <a:t>Loral-</a:t>
            </a:r>
            <a:r>
              <a:rPr lang="en-US" sz="2000" dirty="0" err="1" smtClean="0"/>
              <a:t>Faichild</a:t>
            </a:r>
            <a:r>
              <a:rPr lang="en-US" sz="2000" dirty="0" smtClean="0"/>
              <a:t>. It </a:t>
            </a:r>
            <a:r>
              <a:rPr lang="en-US" sz="2000" dirty="0"/>
              <a:t>provided the first high resolution stereo images from the Martian surface in color. </a:t>
            </a:r>
            <a:endParaRPr lang="de-DE" sz="2000" dirty="0"/>
          </a:p>
          <a:p>
            <a:pPr marL="0" indent="0">
              <a:buNone/>
            </a:pPr>
            <a:endParaRPr lang="de-DE" dirty="0"/>
          </a:p>
        </p:txBody>
      </p:sp>
      <p:sp>
        <p:nvSpPr>
          <p:cNvPr id="4" name="Foliennummernplatzhalter 3"/>
          <p:cNvSpPr>
            <a:spLocks noGrp="1"/>
          </p:cNvSpPr>
          <p:nvPr>
            <p:ph type="sldNum" sz="quarter" idx="10"/>
          </p:nvPr>
        </p:nvSpPr>
        <p:spPr/>
        <p:txBody>
          <a:bodyPr/>
          <a:lstStyle/>
          <a:p>
            <a:pPr>
              <a:defRPr/>
            </a:pPr>
            <a:r>
              <a:rPr lang="de-DE" smtClean="0"/>
              <a:t>www.DLR.de  •  Chart </a:t>
            </a:r>
            <a:fld id="{3506621A-C0A4-4A0C-B85C-C8F5CD15F720}" type="slidenum">
              <a:rPr lang="de-DE" smtClean="0"/>
              <a:pPr>
                <a:defRPr/>
              </a:pPr>
              <a:t>14</a:t>
            </a:fld>
            <a:endParaRPr lang="de-DE" dirty="0"/>
          </a:p>
        </p:txBody>
      </p:sp>
      <p:sp>
        <p:nvSpPr>
          <p:cNvPr id="5" name="Textfeld 4"/>
          <p:cNvSpPr txBox="1"/>
          <p:nvPr/>
        </p:nvSpPr>
        <p:spPr>
          <a:xfrm>
            <a:off x="3995936" y="5858752"/>
            <a:ext cx="4568634" cy="425758"/>
          </a:xfrm>
          <a:prstGeom prst="rect">
            <a:avLst/>
          </a:prstGeom>
          <a:noFill/>
        </p:spPr>
        <p:txBody>
          <a:bodyPr wrap="square" rtlCol="0">
            <a:spAutoFit/>
          </a:bodyPr>
          <a:lstStyle/>
          <a:p>
            <a:r>
              <a:rPr lang="en-US" sz="1600" dirty="0" smtClean="0">
                <a:latin typeface="Matura MT Script Capitals" panose="03020802060602070202" pitchFamily="66" charset="0"/>
              </a:rPr>
              <a:t>Mars- </a:t>
            </a:r>
            <a:r>
              <a:rPr lang="en-US" sz="1600" dirty="0" err="1" smtClean="0">
                <a:latin typeface="Matura MT Script Capitals" panose="03020802060602070202" pitchFamily="66" charset="0"/>
              </a:rPr>
              <a:t>PathFinder</a:t>
            </a:r>
            <a:r>
              <a:rPr lang="en-US" sz="1600" dirty="0" smtClean="0">
                <a:latin typeface="Matura MT Script Capitals" panose="03020802060602070202" pitchFamily="66" charset="0"/>
              </a:rPr>
              <a:t> – (1997 - NASA). </a:t>
            </a:r>
            <a:endParaRPr lang="de-DE" sz="1600" dirty="0">
              <a:latin typeface="Matura MT Script Capitals" panose="03020802060602070202" pitchFamily="66" charset="0"/>
            </a:endParaRPr>
          </a:p>
        </p:txBody>
      </p:sp>
      <p:pic>
        <p:nvPicPr>
          <p:cNvPr id="1026" name="Bild 2" descr="File:Pan segment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7384" y="116632"/>
            <a:ext cx="5105400" cy="322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http://nssdc.gsfc.nasa.gov/image/spacecraft/marspath_imager.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3645024"/>
            <a:ext cx="3379280" cy="26640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Z:\HM\BIlder_Presentationen\DISR_OSIRIS\CCD_Blu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128" y="3356635"/>
            <a:ext cx="2691000" cy="248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08729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Mars- Express- HRSC</a:t>
            </a:r>
            <a:br>
              <a:rPr lang="de-DE" dirty="0" smtClean="0"/>
            </a:br>
            <a:r>
              <a:rPr lang="de-DE" dirty="0" smtClean="0"/>
              <a:t/>
            </a:r>
            <a:br>
              <a:rPr lang="de-DE" dirty="0" smtClean="0"/>
            </a:br>
            <a:endParaRPr lang="de-DE" dirty="0"/>
          </a:p>
        </p:txBody>
      </p:sp>
      <p:sp>
        <p:nvSpPr>
          <p:cNvPr id="3" name="Inhaltsplatzhalter 2"/>
          <p:cNvSpPr>
            <a:spLocks noGrp="1"/>
          </p:cNvSpPr>
          <p:nvPr>
            <p:ph idx="1"/>
          </p:nvPr>
        </p:nvSpPr>
        <p:spPr>
          <a:xfrm>
            <a:off x="179512" y="1124744"/>
            <a:ext cx="3888432" cy="4896544"/>
          </a:xfrm>
        </p:spPr>
        <p:txBody>
          <a:bodyPr>
            <a:normAutofit/>
          </a:bodyPr>
          <a:lstStyle/>
          <a:p>
            <a:r>
              <a:rPr lang="en-US" sz="2000" dirty="0"/>
              <a:t>The first successful mission from ESA was Mars-Express, launched in </a:t>
            </a:r>
            <a:r>
              <a:rPr lang="en-US" sz="2000" dirty="0" smtClean="0"/>
              <a:t>2003. Mars</a:t>
            </a:r>
            <a:r>
              <a:rPr lang="en-US" sz="2000" dirty="0"/>
              <a:t>-Express has High-resolution Stereo Camera (HRSC) onboard which provides 3-D stereo and color data simultaneously.</a:t>
            </a:r>
            <a:endParaRPr lang="de-DE" sz="2000" dirty="0"/>
          </a:p>
          <a:p>
            <a:pPr marL="0" indent="0">
              <a:buNone/>
            </a:pPr>
            <a:r>
              <a:rPr lang="en-US" sz="2000" dirty="0" smtClean="0"/>
              <a:t> </a:t>
            </a:r>
            <a:endParaRPr lang="de-DE" sz="2000" dirty="0"/>
          </a:p>
          <a:p>
            <a:pPr marL="0" indent="0">
              <a:buNone/>
            </a:pPr>
            <a:endParaRPr lang="de-DE" dirty="0"/>
          </a:p>
        </p:txBody>
      </p:sp>
      <p:sp>
        <p:nvSpPr>
          <p:cNvPr id="4" name="Foliennummernplatzhalter 3"/>
          <p:cNvSpPr>
            <a:spLocks noGrp="1"/>
          </p:cNvSpPr>
          <p:nvPr>
            <p:ph type="sldNum" sz="quarter" idx="10"/>
          </p:nvPr>
        </p:nvSpPr>
        <p:spPr/>
        <p:txBody>
          <a:bodyPr/>
          <a:lstStyle/>
          <a:p>
            <a:pPr>
              <a:defRPr/>
            </a:pPr>
            <a:r>
              <a:rPr lang="de-DE" smtClean="0"/>
              <a:t>www.DLR.de  •  Chart </a:t>
            </a:r>
            <a:fld id="{3506621A-C0A4-4A0C-B85C-C8F5CD15F720}" type="slidenum">
              <a:rPr lang="de-DE" smtClean="0"/>
              <a:pPr>
                <a:defRPr/>
              </a:pPr>
              <a:t>15</a:t>
            </a:fld>
            <a:endParaRPr lang="de-DE" dirty="0"/>
          </a:p>
        </p:txBody>
      </p:sp>
      <p:sp>
        <p:nvSpPr>
          <p:cNvPr id="5" name="Textfeld 4"/>
          <p:cNvSpPr txBox="1"/>
          <p:nvPr/>
        </p:nvSpPr>
        <p:spPr>
          <a:xfrm>
            <a:off x="4505898" y="4100108"/>
            <a:ext cx="4568634" cy="1759456"/>
          </a:xfrm>
          <a:prstGeom prst="rect">
            <a:avLst/>
          </a:prstGeom>
          <a:noFill/>
        </p:spPr>
        <p:txBody>
          <a:bodyPr wrap="square" rtlCol="0">
            <a:spAutoFit/>
          </a:bodyPr>
          <a:lstStyle/>
          <a:p>
            <a:r>
              <a:rPr lang="en-US" sz="1600" dirty="0">
                <a:latin typeface="Matura MT Script Capitals" panose="03020802060602070202" pitchFamily="66" charset="0"/>
              </a:rPr>
              <a:t>Image of the Martian surface taken by the </a:t>
            </a:r>
            <a:r>
              <a:rPr lang="en-US" sz="1600" dirty="0" smtClean="0">
                <a:latin typeface="Matura MT Script Capitals" panose="03020802060602070202" pitchFamily="66" charset="0"/>
              </a:rPr>
              <a:t>HRSC showing </a:t>
            </a:r>
            <a:r>
              <a:rPr lang="en-US" sz="1600" dirty="0">
                <a:latin typeface="Matura MT Script Capitals" panose="03020802060602070202" pitchFamily="66" charset="0"/>
              </a:rPr>
              <a:t>the </a:t>
            </a:r>
            <a:r>
              <a:rPr lang="en-US" sz="1600" dirty="0" err="1">
                <a:latin typeface="Matura MT Script Capitals" panose="03020802060602070202" pitchFamily="66" charset="0"/>
              </a:rPr>
              <a:t>Coprates</a:t>
            </a:r>
            <a:r>
              <a:rPr lang="en-US" sz="1600" dirty="0">
                <a:latin typeface="Matura MT Script Capitals" panose="03020802060602070202" pitchFamily="66" charset="0"/>
              </a:rPr>
              <a:t> Catena, a </a:t>
            </a:r>
            <a:r>
              <a:rPr lang="en-US" sz="1600" dirty="0" err="1">
                <a:latin typeface="Matura MT Script Capitals" panose="03020802060602070202" pitchFamily="66" charset="0"/>
              </a:rPr>
              <a:t>graben</a:t>
            </a:r>
            <a:r>
              <a:rPr lang="en-US" sz="1600" dirty="0">
                <a:latin typeface="Matura MT Script Capitals" panose="03020802060602070202" pitchFamily="66" charset="0"/>
              </a:rPr>
              <a:t> like structure in the canyon system of the </a:t>
            </a:r>
            <a:r>
              <a:rPr lang="en-US" sz="1600" dirty="0" err="1">
                <a:latin typeface="Matura MT Script Capitals" panose="03020802060602070202" pitchFamily="66" charset="0"/>
              </a:rPr>
              <a:t>Valles</a:t>
            </a:r>
            <a:r>
              <a:rPr lang="en-US" sz="1600" dirty="0">
                <a:latin typeface="Matura MT Script Capitals" panose="03020802060602070202" pitchFamily="66" charset="0"/>
              </a:rPr>
              <a:t> </a:t>
            </a:r>
            <a:r>
              <a:rPr lang="en-US" sz="1600" dirty="0" err="1">
                <a:latin typeface="Matura MT Script Capitals" panose="03020802060602070202" pitchFamily="66" charset="0"/>
              </a:rPr>
              <a:t>Marineris</a:t>
            </a:r>
            <a:r>
              <a:rPr lang="en-US" sz="1600" dirty="0">
                <a:latin typeface="Matura MT Script Capitals" panose="03020802060602070202" pitchFamily="66" charset="0"/>
              </a:rPr>
              <a:t> on Mars (image credit ESA/DLR/FUB</a:t>
            </a:r>
            <a:r>
              <a:rPr lang="en-US" sz="1600" dirty="0" smtClean="0"/>
              <a:t>).</a:t>
            </a:r>
            <a:r>
              <a:rPr lang="en-US" sz="1600" dirty="0" smtClean="0">
                <a:latin typeface="Matura MT Script Capitals" panose="03020802060602070202" pitchFamily="66" charset="0"/>
              </a:rPr>
              <a:t> </a:t>
            </a:r>
            <a:endParaRPr lang="de-DE" sz="1600" dirty="0">
              <a:latin typeface="Matura MT Script Capitals" panose="03020802060602070202" pitchFamily="66" charset="0"/>
            </a:endParaRPr>
          </a:p>
        </p:txBody>
      </p:sp>
      <p:pic>
        <p:nvPicPr>
          <p:cNvPr id="8" name="Bild 2"/>
          <p:cNvPicPr/>
          <p:nvPr/>
        </p:nvPicPr>
        <p:blipFill>
          <a:blip r:embed="rId2">
            <a:extLst>
              <a:ext uri="{28A0092B-C50C-407E-A947-70E740481C1C}">
                <a14:useLocalDpi xmlns:a14="http://schemas.microsoft.com/office/drawing/2010/main" val="0"/>
              </a:ext>
            </a:extLst>
          </a:blip>
          <a:srcRect/>
          <a:stretch>
            <a:fillRect/>
          </a:stretch>
        </p:blipFill>
        <p:spPr bwMode="auto">
          <a:xfrm>
            <a:off x="4506436" y="548680"/>
            <a:ext cx="4574540" cy="3430905"/>
          </a:xfrm>
          <a:prstGeom prst="rect">
            <a:avLst/>
          </a:prstGeom>
          <a:noFill/>
          <a:ln>
            <a:noFill/>
          </a:ln>
        </p:spPr>
      </p:pic>
      <p:pic>
        <p:nvPicPr>
          <p:cNvPr id="9" name="Picture 4" descr="D:\Bunte_Bilder\astrium_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3284984"/>
            <a:ext cx="3743947" cy="2807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24695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Mars- Express- HRSC</a:t>
            </a:r>
            <a:br>
              <a:rPr lang="de-DE" dirty="0" smtClean="0"/>
            </a:br>
            <a:r>
              <a:rPr lang="de-DE" dirty="0" smtClean="0"/>
              <a:t/>
            </a:r>
            <a:br>
              <a:rPr lang="de-DE" dirty="0" smtClean="0"/>
            </a:br>
            <a:endParaRPr lang="de-DE" dirty="0"/>
          </a:p>
        </p:txBody>
      </p:sp>
      <p:sp>
        <p:nvSpPr>
          <p:cNvPr id="3" name="Inhaltsplatzhalter 2"/>
          <p:cNvSpPr>
            <a:spLocks noGrp="1"/>
          </p:cNvSpPr>
          <p:nvPr>
            <p:ph idx="1"/>
          </p:nvPr>
        </p:nvSpPr>
        <p:spPr>
          <a:xfrm>
            <a:off x="179512" y="1124744"/>
            <a:ext cx="8712968" cy="792088"/>
          </a:xfrm>
        </p:spPr>
        <p:txBody>
          <a:bodyPr>
            <a:normAutofit fontScale="92500" lnSpcReduction="10000"/>
          </a:bodyPr>
          <a:lstStyle/>
          <a:p>
            <a:r>
              <a:rPr lang="en-US" sz="2000" dirty="0"/>
              <a:t>The HRSC Camera Head contains nine linear CCD </a:t>
            </a:r>
            <a:r>
              <a:rPr lang="en-US" sz="2000" dirty="0" smtClean="0"/>
              <a:t>sensors </a:t>
            </a:r>
            <a:r>
              <a:rPr lang="en-US" sz="2000" dirty="0"/>
              <a:t>for </a:t>
            </a:r>
            <a:r>
              <a:rPr lang="en-US" sz="2000" dirty="0" smtClean="0"/>
              <a:t>parallel operation </a:t>
            </a:r>
            <a:r>
              <a:rPr lang="en-US" sz="2000" dirty="0"/>
              <a:t>in </a:t>
            </a:r>
            <a:r>
              <a:rPr lang="en-US" sz="2000" dirty="0" err="1"/>
              <a:t>pushbroom</a:t>
            </a:r>
            <a:r>
              <a:rPr lang="en-US" sz="2000" dirty="0"/>
              <a:t> </a:t>
            </a:r>
            <a:r>
              <a:rPr lang="en-US" sz="2000" dirty="0" smtClean="0"/>
              <a:t>mode providing </a:t>
            </a:r>
            <a:r>
              <a:rPr lang="en-US" sz="2000" dirty="0"/>
              <a:t>high-resolution stereo, </a:t>
            </a:r>
            <a:r>
              <a:rPr lang="en-US" sz="2000" dirty="0" err="1"/>
              <a:t>multicolour</a:t>
            </a:r>
            <a:r>
              <a:rPr lang="en-US" sz="2000" dirty="0"/>
              <a:t> and multi-phase </a:t>
            </a:r>
            <a:r>
              <a:rPr lang="en-US" sz="2000" dirty="0" smtClean="0"/>
              <a:t>images</a:t>
            </a:r>
            <a:endParaRPr lang="de-DE" sz="2000" dirty="0"/>
          </a:p>
          <a:p>
            <a:endParaRPr lang="de-DE" sz="2000" dirty="0"/>
          </a:p>
          <a:p>
            <a:pPr marL="0" indent="0">
              <a:buNone/>
            </a:pPr>
            <a:endParaRPr lang="de-DE" dirty="0"/>
          </a:p>
        </p:txBody>
      </p:sp>
      <p:sp>
        <p:nvSpPr>
          <p:cNvPr id="4" name="Foliennummernplatzhalter 3"/>
          <p:cNvSpPr>
            <a:spLocks noGrp="1"/>
          </p:cNvSpPr>
          <p:nvPr>
            <p:ph type="sldNum" sz="quarter" idx="10"/>
          </p:nvPr>
        </p:nvSpPr>
        <p:spPr/>
        <p:txBody>
          <a:bodyPr/>
          <a:lstStyle/>
          <a:p>
            <a:pPr>
              <a:defRPr/>
            </a:pPr>
            <a:r>
              <a:rPr lang="de-DE" smtClean="0"/>
              <a:t>www.DLR.de  •  Chart </a:t>
            </a:r>
            <a:fld id="{3506621A-C0A4-4A0C-B85C-C8F5CD15F720}" type="slidenum">
              <a:rPr lang="de-DE" smtClean="0"/>
              <a:pPr>
                <a:defRPr/>
              </a:pPr>
              <a:t>16</a:t>
            </a:fld>
            <a:endParaRPr lang="de-DE" dirty="0"/>
          </a:p>
        </p:txBody>
      </p:sp>
      <p:pic>
        <p:nvPicPr>
          <p:cNvPr id="1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7155" y="1988840"/>
            <a:ext cx="8305800" cy="430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45090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2"/>
          </p:nvPr>
        </p:nvSpPr>
        <p:spPr/>
        <p:txBody>
          <a:bodyPr/>
          <a:lstStyle/>
          <a:p>
            <a:endParaRPr lang="de-DE"/>
          </a:p>
        </p:txBody>
      </p:sp>
      <p:sp>
        <p:nvSpPr>
          <p:cNvPr id="3" name="Titel 2"/>
          <p:cNvSpPr>
            <a:spLocks noGrp="1"/>
          </p:cNvSpPr>
          <p:nvPr>
            <p:ph type="title"/>
          </p:nvPr>
        </p:nvSpPr>
        <p:spPr/>
        <p:txBody>
          <a:bodyPr/>
          <a:lstStyle/>
          <a:p>
            <a:endParaRPr lang="de-DE"/>
          </a:p>
        </p:txBody>
      </p:sp>
      <p:sp>
        <p:nvSpPr>
          <p:cNvPr id="4" name="Fußzeilenplatzhalter 3"/>
          <p:cNvSpPr>
            <a:spLocks noGrp="1"/>
          </p:cNvSpPr>
          <p:nvPr>
            <p:ph type="ftr" sz="quarter" idx="13"/>
          </p:nvPr>
        </p:nvSpPr>
        <p:spPr/>
        <p:txBody>
          <a:bodyPr/>
          <a:lstStyle/>
          <a:p>
            <a:pPr>
              <a:defRPr/>
            </a:pPr>
            <a:r>
              <a:rPr lang="en-GB" smtClean="0"/>
              <a:t>&gt; Lecture &gt; Author  •  Document &gt; Date</a:t>
            </a:r>
            <a:endParaRPr lang="en-GB" dirty="0"/>
          </a:p>
        </p:txBody>
      </p:sp>
      <p:sp>
        <p:nvSpPr>
          <p:cNvPr id="5" name="Foliennummernplatzhalter 4"/>
          <p:cNvSpPr>
            <a:spLocks noGrp="1"/>
          </p:cNvSpPr>
          <p:nvPr>
            <p:ph type="sldNum" sz="quarter" idx="14"/>
          </p:nvPr>
        </p:nvSpPr>
        <p:spPr/>
        <p:txBody>
          <a:bodyPr/>
          <a:lstStyle/>
          <a:p>
            <a:pPr>
              <a:defRPr/>
            </a:pPr>
            <a:r>
              <a:rPr lang="en-GB" smtClean="0"/>
              <a:t>DLR.de  •  Chart </a:t>
            </a:r>
            <a:fld id="{18C7CB6D-895A-4F21-B0E7-2185F6FE5534}" type="slidenum">
              <a:rPr lang="en-GB" smtClean="0"/>
              <a:pPr>
                <a:defRPr/>
              </a:pPr>
              <a:t>17</a:t>
            </a:fld>
            <a:endParaRPr lang="en-GB" dirty="0"/>
          </a:p>
        </p:txBody>
      </p:sp>
      <p:pic>
        <p:nvPicPr>
          <p:cNvPr id="6" name="HRSC_short.wmv">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25568472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rcRect b="2145"/>
          <a:stretch/>
        </p:blipFill>
        <p:spPr>
          <a:xfrm>
            <a:off x="258098" y="548680"/>
            <a:ext cx="8706390" cy="5235968"/>
          </a:xfrm>
          <a:prstGeom prst="rect">
            <a:avLst/>
          </a:prstGeom>
        </p:spPr>
      </p:pic>
      <p:sp>
        <p:nvSpPr>
          <p:cNvPr id="8" name="Text Box 5"/>
          <p:cNvSpPr txBox="1">
            <a:spLocks noChangeArrowheads="1"/>
          </p:cNvSpPr>
          <p:nvPr/>
        </p:nvSpPr>
        <p:spPr bwMode="auto">
          <a:xfrm>
            <a:off x="179512" y="5754742"/>
            <a:ext cx="864076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dirty="0" smtClean="0">
                <a:latin typeface="Arial" panose="020B0604020202020204" pitchFamily="34" charset="0"/>
                <a:cs typeface="Arial" panose="020B0604020202020204" pitchFamily="34" charset="0"/>
              </a:rPr>
              <a:t>Viking </a:t>
            </a:r>
            <a:r>
              <a:rPr lang="en-US" sz="1600" dirty="0" err="1" smtClean="0">
                <a:latin typeface="Arial" panose="020B0604020202020204" pitchFamily="34" charset="0"/>
                <a:cs typeface="Arial" panose="020B0604020202020204" pitchFamily="34" charset="0"/>
              </a:rPr>
              <a:t>Farbmosaik</a:t>
            </a:r>
            <a:r>
              <a:rPr lang="en-US" sz="1600" dirty="0" smtClean="0">
                <a:latin typeface="Arial" panose="020B0604020202020204" pitchFamily="34" charset="0"/>
                <a:cs typeface="Arial" panose="020B0604020202020204" pitchFamily="34" charset="0"/>
              </a:rPr>
              <a:t> von </a:t>
            </a:r>
            <a:r>
              <a:rPr lang="en-US" sz="1600" dirty="0" err="1" smtClean="0">
                <a:latin typeface="Arial" panose="020B0604020202020204" pitchFamily="34" charset="0"/>
                <a:cs typeface="Arial" panose="020B0604020202020204" pitchFamily="34" charset="0"/>
              </a:rPr>
              <a:t>Noachis</a:t>
            </a:r>
            <a:r>
              <a:rPr lang="en-US" sz="1600" dirty="0" smtClean="0">
                <a:latin typeface="Arial" panose="020B0604020202020204" pitchFamily="34" charset="0"/>
                <a:cs typeface="Arial" panose="020B0604020202020204" pitchFamily="34" charset="0"/>
              </a:rPr>
              <a:t> Terra </a:t>
            </a:r>
            <a:endParaRPr lang="en-US" sz="1100" dirty="0">
              <a:latin typeface="Arial" panose="020B0604020202020204" pitchFamily="34" charset="0"/>
              <a:cs typeface="Arial" panose="020B0604020202020204" pitchFamily="34" charset="0"/>
            </a:endParaRPr>
          </a:p>
        </p:txBody>
      </p:sp>
      <p:sp>
        <p:nvSpPr>
          <p:cNvPr id="9" name="Rectangle 7"/>
          <p:cNvSpPr>
            <a:spLocks noChangeArrowheads="1"/>
          </p:cNvSpPr>
          <p:nvPr/>
        </p:nvSpPr>
        <p:spPr bwMode="auto">
          <a:xfrm>
            <a:off x="4087813" y="3242422"/>
            <a:ext cx="1341437" cy="925513"/>
          </a:xfrm>
          <a:prstGeom prst="rect">
            <a:avLst/>
          </a:prstGeom>
          <a:noFill/>
          <a:ln w="127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Candara" pitchFamily="34" charset="0"/>
            </a:endParaRPr>
          </a:p>
        </p:txBody>
      </p:sp>
      <p:sp>
        <p:nvSpPr>
          <p:cNvPr id="13" name="Rectangle 7"/>
          <p:cNvSpPr>
            <a:spLocks noChangeArrowheads="1"/>
          </p:cNvSpPr>
          <p:nvPr/>
        </p:nvSpPr>
        <p:spPr bwMode="auto">
          <a:xfrm>
            <a:off x="7797982" y="5600784"/>
            <a:ext cx="943347" cy="61119"/>
          </a:xfrm>
          <a:prstGeom prst="rect">
            <a:avLst/>
          </a:prstGeom>
          <a:solidFill>
            <a:schemeClr val="bg1"/>
          </a:solidFill>
          <a:ln w="12700">
            <a:solidFill>
              <a:schemeClr val="bg1"/>
            </a:solidFill>
            <a:miter lim="800000"/>
            <a:headEnd/>
            <a:tailEnd/>
          </a:ln>
          <a:effectLst/>
          <a:extLst/>
        </p:spPr>
        <p:txBody>
          <a:bodyPr wrap="none" anchor="ctr"/>
          <a:lstStyle/>
          <a:p>
            <a:endParaRPr lang="de-DE">
              <a:latin typeface="Candara" pitchFamily="34" charset="0"/>
            </a:endParaRPr>
          </a:p>
        </p:txBody>
      </p:sp>
      <p:sp>
        <p:nvSpPr>
          <p:cNvPr id="14" name="Text Box 8"/>
          <p:cNvSpPr txBox="1">
            <a:spLocks noChangeArrowheads="1"/>
          </p:cNvSpPr>
          <p:nvPr/>
        </p:nvSpPr>
        <p:spPr bwMode="auto">
          <a:xfrm>
            <a:off x="7826473" y="5264631"/>
            <a:ext cx="97948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sz="1600" dirty="0" smtClean="0">
                <a:solidFill>
                  <a:schemeClr val="bg1"/>
                </a:solidFill>
                <a:latin typeface="Arial Rounded MT Bold" panose="020F0704030504030204" pitchFamily="34" charset="0"/>
              </a:rPr>
              <a:t>150 </a:t>
            </a:r>
            <a:r>
              <a:rPr lang="de-DE" sz="1600" dirty="0">
                <a:solidFill>
                  <a:schemeClr val="bg1"/>
                </a:solidFill>
                <a:latin typeface="Arial Rounded MT Bold" panose="020F0704030504030204" pitchFamily="34" charset="0"/>
              </a:rPr>
              <a:t>km</a:t>
            </a:r>
          </a:p>
        </p:txBody>
      </p:sp>
      <p:sp>
        <p:nvSpPr>
          <p:cNvPr id="15" name="Titel 6"/>
          <p:cNvSpPr txBox="1">
            <a:spLocks/>
          </p:cNvSpPr>
          <p:nvPr/>
        </p:nvSpPr>
        <p:spPr>
          <a:xfrm>
            <a:off x="288432" y="98525"/>
            <a:ext cx="8172000" cy="738187"/>
          </a:xfrm>
          <a:prstGeom prst="rect">
            <a:avLst/>
          </a:prstGeom>
        </p:spPr>
        <p:txBody>
          <a:bodyPr/>
          <a:lstStyle>
            <a:lvl1pPr algn="l" defTabSz="914400" rtl="0" eaLnBrk="1" latinLnBrk="0" hangingPunct="1">
              <a:spcBef>
                <a:spcPct val="0"/>
              </a:spcBef>
              <a:buNone/>
              <a:defRPr sz="2400" b="1" kern="1200">
                <a:solidFill>
                  <a:srgbClr val="686868"/>
                </a:solidFill>
                <a:latin typeface="Arial" pitchFamily="34" charset="0"/>
                <a:ea typeface="+mj-ea"/>
                <a:cs typeface="Arial" pitchFamily="34" charset="0"/>
              </a:defRPr>
            </a:lvl1pPr>
          </a:lstStyle>
          <a:p>
            <a:r>
              <a:rPr lang="en-GB" sz="1800" dirty="0" err="1" smtClean="0"/>
              <a:t>Dünen</a:t>
            </a:r>
            <a:r>
              <a:rPr lang="en-GB" sz="1800" dirty="0" smtClean="0"/>
              <a:t> auf </a:t>
            </a:r>
            <a:r>
              <a:rPr lang="en-GB" sz="1800" dirty="0" err="1" smtClean="0"/>
              <a:t>dem</a:t>
            </a:r>
            <a:r>
              <a:rPr lang="en-GB" sz="1800" dirty="0" smtClean="0"/>
              <a:t> Mars - </a:t>
            </a:r>
            <a:r>
              <a:rPr lang="en-GB" sz="1800" dirty="0" err="1" smtClean="0"/>
              <a:t>Hintergrund</a:t>
            </a:r>
            <a:endParaRPr lang="en-GB" sz="1800" dirty="0"/>
          </a:p>
        </p:txBody>
      </p:sp>
    </p:spTree>
    <p:extLst>
      <p:ext uri="{BB962C8B-B14F-4D97-AF65-F5344CB8AC3E}">
        <p14:creationId xmlns:p14="http://schemas.microsoft.com/office/powerpoint/2010/main" val="32142288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rabe_scale_bi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a:xfrm>
            <a:off x="899592" y="541193"/>
            <a:ext cx="7560196" cy="5336079"/>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Rectangle 3"/>
          <p:cNvSpPr>
            <a:spLocks noChangeArrowheads="1"/>
          </p:cNvSpPr>
          <p:nvPr/>
        </p:nvSpPr>
        <p:spPr bwMode="auto">
          <a:xfrm rot="-973212">
            <a:off x="4787900" y="3449365"/>
            <a:ext cx="431800" cy="360363"/>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latin typeface="Candara" pitchFamily="34" charset="0"/>
            </a:endParaRPr>
          </a:p>
        </p:txBody>
      </p:sp>
      <p:sp>
        <p:nvSpPr>
          <p:cNvPr id="8" name="Text Box 4"/>
          <p:cNvSpPr txBox="1">
            <a:spLocks noChangeArrowheads="1"/>
          </p:cNvSpPr>
          <p:nvPr/>
        </p:nvSpPr>
        <p:spPr bwMode="auto">
          <a:xfrm>
            <a:off x="827409" y="5871145"/>
            <a:ext cx="799306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sz="1600" dirty="0" smtClean="0">
                <a:latin typeface="Arial" panose="020B0604020202020204" pitchFamily="34" charset="0"/>
                <a:cs typeface="Arial" panose="020B0604020202020204" pitchFamily="34" charset="0"/>
              </a:rPr>
              <a:t>Dünenfeld im Krater Proctor </a:t>
            </a:r>
            <a:r>
              <a:rPr lang="de-DE" sz="1200" dirty="0" smtClean="0">
                <a:latin typeface="Arial" panose="020B0604020202020204" pitchFamily="34" charset="0"/>
                <a:cs typeface="Arial" panose="020B0604020202020204" pitchFamily="34" charset="0"/>
              </a:rPr>
              <a:t>(HRSC </a:t>
            </a:r>
            <a:r>
              <a:rPr lang="de-DE" sz="1200" dirty="0">
                <a:latin typeface="Arial" panose="020B0604020202020204" pitchFamily="34" charset="0"/>
                <a:cs typeface="Arial" panose="020B0604020202020204" pitchFamily="34" charset="0"/>
              </a:rPr>
              <a:t>N</a:t>
            </a:r>
            <a:r>
              <a:rPr lang="de-DE" sz="1200" dirty="0" smtClean="0">
                <a:latin typeface="Arial" panose="020B0604020202020204" pitchFamily="34" charset="0"/>
                <a:cs typeface="Arial" panose="020B0604020202020204" pitchFamily="34" charset="0"/>
              </a:rPr>
              <a:t>adir-Bild)</a:t>
            </a:r>
            <a:endParaRPr lang="de-DE" sz="1200" dirty="0">
              <a:latin typeface="Arial" panose="020B0604020202020204" pitchFamily="34" charset="0"/>
              <a:cs typeface="Arial" panose="020B0604020202020204" pitchFamily="34" charset="0"/>
            </a:endParaRPr>
          </a:p>
        </p:txBody>
      </p:sp>
      <p:sp>
        <p:nvSpPr>
          <p:cNvPr id="9" name="Titel 6"/>
          <p:cNvSpPr txBox="1">
            <a:spLocks/>
          </p:cNvSpPr>
          <p:nvPr/>
        </p:nvSpPr>
        <p:spPr>
          <a:xfrm>
            <a:off x="288432" y="98525"/>
            <a:ext cx="8172000" cy="738187"/>
          </a:xfrm>
          <a:prstGeom prst="rect">
            <a:avLst/>
          </a:prstGeom>
        </p:spPr>
        <p:txBody>
          <a:bodyPr/>
          <a:lstStyle>
            <a:lvl1pPr algn="l" defTabSz="914400" rtl="0" eaLnBrk="1" latinLnBrk="0" hangingPunct="1">
              <a:spcBef>
                <a:spcPct val="0"/>
              </a:spcBef>
              <a:buNone/>
              <a:defRPr sz="2400" b="1" kern="1200">
                <a:solidFill>
                  <a:srgbClr val="686868"/>
                </a:solidFill>
                <a:latin typeface="Arial" pitchFamily="34" charset="0"/>
                <a:ea typeface="+mj-ea"/>
                <a:cs typeface="Arial" pitchFamily="34" charset="0"/>
              </a:defRPr>
            </a:lvl1pPr>
          </a:lstStyle>
          <a:p>
            <a:r>
              <a:rPr lang="en-GB" sz="1800" dirty="0" err="1" smtClean="0"/>
              <a:t>Dünen</a:t>
            </a:r>
            <a:r>
              <a:rPr lang="en-GB" sz="1800" dirty="0" smtClean="0"/>
              <a:t> auf </a:t>
            </a:r>
            <a:r>
              <a:rPr lang="en-GB" sz="1800" dirty="0" err="1" smtClean="0"/>
              <a:t>dem</a:t>
            </a:r>
            <a:r>
              <a:rPr lang="en-GB" sz="1800" dirty="0" smtClean="0"/>
              <a:t> Mars - </a:t>
            </a:r>
            <a:r>
              <a:rPr lang="en-GB" sz="1800" dirty="0" err="1" smtClean="0"/>
              <a:t>Hintergrund</a:t>
            </a:r>
            <a:endParaRPr lang="en-GB" sz="1800" dirty="0"/>
          </a:p>
        </p:txBody>
      </p:sp>
    </p:spTree>
    <p:extLst>
      <p:ext uri="{BB962C8B-B14F-4D97-AF65-F5344CB8AC3E}">
        <p14:creationId xmlns:p14="http://schemas.microsoft.com/office/powerpoint/2010/main" val="13739566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Opening</a:t>
            </a:r>
            <a:r>
              <a:rPr lang="de-DE" dirty="0" smtClean="0"/>
              <a:t> </a:t>
            </a:r>
            <a:r>
              <a:rPr lang="de-DE" dirty="0" err="1" smtClean="0"/>
              <a:t>Remarks</a:t>
            </a:r>
            <a:endParaRPr lang="de-DE" dirty="0"/>
          </a:p>
        </p:txBody>
      </p:sp>
      <p:sp>
        <p:nvSpPr>
          <p:cNvPr id="3" name="Inhaltsplatzhalter 2"/>
          <p:cNvSpPr>
            <a:spLocks noGrp="1"/>
          </p:cNvSpPr>
          <p:nvPr>
            <p:ph idx="1"/>
          </p:nvPr>
        </p:nvSpPr>
        <p:spPr>
          <a:xfrm>
            <a:off x="611561" y="1494830"/>
            <a:ext cx="4752528" cy="4670474"/>
          </a:xfrm>
        </p:spPr>
        <p:txBody>
          <a:bodyPr/>
          <a:lstStyle/>
          <a:p>
            <a:r>
              <a:rPr lang="en-US" sz="2400" dirty="0"/>
              <a:t>The question is, what are the particular requirements of planetary imaging systems and what are the best sensors to use for them?</a:t>
            </a:r>
            <a:endParaRPr lang="de-DE" sz="2400" dirty="0"/>
          </a:p>
        </p:txBody>
      </p:sp>
      <p:sp>
        <p:nvSpPr>
          <p:cNvPr id="4" name="Foliennummernplatzhalter 3"/>
          <p:cNvSpPr>
            <a:spLocks noGrp="1"/>
          </p:cNvSpPr>
          <p:nvPr>
            <p:ph type="sldNum" sz="quarter" idx="10"/>
          </p:nvPr>
        </p:nvSpPr>
        <p:spPr/>
        <p:txBody>
          <a:bodyPr/>
          <a:lstStyle/>
          <a:p>
            <a:pPr>
              <a:defRPr/>
            </a:pPr>
            <a:r>
              <a:rPr lang="de-DE" smtClean="0"/>
              <a:t>www.DLR.de  •  Chart </a:t>
            </a:r>
            <a:fld id="{3506621A-C0A4-4A0C-B85C-C8F5CD15F720}" type="slidenum">
              <a:rPr lang="de-DE" smtClean="0"/>
              <a:pPr>
                <a:defRPr/>
              </a:pPr>
              <a:t>2</a:t>
            </a:fld>
            <a:endParaRPr lang="de-DE" dirty="0"/>
          </a:p>
        </p:txBody>
      </p:sp>
      <p:pic>
        <p:nvPicPr>
          <p:cNvPr id="5" name="Bild 4" descr="JUICE_201205_41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4048" y="-459432"/>
            <a:ext cx="5184576" cy="7334278"/>
          </a:xfrm>
          <a:prstGeom prst="roundRect">
            <a:avLst>
              <a:gd name="adj" fmla="val 16667"/>
            </a:avLst>
          </a:prstGeom>
          <a:ln>
            <a:noFill/>
          </a:ln>
          <a:effectLst>
            <a:outerShdw blurRad="76200" dist="38100" dir="7800000" algn="tl" rotWithShape="0">
              <a:srgbClr val="000000">
                <a:alpha val="40000"/>
              </a:srgbClr>
            </a:outerShdw>
          </a:effectLst>
          <a:scene3d>
            <a:camera prst="isometricOffAxis2Lef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63936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7"/>
          <p:cNvSpPr txBox="1">
            <a:spLocks noChangeArrowheads="1"/>
          </p:cNvSpPr>
          <p:nvPr/>
        </p:nvSpPr>
        <p:spPr bwMode="auto">
          <a:xfrm>
            <a:off x="741238" y="5877272"/>
            <a:ext cx="799306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sz="1600" dirty="0">
                <a:latin typeface="Arial" panose="020B0604020202020204" pitchFamily="34" charset="0"/>
                <a:cs typeface="Arial" panose="020B0604020202020204" pitchFamily="34" charset="0"/>
              </a:rPr>
              <a:t>Zoom in das </a:t>
            </a:r>
            <a:r>
              <a:rPr lang="de-DE" sz="1600" dirty="0" smtClean="0">
                <a:latin typeface="Arial" panose="020B0604020202020204" pitchFamily="34" charset="0"/>
                <a:cs typeface="Arial" panose="020B0604020202020204" pitchFamily="34" charset="0"/>
              </a:rPr>
              <a:t>Dünenfeld </a:t>
            </a:r>
            <a:r>
              <a:rPr lang="de-DE" sz="1600" dirty="0">
                <a:latin typeface="Arial" panose="020B0604020202020204" pitchFamily="34" charset="0"/>
                <a:cs typeface="Arial" panose="020B0604020202020204" pitchFamily="34" charset="0"/>
              </a:rPr>
              <a:t>im Krater </a:t>
            </a:r>
            <a:r>
              <a:rPr lang="de-DE" sz="1600" dirty="0" smtClean="0">
                <a:latin typeface="Arial" panose="020B0604020202020204" pitchFamily="34" charset="0"/>
                <a:cs typeface="Arial" panose="020B0604020202020204" pitchFamily="34" charset="0"/>
              </a:rPr>
              <a:t>Proctor </a:t>
            </a:r>
            <a:r>
              <a:rPr lang="de-DE" sz="1200" dirty="0" smtClean="0">
                <a:latin typeface="Arial" panose="020B0604020202020204" pitchFamily="34" charset="0"/>
                <a:cs typeface="Arial" panose="020B0604020202020204" pitchFamily="34" charset="0"/>
              </a:rPr>
              <a:t>(</a:t>
            </a:r>
            <a:r>
              <a:rPr lang="de-DE" sz="1200" dirty="0" err="1" smtClean="0">
                <a:latin typeface="Arial" panose="020B0604020202020204" pitchFamily="34" charset="0"/>
                <a:cs typeface="Arial" panose="020B0604020202020204" pitchFamily="34" charset="0"/>
              </a:rPr>
              <a:t>HiRISE</a:t>
            </a:r>
            <a:r>
              <a:rPr lang="de-DE" sz="1200" dirty="0">
                <a:latin typeface="Arial" panose="020B0604020202020204" pitchFamily="34" charset="0"/>
                <a:cs typeface="Arial" panose="020B0604020202020204" pitchFamily="34" charset="0"/>
              </a:rPr>
              <a:t>, 25 cm/</a:t>
            </a:r>
            <a:r>
              <a:rPr lang="de-DE" sz="1200" dirty="0" err="1">
                <a:latin typeface="Arial" panose="020B0604020202020204" pitchFamily="34" charset="0"/>
                <a:cs typeface="Arial" panose="020B0604020202020204" pitchFamily="34" charset="0"/>
              </a:rPr>
              <a:t>px</a:t>
            </a:r>
            <a:r>
              <a:rPr lang="de-DE" sz="1200" dirty="0">
                <a:latin typeface="Arial" panose="020B0604020202020204" pitchFamily="34" charset="0"/>
                <a:cs typeface="Arial" panose="020B0604020202020204" pitchFamily="34" charset="0"/>
              </a:rPr>
              <a:t>)</a:t>
            </a:r>
            <a:endParaRPr lang="de-DE" sz="1600" dirty="0">
              <a:latin typeface="Arial" panose="020B0604020202020204" pitchFamily="34" charset="0"/>
              <a:cs typeface="Arial" panose="020B0604020202020204" pitchFamily="34" charset="0"/>
            </a:endParaRPr>
          </a:p>
        </p:txBody>
      </p:sp>
      <p:pic>
        <p:nvPicPr>
          <p:cNvPr id="8" name="Picture 21"/>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26963" y="548778"/>
            <a:ext cx="7613625" cy="5375089"/>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4"/>
          <p:cNvSpPr txBox="1">
            <a:spLocks noChangeArrowheads="1"/>
          </p:cNvSpPr>
          <p:nvPr/>
        </p:nvSpPr>
        <p:spPr bwMode="auto">
          <a:xfrm>
            <a:off x="755401" y="5877272"/>
            <a:ext cx="799306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sz="1600" dirty="0" smtClean="0">
                <a:latin typeface="Arial" panose="020B0604020202020204" pitchFamily="34" charset="0"/>
                <a:cs typeface="Arial" panose="020B0604020202020204" pitchFamily="34" charset="0"/>
              </a:rPr>
              <a:t>Zoom in das </a:t>
            </a:r>
            <a:r>
              <a:rPr lang="de-DE" sz="1600" dirty="0">
                <a:latin typeface="Arial" panose="020B0604020202020204" pitchFamily="34" charset="0"/>
                <a:cs typeface="Arial" panose="020B0604020202020204" pitchFamily="34" charset="0"/>
              </a:rPr>
              <a:t>Dünenfeld im Krater Proctor (</a:t>
            </a:r>
            <a:r>
              <a:rPr lang="de-DE" sz="1400" dirty="0">
                <a:latin typeface="Arial" panose="020B0604020202020204" pitchFamily="34" charset="0"/>
                <a:cs typeface="Arial" panose="020B0604020202020204" pitchFamily="34" charset="0"/>
              </a:rPr>
              <a:t>HRSC N</a:t>
            </a:r>
            <a:r>
              <a:rPr lang="de-DE" sz="1400" dirty="0" smtClean="0">
                <a:latin typeface="Arial" panose="020B0604020202020204" pitchFamily="34" charset="0"/>
                <a:cs typeface="Arial" panose="020B0604020202020204" pitchFamily="34" charset="0"/>
              </a:rPr>
              <a:t>adir</a:t>
            </a:r>
            <a:r>
              <a:rPr lang="de-DE" sz="1400" dirty="0">
                <a:latin typeface="Arial" panose="020B0604020202020204" pitchFamily="34" charset="0"/>
                <a:cs typeface="Arial" panose="020B0604020202020204" pitchFamily="34" charset="0"/>
              </a:rPr>
              <a:t>, 12.5 m/</a:t>
            </a:r>
            <a:r>
              <a:rPr lang="de-DE" sz="1400" dirty="0" err="1">
                <a:latin typeface="Arial" panose="020B0604020202020204" pitchFamily="34" charset="0"/>
                <a:cs typeface="Arial" panose="020B0604020202020204" pitchFamily="34" charset="0"/>
              </a:rPr>
              <a:t>px</a:t>
            </a:r>
            <a:r>
              <a:rPr lang="de-DE" sz="1600" dirty="0">
                <a:latin typeface="Arial" panose="020B0604020202020204" pitchFamily="34" charset="0"/>
                <a:cs typeface="Arial" panose="020B0604020202020204" pitchFamily="34" charset="0"/>
              </a:rPr>
              <a:t>)</a:t>
            </a:r>
          </a:p>
        </p:txBody>
      </p:sp>
      <p:sp>
        <p:nvSpPr>
          <p:cNvPr id="10" name="Rectangle 11"/>
          <p:cNvSpPr>
            <a:spLocks noChangeArrowheads="1"/>
          </p:cNvSpPr>
          <p:nvPr/>
        </p:nvSpPr>
        <p:spPr bwMode="auto">
          <a:xfrm>
            <a:off x="2608753" y="3429000"/>
            <a:ext cx="1386860" cy="997952"/>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latin typeface="Candara" pitchFamily="34" charset="0"/>
            </a:endParaRPr>
          </a:p>
        </p:txBody>
      </p:sp>
      <p:pic>
        <p:nvPicPr>
          <p:cNvPr id="11" name="Picture 6" descr="Rabe_dunes_HiRISE"/>
          <p:cNvPicPr>
            <a:picLocks noChangeAspect="1" noChangeArrowheads="1"/>
          </p:cNvPicPr>
          <p:nvPr/>
        </p:nvPicPr>
        <p:blipFill>
          <a:blip r:embed="rId3">
            <a:extLst>
              <a:ext uri="{28A0092B-C50C-407E-A947-70E740481C1C}">
                <a14:useLocalDpi xmlns:a14="http://schemas.microsoft.com/office/drawing/2010/main" val="0"/>
              </a:ext>
            </a:extLst>
          </a:blip>
          <a:srcRect t="1048"/>
          <a:stretch>
            <a:fillRect/>
          </a:stretch>
        </p:blipFill>
        <p:spPr bwMode="auto">
          <a:xfrm>
            <a:off x="826963" y="548778"/>
            <a:ext cx="7613625" cy="5375089"/>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 name="Rectangle 23"/>
          <p:cNvSpPr>
            <a:spLocks noChangeArrowheads="1"/>
          </p:cNvSpPr>
          <p:nvPr/>
        </p:nvSpPr>
        <p:spPr bwMode="auto">
          <a:xfrm>
            <a:off x="4932040" y="3077483"/>
            <a:ext cx="645170" cy="423525"/>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latin typeface="Candara" pitchFamily="34" charset="0"/>
            </a:endParaRPr>
          </a:p>
        </p:txBody>
      </p:sp>
      <p:pic>
        <p:nvPicPr>
          <p:cNvPr id="13" name="Picture 14" descr="Rabe_dunes_HiRISE_zo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6963" y="543238"/>
            <a:ext cx="7613625" cy="5380629"/>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 name="Titel 6"/>
          <p:cNvSpPr txBox="1">
            <a:spLocks/>
          </p:cNvSpPr>
          <p:nvPr/>
        </p:nvSpPr>
        <p:spPr>
          <a:xfrm>
            <a:off x="288432" y="98525"/>
            <a:ext cx="8172000" cy="738187"/>
          </a:xfrm>
          <a:prstGeom prst="rect">
            <a:avLst/>
          </a:prstGeom>
        </p:spPr>
        <p:txBody>
          <a:bodyPr/>
          <a:lstStyle>
            <a:lvl1pPr algn="l" defTabSz="914400" rtl="0" eaLnBrk="1" latinLnBrk="0" hangingPunct="1">
              <a:spcBef>
                <a:spcPct val="0"/>
              </a:spcBef>
              <a:buNone/>
              <a:defRPr sz="2400" b="1" kern="1200">
                <a:solidFill>
                  <a:srgbClr val="686868"/>
                </a:solidFill>
                <a:latin typeface="Arial" pitchFamily="34" charset="0"/>
                <a:ea typeface="+mj-ea"/>
                <a:cs typeface="Arial" pitchFamily="34" charset="0"/>
              </a:defRPr>
            </a:lvl1pPr>
          </a:lstStyle>
          <a:p>
            <a:r>
              <a:rPr lang="en-GB" sz="1800" dirty="0" err="1" smtClean="0"/>
              <a:t>Dünen</a:t>
            </a:r>
            <a:r>
              <a:rPr lang="en-GB" sz="1800" dirty="0" smtClean="0"/>
              <a:t> auf </a:t>
            </a:r>
            <a:r>
              <a:rPr lang="en-GB" sz="1800" dirty="0" err="1" smtClean="0"/>
              <a:t>dem</a:t>
            </a:r>
            <a:r>
              <a:rPr lang="en-GB" sz="1800" dirty="0" smtClean="0"/>
              <a:t> Mars - </a:t>
            </a:r>
            <a:r>
              <a:rPr lang="en-GB" sz="1800" dirty="0" err="1" smtClean="0"/>
              <a:t>Hintergrund</a:t>
            </a:r>
            <a:endParaRPr lang="en-GB" sz="1800" dirty="0"/>
          </a:p>
        </p:txBody>
      </p:sp>
    </p:spTree>
    <p:extLst>
      <p:ext uri="{BB962C8B-B14F-4D97-AF65-F5344CB8AC3E}">
        <p14:creationId xmlns:p14="http://schemas.microsoft.com/office/powerpoint/2010/main" val="31249286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childTnLst>
                                </p:cTn>
                              </p:par>
                              <p:par>
                                <p:cTn id="20" presetID="1" presetClass="exit"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hidden"/>
                                      </p:to>
                                    </p:set>
                                  </p:childTnLst>
                                </p:cTn>
                              </p:par>
                              <p:par>
                                <p:cTn id="22" presetID="1"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Mars- </a:t>
            </a:r>
            <a:r>
              <a:rPr lang="de-DE" dirty="0" err="1" smtClean="0"/>
              <a:t>Reconnaissance</a:t>
            </a:r>
            <a:r>
              <a:rPr lang="de-DE" dirty="0" smtClean="0"/>
              <a:t> Orbiter- HIRISE</a:t>
            </a:r>
            <a:br>
              <a:rPr lang="de-DE" dirty="0" smtClean="0"/>
            </a:br>
            <a:r>
              <a:rPr lang="de-DE" dirty="0" smtClean="0"/>
              <a:t/>
            </a:r>
            <a:br>
              <a:rPr lang="de-DE" dirty="0" smtClean="0"/>
            </a:br>
            <a:endParaRPr lang="de-DE" dirty="0"/>
          </a:p>
        </p:txBody>
      </p:sp>
      <p:sp>
        <p:nvSpPr>
          <p:cNvPr id="3" name="Inhaltsplatzhalter 2"/>
          <p:cNvSpPr>
            <a:spLocks noGrp="1"/>
          </p:cNvSpPr>
          <p:nvPr>
            <p:ph idx="1"/>
          </p:nvPr>
        </p:nvSpPr>
        <p:spPr>
          <a:xfrm>
            <a:off x="179512" y="1124744"/>
            <a:ext cx="3888432" cy="4896544"/>
          </a:xfrm>
        </p:spPr>
        <p:txBody>
          <a:bodyPr>
            <a:normAutofit fontScale="85000" lnSpcReduction="20000"/>
          </a:bodyPr>
          <a:lstStyle/>
          <a:p>
            <a:r>
              <a:rPr lang="en-US" sz="2000" dirty="0"/>
              <a:t>The Mars Reconnaissance Orbiter carries the High Resolution Imaging Science Experiment (HIRISE), launched in 2005 which has a 12m focal length optics (f#24) with 0.5m diameter that provide an ultra- high resolution of 0.3m/</a:t>
            </a:r>
            <a:r>
              <a:rPr lang="en-US" sz="2000" dirty="0" err="1"/>
              <a:t>px</a:t>
            </a:r>
            <a:r>
              <a:rPr lang="en-US" sz="2000" dirty="0"/>
              <a:t> at 300km nadir </a:t>
            </a:r>
            <a:r>
              <a:rPr lang="en-US" sz="2000" dirty="0" smtClean="0"/>
              <a:t>distance</a:t>
            </a:r>
          </a:p>
          <a:p>
            <a:pPr marL="0" indent="0">
              <a:buNone/>
            </a:pPr>
            <a:endParaRPr lang="en-US" sz="2000" dirty="0" smtClean="0"/>
          </a:p>
          <a:p>
            <a:r>
              <a:rPr lang="en-US" sz="2000" dirty="0"/>
              <a:t>The HIRISE detectors are 2048x128 BSI CCDs with 12um pixel where the 128 TDI stages are oriented in the along-track direction. By means of TDI the integration time can be increased by a factor of up to 128</a:t>
            </a:r>
            <a:r>
              <a:rPr lang="en-US" sz="2000" dirty="0" smtClean="0"/>
              <a:t>.</a:t>
            </a:r>
          </a:p>
          <a:p>
            <a:pPr marL="0" indent="0">
              <a:buNone/>
            </a:pPr>
            <a:endParaRPr lang="de-DE" sz="2000" dirty="0"/>
          </a:p>
          <a:p>
            <a:r>
              <a:rPr lang="en-US" sz="2000" dirty="0"/>
              <a:t>Tint= k*s/vg; </a:t>
            </a:r>
            <a:endParaRPr lang="de-DE" sz="2000" dirty="0"/>
          </a:p>
          <a:p>
            <a:r>
              <a:rPr lang="en-US" sz="2000" dirty="0"/>
              <a:t>with s=required smearing free-resolution</a:t>
            </a:r>
            <a:endParaRPr lang="de-DE" sz="2000" dirty="0"/>
          </a:p>
          <a:p>
            <a:r>
              <a:rPr lang="en-US" sz="2000" dirty="0"/>
              <a:t>vg: ground velocity (e.g. 3km/s)</a:t>
            </a:r>
            <a:endParaRPr lang="de-DE" sz="2000" dirty="0"/>
          </a:p>
          <a:p>
            <a:r>
              <a:rPr lang="en-US" sz="2000" dirty="0"/>
              <a:t>k: smearing factor (0.25 – 1)</a:t>
            </a:r>
            <a:endParaRPr lang="de-DE" sz="2000" dirty="0"/>
          </a:p>
          <a:p>
            <a:endParaRPr lang="de-DE" sz="2000" dirty="0"/>
          </a:p>
          <a:p>
            <a:pPr marL="0" indent="0">
              <a:buNone/>
            </a:pPr>
            <a:r>
              <a:rPr lang="en-US" sz="2000" dirty="0" smtClean="0"/>
              <a:t> </a:t>
            </a:r>
            <a:endParaRPr lang="de-DE" sz="2000" dirty="0"/>
          </a:p>
          <a:p>
            <a:pPr marL="0" indent="0">
              <a:buNone/>
            </a:pPr>
            <a:endParaRPr lang="de-DE" dirty="0"/>
          </a:p>
        </p:txBody>
      </p:sp>
      <p:sp>
        <p:nvSpPr>
          <p:cNvPr id="4" name="Foliennummernplatzhalter 3"/>
          <p:cNvSpPr>
            <a:spLocks noGrp="1"/>
          </p:cNvSpPr>
          <p:nvPr>
            <p:ph type="sldNum" sz="quarter" idx="10"/>
          </p:nvPr>
        </p:nvSpPr>
        <p:spPr/>
        <p:txBody>
          <a:bodyPr/>
          <a:lstStyle/>
          <a:p>
            <a:pPr>
              <a:defRPr/>
            </a:pPr>
            <a:r>
              <a:rPr lang="de-DE" smtClean="0"/>
              <a:t>www.DLR.de  •  Chart </a:t>
            </a:r>
            <a:fld id="{3506621A-C0A4-4A0C-B85C-C8F5CD15F720}" type="slidenum">
              <a:rPr lang="de-DE" smtClean="0"/>
              <a:pPr>
                <a:defRPr/>
              </a:pPr>
              <a:t>21</a:t>
            </a:fld>
            <a:endParaRPr lang="de-DE" dirty="0"/>
          </a:p>
        </p:txBody>
      </p:sp>
      <p:sp>
        <p:nvSpPr>
          <p:cNvPr id="5" name="Textfeld 4"/>
          <p:cNvSpPr txBox="1"/>
          <p:nvPr/>
        </p:nvSpPr>
        <p:spPr>
          <a:xfrm>
            <a:off x="4495534" y="4944313"/>
            <a:ext cx="4568634" cy="425758"/>
          </a:xfrm>
          <a:prstGeom prst="rect">
            <a:avLst/>
          </a:prstGeom>
          <a:noFill/>
        </p:spPr>
        <p:txBody>
          <a:bodyPr wrap="square" rtlCol="0">
            <a:spAutoFit/>
          </a:bodyPr>
          <a:lstStyle/>
          <a:p>
            <a:r>
              <a:rPr lang="en-US" sz="1600" b="1" dirty="0"/>
              <a:t>14 CCDs mounted to FPA substrate</a:t>
            </a:r>
            <a:r>
              <a:rPr lang="en-US" sz="1600" dirty="0" smtClean="0"/>
              <a:t>).</a:t>
            </a:r>
            <a:r>
              <a:rPr lang="en-US" sz="1600" dirty="0" smtClean="0">
                <a:latin typeface="Matura MT Script Capitals" panose="03020802060602070202" pitchFamily="66" charset="0"/>
              </a:rPr>
              <a:t> </a:t>
            </a:r>
            <a:endParaRPr lang="de-DE" sz="1600" dirty="0">
              <a:latin typeface="Matura MT Script Capitals" panose="03020802060602070202" pitchFamily="66"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2564904"/>
            <a:ext cx="3238500" cy="2171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5396" y="1124744"/>
            <a:ext cx="4962525" cy="1266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77412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nhaltsplatzhalter 4"/>
          <p:cNvPicPr>
            <a:picLocks noChangeAspect="1"/>
          </p:cNvPicPr>
          <p:nvPr/>
        </p:nvPicPr>
        <p:blipFill rotWithShape="1">
          <a:blip r:embed="rId2" cstate="screen">
            <a:extLst>
              <a:ext uri="{28A0092B-C50C-407E-A947-70E740481C1C}">
                <a14:useLocalDpi xmlns:a14="http://schemas.microsoft.com/office/drawing/2010/main"/>
              </a:ext>
            </a:extLst>
          </a:blip>
          <a:srcRect l="19624" t="1841"/>
          <a:stretch/>
        </p:blipFill>
        <p:spPr>
          <a:xfrm>
            <a:off x="646609" y="527000"/>
            <a:ext cx="3739028" cy="2643630"/>
          </a:xfrm>
          <a:prstGeom prst="rect">
            <a:avLst/>
          </a:prstGeom>
          <a:ln>
            <a:noFill/>
          </a:ln>
          <a:effectLst>
            <a:outerShdw blurRad="292100" dist="139700" dir="2700000" algn="tl" rotWithShape="0">
              <a:srgbClr val="333333">
                <a:alpha val="65000"/>
              </a:srgbClr>
            </a:outerShdw>
          </a:effectLst>
        </p:spPr>
      </p:pic>
      <p:pic>
        <p:nvPicPr>
          <p:cNvPr id="10" name="Grafik 9"/>
          <p:cNvPicPr>
            <a:picLocks noChangeAspect="1"/>
          </p:cNvPicPr>
          <p:nvPr/>
        </p:nvPicPr>
        <p:blipFill rotWithShape="1">
          <a:blip r:embed="rId3" cstate="screen">
            <a:extLst>
              <a:ext uri="{28A0092B-C50C-407E-A947-70E740481C1C}">
                <a14:useLocalDpi xmlns:a14="http://schemas.microsoft.com/office/drawing/2010/main"/>
              </a:ext>
            </a:extLst>
          </a:blip>
          <a:srcRect l="5199"/>
          <a:stretch/>
        </p:blipFill>
        <p:spPr>
          <a:xfrm>
            <a:off x="4883588" y="527000"/>
            <a:ext cx="3683901" cy="2643630"/>
          </a:xfrm>
          <a:prstGeom prst="rect">
            <a:avLst/>
          </a:prstGeom>
          <a:ln>
            <a:noFill/>
          </a:ln>
          <a:effectLst>
            <a:outerShdw blurRad="292100" dist="139700" dir="2700000" algn="tl" rotWithShape="0">
              <a:srgbClr val="333333">
                <a:alpha val="65000"/>
              </a:srgbClr>
            </a:outerShdw>
          </a:effectLst>
        </p:spPr>
      </p:pic>
      <p:pic>
        <p:nvPicPr>
          <p:cNvPr id="11" name="Grafik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83588" y="3356993"/>
            <a:ext cx="3683901" cy="2706398"/>
          </a:xfrm>
          <a:prstGeom prst="rect">
            <a:avLst/>
          </a:prstGeom>
          <a:ln>
            <a:noFill/>
          </a:ln>
          <a:effectLst>
            <a:outerShdw blurRad="292100" dist="139700" dir="2700000" algn="tl" rotWithShape="0">
              <a:srgbClr val="333333">
                <a:alpha val="65000"/>
              </a:srgbClr>
            </a:outerShdw>
          </a:effectLst>
        </p:spPr>
      </p:pic>
      <p:pic>
        <p:nvPicPr>
          <p:cNvPr id="12" name="Grafik 1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46609" y="3356992"/>
            <a:ext cx="3726577" cy="2706397"/>
          </a:xfrm>
          <a:prstGeom prst="rect">
            <a:avLst/>
          </a:prstGeom>
          <a:ln>
            <a:noFill/>
          </a:ln>
          <a:effectLst>
            <a:outerShdw blurRad="292100" dist="139700" dir="2700000" algn="tl" rotWithShape="0">
              <a:srgbClr val="333333">
                <a:alpha val="65000"/>
              </a:srgbClr>
            </a:outerShdw>
          </a:effectLst>
        </p:spPr>
      </p:pic>
      <p:sp>
        <p:nvSpPr>
          <p:cNvPr id="13" name="Textfeld 12"/>
          <p:cNvSpPr txBox="1"/>
          <p:nvPr/>
        </p:nvSpPr>
        <p:spPr>
          <a:xfrm>
            <a:off x="7824429" y="2846611"/>
            <a:ext cx="953678" cy="276999"/>
          </a:xfrm>
          <a:prstGeom prst="rect">
            <a:avLst/>
          </a:prstGeom>
          <a:noFill/>
        </p:spPr>
        <p:txBody>
          <a:bodyPr wrap="square" rtlCol="0">
            <a:spAutoFit/>
          </a:bodyPr>
          <a:lstStyle/>
          <a:p>
            <a:r>
              <a:rPr lang="en-US" sz="1200" dirty="0" smtClean="0">
                <a:solidFill>
                  <a:schemeClr val="bg1"/>
                </a:solidFill>
                <a:latin typeface="Arial" panose="020B0604020202020204" pitchFamily="34" charset="0"/>
                <a:cs typeface="Arial" panose="020B0604020202020204" pitchFamily="34" charset="0"/>
              </a:rPr>
              <a:t>THEMIS</a:t>
            </a:r>
            <a:endParaRPr lang="en-US" sz="1200" dirty="0">
              <a:solidFill>
                <a:schemeClr val="bg1"/>
              </a:solidFill>
              <a:latin typeface="Arial" panose="020B0604020202020204" pitchFamily="34" charset="0"/>
              <a:cs typeface="Arial" panose="020B0604020202020204" pitchFamily="34" charset="0"/>
            </a:endParaRPr>
          </a:p>
        </p:txBody>
      </p:sp>
      <p:sp>
        <p:nvSpPr>
          <p:cNvPr id="14" name="Textfeld 13"/>
          <p:cNvSpPr txBox="1"/>
          <p:nvPr/>
        </p:nvSpPr>
        <p:spPr>
          <a:xfrm>
            <a:off x="7824429" y="5786390"/>
            <a:ext cx="775504" cy="276999"/>
          </a:xfrm>
          <a:prstGeom prst="rect">
            <a:avLst/>
          </a:prstGeom>
          <a:noFill/>
        </p:spPr>
        <p:txBody>
          <a:bodyPr wrap="square" rtlCol="0">
            <a:spAutoFit/>
          </a:bodyPr>
          <a:lstStyle/>
          <a:p>
            <a:r>
              <a:rPr lang="en-US" sz="1200" dirty="0" err="1" smtClean="0">
                <a:solidFill>
                  <a:schemeClr val="bg1"/>
                </a:solidFill>
                <a:latin typeface="Arial" panose="020B0604020202020204" pitchFamily="34" charset="0"/>
                <a:cs typeface="Arial" panose="020B0604020202020204" pitchFamily="34" charset="0"/>
              </a:rPr>
              <a:t>HiRISE</a:t>
            </a:r>
            <a:endParaRPr lang="en-US" sz="1200" dirty="0">
              <a:solidFill>
                <a:schemeClr val="bg1"/>
              </a:solidFill>
              <a:latin typeface="Arial" panose="020B0604020202020204" pitchFamily="34" charset="0"/>
              <a:cs typeface="Arial" panose="020B0604020202020204" pitchFamily="34" charset="0"/>
            </a:endParaRPr>
          </a:p>
        </p:txBody>
      </p:sp>
      <p:sp>
        <p:nvSpPr>
          <p:cNvPr id="15" name="Textfeld 14"/>
          <p:cNvSpPr txBox="1"/>
          <p:nvPr/>
        </p:nvSpPr>
        <p:spPr>
          <a:xfrm>
            <a:off x="646609" y="5737243"/>
            <a:ext cx="1431584" cy="276999"/>
          </a:xfrm>
          <a:prstGeom prst="rect">
            <a:avLst/>
          </a:prstGeom>
          <a:noFill/>
        </p:spPr>
        <p:txBody>
          <a:bodyPr wrap="square" rtlCol="0">
            <a:spAutoFit/>
          </a:bodyPr>
          <a:lstStyle/>
          <a:p>
            <a:r>
              <a:rPr lang="en-US" sz="1200" dirty="0" err="1" smtClean="0">
                <a:solidFill>
                  <a:schemeClr val="bg1"/>
                </a:solidFill>
                <a:latin typeface="Arial" panose="020B0604020202020204" pitchFamily="34" charset="0"/>
                <a:cs typeface="Arial" panose="020B0604020202020204" pitchFamily="34" charset="0"/>
              </a:rPr>
              <a:t>HiRISE</a:t>
            </a:r>
            <a:endParaRPr lang="en-US" sz="1200" dirty="0">
              <a:solidFill>
                <a:schemeClr val="bg1"/>
              </a:solidFill>
              <a:latin typeface="Arial" panose="020B0604020202020204" pitchFamily="34" charset="0"/>
              <a:cs typeface="Arial" panose="020B0604020202020204" pitchFamily="34" charset="0"/>
            </a:endParaRPr>
          </a:p>
        </p:txBody>
      </p:sp>
      <p:sp>
        <p:nvSpPr>
          <p:cNvPr id="16" name="Textfeld 15"/>
          <p:cNvSpPr txBox="1"/>
          <p:nvPr/>
        </p:nvSpPr>
        <p:spPr>
          <a:xfrm>
            <a:off x="683568" y="2832076"/>
            <a:ext cx="1430782" cy="276999"/>
          </a:xfrm>
          <a:prstGeom prst="rect">
            <a:avLst/>
          </a:prstGeom>
          <a:noFill/>
        </p:spPr>
        <p:txBody>
          <a:bodyPr wrap="square" rtlCol="0">
            <a:spAutoFit/>
          </a:bodyPr>
          <a:lstStyle/>
          <a:p>
            <a:r>
              <a:rPr lang="en-US" sz="1200" dirty="0" smtClean="0">
                <a:solidFill>
                  <a:schemeClr val="bg1"/>
                </a:solidFill>
                <a:latin typeface="Arial" panose="020B0604020202020204" pitchFamily="34" charset="0"/>
                <a:cs typeface="Arial" panose="020B0604020202020204" pitchFamily="34" charset="0"/>
              </a:rPr>
              <a:t>HRSC</a:t>
            </a:r>
            <a:endParaRPr lang="en-US" sz="1200" dirty="0">
              <a:solidFill>
                <a:schemeClr val="bg1"/>
              </a:solidFill>
              <a:latin typeface="Arial" panose="020B0604020202020204" pitchFamily="34" charset="0"/>
              <a:cs typeface="Arial" panose="020B0604020202020204" pitchFamily="34" charset="0"/>
            </a:endParaRPr>
          </a:p>
        </p:txBody>
      </p:sp>
      <p:sp>
        <p:nvSpPr>
          <p:cNvPr id="18" name="Titel 6"/>
          <p:cNvSpPr txBox="1">
            <a:spLocks/>
          </p:cNvSpPr>
          <p:nvPr/>
        </p:nvSpPr>
        <p:spPr>
          <a:xfrm>
            <a:off x="288432" y="98525"/>
            <a:ext cx="8172000" cy="738187"/>
          </a:xfrm>
          <a:prstGeom prst="rect">
            <a:avLst/>
          </a:prstGeom>
        </p:spPr>
        <p:txBody>
          <a:bodyPr/>
          <a:lstStyle>
            <a:lvl1pPr algn="l" defTabSz="914400" rtl="0" eaLnBrk="1" latinLnBrk="0" hangingPunct="1">
              <a:spcBef>
                <a:spcPct val="0"/>
              </a:spcBef>
              <a:buNone/>
              <a:defRPr sz="2400" b="1" kern="1200">
                <a:solidFill>
                  <a:srgbClr val="686868"/>
                </a:solidFill>
                <a:latin typeface="Arial" pitchFamily="34" charset="0"/>
                <a:ea typeface="+mj-ea"/>
                <a:cs typeface="Arial" pitchFamily="34" charset="0"/>
              </a:defRPr>
            </a:lvl1pPr>
          </a:lstStyle>
          <a:p>
            <a:r>
              <a:rPr lang="en-GB" sz="1800" dirty="0" err="1" smtClean="0"/>
              <a:t>Dünen</a:t>
            </a:r>
            <a:r>
              <a:rPr lang="en-GB" sz="1800" dirty="0" smtClean="0"/>
              <a:t> auf </a:t>
            </a:r>
            <a:r>
              <a:rPr lang="en-GB" sz="1800" dirty="0" err="1" smtClean="0"/>
              <a:t>dem</a:t>
            </a:r>
            <a:r>
              <a:rPr lang="en-GB" sz="1800" dirty="0" smtClean="0"/>
              <a:t> Mars - </a:t>
            </a:r>
            <a:r>
              <a:rPr lang="en-GB" sz="1800" dirty="0" err="1" smtClean="0"/>
              <a:t>Hintergrund</a:t>
            </a:r>
            <a:endParaRPr lang="en-GB" sz="1800" dirty="0"/>
          </a:p>
        </p:txBody>
      </p:sp>
    </p:spTree>
    <p:extLst>
      <p:ext uri="{BB962C8B-B14F-4D97-AF65-F5344CB8AC3E}">
        <p14:creationId xmlns:p14="http://schemas.microsoft.com/office/powerpoint/2010/main" val="39119616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Mission </a:t>
            </a:r>
            <a:r>
              <a:rPr lang="de-DE" dirty="0" err="1" smtClean="0"/>
              <a:t>Examples</a:t>
            </a:r>
            <a:r>
              <a:rPr lang="de-DE" dirty="0" smtClean="0"/>
              <a:t/>
            </a:r>
            <a:br>
              <a:rPr lang="de-DE" dirty="0" smtClean="0"/>
            </a:br>
            <a:r>
              <a:rPr lang="de-DE" dirty="0" smtClean="0"/>
              <a:t/>
            </a:r>
            <a:br>
              <a:rPr lang="de-DE" dirty="0" smtClean="0"/>
            </a:br>
            <a:endParaRPr lang="de-DE" dirty="0"/>
          </a:p>
        </p:txBody>
      </p:sp>
      <p:sp>
        <p:nvSpPr>
          <p:cNvPr id="3" name="Inhaltsplatzhalter 2"/>
          <p:cNvSpPr>
            <a:spLocks noGrp="1"/>
          </p:cNvSpPr>
          <p:nvPr>
            <p:ph idx="1"/>
          </p:nvPr>
        </p:nvSpPr>
        <p:spPr>
          <a:xfrm>
            <a:off x="179512" y="1124744"/>
            <a:ext cx="4536504" cy="4896544"/>
          </a:xfrm>
        </p:spPr>
        <p:txBody>
          <a:bodyPr>
            <a:normAutofit/>
          </a:bodyPr>
          <a:lstStyle/>
          <a:p>
            <a:pPr marL="0" indent="0">
              <a:buNone/>
            </a:pPr>
            <a:r>
              <a:rPr lang="en-US" sz="2000" b="1" dirty="0" smtClean="0"/>
              <a:t>Jupiter:</a:t>
            </a:r>
            <a:r>
              <a:rPr lang="en-US" sz="2000" dirty="0" smtClean="0"/>
              <a:t> </a:t>
            </a:r>
            <a:r>
              <a:rPr lang="en-US" sz="2000" dirty="0"/>
              <a:t>is the largest planet in our solar </a:t>
            </a:r>
            <a:r>
              <a:rPr lang="en-US" sz="2000" dirty="0" smtClean="0"/>
              <a:t>system (11x)</a:t>
            </a:r>
          </a:p>
          <a:p>
            <a:pPr marL="0" indent="0">
              <a:buNone/>
            </a:pPr>
            <a:endParaRPr lang="en-US" sz="2000" dirty="0" smtClean="0"/>
          </a:p>
          <a:p>
            <a:pPr marL="0" indent="0">
              <a:buNone/>
            </a:pPr>
            <a:r>
              <a:rPr lang="en-US" sz="2000" dirty="0" smtClean="0"/>
              <a:t>First </a:t>
            </a:r>
            <a:r>
              <a:rPr lang="en-US" sz="2000" dirty="0"/>
              <a:t>images of Jupiter were taken by Pioneer 10/11 in 1973(74) and it was photographed by the Voyager 1/2 </a:t>
            </a:r>
            <a:r>
              <a:rPr lang="en-US" sz="2000" dirty="0" smtClean="0"/>
              <a:t>in </a:t>
            </a:r>
            <a:r>
              <a:rPr lang="en-US" sz="2000" dirty="0"/>
              <a:t>1979 </a:t>
            </a:r>
            <a:endParaRPr lang="en-US" sz="2000" dirty="0" smtClean="0"/>
          </a:p>
          <a:p>
            <a:pPr marL="0" indent="0">
              <a:buNone/>
            </a:pPr>
            <a:endParaRPr lang="en-US" sz="2000" dirty="0" smtClean="0"/>
          </a:p>
          <a:p>
            <a:pPr marL="0" indent="0">
              <a:buNone/>
            </a:pPr>
            <a:r>
              <a:rPr lang="en-US" sz="2000" dirty="0" smtClean="0"/>
              <a:t>The </a:t>
            </a:r>
            <a:r>
              <a:rPr lang="en-US" sz="2000" dirty="0"/>
              <a:t>highest resolution images of Jupiter (with global coverage and in </a:t>
            </a:r>
            <a:r>
              <a:rPr lang="en-US" sz="2000" dirty="0" err="1"/>
              <a:t>colour</a:t>
            </a:r>
            <a:r>
              <a:rPr lang="en-US" sz="2000" dirty="0"/>
              <a:t>) were taken by the Cassini Imaging Science Subsystem (ISS) in 2000 on its path to Saturn</a:t>
            </a:r>
            <a:r>
              <a:rPr lang="en-US" sz="2000" dirty="0" smtClean="0"/>
              <a:t>.</a:t>
            </a:r>
          </a:p>
          <a:p>
            <a:r>
              <a:rPr lang="en-US" sz="2000" dirty="0" smtClean="0"/>
              <a:t> </a:t>
            </a:r>
            <a:endParaRPr lang="de-DE" dirty="0"/>
          </a:p>
        </p:txBody>
      </p:sp>
      <p:sp>
        <p:nvSpPr>
          <p:cNvPr id="4" name="Foliennummernplatzhalter 3"/>
          <p:cNvSpPr>
            <a:spLocks noGrp="1"/>
          </p:cNvSpPr>
          <p:nvPr>
            <p:ph type="sldNum" sz="quarter" idx="10"/>
          </p:nvPr>
        </p:nvSpPr>
        <p:spPr/>
        <p:txBody>
          <a:bodyPr/>
          <a:lstStyle/>
          <a:p>
            <a:pPr>
              <a:defRPr/>
            </a:pPr>
            <a:r>
              <a:rPr lang="de-DE" smtClean="0"/>
              <a:t>www.DLR.de  •  Chart </a:t>
            </a:r>
            <a:fld id="{3506621A-C0A4-4A0C-B85C-C8F5CD15F720}" type="slidenum">
              <a:rPr lang="de-DE" smtClean="0"/>
              <a:pPr>
                <a:defRPr/>
              </a:pPr>
              <a:t>23</a:t>
            </a:fld>
            <a:endParaRPr lang="de-DE" dirty="0"/>
          </a:p>
        </p:txBody>
      </p:sp>
      <p:sp>
        <p:nvSpPr>
          <p:cNvPr id="5" name="Textfeld 4"/>
          <p:cNvSpPr txBox="1"/>
          <p:nvPr/>
        </p:nvSpPr>
        <p:spPr>
          <a:xfrm>
            <a:off x="4660317" y="5157192"/>
            <a:ext cx="4568634" cy="1092607"/>
          </a:xfrm>
          <a:prstGeom prst="rect">
            <a:avLst/>
          </a:prstGeom>
          <a:noFill/>
        </p:spPr>
        <p:txBody>
          <a:bodyPr wrap="square" rtlCol="0">
            <a:spAutoFit/>
          </a:bodyPr>
          <a:lstStyle/>
          <a:p>
            <a:r>
              <a:rPr lang="de-DE" sz="1600" dirty="0">
                <a:latin typeface="Matura MT Script Capitals" panose="03020802060602070202" pitchFamily="66" charset="0"/>
              </a:rPr>
              <a:t>Jupiter in </a:t>
            </a:r>
            <a:r>
              <a:rPr lang="de-DE" sz="1600" dirty="0" err="1" smtClean="0">
                <a:latin typeface="Matura MT Script Capitals" panose="03020802060602070202" pitchFamily="66" charset="0"/>
              </a:rPr>
              <a:t>natural</a:t>
            </a:r>
            <a:r>
              <a:rPr lang="de-DE" sz="1600" dirty="0" smtClean="0">
                <a:latin typeface="Matura MT Script Capitals" panose="03020802060602070202" pitchFamily="66" charset="0"/>
              </a:rPr>
              <a:t> </a:t>
            </a:r>
            <a:r>
              <a:rPr lang="de-DE" sz="1600" dirty="0" err="1" smtClean="0">
                <a:latin typeface="Matura MT Script Capitals" panose="03020802060602070202" pitchFamily="66" charset="0"/>
              </a:rPr>
              <a:t>colors</a:t>
            </a:r>
            <a:r>
              <a:rPr lang="de-DE" sz="1600" dirty="0" smtClean="0">
                <a:latin typeface="Matura MT Script Capitals" panose="03020802060602070202" pitchFamily="66" charset="0"/>
              </a:rPr>
              <a:t>; with </a:t>
            </a:r>
            <a:r>
              <a:rPr lang="de-DE" sz="1600" dirty="0" err="1" smtClean="0">
                <a:latin typeface="Matura MT Script Capitals" panose="03020802060602070202" pitchFamily="66" charset="0"/>
              </a:rPr>
              <a:t>shadow</a:t>
            </a:r>
            <a:r>
              <a:rPr lang="de-DE" sz="1600" dirty="0" smtClean="0">
                <a:latin typeface="Matura MT Script Capitals" panose="03020802060602070202" pitchFamily="66" charset="0"/>
              </a:rPr>
              <a:t> </a:t>
            </a:r>
            <a:r>
              <a:rPr lang="de-DE" sz="1600" dirty="0" err="1" smtClean="0">
                <a:latin typeface="Matura MT Script Capitals" panose="03020802060602070202" pitchFamily="66" charset="0"/>
              </a:rPr>
              <a:t>from</a:t>
            </a:r>
            <a:r>
              <a:rPr lang="de-DE" sz="1600" dirty="0" smtClean="0">
                <a:latin typeface="Matura MT Script Capitals" panose="03020802060602070202" pitchFamily="66" charset="0"/>
              </a:rPr>
              <a:t> </a:t>
            </a:r>
            <a:r>
              <a:rPr lang="de-DE" sz="1600" dirty="0" err="1" smtClean="0">
                <a:latin typeface="Matura MT Script Capitals" panose="03020802060602070202" pitchFamily="66" charset="0"/>
              </a:rPr>
              <a:t>the</a:t>
            </a:r>
            <a:r>
              <a:rPr lang="de-DE" sz="1600" dirty="0" smtClean="0">
                <a:latin typeface="Matura MT Script Capitals" panose="03020802060602070202" pitchFamily="66" charset="0"/>
              </a:rPr>
              <a:t> </a:t>
            </a:r>
            <a:r>
              <a:rPr lang="de-DE" sz="1600" dirty="0" err="1" smtClean="0">
                <a:latin typeface="Matura MT Script Capitals" panose="03020802060602070202" pitchFamily="66" charset="0"/>
              </a:rPr>
              <a:t>moon</a:t>
            </a:r>
            <a:r>
              <a:rPr lang="de-DE" sz="1600" dirty="0" smtClean="0">
                <a:latin typeface="Matura MT Script Capitals" panose="03020802060602070202" pitchFamily="66" charset="0"/>
              </a:rPr>
              <a:t> Europa </a:t>
            </a:r>
            <a:r>
              <a:rPr lang="de-DE" sz="1600" dirty="0" err="1" smtClean="0">
                <a:latin typeface="Matura MT Script Capitals" panose="03020802060602070202" pitchFamily="66" charset="0"/>
              </a:rPr>
              <a:t>taken</a:t>
            </a:r>
            <a:r>
              <a:rPr lang="de-DE" sz="1600" dirty="0" smtClean="0">
                <a:latin typeface="Matura MT Script Capitals" panose="03020802060602070202" pitchFamily="66" charset="0"/>
              </a:rPr>
              <a:t> </a:t>
            </a:r>
            <a:r>
              <a:rPr lang="de-DE" sz="1600" dirty="0" err="1" smtClean="0">
                <a:latin typeface="Matura MT Script Capitals" panose="03020802060602070202" pitchFamily="66" charset="0"/>
              </a:rPr>
              <a:t>by</a:t>
            </a:r>
            <a:r>
              <a:rPr lang="de-DE" sz="1600" dirty="0" smtClean="0">
                <a:latin typeface="Matura MT Script Capitals" panose="03020802060602070202" pitchFamily="66" charset="0"/>
              </a:rPr>
              <a:t> </a:t>
            </a:r>
            <a:r>
              <a:rPr lang="de-DE" sz="1600" dirty="0" err="1" smtClean="0">
                <a:latin typeface="Matura MT Script Capitals" panose="03020802060602070202" pitchFamily="66" charset="0"/>
              </a:rPr>
              <a:t>Sassini</a:t>
            </a:r>
            <a:r>
              <a:rPr lang="de-DE" sz="1600" dirty="0" smtClean="0">
                <a:latin typeface="Matura MT Script Capitals" panose="03020802060602070202" pitchFamily="66" charset="0"/>
              </a:rPr>
              <a:t>-</a:t>
            </a:r>
            <a:r>
              <a:rPr lang="de-DE" sz="1600" dirty="0" smtClean="0">
                <a:latin typeface="MS Reference Sans Serif" panose="020B0604030504040204" pitchFamily="34" charset="0"/>
              </a:rPr>
              <a:t>ISS</a:t>
            </a:r>
            <a:r>
              <a:rPr lang="de-DE" sz="1600" dirty="0" smtClean="0">
                <a:latin typeface="Matura MT Script Capitals" panose="03020802060602070202" pitchFamily="66" charset="0"/>
              </a:rPr>
              <a:t> </a:t>
            </a:r>
            <a:r>
              <a:rPr lang="de-DE" sz="1600" dirty="0" err="1" smtClean="0">
                <a:latin typeface="Matura MT Script Capitals" panose="03020802060602070202" pitchFamily="66" charset="0"/>
              </a:rPr>
              <a:t>at</a:t>
            </a:r>
            <a:r>
              <a:rPr lang="de-DE" sz="1600" dirty="0" smtClean="0">
                <a:latin typeface="Matura MT Script Capitals" panose="03020802060602070202" pitchFamily="66" charset="0"/>
              </a:rPr>
              <a:t> </a:t>
            </a:r>
            <a:r>
              <a:rPr lang="de-DE" sz="1600" dirty="0">
                <a:latin typeface="Matura MT Script Capitals" panose="03020802060602070202" pitchFamily="66" charset="0"/>
              </a:rPr>
              <a:t>7. </a:t>
            </a:r>
            <a:r>
              <a:rPr lang="de-DE" sz="1600" dirty="0" err="1" smtClean="0">
                <a:latin typeface="Matura MT Script Capitals" panose="03020802060602070202" pitchFamily="66" charset="0"/>
              </a:rPr>
              <a:t>December</a:t>
            </a:r>
            <a:r>
              <a:rPr lang="de-DE" sz="1600" dirty="0" smtClean="0">
                <a:latin typeface="Matura MT Script Capitals" panose="03020802060602070202" pitchFamily="66" charset="0"/>
              </a:rPr>
              <a:t> </a:t>
            </a:r>
            <a:r>
              <a:rPr lang="de-DE" sz="1600" dirty="0">
                <a:latin typeface="Matura MT Script Capitals" panose="03020802060602070202" pitchFamily="66" charset="0"/>
              </a:rPr>
              <a:t>2000</a:t>
            </a:r>
          </a:p>
        </p:txBody>
      </p:sp>
      <p:pic>
        <p:nvPicPr>
          <p:cNvPr id="3074" name="Picture 2" descr="Jupiter in natürlichen Farben mit Schatten des Mondes Europa, fotografiert von der Raumsonde Cassin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8752" y="1262172"/>
            <a:ext cx="3811763" cy="3672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Jupitermond Europa, aufgenommen aus einer Entfernung von 677.000 km von der Raumsonde Galileo am 7. September 199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0515" y="116632"/>
            <a:ext cx="144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www.planeterde.de/Members/holgerkroker/1205/Ganymede_Collag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38752" y="116632"/>
            <a:ext cx="1440000" cy="14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49427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Mission </a:t>
            </a:r>
            <a:r>
              <a:rPr lang="de-DE" dirty="0" err="1" smtClean="0"/>
              <a:t>Examples</a:t>
            </a:r>
            <a:r>
              <a:rPr lang="de-DE" dirty="0" smtClean="0"/>
              <a:t/>
            </a:r>
            <a:br>
              <a:rPr lang="de-DE" dirty="0" smtClean="0"/>
            </a:br>
            <a:r>
              <a:rPr lang="de-DE" dirty="0" smtClean="0"/>
              <a:t/>
            </a:r>
            <a:br>
              <a:rPr lang="de-DE" dirty="0" smtClean="0"/>
            </a:br>
            <a:endParaRPr lang="de-DE" dirty="0"/>
          </a:p>
        </p:txBody>
      </p:sp>
      <p:sp>
        <p:nvSpPr>
          <p:cNvPr id="3" name="Inhaltsplatzhalter 2"/>
          <p:cNvSpPr>
            <a:spLocks noGrp="1"/>
          </p:cNvSpPr>
          <p:nvPr>
            <p:ph idx="1"/>
          </p:nvPr>
        </p:nvSpPr>
        <p:spPr>
          <a:xfrm>
            <a:off x="179512" y="1124744"/>
            <a:ext cx="4536504" cy="4896544"/>
          </a:xfrm>
        </p:spPr>
        <p:txBody>
          <a:bodyPr>
            <a:normAutofit/>
          </a:bodyPr>
          <a:lstStyle/>
          <a:p>
            <a:pPr marL="0" indent="0">
              <a:buNone/>
            </a:pPr>
            <a:r>
              <a:rPr lang="en-US" sz="2000" b="1" dirty="0" smtClean="0"/>
              <a:t>Jupiter:</a:t>
            </a:r>
            <a:r>
              <a:rPr lang="en-US" sz="2000" dirty="0" smtClean="0"/>
              <a:t> </a:t>
            </a:r>
          </a:p>
          <a:p>
            <a:pPr marL="0" indent="0">
              <a:buNone/>
            </a:pPr>
            <a:endParaRPr lang="en-US" sz="2000" dirty="0" smtClean="0"/>
          </a:p>
          <a:p>
            <a:pPr marL="0" indent="0">
              <a:buNone/>
            </a:pPr>
            <a:r>
              <a:rPr lang="en-US" sz="2000" dirty="0" smtClean="0"/>
              <a:t>The ISS consist of a narrow angle camera with 2m focal length and a wide angle camera with 200mm focal length, </a:t>
            </a:r>
          </a:p>
          <a:p>
            <a:pPr marL="0" indent="0">
              <a:buNone/>
            </a:pPr>
            <a:endParaRPr lang="en-US" sz="2000" dirty="0"/>
          </a:p>
          <a:p>
            <a:pPr marL="0" indent="0">
              <a:buNone/>
            </a:pPr>
            <a:r>
              <a:rPr lang="en-US" sz="2000" dirty="0" smtClean="0"/>
              <a:t>both equipped with a 1kx1k full-frame front-side CCD detectors with 12 um pixel; </a:t>
            </a:r>
            <a:r>
              <a:rPr lang="en-US" sz="2000" dirty="0" err="1" smtClean="0"/>
              <a:t>Lumogen</a:t>
            </a:r>
            <a:r>
              <a:rPr lang="en-US" sz="2000" dirty="0" smtClean="0"/>
              <a:t> </a:t>
            </a:r>
            <a:r>
              <a:rPr lang="en-US" sz="2000" dirty="0" err="1" smtClean="0"/>
              <a:t>coated;produced</a:t>
            </a:r>
            <a:r>
              <a:rPr lang="en-US" sz="2000" dirty="0" smtClean="0"/>
              <a:t> by Fairchild (now BAE Systems) </a:t>
            </a:r>
            <a:endParaRPr lang="de-DE" dirty="0"/>
          </a:p>
        </p:txBody>
      </p:sp>
      <p:sp>
        <p:nvSpPr>
          <p:cNvPr id="4" name="Foliennummernplatzhalter 3"/>
          <p:cNvSpPr>
            <a:spLocks noGrp="1"/>
          </p:cNvSpPr>
          <p:nvPr>
            <p:ph type="sldNum" sz="quarter" idx="10"/>
          </p:nvPr>
        </p:nvSpPr>
        <p:spPr/>
        <p:txBody>
          <a:bodyPr/>
          <a:lstStyle/>
          <a:p>
            <a:pPr>
              <a:defRPr/>
            </a:pPr>
            <a:r>
              <a:rPr lang="de-DE" smtClean="0"/>
              <a:t>www.DLR.de  •  Chart </a:t>
            </a:r>
            <a:fld id="{3506621A-C0A4-4A0C-B85C-C8F5CD15F720}" type="slidenum">
              <a:rPr lang="de-DE" smtClean="0"/>
              <a:pPr>
                <a:defRPr/>
              </a:pPr>
              <a:t>24</a:t>
            </a:fld>
            <a:endParaRPr lang="de-DE" dirty="0"/>
          </a:p>
        </p:txBody>
      </p:sp>
      <p:sp>
        <p:nvSpPr>
          <p:cNvPr id="5" name="Textfeld 4"/>
          <p:cNvSpPr txBox="1"/>
          <p:nvPr/>
        </p:nvSpPr>
        <p:spPr>
          <a:xfrm>
            <a:off x="4660317" y="5157192"/>
            <a:ext cx="4568634" cy="759182"/>
          </a:xfrm>
          <a:prstGeom prst="rect">
            <a:avLst/>
          </a:prstGeom>
          <a:noFill/>
        </p:spPr>
        <p:txBody>
          <a:bodyPr wrap="square" rtlCol="0">
            <a:spAutoFit/>
          </a:bodyPr>
          <a:lstStyle/>
          <a:p>
            <a:r>
              <a:rPr lang="de-DE" sz="1600" dirty="0" smtClean="0">
                <a:latin typeface="Matura MT Script Capitals" panose="03020802060602070202" pitchFamily="66" charset="0"/>
              </a:rPr>
              <a:t>Cassini </a:t>
            </a:r>
            <a:r>
              <a:rPr lang="de-DE" sz="1600" dirty="0" smtClean="0">
                <a:latin typeface="MS Reference Sans Serif" panose="020B0604030504040204" pitchFamily="34" charset="0"/>
              </a:rPr>
              <a:t>ISS</a:t>
            </a:r>
            <a:r>
              <a:rPr lang="de-DE" sz="1600" dirty="0" smtClean="0">
                <a:latin typeface="Matura MT Script Capitals" panose="03020802060602070202" pitchFamily="66" charset="0"/>
              </a:rPr>
              <a:t>- Wide-angle </a:t>
            </a:r>
            <a:r>
              <a:rPr lang="de-DE" sz="1600" dirty="0" err="1" smtClean="0">
                <a:latin typeface="Matura MT Script Capitals" panose="03020802060602070202" pitchFamily="66" charset="0"/>
              </a:rPr>
              <a:t>camera</a:t>
            </a:r>
            <a:r>
              <a:rPr lang="de-DE" sz="1600" dirty="0" smtClean="0">
                <a:latin typeface="Matura MT Script Capitals" panose="03020802060602070202" pitchFamily="66" charset="0"/>
              </a:rPr>
              <a:t> Head </a:t>
            </a:r>
            <a:r>
              <a:rPr lang="de-DE" sz="1600" dirty="0" err="1" smtClean="0">
                <a:latin typeface="Matura MT Script Capitals" panose="03020802060602070202" pitchFamily="66" charset="0"/>
              </a:rPr>
              <a:t>Assembly</a:t>
            </a:r>
            <a:endParaRPr lang="de-DE" sz="1600" dirty="0">
              <a:latin typeface="Matura MT Script Capitals" panose="03020802060602070202" pitchFamily="66"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0925" y="1124744"/>
            <a:ext cx="4328695" cy="356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34182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Mission </a:t>
            </a:r>
            <a:r>
              <a:rPr lang="de-DE" dirty="0" err="1" smtClean="0"/>
              <a:t>Examples</a:t>
            </a:r>
            <a:r>
              <a:rPr lang="de-DE" dirty="0" smtClean="0"/>
              <a:t/>
            </a:r>
            <a:br>
              <a:rPr lang="de-DE" dirty="0" smtClean="0"/>
            </a:br>
            <a:r>
              <a:rPr lang="de-DE" dirty="0" smtClean="0"/>
              <a:t/>
            </a:r>
            <a:br>
              <a:rPr lang="de-DE" dirty="0" smtClean="0"/>
            </a:br>
            <a:endParaRPr lang="de-DE" dirty="0"/>
          </a:p>
        </p:txBody>
      </p:sp>
      <p:sp>
        <p:nvSpPr>
          <p:cNvPr id="3" name="Inhaltsplatzhalter 2"/>
          <p:cNvSpPr>
            <a:spLocks noGrp="1"/>
          </p:cNvSpPr>
          <p:nvPr>
            <p:ph idx="1"/>
          </p:nvPr>
        </p:nvSpPr>
        <p:spPr>
          <a:xfrm>
            <a:off x="179512" y="1124744"/>
            <a:ext cx="4536504" cy="4896544"/>
          </a:xfrm>
        </p:spPr>
        <p:txBody>
          <a:bodyPr>
            <a:normAutofit/>
          </a:bodyPr>
          <a:lstStyle/>
          <a:p>
            <a:r>
              <a:rPr lang="en-US" sz="2000" b="1" dirty="0"/>
              <a:t>Saturn</a:t>
            </a:r>
            <a:r>
              <a:rPr lang="en-US" sz="2000" dirty="0"/>
              <a:t> is probably the most beautiful planet in our system with its characteristic ring system.</a:t>
            </a:r>
            <a:endParaRPr lang="de-DE" sz="2000" dirty="0"/>
          </a:p>
          <a:p>
            <a:r>
              <a:rPr lang="en-US" sz="2000" dirty="0"/>
              <a:t>The Cassini Imaging System arrived at Saturn in 2004 and </a:t>
            </a:r>
            <a:r>
              <a:rPr lang="en-US" sz="2000" dirty="0" smtClean="0"/>
              <a:t>delivered </a:t>
            </a:r>
            <a:r>
              <a:rPr lang="en-US" sz="2000" dirty="0"/>
              <a:t>high resolution images of Saturn, its ring system and the icy moons</a:t>
            </a:r>
            <a:r>
              <a:rPr lang="en-US" sz="2000" dirty="0" smtClean="0"/>
              <a:t>.</a:t>
            </a:r>
          </a:p>
          <a:p>
            <a:endParaRPr lang="de-DE" sz="2000" dirty="0"/>
          </a:p>
          <a:p>
            <a:r>
              <a:rPr lang="en-US" sz="2000" dirty="0" smtClean="0"/>
              <a:t>The Cassini </a:t>
            </a:r>
            <a:r>
              <a:rPr lang="en-US" sz="2000" dirty="0"/>
              <a:t>spacecraft was equipped with the European Space Agency's Huygens probe that carried the DISR imaging system (DISR: Descent Imager/Spectral Radiometer). </a:t>
            </a:r>
            <a:endParaRPr lang="de-DE" dirty="0"/>
          </a:p>
        </p:txBody>
      </p:sp>
      <p:sp>
        <p:nvSpPr>
          <p:cNvPr id="4" name="Foliennummernplatzhalter 3"/>
          <p:cNvSpPr>
            <a:spLocks noGrp="1"/>
          </p:cNvSpPr>
          <p:nvPr>
            <p:ph type="sldNum" sz="quarter" idx="10"/>
          </p:nvPr>
        </p:nvSpPr>
        <p:spPr/>
        <p:txBody>
          <a:bodyPr/>
          <a:lstStyle/>
          <a:p>
            <a:pPr>
              <a:defRPr/>
            </a:pPr>
            <a:r>
              <a:rPr lang="de-DE" smtClean="0"/>
              <a:t>www.DLR.de  •  Chart </a:t>
            </a:r>
            <a:fld id="{3506621A-C0A4-4A0C-B85C-C8F5CD15F720}" type="slidenum">
              <a:rPr lang="de-DE" smtClean="0"/>
              <a:pPr>
                <a:defRPr/>
              </a:pPr>
              <a:t>25</a:t>
            </a:fld>
            <a:endParaRPr lang="de-DE" dirty="0"/>
          </a:p>
        </p:txBody>
      </p:sp>
      <p:sp>
        <p:nvSpPr>
          <p:cNvPr id="5" name="Textfeld 4"/>
          <p:cNvSpPr txBox="1"/>
          <p:nvPr/>
        </p:nvSpPr>
        <p:spPr>
          <a:xfrm>
            <a:off x="4660317" y="5157192"/>
            <a:ext cx="4568634" cy="1426031"/>
          </a:xfrm>
          <a:prstGeom prst="rect">
            <a:avLst/>
          </a:prstGeom>
          <a:noFill/>
        </p:spPr>
        <p:txBody>
          <a:bodyPr wrap="square" rtlCol="0">
            <a:spAutoFit/>
          </a:bodyPr>
          <a:lstStyle/>
          <a:p>
            <a:pPr>
              <a:buNone/>
            </a:pPr>
            <a:r>
              <a:rPr lang="en-US" sz="1600" dirty="0" smtClean="0">
                <a:latin typeface="Matura MT Script Capitals" panose="03020802060602070202" pitchFamily="66" charset="0"/>
              </a:rPr>
              <a:t>Artists </a:t>
            </a:r>
            <a:r>
              <a:rPr lang="en-US" sz="1600" dirty="0">
                <a:latin typeface="Matura MT Script Capitals" panose="03020802060602070202" pitchFamily="66" charset="0"/>
              </a:rPr>
              <a:t>impression of the Cassini spacecraft at Saturn. Credit: NASA</a:t>
            </a:r>
            <a:r>
              <a:rPr lang="en-US" sz="1600" dirty="0"/>
              <a:t/>
            </a:r>
            <a:br>
              <a:rPr lang="en-US" sz="1600" dirty="0"/>
            </a:br>
            <a:endParaRPr lang="en-US" sz="1600" dirty="0"/>
          </a:p>
          <a:p>
            <a:r>
              <a:rPr lang="de-DE" sz="1600" dirty="0" smtClean="0">
                <a:latin typeface="Matura MT Script Capitals" panose="03020802060602070202" pitchFamily="66" charset="0"/>
              </a:rPr>
              <a:t>x</a:t>
            </a:r>
            <a:endParaRPr lang="de-DE" sz="1600" dirty="0">
              <a:latin typeface="Matura MT Script Capitals" panose="03020802060602070202" pitchFamily="66" charset="0"/>
            </a:endParaRPr>
          </a:p>
        </p:txBody>
      </p:sp>
      <p:pic>
        <p:nvPicPr>
          <p:cNvPr id="3082" name="Picture 10" descr="Cassin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5883" y="1916624"/>
            <a:ext cx="4187153" cy="31320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d1jqu7g1y74ds1.cloudfront.net/wp-content/uploads/2012/12/Titan-RGB-11-28-12-JMajor-580x56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45883" y="44624"/>
            <a:ext cx="1928529" cy="18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98237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Mission </a:t>
            </a:r>
            <a:r>
              <a:rPr lang="de-DE" dirty="0" err="1" smtClean="0"/>
              <a:t>Examples</a:t>
            </a:r>
            <a:r>
              <a:rPr lang="de-DE" dirty="0" smtClean="0"/>
              <a:t/>
            </a:r>
            <a:br>
              <a:rPr lang="de-DE" dirty="0" smtClean="0"/>
            </a:br>
            <a:r>
              <a:rPr lang="de-DE" dirty="0" smtClean="0"/>
              <a:t/>
            </a:r>
            <a:br>
              <a:rPr lang="de-DE" dirty="0" smtClean="0"/>
            </a:br>
            <a:endParaRPr lang="de-DE" dirty="0"/>
          </a:p>
        </p:txBody>
      </p:sp>
      <p:sp>
        <p:nvSpPr>
          <p:cNvPr id="3" name="Inhaltsplatzhalter 2"/>
          <p:cNvSpPr>
            <a:spLocks noGrp="1"/>
          </p:cNvSpPr>
          <p:nvPr>
            <p:ph idx="1"/>
          </p:nvPr>
        </p:nvSpPr>
        <p:spPr>
          <a:xfrm>
            <a:off x="179512" y="1124744"/>
            <a:ext cx="4536504" cy="4896544"/>
          </a:xfrm>
        </p:spPr>
        <p:txBody>
          <a:bodyPr>
            <a:normAutofit/>
          </a:bodyPr>
          <a:lstStyle/>
          <a:p>
            <a:r>
              <a:rPr lang="en-US" sz="2000" dirty="0"/>
              <a:t>The Huygens probe land on Titan at 14 January </a:t>
            </a:r>
            <a:r>
              <a:rPr lang="en-US" sz="2000" dirty="0" smtClean="0"/>
              <a:t>2004 </a:t>
            </a:r>
            <a:r>
              <a:rPr lang="en-US" sz="2000" dirty="0"/>
              <a:t>and made a sequence of images during the 147-minute plunge through Titan’s thick atmosphere and after soft landing</a:t>
            </a:r>
            <a:r>
              <a:rPr lang="en-US" sz="2000" dirty="0" smtClean="0"/>
              <a:t>.</a:t>
            </a:r>
          </a:p>
          <a:p>
            <a:endParaRPr lang="en-US" sz="2000" dirty="0" smtClean="0"/>
          </a:p>
          <a:p>
            <a:r>
              <a:rPr lang="en-US" sz="2000" dirty="0"/>
              <a:t>The VIS-NIR detector of DISR is the same 512x256 FT CCD as the one used for the Imager for Mars Pathfinder </a:t>
            </a:r>
            <a:endParaRPr lang="en-US" sz="2000" dirty="0" smtClean="0"/>
          </a:p>
          <a:p>
            <a:endParaRPr lang="en-US" sz="2000" dirty="0"/>
          </a:p>
          <a:p>
            <a:r>
              <a:rPr lang="en-US" sz="2000" dirty="0" smtClean="0"/>
              <a:t>The </a:t>
            </a:r>
            <a:r>
              <a:rPr lang="en-US" sz="2000" dirty="0"/>
              <a:t>detector electronics was designed in Germany by the Max-Planck Institute for Solar System Research (MPS) – with Uwe Keller as the responsible </a:t>
            </a:r>
            <a:r>
              <a:rPr lang="en-US" sz="2000" dirty="0" err="1" smtClean="0"/>
              <a:t>CoI</a:t>
            </a:r>
            <a:r>
              <a:rPr lang="en-US" sz="2000" dirty="0"/>
              <a:t>)</a:t>
            </a:r>
            <a:endParaRPr lang="de-DE" sz="2000" dirty="0" smtClean="0"/>
          </a:p>
          <a:p>
            <a:endParaRPr lang="de-DE" sz="2000" dirty="0"/>
          </a:p>
        </p:txBody>
      </p:sp>
      <p:sp>
        <p:nvSpPr>
          <p:cNvPr id="4" name="Foliennummernplatzhalter 3"/>
          <p:cNvSpPr>
            <a:spLocks noGrp="1"/>
          </p:cNvSpPr>
          <p:nvPr>
            <p:ph type="sldNum" sz="quarter" idx="10"/>
          </p:nvPr>
        </p:nvSpPr>
        <p:spPr/>
        <p:txBody>
          <a:bodyPr/>
          <a:lstStyle/>
          <a:p>
            <a:pPr>
              <a:defRPr/>
            </a:pPr>
            <a:r>
              <a:rPr lang="de-DE" smtClean="0"/>
              <a:t>www.DLR.de  •  Chart </a:t>
            </a:r>
            <a:fld id="{3506621A-C0A4-4A0C-B85C-C8F5CD15F720}" type="slidenum">
              <a:rPr lang="de-DE" smtClean="0"/>
              <a:pPr>
                <a:defRPr/>
              </a:pPr>
              <a:t>26</a:t>
            </a:fld>
            <a:endParaRPr lang="de-DE" dirty="0"/>
          </a:p>
        </p:txBody>
      </p:sp>
      <p:sp>
        <p:nvSpPr>
          <p:cNvPr id="5" name="Textfeld 4"/>
          <p:cNvSpPr txBox="1"/>
          <p:nvPr/>
        </p:nvSpPr>
        <p:spPr>
          <a:xfrm>
            <a:off x="4660317" y="5301208"/>
            <a:ext cx="4568634" cy="1426031"/>
          </a:xfrm>
          <a:prstGeom prst="rect">
            <a:avLst/>
          </a:prstGeom>
          <a:noFill/>
        </p:spPr>
        <p:txBody>
          <a:bodyPr wrap="square" rtlCol="0">
            <a:spAutoFit/>
          </a:bodyPr>
          <a:lstStyle/>
          <a:p>
            <a:pPr>
              <a:buNone/>
            </a:pPr>
            <a:r>
              <a:rPr lang="en-US" sz="1600" dirty="0" smtClean="0">
                <a:latin typeface="Matura MT Script Capitals" panose="03020802060602070202" pitchFamily="66" charset="0"/>
              </a:rPr>
              <a:t>Artists </a:t>
            </a:r>
            <a:r>
              <a:rPr lang="en-US" sz="1600" dirty="0">
                <a:latin typeface="Matura MT Script Capitals" panose="03020802060602070202" pitchFamily="66" charset="0"/>
              </a:rPr>
              <a:t>impression of the Cassini spacecraft at Saturn. Credit: NASA</a:t>
            </a:r>
            <a:r>
              <a:rPr lang="en-US" sz="1600" dirty="0"/>
              <a:t/>
            </a:r>
            <a:br>
              <a:rPr lang="en-US" sz="1600" dirty="0"/>
            </a:br>
            <a:endParaRPr lang="en-US" sz="1600" dirty="0"/>
          </a:p>
          <a:p>
            <a:r>
              <a:rPr lang="de-DE" sz="1600" dirty="0" smtClean="0">
                <a:latin typeface="Matura MT Script Capitals" panose="03020802060602070202" pitchFamily="66" charset="0"/>
              </a:rPr>
              <a:t>x</a:t>
            </a:r>
            <a:endParaRPr lang="de-DE" sz="1600" dirty="0">
              <a:latin typeface="Matura MT Script Capitals" panose="03020802060602070202" pitchFamily="66" charset="0"/>
            </a:endParaRPr>
          </a:p>
        </p:txBody>
      </p:sp>
      <p:pic>
        <p:nvPicPr>
          <p:cNvPr id="8194" name="Picture 2" descr="1-05-titan-huyge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2377033"/>
            <a:ext cx="3898900"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3" descr="IMG_779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293" y="101453"/>
            <a:ext cx="1793682" cy="22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56088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Mission </a:t>
            </a:r>
            <a:r>
              <a:rPr lang="de-DE" dirty="0" err="1" smtClean="0"/>
              <a:t>Examples</a:t>
            </a:r>
            <a:r>
              <a:rPr lang="de-DE" dirty="0" smtClean="0"/>
              <a:t/>
            </a:r>
            <a:br>
              <a:rPr lang="de-DE" dirty="0" smtClean="0"/>
            </a:br>
            <a:r>
              <a:rPr lang="de-DE" dirty="0" smtClean="0"/>
              <a:t/>
            </a:r>
            <a:br>
              <a:rPr lang="de-DE" dirty="0" smtClean="0"/>
            </a:br>
            <a:endParaRPr lang="de-DE" dirty="0"/>
          </a:p>
        </p:txBody>
      </p:sp>
      <p:sp>
        <p:nvSpPr>
          <p:cNvPr id="3" name="Inhaltsplatzhalter 2"/>
          <p:cNvSpPr>
            <a:spLocks noGrp="1"/>
          </p:cNvSpPr>
          <p:nvPr>
            <p:ph idx="1"/>
          </p:nvPr>
        </p:nvSpPr>
        <p:spPr>
          <a:xfrm>
            <a:off x="611560" y="1268760"/>
            <a:ext cx="7992888" cy="4896544"/>
          </a:xfrm>
        </p:spPr>
        <p:txBody>
          <a:bodyPr>
            <a:normAutofit/>
          </a:bodyPr>
          <a:lstStyle/>
          <a:p>
            <a:pPr marL="0" indent="0">
              <a:buNone/>
            </a:pPr>
            <a:r>
              <a:rPr lang="en-US" sz="2400" b="1" dirty="0" smtClean="0"/>
              <a:t>Small </a:t>
            </a:r>
            <a:r>
              <a:rPr lang="en-US" sz="2400" b="1" dirty="0"/>
              <a:t>bodies: asteroids and </a:t>
            </a:r>
            <a:r>
              <a:rPr lang="en-US" sz="2400" b="1" dirty="0" smtClean="0"/>
              <a:t>comets</a:t>
            </a:r>
          </a:p>
          <a:p>
            <a:pPr marL="0" indent="0">
              <a:buNone/>
            </a:pPr>
            <a:endParaRPr lang="de-DE" sz="2400" dirty="0"/>
          </a:p>
          <a:p>
            <a:r>
              <a:rPr lang="en-US" sz="2400" dirty="0"/>
              <a:t>There are countless small bodies like asteroids and comets - in our solar system. Most of the known asteroids are located in the so called main belt – between Mars and Jupiter. </a:t>
            </a:r>
            <a:endParaRPr lang="en-US" sz="2400" dirty="0" smtClean="0"/>
          </a:p>
          <a:p>
            <a:endParaRPr lang="en-US" sz="2400" dirty="0"/>
          </a:p>
          <a:p>
            <a:r>
              <a:rPr lang="en-US" sz="2400" dirty="0" smtClean="0"/>
              <a:t>The vast majority of the icy objects are at the edge of our solar system –at  the Kuiper belt and the </a:t>
            </a:r>
            <a:r>
              <a:rPr lang="en-US" sz="2400" dirty="0" err="1" smtClean="0"/>
              <a:t>Oort</a:t>
            </a:r>
            <a:r>
              <a:rPr lang="en-US" sz="2400" dirty="0" smtClean="0"/>
              <a:t> cloud.</a:t>
            </a:r>
          </a:p>
          <a:p>
            <a:pPr marL="0" indent="0">
              <a:buNone/>
            </a:pPr>
            <a:endParaRPr lang="de-DE" sz="2400" dirty="0" smtClean="0"/>
          </a:p>
          <a:p>
            <a:r>
              <a:rPr lang="en-US" sz="2400" dirty="0" smtClean="0"/>
              <a:t>In 1991, on its way to Jupiter, NASA’s Galileo probe transmitted first close-up image of an </a:t>
            </a:r>
            <a:r>
              <a:rPr lang="en-US" sz="2400" b="1" dirty="0" smtClean="0"/>
              <a:t>asteroid</a:t>
            </a:r>
            <a:r>
              <a:rPr lang="en-US" sz="2400" dirty="0" smtClean="0"/>
              <a:t> to Earth – </a:t>
            </a:r>
            <a:r>
              <a:rPr lang="en-US" sz="2400" dirty="0" err="1" smtClean="0"/>
              <a:t>Gaspra</a:t>
            </a:r>
            <a:r>
              <a:rPr lang="en-US" sz="2400" dirty="0" smtClean="0"/>
              <a:t>.</a:t>
            </a:r>
            <a:endParaRPr lang="de-DE" sz="2400" dirty="0" smtClean="0"/>
          </a:p>
          <a:p>
            <a:pPr marL="0" indent="0">
              <a:buNone/>
            </a:pPr>
            <a:endParaRPr lang="en-US" i="1" dirty="0"/>
          </a:p>
          <a:p>
            <a:pPr marL="0" indent="0">
              <a:buNone/>
            </a:pPr>
            <a:endParaRPr lang="de-DE" dirty="0"/>
          </a:p>
        </p:txBody>
      </p:sp>
      <p:sp>
        <p:nvSpPr>
          <p:cNvPr id="4" name="Foliennummernplatzhalter 3"/>
          <p:cNvSpPr>
            <a:spLocks noGrp="1"/>
          </p:cNvSpPr>
          <p:nvPr>
            <p:ph type="sldNum" sz="quarter" idx="10"/>
          </p:nvPr>
        </p:nvSpPr>
        <p:spPr/>
        <p:txBody>
          <a:bodyPr/>
          <a:lstStyle/>
          <a:p>
            <a:pPr>
              <a:defRPr/>
            </a:pPr>
            <a:r>
              <a:rPr lang="de-DE" smtClean="0"/>
              <a:t>www.DLR.de  •  Chart </a:t>
            </a:r>
            <a:fld id="{3506621A-C0A4-4A0C-B85C-C8F5CD15F720}" type="slidenum">
              <a:rPr lang="de-DE" smtClean="0"/>
              <a:pPr>
                <a:defRPr/>
              </a:pPr>
              <a:t>27</a:t>
            </a:fld>
            <a:endParaRPr lang="de-DE" dirty="0"/>
          </a:p>
        </p:txBody>
      </p:sp>
    </p:spTree>
    <p:extLst>
      <p:ext uri="{BB962C8B-B14F-4D97-AF65-F5344CB8AC3E}">
        <p14:creationId xmlns:p14="http://schemas.microsoft.com/office/powerpoint/2010/main" val="3789234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2"/>
          <p:cNvSpPr>
            <a:spLocks noGrp="1" noChangeArrowheads="1"/>
          </p:cNvSpPr>
          <p:nvPr>
            <p:ph type="title"/>
          </p:nvPr>
        </p:nvSpPr>
        <p:spPr/>
        <p:txBody>
          <a:bodyPr/>
          <a:lstStyle/>
          <a:p>
            <a:r>
              <a:rPr lang="de-DE" altLang="de-DE" dirty="0" err="1" smtClean="0"/>
              <a:t>Asteroids</a:t>
            </a:r>
            <a:r>
              <a:rPr lang="de-DE" altLang="de-DE" dirty="0" smtClean="0"/>
              <a:t>- </a:t>
            </a:r>
            <a:r>
              <a:rPr lang="de-DE" altLang="de-DE" dirty="0" err="1" smtClean="0"/>
              <a:t>detection</a:t>
            </a:r>
            <a:endParaRPr lang="de-DE" altLang="de-DE" dirty="0"/>
          </a:p>
        </p:txBody>
      </p:sp>
      <p:sp>
        <p:nvSpPr>
          <p:cNvPr id="421891" name="Rectangle 3"/>
          <p:cNvSpPr>
            <a:spLocks noGrp="1" noChangeArrowheads="1"/>
          </p:cNvSpPr>
          <p:nvPr>
            <p:ph type="body" idx="1"/>
          </p:nvPr>
        </p:nvSpPr>
        <p:spPr>
          <a:xfrm>
            <a:off x="395288" y="1557338"/>
            <a:ext cx="3816350" cy="4319587"/>
          </a:xfrm>
          <a:noFill/>
          <a:extLst>
            <a:ext uri="{909E8E84-426E-40DD-AFC4-6F175D3DCCD1}">
              <a14:hiddenFill xmlns:a14="http://schemas.microsoft.com/office/drawing/2010/main">
                <a:solidFill>
                  <a:srgbClr val="000000"/>
                </a:solidFill>
              </a14:hiddenFill>
            </a:ext>
          </a:extLst>
        </p:spPr>
        <p:txBody>
          <a:bodyPr/>
          <a:lstStyle/>
          <a:p>
            <a:pPr>
              <a:lnSpc>
                <a:spcPct val="90000"/>
              </a:lnSpc>
            </a:pPr>
            <a:r>
              <a:rPr lang="en-US" altLang="de-DE" sz="1900" dirty="0"/>
              <a:t>Satellite z-axis pointing in the general Sun direction</a:t>
            </a:r>
          </a:p>
          <a:p>
            <a:pPr>
              <a:lnSpc>
                <a:spcPct val="90000"/>
              </a:lnSpc>
            </a:pPr>
            <a:r>
              <a:rPr lang="en-US" altLang="de-DE" sz="1900" dirty="0"/>
              <a:t>Telescope scans the region at small solar elongation.</a:t>
            </a:r>
          </a:p>
          <a:p>
            <a:pPr>
              <a:lnSpc>
                <a:spcPct val="90000"/>
              </a:lnSpc>
            </a:pPr>
            <a:r>
              <a:rPr lang="en-US" altLang="de-DE" sz="1900" dirty="0"/>
              <a:t>Sunshield and optical design allow observations down to 30</a:t>
            </a:r>
            <a:r>
              <a:rPr lang="en-US" altLang="de-DE" sz="1900" dirty="0">
                <a:cs typeface="Arial" pitchFamily="34" charset="0"/>
              </a:rPr>
              <a:t>°</a:t>
            </a:r>
            <a:r>
              <a:rPr lang="en-US" altLang="de-DE" sz="1900" dirty="0"/>
              <a:t> elongation</a:t>
            </a:r>
          </a:p>
          <a:p>
            <a:pPr>
              <a:lnSpc>
                <a:spcPct val="90000"/>
              </a:lnSpc>
            </a:pPr>
            <a:r>
              <a:rPr lang="en-US" altLang="de-DE" sz="1900" dirty="0" err="1"/>
              <a:t>Straylight</a:t>
            </a:r>
            <a:r>
              <a:rPr lang="en-US" altLang="de-DE" sz="1900" dirty="0"/>
              <a:t> and radiators constraints are held by adjusting the roll angle</a:t>
            </a:r>
          </a:p>
          <a:p>
            <a:pPr>
              <a:lnSpc>
                <a:spcPct val="90000"/>
              </a:lnSpc>
            </a:pPr>
            <a:r>
              <a:rPr lang="en-US" altLang="de-DE" sz="1900" dirty="0"/>
              <a:t>Images are relayed to ground and asteroids are identified through their apparent motion across subsequent images</a:t>
            </a:r>
            <a:r>
              <a:rPr lang="en-US" altLang="de-DE" sz="2100" dirty="0"/>
              <a:t>.</a:t>
            </a:r>
          </a:p>
          <a:p>
            <a:pPr lvl="1">
              <a:lnSpc>
                <a:spcPct val="90000"/>
              </a:lnSpc>
              <a:buFontTx/>
              <a:buNone/>
            </a:pPr>
            <a:endParaRPr lang="en-US" altLang="de-DE" dirty="0"/>
          </a:p>
          <a:p>
            <a:pPr>
              <a:lnSpc>
                <a:spcPct val="90000"/>
              </a:lnSpc>
              <a:buFontTx/>
              <a:buNone/>
            </a:pPr>
            <a:endParaRPr lang="en-US" altLang="de-DE" dirty="0"/>
          </a:p>
        </p:txBody>
      </p:sp>
      <p:grpSp>
        <p:nvGrpSpPr>
          <p:cNvPr id="421892" name="Group 4"/>
          <p:cNvGrpSpPr>
            <a:grpSpLocks/>
          </p:cNvGrpSpPr>
          <p:nvPr/>
        </p:nvGrpSpPr>
        <p:grpSpPr bwMode="auto">
          <a:xfrm>
            <a:off x="3490913" y="908050"/>
            <a:ext cx="6049962" cy="7613650"/>
            <a:chOff x="2971" y="890"/>
            <a:chExt cx="3811" cy="4796"/>
          </a:xfrm>
        </p:grpSpPr>
        <p:sp>
          <p:nvSpPr>
            <p:cNvPr id="421893" name="AutoShape 5"/>
            <p:cNvSpPr>
              <a:spLocks noChangeArrowheads="1"/>
            </p:cNvSpPr>
            <p:nvPr/>
          </p:nvSpPr>
          <p:spPr bwMode="auto">
            <a:xfrm>
              <a:off x="2971" y="1933"/>
              <a:ext cx="3811" cy="3753"/>
            </a:xfrm>
            <a:custGeom>
              <a:avLst/>
              <a:gdLst>
                <a:gd name="G0" fmla="+- 9921 0 0"/>
                <a:gd name="G1" fmla="+- -9592767 0 0"/>
                <a:gd name="G2" fmla="+- 0 0 -9592767"/>
                <a:gd name="T0" fmla="*/ 0 256 1"/>
                <a:gd name="T1" fmla="*/ 180 256 1"/>
                <a:gd name="G3" fmla="+- -9592767 T0 T1"/>
                <a:gd name="T2" fmla="*/ 0 256 1"/>
                <a:gd name="T3" fmla="*/ 90 256 1"/>
                <a:gd name="G4" fmla="+- -9592767 T2 T3"/>
                <a:gd name="G5" fmla="*/ G4 2 1"/>
                <a:gd name="T4" fmla="*/ 90 256 1"/>
                <a:gd name="T5" fmla="*/ 0 256 1"/>
                <a:gd name="G6" fmla="+- -9592767 T4 T5"/>
                <a:gd name="G7" fmla="*/ G6 2 1"/>
                <a:gd name="G8" fmla="abs -9592767"/>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921"/>
                <a:gd name="G18" fmla="*/ 9921 1 2"/>
                <a:gd name="G19" fmla="+- G18 5400 0"/>
                <a:gd name="G20" fmla="cos G19 -9592767"/>
                <a:gd name="G21" fmla="sin G19 -9592767"/>
                <a:gd name="G22" fmla="+- G20 10800 0"/>
                <a:gd name="G23" fmla="+- G21 10800 0"/>
                <a:gd name="G24" fmla="+- 10800 0 G20"/>
                <a:gd name="G25" fmla="+- 9921 10800 0"/>
                <a:gd name="G26" fmla="?: G9 G17 G25"/>
                <a:gd name="G27" fmla="?: G9 0 21600"/>
                <a:gd name="G28" fmla="cos 10800 -9592767"/>
                <a:gd name="G29" fmla="sin 10800 -9592767"/>
                <a:gd name="G30" fmla="sin 9921 -9592767"/>
                <a:gd name="G31" fmla="+- G28 10800 0"/>
                <a:gd name="G32" fmla="+- G29 10800 0"/>
                <a:gd name="G33" fmla="+- G30 10800 0"/>
                <a:gd name="G34" fmla="?: G4 0 G31"/>
                <a:gd name="G35" fmla="?: -9592767 G34 0"/>
                <a:gd name="G36" fmla="?: G6 G35 G31"/>
                <a:gd name="G37" fmla="+- 21600 0 G36"/>
                <a:gd name="G38" fmla="?: G4 0 G33"/>
                <a:gd name="G39" fmla="?: -9592767 G38 G32"/>
                <a:gd name="G40" fmla="?: G6 G39 0"/>
                <a:gd name="G41" fmla="?: G4 G32 21600"/>
                <a:gd name="G42" fmla="?: G6 G41 G33"/>
                <a:gd name="T12" fmla="*/ 10800 w 21600"/>
                <a:gd name="T13" fmla="*/ 0 h 21600"/>
                <a:gd name="T14" fmla="*/ 2172 w 21600"/>
                <a:gd name="T15" fmla="*/ 5062 h 21600"/>
                <a:gd name="T16" fmla="*/ 10800 w 21600"/>
                <a:gd name="T17" fmla="*/ 879 h 21600"/>
                <a:gd name="T18" fmla="*/ 19428 w 21600"/>
                <a:gd name="T19" fmla="*/ 5062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2539" y="5306"/>
                  </a:moveTo>
                  <a:cubicBezTo>
                    <a:pt x="4378" y="2540"/>
                    <a:pt x="7478" y="878"/>
                    <a:pt x="10800" y="879"/>
                  </a:cubicBezTo>
                  <a:cubicBezTo>
                    <a:pt x="14121" y="879"/>
                    <a:pt x="17221" y="2540"/>
                    <a:pt x="19060" y="5306"/>
                  </a:cubicBezTo>
                  <a:lnTo>
                    <a:pt x="19792" y="4819"/>
                  </a:lnTo>
                  <a:cubicBezTo>
                    <a:pt x="17790" y="1808"/>
                    <a:pt x="14415" y="-1"/>
                    <a:pt x="10799" y="0"/>
                  </a:cubicBezTo>
                  <a:cubicBezTo>
                    <a:pt x="7184" y="0"/>
                    <a:pt x="3809" y="1808"/>
                    <a:pt x="1807" y="4819"/>
                  </a:cubicBezTo>
                  <a:close/>
                </a:path>
              </a:pathLst>
            </a:cu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21894" name="AutoShape 6"/>
            <p:cNvSpPr>
              <a:spLocks noChangeArrowheads="1"/>
            </p:cNvSpPr>
            <p:nvPr/>
          </p:nvSpPr>
          <p:spPr bwMode="auto">
            <a:xfrm>
              <a:off x="2971" y="1933"/>
              <a:ext cx="3811" cy="3753"/>
            </a:xfrm>
            <a:custGeom>
              <a:avLst/>
              <a:gdLst>
                <a:gd name="G0" fmla="+- 9943 0 0"/>
                <a:gd name="G1" fmla="+- -9094798 0 0"/>
                <a:gd name="G2" fmla="+- 0 0 -9094798"/>
                <a:gd name="T0" fmla="*/ 0 256 1"/>
                <a:gd name="T1" fmla="*/ 180 256 1"/>
                <a:gd name="G3" fmla="+- -9094798 T0 T1"/>
                <a:gd name="T2" fmla="*/ 0 256 1"/>
                <a:gd name="T3" fmla="*/ 90 256 1"/>
                <a:gd name="G4" fmla="+- -9094798 T2 T3"/>
                <a:gd name="G5" fmla="*/ G4 2 1"/>
                <a:gd name="T4" fmla="*/ 90 256 1"/>
                <a:gd name="T5" fmla="*/ 0 256 1"/>
                <a:gd name="G6" fmla="+- -9094798 T4 T5"/>
                <a:gd name="G7" fmla="*/ G6 2 1"/>
                <a:gd name="G8" fmla="abs -9094798"/>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943"/>
                <a:gd name="G18" fmla="*/ 9943 1 2"/>
                <a:gd name="G19" fmla="+- G18 5400 0"/>
                <a:gd name="G20" fmla="cos G19 -9094798"/>
                <a:gd name="G21" fmla="sin G19 -9094798"/>
                <a:gd name="G22" fmla="+- G20 10800 0"/>
                <a:gd name="G23" fmla="+- G21 10800 0"/>
                <a:gd name="G24" fmla="+- 10800 0 G20"/>
                <a:gd name="G25" fmla="+- 9943 10800 0"/>
                <a:gd name="G26" fmla="?: G9 G17 G25"/>
                <a:gd name="G27" fmla="?: G9 0 21600"/>
                <a:gd name="G28" fmla="cos 10800 -9094798"/>
                <a:gd name="G29" fmla="sin 10800 -9094798"/>
                <a:gd name="G30" fmla="sin 9943 -9094798"/>
                <a:gd name="G31" fmla="+- G28 10800 0"/>
                <a:gd name="G32" fmla="+- G29 10800 0"/>
                <a:gd name="G33" fmla="+- G30 10800 0"/>
                <a:gd name="G34" fmla="?: G4 0 G31"/>
                <a:gd name="G35" fmla="?: -9094798 G34 0"/>
                <a:gd name="G36" fmla="?: G6 G35 G31"/>
                <a:gd name="G37" fmla="+- 21600 0 G36"/>
                <a:gd name="G38" fmla="?: G4 0 G33"/>
                <a:gd name="G39" fmla="?: -9094798 G38 G32"/>
                <a:gd name="G40" fmla="?: G6 G39 0"/>
                <a:gd name="G41" fmla="?: G4 G32 21600"/>
                <a:gd name="G42" fmla="?: G6 G41 G33"/>
                <a:gd name="T12" fmla="*/ 10800 w 21600"/>
                <a:gd name="T13" fmla="*/ 0 h 21600"/>
                <a:gd name="T14" fmla="*/ 2998 w 21600"/>
                <a:gd name="T15" fmla="*/ 3964 h 21600"/>
                <a:gd name="T16" fmla="*/ 10800 w 21600"/>
                <a:gd name="T17" fmla="*/ 857 h 21600"/>
                <a:gd name="T18" fmla="*/ 18602 w 21600"/>
                <a:gd name="T19" fmla="*/ 3964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321" y="4247"/>
                  </a:moveTo>
                  <a:cubicBezTo>
                    <a:pt x="5209" y="2092"/>
                    <a:pt x="7935" y="856"/>
                    <a:pt x="10800" y="857"/>
                  </a:cubicBezTo>
                  <a:cubicBezTo>
                    <a:pt x="13664" y="857"/>
                    <a:pt x="16390" y="2092"/>
                    <a:pt x="18278" y="4247"/>
                  </a:cubicBezTo>
                  <a:lnTo>
                    <a:pt x="18923" y="3682"/>
                  </a:lnTo>
                  <a:cubicBezTo>
                    <a:pt x="16872" y="1342"/>
                    <a:pt x="13911" y="-1"/>
                    <a:pt x="10799" y="0"/>
                  </a:cubicBezTo>
                  <a:cubicBezTo>
                    <a:pt x="7688" y="0"/>
                    <a:pt x="4727" y="1342"/>
                    <a:pt x="2676" y="3682"/>
                  </a:cubicBezTo>
                  <a:close/>
                </a:path>
              </a:pathLst>
            </a:custGeom>
            <a:solidFill>
              <a:srgbClr val="3333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21895" name="AutoShape 7"/>
            <p:cNvSpPr>
              <a:spLocks noChangeArrowheads="1"/>
            </p:cNvSpPr>
            <p:nvPr/>
          </p:nvSpPr>
          <p:spPr bwMode="auto">
            <a:xfrm>
              <a:off x="2971" y="1933"/>
              <a:ext cx="3811" cy="3753"/>
            </a:xfrm>
            <a:custGeom>
              <a:avLst/>
              <a:gdLst>
                <a:gd name="G0" fmla="+- 9917 0 0"/>
                <a:gd name="G1" fmla="+- -8400273 0 0"/>
                <a:gd name="G2" fmla="+- 0 0 -8400273"/>
                <a:gd name="T0" fmla="*/ 0 256 1"/>
                <a:gd name="T1" fmla="*/ 180 256 1"/>
                <a:gd name="G3" fmla="+- -8400273 T0 T1"/>
                <a:gd name="T2" fmla="*/ 0 256 1"/>
                <a:gd name="T3" fmla="*/ 90 256 1"/>
                <a:gd name="G4" fmla="+- -8400273 T2 T3"/>
                <a:gd name="G5" fmla="*/ G4 2 1"/>
                <a:gd name="T4" fmla="*/ 90 256 1"/>
                <a:gd name="T5" fmla="*/ 0 256 1"/>
                <a:gd name="G6" fmla="+- -8400273 T4 T5"/>
                <a:gd name="G7" fmla="*/ G6 2 1"/>
                <a:gd name="G8" fmla="abs -8400273"/>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917"/>
                <a:gd name="G18" fmla="*/ 9917 1 2"/>
                <a:gd name="G19" fmla="+- G18 5400 0"/>
                <a:gd name="G20" fmla="cos G19 -8400273"/>
                <a:gd name="G21" fmla="sin G19 -8400273"/>
                <a:gd name="G22" fmla="+- G20 10800 0"/>
                <a:gd name="G23" fmla="+- G21 10800 0"/>
                <a:gd name="G24" fmla="+- 10800 0 G20"/>
                <a:gd name="G25" fmla="+- 9917 10800 0"/>
                <a:gd name="G26" fmla="?: G9 G17 G25"/>
                <a:gd name="G27" fmla="?: G9 0 21600"/>
                <a:gd name="G28" fmla="cos 10800 -8400273"/>
                <a:gd name="G29" fmla="sin 10800 -8400273"/>
                <a:gd name="G30" fmla="sin 9917 -8400273"/>
                <a:gd name="G31" fmla="+- G28 10800 0"/>
                <a:gd name="G32" fmla="+- G29 10800 0"/>
                <a:gd name="G33" fmla="+- G30 10800 0"/>
                <a:gd name="G34" fmla="?: G4 0 G31"/>
                <a:gd name="G35" fmla="?: -8400273 G34 0"/>
                <a:gd name="G36" fmla="?: G6 G35 G31"/>
                <a:gd name="G37" fmla="+- 21600 0 G36"/>
                <a:gd name="G38" fmla="?: G4 0 G33"/>
                <a:gd name="G39" fmla="?: -8400273 G38 G32"/>
                <a:gd name="G40" fmla="?: G6 G39 0"/>
                <a:gd name="G41" fmla="?: G4 G32 21600"/>
                <a:gd name="G42" fmla="?: G6 G41 G33"/>
                <a:gd name="T12" fmla="*/ 10800 w 21600"/>
                <a:gd name="T13" fmla="*/ 0 h 21600"/>
                <a:gd name="T14" fmla="*/ 4397 w 21600"/>
                <a:gd name="T15" fmla="*/ 2656 h 21600"/>
                <a:gd name="T16" fmla="*/ 10800 w 21600"/>
                <a:gd name="T17" fmla="*/ 883 h 21600"/>
                <a:gd name="T18" fmla="*/ 17203 w 21600"/>
                <a:gd name="T19" fmla="*/ 2656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4670" y="3004"/>
                  </a:moveTo>
                  <a:cubicBezTo>
                    <a:pt x="6417" y="1630"/>
                    <a:pt x="8576" y="882"/>
                    <a:pt x="10800" y="883"/>
                  </a:cubicBezTo>
                  <a:cubicBezTo>
                    <a:pt x="13023" y="883"/>
                    <a:pt x="15182" y="1630"/>
                    <a:pt x="16929" y="3004"/>
                  </a:cubicBezTo>
                  <a:lnTo>
                    <a:pt x="17475" y="2310"/>
                  </a:lnTo>
                  <a:cubicBezTo>
                    <a:pt x="15572" y="813"/>
                    <a:pt x="13221" y="-1"/>
                    <a:pt x="10799" y="0"/>
                  </a:cubicBezTo>
                  <a:cubicBezTo>
                    <a:pt x="8378" y="0"/>
                    <a:pt x="6027" y="813"/>
                    <a:pt x="4124" y="2310"/>
                  </a:cubicBezTo>
                  <a:close/>
                </a:path>
              </a:pathLst>
            </a:custGeom>
            <a:solidFill>
              <a:srgbClr val="8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21896" name="AutoShape 8"/>
            <p:cNvSpPr>
              <a:spLocks noChangeArrowheads="1"/>
            </p:cNvSpPr>
            <p:nvPr/>
          </p:nvSpPr>
          <p:spPr bwMode="auto">
            <a:xfrm>
              <a:off x="2971" y="1933"/>
              <a:ext cx="3811" cy="3753"/>
            </a:xfrm>
            <a:custGeom>
              <a:avLst/>
              <a:gdLst>
                <a:gd name="G0" fmla="+- 9891 0 0"/>
                <a:gd name="G1" fmla="+- -7479747 0 0"/>
                <a:gd name="G2" fmla="+- 0 0 -7479747"/>
                <a:gd name="T0" fmla="*/ 0 256 1"/>
                <a:gd name="T1" fmla="*/ 180 256 1"/>
                <a:gd name="G3" fmla="+- -7479747 T0 T1"/>
                <a:gd name="T2" fmla="*/ 0 256 1"/>
                <a:gd name="T3" fmla="*/ 90 256 1"/>
                <a:gd name="G4" fmla="+- -7479747 T2 T3"/>
                <a:gd name="G5" fmla="*/ G4 2 1"/>
                <a:gd name="T4" fmla="*/ 90 256 1"/>
                <a:gd name="T5" fmla="*/ 0 256 1"/>
                <a:gd name="G6" fmla="+- -7479747 T4 T5"/>
                <a:gd name="G7" fmla="*/ G6 2 1"/>
                <a:gd name="G8" fmla="abs -7479747"/>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891"/>
                <a:gd name="G18" fmla="*/ 9891 1 2"/>
                <a:gd name="G19" fmla="+- G18 5400 0"/>
                <a:gd name="G20" fmla="cos G19 -7479747"/>
                <a:gd name="G21" fmla="sin G19 -7479747"/>
                <a:gd name="G22" fmla="+- G20 10800 0"/>
                <a:gd name="G23" fmla="+- G21 10800 0"/>
                <a:gd name="G24" fmla="+- 10800 0 G20"/>
                <a:gd name="G25" fmla="+- 9891 10800 0"/>
                <a:gd name="G26" fmla="?: G9 G17 G25"/>
                <a:gd name="G27" fmla="?: G9 0 21600"/>
                <a:gd name="G28" fmla="cos 10800 -7479747"/>
                <a:gd name="G29" fmla="sin 10800 -7479747"/>
                <a:gd name="G30" fmla="sin 9891 -7479747"/>
                <a:gd name="G31" fmla="+- G28 10800 0"/>
                <a:gd name="G32" fmla="+- G29 10800 0"/>
                <a:gd name="G33" fmla="+- G30 10800 0"/>
                <a:gd name="G34" fmla="?: G4 0 G31"/>
                <a:gd name="G35" fmla="?: -7479747 G34 0"/>
                <a:gd name="G36" fmla="?: G6 G35 G31"/>
                <a:gd name="G37" fmla="+- 21600 0 G36"/>
                <a:gd name="G38" fmla="?: G4 0 G33"/>
                <a:gd name="G39" fmla="?: -7479747 G38 G32"/>
                <a:gd name="G40" fmla="?: G6 G39 0"/>
                <a:gd name="G41" fmla="?: G4 G32 21600"/>
                <a:gd name="G42" fmla="?: G6 G41 G33"/>
                <a:gd name="T12" fmla="*/ 10800 w 21600"/>
                <a:gd name="T13" fmla="*/ 0 h 21600"/>
                <a:gd name="T14" fmla="*/ 6570 w 21600"/>
                <a:gd name="T15" fmla="*/ 1358 h 21600"/>
                <a:gd name="T16" fmla="*/ 10800 w 21600"/>
                <a:gd name="T17" fmla="*/ 909 h 21600"/>
                <a:gd name="T18" fmla="*/ 15030 w 21600"/>
                <a:gd name="T19" fmla="*/ 135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6756" y="1773"/>
                  </a:moveTo>
                  <a:cubicBezTo>
                    <a:pt x="8028" y="1203"/>
                    <a:pt x="9406" y="908"/>
                    <a:pt x="10800" y="909"/>
                  </a:cubicBezTo>
                  <a:cubicBezTo>
                    <a:pt x="12193" y="909"/>
                    <a:pt x="13571" y="1203"/>
                    <a:pt x="14843" y="1773"/>
                  </a:cubicBezTo>
                  <a:lnTo>
                    <a:pt x="15215" y="943"/>
                  </a:lnTo>
                  <a:cubicBezTo>
                    <a:pt x="13826" y="321"/>
                    <a:pt x="12321" y="-1"/>
                    <a:pt x="10799" y="0"/>
                  </a:cubicBezTo>
                  <a:cubicBezTo>
                    <a:pt x="9278" y="0"/>
                    <a:pt x="7773" y="321"/>
                    <a:pt x="6384" y="943"/>
                  </a:cubicBezTo>
                  <a:close/>
                </a:path>
              </a:pathLst>
            </a:cu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21897" name="AutoShape 9"/>
            <p:cNvSpPr>
              <a:spLocks noChangeArrowheads="1"/>
            </p:cNvSpPr>
            <p:nvPr/>
          </p:nvSpPr>
          <p:spPr bwMode="auto">
            <a:xfrm>
              <a:off x="2971" y="1933"/>
              <a:ext cx="3811" cy="3753"/>
            </a:xfrm>
            <a:custGeom>
              <a:avLst/>
              <a:gdLst>
                <a:gd name="G0" fmla="+- 9881 0 0"/>
                <a:gd name="G1" fmla="+- -6781899 0 0"/>
                <a:gd name="G2" fmla="+- 0 0 -6781899"/>
                <a:gd name="T0" fmla="*/ 0 256 1"/>
                <a:gd name="T1" fmla="*/ 180 256 1"/>
                <a:gd name="G3" fmla="+- -6781899 T0 T1"/>
                <a:gd name="T2" fmla="*/ 0 256 1"/>
                <a:gd name="T3" fmla="*/ 90 256 1"/>
                <a:gd name="G4" fmla="+- -6781899 T2 T3"/>
                <a:gd name="G5" fmla="*/ G4 2 1"/>
                <a:gd name="T4" fmla="*/ 90 256 1"/>
                <a:gd name="T5" fmla="*/ 0 256 1"/>
                <a:gd name="G6" fmla="+- -6781899 T4 T5"/>
                <a:gd name="G7" fmla="*/ G6 2 1"/>
                <a:gd name="G8" fmla="abs -6781899"/>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881"/>
                <a:gd name="G18" fmla="*/ 9881 1 2"/>
                <a:gd name="G19" fmla="+- G18 5400 0"/>
                <a:gd name="G20" fmla="cos G19 -6781899"/>
                <a:gd name="G21" fmla="sin G19 -6781899"/>
                <a:gd name="G22" fmla="+- G20 10800 0"/>
                <a:gd name="G23" fmla="+- G21 10800 0"/>
                <a:gd name="G24" fmla="+- 10800 0 G20"/>
                <a:gd name="G25" fmla="+- 9881 10800 0"/>
                <a:gd name="G26" fmla="?: G9 G17 G25"/>
                <a:gd name="G27" fmla="?: G9 0 21600"/>
                <a:gd name="G28" fmla="cos 10800 -6781899"/>
                <a:gd name="G29" fmla="sin 10800 -6781899"/>
                <a:gd name="G30" fmla="sin 9881 -6781899"/>
                <a:gd name="G31" fmla="+- G28 10800 0"/>
                <a:gd name="G32" fmla="+- G29 10800 0"/>
                <a:gd name="G33" fmla="+- G30 10800 0"/>
                <a:gd name="G34" fmla="?: G4 0 G31"/>
                <a:gd name="G35" fmla="?: -6781899 G34 0"/>
                <a:gd name="G36" fmla="?: G6 G35 G31"/>
                <a:gd name="G37" fmla="+- 21600 0 G36"/>
                <a:gd name="G38" fmla="?: G4 0 G33"/>
                <a:gd name="G39" fmla="?: -6781899 G38 G32"/>
                <a:gd name="G40" fmla="?: G6 G39 0"/>
                <a:gd name="G41" fmla="?: G4 G32 21600"/>
                <a:gd name="G42" fmla="?: G6 G41 G33"/>
                <a:gd name="T12" fmla="*/ 10800 w 21600"/>
                <a:gd name="T13" fmla="*/ 0 h 21600"/>
                <a:gd name="T14" fmla="*/ 8388 w 21600"/>
                <a:gd name="T15" fmla="*/ 744 h 21600"/>
                <a:gd name="T16" fmla="*/ 10800 w 21600"/>
                <a:gd name="T17" fmla="*/ 919 h 21600"/>
                <a:gd name="T18" fmla="*/ 13212 w 21600"/>
                <a:gd name="T19" fmla="*/ 744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8496" y="1191"/>
                  </a:moveTo>
                  <a:cubicBezTo>
                    <a:pt x="9250" y="1010"/>
                    <a:pt x="10023" y="918"/>
                    <a:pt x="10800" y="919"/>
                  </a:cubicBezTo>
                  <a:cubicBezTo>
                    <a:pt x="11576" y="919"/>
                    <a:pt x="12349" y="1010"/>
                    <a:pt x="13103" y="1191"/>
                  </a:cubicBezTo>
                  <a:lnTo>
                    <a:pt x="13318" y="297"/>
                  </a:lnTo>
                  <a:cubicBezTo>
                    <a:pt x="12493" y="99"/>
                    <a:pt x="11648" y="-1"/>
                    <a:pt x="10799" y="0"/>
                  </a:cubicBezTo>
                  <a:cubicBezTo>
                    <a:pt x="9951" y="0"/>
                    <a:pt x="9106" y="99"/>
                    <a:pt x="8281" y="297"/>
                  </a:cubicBezTo>
                  <a:close/>
                </a:path>
              </a:pathLst>
            </a:custGeom>
            <a:solidFill>
              <a:srgbClr val="E7E7E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21898" name="AutoShape 10"/>
            <p:cNvSpPr>
              <a:spLocks noChangeArrowheads="1"/>
            </p:cNvSpPr>
            <p:nvPr/>
          </p:nvSpPr>
          <p:spPr bwMode="auto">
            <a:xfrm>
              <a:off x="2971" y="1933"/>
              <a:ext cx="3811" cy="3753"/>
            </a:xfrm>
            <a:custGeom>
              <a:avLst/>
              <a:gdLst>
                <a:gd name="G0" fmla="+- 9884 0 0"/>
                <a:gd name="G1" fmla="+- -6077996 0 0"/>
                <a:gd name="G2" fmla="+- 0 0 -6077996"/>
                <a:gd name="T0" fmla="*/ 0 256 1"/>
                <a:gd name="T1" fmla="*/ 180 256 1"/>
                <a:gd name="G3" fmla="+- -6077996 T0 T1"/>
                <a:gd name="T2" fmla="*/ 0 256 1"/>
                <a:gd name="T3" fmla="*/ 90 256 1"/>
                <a:gd name="G4" fmla="+- -6077996 T2 T3"/>
                <a:gd name="G5" fmla="*/ G4 2 1"/>
                <a:gd name="T4" fmla="*/ 90 256 1"/>
                <a:gd name="T5" fmla="*/ 0 256 1"/>
                <a:gd name="G6" fmla="+- -6077996 T4 T5"/>
                <a:gd name="G7" fmla="*/ G6 2 1"/>
                <a:gd name="G8" fmla="abs -607799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884"/>
                <a:gd name="G18" fmla="*/ 9884 1 2"/>
                <a:gd name="G19" fmla="+- G18 5400 0"/>
                <a:gd name="G20" fmla="cos G19 -6077996"/>
                <a:gd name="G21" fmla="sin G19 -6077996"/>
                <a:gd name="G22" fmla="+- G20 10800 0"/>
                <a:gd name="G23" fmla="+- G21 10800 0"/>
                <a:gd name="G24" fmla="+- 10800 0 G20"/>
                <a:gd name="G25" fmla="+- 9884 10800 0"/>
                <a:gd name="G26" fmla="?: G9 G17 G25"/>
                <a:gd name="G27" fmla="?: G9 0 21600"/>
                <a:gd name="G28" fmla="cos 10800 -6077996"/>
                <a:gd name="G29" fmla="sin 10800 -6077996"/>
                <a:gd name="G30" fmla="sin 9884 -6077996"/>
                <a:gd name="G31" fmla="+- G28 10800 0"/>
                <a:gd name="G32" fmla="+- G29 10800 0"/>
                <a:gd name="G33" fmla="+- G30 10800 0"/>
                <a:gd name="G34" fmla="?: G4 0 G31"/>
                <a:gd name="G35" fmla="?: -6077996 G34 0"/>
                <a:gd name="G36" fmla="?: G6 G35 G31"/>
                <a:gd name="G37" fmla="+- 21600 0 G36"/>
                <a:gd name="G38" fmla="?: G4 0 G33"/>
                <a:gd name="G39" fmla="?: -6077996 G38 G32"/>
                <a:gd name="G40" fmla="?: G6 G39 0"/>
                <a:gd name="G41" fmla="?: G4 G32 21600"/>
                <a:gd name="G42" fmla="?: G6 G41 G33"/>
                <a:gd name="T12" fmla="*/ 10800 w 21600"/>
                <a:gd name="T13" fmla="*/ 0 h 21600"/>
                <a:gd name="T14" fmla="*/ 10305 w 21600"/>
                <a:gd name="T15" fmla="*/ 469 h 21600"/>
                <a:gd name="T16" fmla="*/ 10800 w 21600"/>
                <a:gd name="T17" fmla="*/ 916 h 21600"/>
                <a:gd name="T18" fmla="*/ 11295 w 21600"/>
                <a:gd name="T19" fmla="*/ 469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327" y="927"/>
                  </a:moveTo>
                  <a:cubicBezTo>
                    <a:pt x="10484" y="919"/>
                    <a:pt x="10642" y="915"/>
                    <a:pt x="10800" y="916"/>
                  </a:cubicBezTo>
                  <a:cubicBezTo>
                    <a:pt x="10957" y="916"/>
                    <a:pt x="11115" y="919"/>
                    <a:pt x="11272" y="927"/>
                  </a:cubicBezTo>
                  <a:lnTo>
                    <a:pt x="11316" y="12"/>
                  </a:lnTo>
                  <a:cubicBezTo>
                    <a:pt x="11144" y="4"/>
                    <a:pt x="10972" y="-1"/>
                    <a:pt x="10799" y="0"/>
                  </a:cubicBezTo>
                  <a:cubicBezTo>
                    <a:pt x="10627" y="0"/>
                    <a:pt x="10455" y="4"/>
                    <a:pt x="10283" y="12"/>
                  </a:cubicBezTo>
                  <a:close/>
                </a:path>
              </a:pathLst>
            </a:cu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nvGrpSpPr>
            <p:cNvPr id="421899" name="Group 11"/>
            <p:cNvGrpSpPr>
              <a:grpSpLocks/>
            </p:cNvGrpSpPr>
            <p:nvPr/>
          </p:nvGrpSpPr>
          <p:grpSpPr bwMode="auto">
            <a:xfrm>
              <a:off x="4059" y="2296"/>
              <a:ext cx="1634" cy="1678"/>
              <a:chOff x="6485" y="0"/>
              <a:chExt cx="5106" cy="5410"/>
            </a:xfrm>
          </p:grpSpPr>
          <p:pic>
            <p:nvPicPr>
              <p:cNvPr id="421900" name="Picture 12"/>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85" y="0"/>
                <a:ext cx="5106" cy="5410"/>
              </a:xfrm>
              <a:prstGeom prst="rect">
                <a:avLst/>
              </a:prstGeom>
              <a:noFill/>
              <a:ln w="5715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21901" name="Line 13"/>
              <p:cNvSpPr>
                <a:spLocks noChangeShapeType="1"/>
              </p:cNvSpPr>
              <p:nvPr/>
            </p:nvSpPr>
            <p:spPr bwMode="auto">
              <a:xfrm flipV="1">
                <a:off x="9304" y="1050"/>
                <a:ext cx="2001" cy="3910"/>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421902" name="Line 14"/>
              <p:cNvSpPr>
                <a:spLocks noChangeShapeType="1"/>
              </p:cNvSpPr>
              <p:nvPr/>
            </p:nvSpPr>
            <p:spPr bwMode="auto">
              <a:xfrm flipV="1">
                <a:off x="9304" y="3380"/>
                <a:ext cx="2235" cy="1580"/>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421903" name="Line 15"/>
              <p:cNvSpPr>
                <a:spLocks noChangeShapeType="1"/>
              </p:cNvSpPr>
              <p:nvPr/>
            </p:nvSpPr>
            <p:spPr bwMode="auto">
              <a:xfrm flipH="1" flipV="1">
                <a:off x="6610" y="1276"/>
                <a:ext cx="2694" cy="3684"/>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421904" name="Line 16"/>
              <p:cNvSpPr>
                <a:spLocks noChangeShapeType="1"/>
              </p:cNvSpPr>
              <p:nvPr/>
            </p:nvSpPr>
            <p:spPr bwMode="auto">
              <a:xfrm flipH="1" flipV="1">
                <a:off x="6610" y="3680"/>
                <a:ext cx="2694" cy="1280"/>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grpSp>
        <p:pic>
          <p:nvPicPr>
            <p:cNvPr id="421905" name="Picture 17" descr="97oh-anim"/>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422" y="890"/>
              <a:ext cx="891" cy="998"/>
            </a:xfrm>
            <a:prstGeom prst="rect">
              <a:avLst/>
            </a:prstGeom>
            <a:noFill/>
            <a:extLst>
              <a:ext uri="{909E8E84-426E-40DD-AFC4-6F175D3DCCD1}">
                <a14:hiddenFill xmlns:a14="http://schemas.microsoft.com/office/drawing/2010/main">
                  <a:solidFill>
                    <a:srgbClr val="FFFFFF"/>
                  </a:solidFill>
                </a14:hiddenFill>
              </a:ext>
            </a:extLst>
          </p:spPr>
        </p:pic>
        <p:pic>
          <p:nvPicPr>
            <p:cNvPr id="421906" name="Picture 18" descr="97oh-anim"/>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373775">
              <a:off x="3606" y="2378"/>
              <a:ext cx="146" cy="163"/>
            </a:xfrm>
            <a:prstGeom prst="rect">
              <a:avLst/>
            </a:prstGeom>
            <a:noFill/>
            <a:extLst>
              <a:ext uri="{909E8E84-426E-40DD-AFC4-6F175D3DCCD1}">
                <a14:hiddenFill xmlns:a14="http://schemas.microsoft.com/office/drawing/2010/main">
                  <a:solidFill>
                    <a:srgbClr val="FFFFFF"/>
                  </a:solidFill>
                </a14:hiddenFill>
              </a:ext>
            </a:extLst>
          </p:spPr>
        </p:pic>
        <p:sp>
          <p:nvSpPr>
            <p:cNvPr id="421907" name="Line 19"/>
            <p:cNvSpPr>
              <a:spLocks noChangeShapeType="1"/>
            </p:cNvSpPr>
            <p:nvPr/>
          </p:nvSpPr>
          <p:spPr bwMode="auto">
            <a:xfrm flipH="1" flipV="1">
              <a:off x="3696" y="2341"/>
              <a:ext cx="1271" cy="1497"/>
            </a:xfrm>
            <a:prstGeom prst="line">
              <a:avLst/>
            </a:prstGeom>
            <a:noFill/>
            <a:ln w="63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21908" name="Line 20"/>
            <p:cNvSpPr>
              <a:spLocks noChangeShapeType="1"/>
            </p:cNvSpPr>
            <p:nvPr/>
          </p:nvSpPr>
          <p:spPr bwMode="auto">
            <a:xfrm flipH="1" flipV="1">
              <a:off x="3560" y="2432"/>
              <a:ext cx="1407" cy="1406"/>
            </a:xfrm>
            <a:prstGeom prst="line">
              <a:avLst/>
            </a:prstGeom>
            <a:noFill/>
            <a:ln w="63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21909" name="Oval 21"/>
            <p:cNvSpPr>
              <a:spLocks noChangeArrowheads="1"/>
            </p:cNvSpPr>
            <p:nvPr/>
          </p:nvSpPr>
          <p:spPr bwMode="auto">
            <a:xfrm>
              <a:off x="4830" y="3022"/>
              <a:ext cx="137" cy="136"/>
            </a:xfrm>
            <a:prstGeom prst="ellipse">
              <a:avLst/>
            </a:prstGeom>
            <a:solidFill>
              <a:srgbClr val="FFFF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21910" name="Oval 22"/>
            <p:cNvSpPr>
              <a:spLocks noChangeArrowheads="1"/>
            </p:cNvSpPr>
            <p:nvPr/>
          </p:nvSpPr>
          <p:spPr bwMode="auto">
            <a:xfrm>
              <a:off x="4921" y="3793"/>
              <a:ext cx="91" cy="90"/>
            </a:xfrm>
            <a:prstGeom prst="ellipse">
              <a:avLst/>
            </a:prstGeom>
            <a:solidFill>
              <a:srgbClr val="00FFFF"/>
            </a:solidFill>
            <a:ln w="9525">
              <a:solidFill>
                <a:srgbClr val="33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21911" name="Arc 23"/>
            <p:cNvSpPr>
              <a:spLocks/>
            </p:cNvSpPr>
            <p:nvPr/>
          </p:nvSpPr>
          <p:spPr bwMode="auto">
            <a:xfrm rot="-5002209">
              <a:off x="3470" y="1517"/>
              <a:ext cx="1088" cy="638"/>
            </a:xfrm>
            <a:custGeom>
              <a:avLst/>
              <a:gdLst>
                <a:gd name="G0" fmla="+- 0 0 0"/>
                <a:gd name="G1" fmla="+- 21600 0 0"/>
                <a:gd name="G2" fmla="+- 21600 0 0"/>
                <a:gd name="T0" fmla="*/ 0 w 21599"/>
                <a:gd name="T1" fmla="*/ 0 h 21600"/>
                <a:gd name="T2" fmla="*/ 21599 w 21599"/>
                <a:gd name="T3" fmla="*/ 21412 h 21600"/>
                <a:gd name="T4" fmla="*/ 0 w 21599"/>
                <a:gd name="T5" fmla="*/ 21600 h 21600"/>
              </a:gdLst>
              <a:ahLst/>
              <a:cxnLst>
                <a:cxn ang="0">
                  <a:pos x="T0" y="T1"/>
                </a:cxn>
                <a:cxn ang="0">
                  <a:pos x="T2" y="T3"/>
                </a:cxn>
                <a:cxn ang="0">
                  <a:pos x="T4" y="T5"/>
                </a:cxn>
              </a:cxnLst>
              <a:rect l="0" t="0" r="r" b="b"/>
              <a:pathLst>
                <a:path w="21599" h="21600" fill="none" extrusionOk="0">
                  <a:moveTo>
                    <a:pt x="-1" y="0"/>
                  </a:moveTo>
                  <a:cubicBezTo>
                    <a:pt x="11855" y="0"/>
                    <a:pt x="21495" y="9556"/>
                    <a:pt x="21599" y="21411"/>
                  </a:cubicBezTo>
                </a:path>
                <a:path w="21599" h="21600" stroke="0" extrusionOk="0">
                  <a:moveTo>
                    <a:pt x="-1" y="0"/>
                  </a:moveTo>
                  <a:cubicBezTo>
                    <a:pt x="11855" y="0"/>
                    <a:pt x="21495" y="9556"/>
                    <a:pt x="21599" y="21411"/>
                  </a:cubicBezTo>
                  <a:lnTo>
                    <a:pt x="0" y="21600"/>
                  </a:lnTo>
                  <a:close/>
                </a:path>
              </a:pathLst>
            </a:custGeom>
            <a:noFill/>
            <a:ln w="28575">
              <a:solidFill>
                <a:srgbClr val="FF0000"/>
              </a:solidFill>
              <a:prstDash val="sysDot"/>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21912" name="Oval 24"/>
            <p:cNvSpPr>
              <a:spLocks noChangeArrowheads="1"/>
            </p:cNvSpPr>
            <p:nvPr/>
          </p:nvSpPr>
          <p:spPr bwMode="auto">
            <a:xfrm>
              <a:off x="4468" y="3475"/>
              <a:ext cx="46" cy="45"/>
            </a:xfrm>
            <a:prstGeom prst="ellipse">
              <a:avLst/>
            </a:prstGeom>
            <a:solidFill>
              <a:srgbClr val="FFFF99"/>
            </a:solidFill>
            <a:ln w="317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21913" name="Oval 25"/>
            <p:cNvSpPr>
              <a:spLocks noChangeArrowheads="1"/>
            </p:cNvSpPr>
            <p:nvPr/>
          </p:nvSpPr>
          <p:spPr bwMode="auto">
            <a:xfrm>
              <a:off x="4513" y="3067"/>
              <a:ext cx="46" cy="45"/>
            </a:xfrm>
            <a:prstGeom prst="ellipse">
              <a:avLst/>
            </a:prstGeom>
            <a:solidFill>
              <a:srgbClr val="969696"/>
            </a:solidFill>
            <a:ln w="3175">
              <a:solidFill>
                <a:srgbClr val="C0C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el 1"/>
          <p:cNvSpPr>
            <a:spLocks noGrp="1"/>
          </p:cNvSpPr>
          <p:nvPr>
            <p:ph type="title" idx="4294967295"/>
          </p:nvPr>
        </p:nvSpPr>
        <p:spPr/>
        <p:txBody>
          <a:bodyPr/>
          <a:lstStyle/>
          <a:p>
            <a:r>
              <a:rPr lang="de-DE" dirty="0" smtClean="0"/>
              <a:t>Mission </a:t>
            </a:r>
            <a:r>
              <a:rPr lang="de-DE" dirty="0" err="1" smtClean="0"/>
              <a:t>Examples</a:t>
            </a:r>
            <a:r>
              <a:rPr lang="de-DE" dirty="0" smtClean="0"/>
              <a:t>- </a:t>
            </a:r>
            <a:r>
              <a:rPr lang="de-DE" dirty="0" err="1" smtClean="0"/>
              <a:t>Asteroids</a:t>
            </a:r>
            <a:r>
              <a:rPr lang="de-DE" dirty="0" smtClean="0"/>
              <a:t/>
            </a:r>
            <a:br>
              <a:rPr lang="de-DE" dirty="0" smtClean="0"/>
            </a:br>
            <a:r>
              <a:rPr lang="de-DE" dirty="0" smtClean="0"/>
              <a:t/>
            </a:r>
            <a:br>
              <a:rPr lang="de-DE" dirty="0" smtClean="0"/>
            </a:br>
            <a:endParaRPr lang="de-DE" dirty="0" smtClean="0"/>
          </a:p>
        </p:txBody>
      </p:sp>
      <p:sp>
        <p:nvSpPr>
          <p:cNvPr id="3" name="Inhaltsplatzhalter 2"/>
          <p:cNvSpPr>
            <a:spLocks noGrp="1"/>
          </p:cNvSpPr>
          <p:nvPr>
            <p:ph idx="4294967295"/>
          </p:nvPr>
        </p:nvSpPr>
        <p:spPr>
          <a:xfrm>
            <a:off x="251520" y="2172036"/>
            <a:ext cx="8064574" cy="4176811"/>
          </a:xfrm>
        </p:spPr>
        <p:txBody>
          <a:bodyPr>
            <a:normAutofit/>
          </a:bodyPr>
          <a:lstStyle/>
          <a:p>
            <a:endParaRPr lang="en-US" dirty="0" smtClean="0"/>
          </a:p>
          <a:p>
            <a:pPr>
              <a:buFontTx/>
              <a:buNone/>
            </a:pPr>
            <a:r>
              <a:rPr lang="en-US" b="1" dirty="0" smtClean="0"/>
              <a:t>Asteroids</a:t>
            </a:r>
          </a:p>
          <a:p>
            <a:pPr>
              <a:buFontTx/>
              <a:buNone/>
            </a:pPr>
            <a:endParaRPr lang="de-DE" dirty="0" smtClean="0"/>
          </a:p>
          <a:p>
            <a:r>
              <a:rPr lang="en-US" dirty="0" smtClean="0"/>
              <a:t>are increasingly becoming the targets of space missions. </a:t>
            </a:r>
          </a:p>
          <a:p>
            <a:endParaRPr lang="en-US" dirty="0" smtClean="0"/>
          </a:p>
          <a:p>
            <a:r>
              <a:rPr lang="en-US" dirty="0" smtClean="0"/>
              <a:t>DLR developed in close collaboration with the MPS (PI: Max Planck Institute for Solar System Research) the detector electronics for the DAWN framing camera. </a:t>
            </a:r>
          </a:p>
          <a:p>
            <a:endParaRPr lang="en-US" dirty="0" smtClean="0"/>
          </a:p>
          <a:p>
            <a:r>
              <a:rPr lang="en-US" dirty="0" smtClean="0"/>
              <a:t>The DAWN mission has completed the mapping of </a:t>
            </a:r>
            <a:r>
              <a:rPr lang="en-US" dirty="0" err="1" smtClean="0"/>
              <a:t>Vesta</a:t>
            </a:r>
            <a:r>
              <a:rPr lang="en-US" dirty="0" smtClean="0"/>
              <a:t> in 2012 and is now on travel to Ceres, the largest small planet in the main belt (arrival in February 2015).</a:t>
            </a:r>
            <a:endParaRPr lang="de-DE" dirty="0" smtClean="0"/>
          </a:p>
        </p:txBody>
      </p:sp>
      <p:sp>
        <p:nvSpPr>
          <p:cNvPr id="38916" name="Foliennummernplatzhalter 3"/>
          <p:cNvSpPr txBox="1">
            <a:spLocks noGrp="1"/>
          </p:cNvSpPr>
          <p:nvPr/>
        </p:nvSpPr>
        <p:spPr bwMode="auto">
          <a:xfrm>
            <a:off x="611188" y="122238"/>
            <a:ext cx="1230312" cy="122237"/>
          </a:xfrm>
          <a:prstGeom prst="rect">
            <a:avLst/>
          </a:prstGeom>
          <a:noFill/>
          <a:ln w="9525">
            <a:noFill/>
            <a:miter lim="800000"/>
            <a:headEnd/>
            <a:tailEnd/>
          </a:ln>
        </p:spPr>
        <p:txBody>
          <a:bodyPr lIns="0" tIns="0" rIns="0" bIns="0"/>
          <a:lstStyle/>
          <a:p>
            <a:r>
              <a:rPr lang="de-DE" sz="800">
                <a:solidFill>
                  <a:srgbClr val="686868"/>
                </a:solidFill>
              </a:rPr>
              <a:t>www.DLR.de  •  Chart </a:t>
            </a:r>
            <a:fld id="{12B02513-79B5-4F82-BEEC-6F3E4741BFFD}" type="slidenum">
              <a:rPr lang="de-DE" sz="800">
                <a:solidFill>
                  <a:srgbClr val="686868"/>
                </a:solidFill>
              </a:rPr>
              <a:pPr/>
              <a:t>29</a:t>
            </a:fld>
            <a:endParaRPr lang="de-DE" sz="800">
              <a:solidFill>
                <a:srgbClr val="686868"/>
              </a:solidFill>
            </a:endParaRPr>
          </a:p>
        </p:txBody>
      </p:sp>
      <p:sp>
        <p:nvSpPr>
          <p:cNvPr id="38917" name="Text Box 5"/>
          <p:cNvSpPr txBox="1">
            <a:spLocks noChangeArrowheads="1"/>
          </p:cNvSpPr>
          <p:nvPr/>
        </p:nvSpPr>
        <p:spPr bwMode="auto">
          <a:xfrm>
            <a:off x="5292725" y="1989138"/>
            <a:ext cx="3851275" cy="366712"/>
          </a:xfrm>
          <a:prstGeom prst="rect">
            <a:avLst/>
          </a:prstGeom>
          <a:noFill/>
          <a:ln w="9525">
            <a:noFill/>
            <a:miter lim="800000"/>
            <a:headEnd/>
            <a:tailEnd/>
          </a:ln>
          <a:effectLst/>
        </p:spPr>
        <p:txBody>
          <a:bodyPr>
            <a:spAutoFit/>
          </a:bodyPr>
          <a:lstStyle/>
          <a:p>
            <a:pPr>
              <a:spcBef>
                <a:spcPct val="50000"/>
              </a:spcBef>
            </a:pPr>
            <a:endParaRPr lang="de-DE"/>
          </a:p>
        </p:txBody>
      </p:sp>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4105" y="-5501"/>
            <a:ext cx="2352002" cy="3132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rotWithShape="1">
          <a:blip r:embed="rId2" cstate="print">
            <a:lum bright="66000" contrast="-43000"/>
            <a:alphaModFix amt="65000"/>
          </a:blip>
          <a:srcRect l="3290" t="1012" r="4020" b="1313"/>
          <a:stretch/>
        </p:blipFill>
        <p:spPr bwMode="auto">
          <a:xfrm>
            <a:off x="0" y="1412776"/>
            <a:ext cx="9144000" cy="4734023"/>
          </a:xfrm>
          <a:prstGeom prst="rect">
            <a:avLst/>
          </a:prstGeom>
          <a:ln>
            <a:noFill/>
          </a:ln>
          <a:effectLst>
            <a:softEdge rad="127000"/>
          </a:effectLst>
        </p:spPr>
      </p:pic>
      <p:sp>
        <p:nvSpPr>
          <p:cNvPr id="2" name="Titel 1"/>
          <p:cNvSpPr>
            <a:spLocks noGrp="1"/>
          </p:cNvSpPr>
          <p:nvPr>
            <p:ph type="title"/>
          </p:nvPr>
        </p:nvSpPr>
        <p:spPr/>
        <p:txBody>
          <a:bodyPr/>
          <a:lstStyle/>
          <a:p>
            <a:r>
              <a:rPr lang="en-US" dirty="0" smtClean="0"/>
              <a:t>Contents</a:t>
            </a:r>
            <a:endParaRPr lang="de-DE" dirty="0"/>
          </a:p>
        </p:txBody>
      </p:sp>
      <p:sp>
        <p:nvSpPr>
          <p:cNvPr id="3" name="Inhaltsplatzhalter 2"/>
          <p:cNvSpPr>
            <a:spLocks noGrp="1"/>
          </p:cNvSpPr>
          <p:nvPr>
            <p:ph idx="1"/>
          </p:nvPr>
        </p:nvSpPr>
        <p:spPr/>
        <p:txBody>
          <a:bodyPr/>
          <a:lstStyle/>
          <a:p>
            <a:pPr marL="457200" indent="-457200">
              <a:buAutoNum type="arabicPeriod"/>
            </a:pPr>
            <a:r>
              <a:rPr lang="en-US" sz="2000" dirty="0" smtClean="0"/>
              <a:t>Introduction Planetary Exploration				 	- Objects &amp; Mission Examples</a:t>
            </a:r>
          </a:p>
          <a:p>
            <a:pPr marL="457200" indent="-457200">
              <a:buAutoNum type="arabicPeriod"/>
            </a:pPr>
            <a:r>
              <a:rPr lang="en-US" sz="2000" dirty="0" smtClean="0"/>
              <a:t>Key Requirements on the image sensor</a:t>
            </a:r>
          </a:p>
          <a:p>
            <a:pPr marL="457200" indent="-457200">
              <a:buAutoNum type="arabicPeriod"/>
            </a:pPr>
            <a:r>
              <a:rPr lang="en-US" sz="2000" dirty="0" smtClean="0"/>
              <a:t>Evaluation of CCD and CMOS for planetary imaging</a:t>
            </a:r>
          </a:p>
          <a:p>
            <a:pPr marL="457200" indent="-457200">
              <a:buAutoNum type="arabicPeriod"/>
            </a:pPr>
            <a:r>
              <a:rPr lang="en-US" sz="2000" dirty="0" smtClean="0"/>
              <a:t>Future mission needs</a:t>
            </a:r>
          </a:p>
          <a:p>
            <a:pPr marL="457200" indent="-457200">
              <a:buAutoNum type="arabicPeriod"/>
            </a:pPr>
            <a:r>
              <a:rPr lang="en-US" sz="2000" dirty="0" smtClean="0"/>
              <a:t>Summary and Outlook</a:t>
            </a:r>
          </a:p>
          <a:p>
            <a:pPr lvl="1"/>
            <a:endParaRPr lang="en-US" sz="2000" dirty="0" smtClean="0"/>
          </a:p>
          <a:p>
            <a:endParaRPr lang="en-US" sz="2000" dirty="0" smtClean="0"/>
          </a:p>
          <a:p>
            <a:pPr lvl="1"/>
            <a:endParaRPr lang="en-US" sz="2000" dirty="0" smtClean="0"/>
          </a:p>
          <a:p>
            <a:pPr lvl="1"/>
            <a:endParaRPr lang="en-US" sz="2000" dirty="0"/>
          </a:p>
          <a:p>
            <a:pPr marL="0" indent="0">
              <a:buNone/>
            </a:pPr>
            <a:endParaRPr lang="de-DE" sz="2000" dirty="0" smtClean="0"/>
          </a:p>
          <a:p>
            <a:pPr marL="0" indent="0">
              <a:buNone/>
            </a:pPr>
            <a:r>
              <a:rPr lang="de-DE" sz="2000" dirty="0"/>
              <a:t>	</a:t>
            </a:r>
          </a:p>
        </p:txBody>
      </p:sp>
      <p:sp>
        <p:nvSpPr>
          <p:cNvPr id="4" name="Foliennummernplatzhalter 3"/>
          <p:cNvSpPr>
            <a:spLocks noGrp="1"/>
          </p:cNvSpPr>
          <p:nvPr>
            <p:ph type="sldNum" sz="quarter" idx="10"/>
          </p:nvPr>
        </p:nvSpPr>
        <p:spPr/>
        <p:txBody>
          <a:bodyPr/>
          <a:lstStyle/>
          <a:p>
            <a:pPr>
              <a:defRPr/>
            </a:pPr>
            <a:r>
              <a:rPr lang="de-DE" smtClean="0"/>
              <a:t>www.DLR.de  •  Chart </a:t>
            </a:r>
            <a:fld id="{3506621A-C0A4-4A0C-B85C-C8F5CD15F720}" type="slidenum">
              <a:rPr lang="de-DE" smtClean="0"/>
              <a:pPr>
                <a:defRPr/>
              </a:pPr>
              <a:t>3</a:t>
            </a:fld>
            <a:endParaRPr lang="de-DE" dirty="0"/>
          </a:p>
        </p:txBody>
      </p:sp>
    </p:spTree>
    <p:extLst>
      <p:ext uri="{BB962C8B-B14F-4D97-AF65-F5344CB8AC3E}">
        <p14:creationId xmlns:p14="http://schemas.microsoft.com/office/powerpoint/2010/main" val="39960796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el 1"/>
          <p:cNvSpPr>
            <a:spLocks noGrp="1"/>
          </p:cNvSpPr>
          <p:nvPr>
            <p:ph type="title" idx="4294967295"/>
          </p:nvPr>
        </p:nvSpPr>
        <p:spPr/>
        <p:txBody>
          <a:bodyPr/>
          <a:lstStyle/>
          <a:p>
            <a:r>
              <a:rPr lang="de-DE" dirty="0" smtClean="0"/>
              <a:t>Mission </a:t>
            </a:r>
            <a:r>
              <a:rPr lang="de-DE" dirty="0" err="1" smtClean="0"/>
              <a:t>Examples</a:t>
            </a:r>
            <a:r>
              <a:rPr lang="de-DE" dirty="0" smtClean="0"/>
              <a:t> - </a:t>
            </a:r>
            <a:r>
              <a:rPr lang="de-DE" dirty="0" err="1" smtClean="0"/>
              <a:t>Asteroids</a:t>
            </a:r>
            <a:r>
              <a:rPr lang="de-DE" dirty="0" smtClean="0"/>
              <a:t/>
            </a:r>
            <a:br>
              <a:rPr lang="de-DE" dirty="0" smtClean="0"/>
            </a:br>
            <a:r>
              <a:rPr lang="de-DE" dirty="0" smtClean="0"/>
              <a:t/>
            </a:r>
            <a:br>
              <a:rPr lang="de-DE" dirty="0" smtClean="0"/>
            </a:br>
            <a:endParaRPr lang="de-DE" dirty="0" smtClean="0"/>
          </a:p>
        </p:txBody>
      </p:sp>
      <p:sp>
        <p:nvSpPr>
          <p:cNvPr id="3" name="Inhaltsplatzhalter 2"/>
          <p:cNvSpPr>
            <a:spLocks noGrp="1"/>
          </p:cNvSpPr>
          <p:nvPr>
            <p:ph idx="4294967295"/>
          </p:nvPr>
        </p:nvSpPr>
        <p:spPr>
          <a:xfrm>
            <a:off x="251520" y="1916832"/>
            <a:ext cx="8064574" cy="4176811"/>
          </a:xfrm>
        </p:spPr>
        <p:txBody>
          <a:bodyPr>
            <a:normAutofit/>
          </a:bodyPr>
          <a:lstStyle/>
          <a:p>
            <a:endParaRPr lang="en-US" dirty="0" smtClean="0"/>
          </a:p>
          <a:p>
            <a:pPr>
              <a:buFontTx/>
              <a:buNone/>
            </a:pPr>
            <a:r>
              <a:rPr lang="en-US" b="1" dirty="0" smtClean="0"/>
              <a:t>Asteroids</a:t>
            </a:r>
            <a:endParaRPr lang="de-DE" dirty="0" smtClean="0"/>
          </a:p>
          <a:p>
            <a:r>
              <a:rPr lang="en-US" dirty="0" smtClean="0"/>
              <a:t>are increasingly becoming the targets of space missions. </a:t>
            </a:r>
          </a:p>
          <a:p>
            <a:endParaRPr lang="en-US" dirty="0" smtClean="0"/>
          </a:p>
          <a:p>
            <a:r>
              <a:rPr lang="en-US" dirty="0" smtClean="0"/>
              <a:t>DLR developed in close collaboration with the MPS (Max Planck Institute for Solar System Research) the detector electronics for the DAWN framing camera. </a:t>
            </a:r>
          </a:p>
          <a:p>
            <a:endParaRPr lang="en-US" dirty="0" smtClean="0"/>
          </a:p>
          <a:p>
            <a:r>
              <a:rPr lang="en-US" dirty="0" smtClean="0"/>
              <a:t>The DAWN mission has completed the mapping of </a:t>
            </a:r>
            <a:r>
              <a:rPr lang="en-US" dirty="0" err="1" smtClean="0"/>
              <a:t>Vesta</a:t>
            </a:r>
            <a:r>
              <a:rPr lang="en-US" dirty="0" smtClean="0"/>
              <a:t> in 2012 and is now on travel to Ceres, the largest small planet in the main belt (arrival in February 2015).</a:t>
            </a:r>
            <a:endParaRPr lang="de-DE" dirty="0" smtClean="0"/>
          </a:p>
        </p:txBody>
      </p:sp>
      <p:sp>
        <p:nvSpPr>
          <p:cNvPr id="38916" name="Foliennummernplatzhalter 3"/>
          <p:cNvSpPr txBox="1">
            <a:spLocks noGrp="1"/>
          </p:cNvSpPr>
          <p:nvPr/>
        </p:nvSpPr>
        <p:spPr bwMode="auto">
          <a:xfrm>
            <a:off x="611188" y="122238"/>
            <a:ext cx="1230312" cy="122237"/>
          </a:xfrm>
          <a:prstGeom prst="rect">
            <a:avLst/>
          </a:prstGeom>
          <a:noFill/>
          <a:ln w="9525">
            <a:noFill/>
            <a:miter lim="800000"/>
            <a:headEnd/>
            <a:tailEnd/>
          </a:ln>
        </p:spPr>
        <p:txBody>
          <a:bodyPr lIns="0" tIns="0" rIns="0" bIns="0"/>
          <a:lstStyle/>
          <a:p>
            <a:r>
              <a:rPr lang="de-DE" sz="800">
                <a:solidFill>
                  <a:srgbClr val="686868"/>
                </a:solidFill>
              </a:rPr>
              <a:t>www.DLR.de  •  Chart </a:t>
            </a:r>
            <a:fld id="{12B02513-79B5-4F82-BEEC-6F3E4741BFFD}" type="slidenum">
              <a:rPr lang="de-DE" sz="800">
                <a:solidFill>
                  <a:srgbClr val="686868"/>
                </a:solidFill>
              </a:rPr>
              <a:pPr/>
              <a:t>30</a:t>
            </a:fld>
            <a:endParaRPr lang="de-DE" sz="800">
              <a:solidFill>
                <a:srgbClr val="686868"/>
              </a:solidFill>
            </a:endParaRPr>
          </a:p>
        </p:txBody>
      </p:sp>
      <p:sp>
        <p:nvSpPr>
          <p:cNvPr id="38917" name="Text Box 5"/>
          <p:cNvSpPr txBox="1">
            <a:spLocks noChangeArrowheads="1"/>
          </p:cNvSpPr>
          <p:nvPr/>
        </p:nvSpPr>
        <p:spPr bwMode="auto">
          <a:xfrm>
            <a:off x="5292725" y="1989138"/>
            <a:ext cx="3851275" cy="366712"/>
          </a:xfrm>
          <a:prstGeom prst="rect">
            <a:avLst/>
          </a:prstGeom>
          <a:noFill/>
          <a:ln w="9525">
            <a:noFill/>
            <a:miter lim="800000"/>
            <a:headEnd/>
            <a:tailEnd/>
          </a:ln>
          <a:effectLst/>
        </p:spPr>
        <p:txBody>
          <a:bodyPr>
            <a:spAutoFit/>
          </a:bodyPr>
          <a:lstStyle/>
          <a:p>
            <a:pPr>
              <a:spcBef>
                <a:spcPct val="50000"/>
              </a:spcBef>
            </a:pPr>
            <a:endParaRPr lang="de-DE"/>
          </a:p>
        </p:txBody>
      </p:sp>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0152" y="362170"/>
            <a:ext cx="2838450" cy="1609725"/>
          </a:xfrm>
          <a:prstGeom prst="rect">
            <a:avLst/>
          </a:prstGeom>
        </p:spPr>
      </p:pic>
    </p:spTree>
    <p:extLst>
      <p:ext uri="{BB962C8B-B14F-4D97-AF65-F5344CB8AC3E}">
        <p14:creationId xmlns:p14="http://schemas.microsoft.com/office/powerpoint/2010/main" val="17820656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el 1"/>
          <p:cNvSpPr>
            <a:spLocks noGrp="1"/>
          </p:cNvSpPr>
          <p:nvPr>
            <p:ph type="title" idx="4294967295"/>
          </p:nvPr>
        </p:nvSpPr>
        <p:spPr/>
        <p:txBody>
          <a:bodyPr/>
          <a:lstStyle/>
          <a:p>
            <a:r>
              <a:rPr lang="de-DE" dirty="0" smtClean="0"/>
              <a:t>Mission </a:t>
            </a:r>
            <a:r>
              <a:rPr lang="de-DE" dirty="0" err="1" smtClean="0"/>
              <a:t>Examples</a:t>
            </a:r>
            <a:r>
              <a:rPr lang="de-DE" dirty="0" smtClean="0"/>
              <a:t> – DAWN </a:t>
            </a:r>
            <a:r>
              <a:rPr lang="de-DE" dirty="0" err="1" smtClean="0"/>
              <a:t>at</a:t>
            </a:r>
            <a:r>
              <a:rPr lang="de-DE" dirty="0" smtClean="0"/>
              <a:t> Vesta</a:t>
            </a:r>
            <a:br>
              <a:rPr lang="de-DE" dirty="0" smtClean="0"/>
            </a:br>
            <a:r>
              <a:rPr lang="de-DE" dirty="0" smtClean="0"/>
              <a:t/>
            </a:r>
            <a:br>
              <a:rPr lang="de-DE" dirty="0" smtClean="0"/>
            </a:br>
            <a:endParaRPr lang="de-DE" dirty="0" smtClean="0"/>
          </a:p>
        </p:txBody>
      </p:sp>
      <p:sp>
        <p:nvSpPr>
          <p:cNvPr id="38916" name="Foliennummernplatzhalter 3"/>
          <p:cNvSpPr txBox="1">
            <a:spLocks noGrp="1"/>
          </p:cNvSpPr>
          <p:nvPr/>
        </p:nvSpPr>
        <p:spPr bwMode="auto">
          <a:xfrm>
            <a:off x="611188" y="122238"/>
            <a:ext cx="1230312" cy="122237"/>
          </a:xfrm>
          <a:prstGeom prst="rect">
            <a:avLst/>
          </a:prstGeom>
          <a:noFill/>
          <a:ln w="9525">
            <a:noFill/>
            <a:miter lim="800000"/>
            <a:headEnd/>
            <a:tailEnd/>
          </a:ln>
        </p:spPr>
        <p:txBody>
          <a:bodyPr lIns="0" tIns="0" rIns="0" bIns="0"/>
          <a:lstStyle/>
          <a:p>
            <a:r>
              <a:rPr lang="de-DE" sz="800">
                <a:solidFill>
                  <a:srgbClr val="686868"/>
                </a:solidFill>
              </a:rPr>
              <a:t>www.DLR.de  •  Chart </a:t>
            </a:r>
            <a:fld id="{12B02513-79B5-4F82-BEEC-6F3E4741BFFD}" type="slidenum">
              <a:rPr lang="de-DE" sz="800">
                <a:solidFill>
                  <a:srgbClr val="686868"/>
                </a:solidFill>
              </a:rPr>
              <a:pPr/>
              <a:t>31</a:t>
            </a:fld>
            <a:endParaRPr lang="de-DE" sz="800">
              <a:solidFill>
                <a:srgbClr val="686868"/>
              </a:solidFill>
            </a:endParaRPr>
          </a:p>
        </p:txBody>
      </p:sp>
      <p:sp>
        <p:nvSpPr>
          <p:cNvPr id="38917" name="Text Box 5"/>
          <p:cNvSpPr txBox="1">
            <a:spLocks noChangeArrowheads="1"/>
          </p:cNvSpPr>
          <p:nvPr/>
        </p:nvSpPr>
        <p:spPr bwMode="auto">
          <a:xfrm>
            <a:off x="5292725" y="1989138"/>
            <a:ext cx="3851275" cy="366712"/>
          </a:xfrm>
          <a:prstGeom prst="rect">
            <a:avLst/>
          </a:prstGeom>
          <a:noFill/>
          <a:ln w="9525">
            <a:noFill/>
            <a:miter lim="800000"/>
            <a:headEnd/>
            <a:tailEnd/>
          </a:ln>
          <a:effectLst/>
        </p:spPr>
        <p:txBody>
          <a:bodyPr>
            <a:spAutoFit/>
          </a:bodyPr>
          <a:lstStyle/>
          <a:p>
            <a:pPr>
              <a:spcBef>
                <a:spcPct val="50000"/>
              </a:spcBef>
            </a:pPr>
            <a:endParaRPr lang="de-DE"/>
          </a:p>
        </p:txBody>
      </p:sp>
      <p:sp>
        <p:nvSpPr>
          <p:cNvPr id="38918" name="Text Box 6"/>
          <p:cNvSpPr txBox="1">
            <a:spLocks noChangeArrowheads="1"/>
          </p:cNvSpPr>
          <p:nvPr/>
        </p:nvSpPr>
        <p:spPr bwMode="auto">
          <a:xfrm>
            <a:off x="755576" y="5013176"/>
            <a:ext cx="8137599" cy="1092607"/>
          </a:xfrm>
          <a:prstGeom prst="rect">
            <a:avLst/>
          </a:prstGeom>
          <a:noFill/>
          <a:ln w="9525">
            <a:noFill/>
            <a:miter lim="800000"/>
            <a:headEnd/>
            <a:tailEnd/>
          </a:ln>
          <a:effectLst/>
        </p:spPr>
        <p:txBody>
          <a:bodyPr wrap="square">
            <a:spAutoFit/>
          </a:bodyPr>
          <a:lstStyle/>
          <a:p>
            <a:pPr>
              <a:spcBef>
                <a:spcPct val="50000"/>
              </a:spcBef>
            </a:pPr>
            <a:r>
              <a:rPr lang="en-US" dirty="0"/>
              <a:t>This image shows two troughs in the </a:t>
            </a:r>
            <a:r>
              <a:rPr lang="en-US" dirty="0" err="1"/>
              <a:t>Divalia</a:t>
            </a:r>
            <a:r>
              <a:rPr lang="en-US" dirty="0"/>
              <a:t> Fossa system, running parallel to the lower edge of the image. They are the result of two large asteroid impacts at the South Pole,</a:t>
            </a:r>
            <a:endParaRPr lang="de-DE" dirty="0"/>
          </a:p>
        </p:txBody>
      </p:sp>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1412776"/>
            <a:ext cx="6406781" cy="3600000"/>
          </a:xfrm>
          <a:prstGeom prst="rect">
            <a:avLst/>
          </a:prstGeom>
        </p:spPr>
      </p:pic>
    </p:spTree>
    <p:extLst>
      <p:ext uri="{BB962C8B-B14F-4D97-AF65-F5344CB8AC3E}">
        <p14:creationId xmlns:p14="http://schemas.microsoft.com/office/powerpoint/2010/main" val="12705308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2"/>
          </p:nvPr>
        </p:nvSpPr>
        <p:spPr/>
        <p:txBody>
          <a:bodyPr/>
          <a:lstStyle/>
          <a:p>
            <a:endParaRPr lang="de-DE"/>
          </a:p>
        </p:txBody>
      </p:sp>
      <p:sp>
        <p:nvSpPr>
          <p:cNvPr id="3" name="Titel 2"/>
          <p:cNvSpPr>
            <a:spLocks noGrp="1"/>
          </p:cNvSpPr>
          <p:nvPr>
            <p:ph type="title"/>
          </p:nvPr>
        </p:nvSpPr>
        <p:spPr>
          <a:xfrm>
            <a:off x="486000" y="488156"/>
            <a:ext cx="8172000" cy="738187"/>
          </a:xfrm>
        </p:spPr>
        <p:txBody>
          <a:bodyPr/>
          <a:lstStyle/>
          <a:p>
            <a:r>
              <a:rPr lang="de-DE" dirty="0" smtClean="0"/>
              <a:t>DAWN </a:t>
            </a:r>
            <a:r>
              <a:rPr lang="de-DE" dirty="0" err="1" smtClean="0"/>
              <a:t>at</a:t>
            </a:r>
            <a:r>
              <a:rPr lang="de-DE" dirty="0" smtClean="0"/>
              <a:t> Vesta</a:t>
            </a:r>
            <a:endParaRPr lang="de-DE" dirty="0"/>
          </a:p>
        </p:txBody>
      </p:sp>
      <p:sp>
        <p:nvSpPr>
          <p:cNvPr id="4" name="Fußzeilenplatzhalter 3"/>
          <p:cNvSpPr>
            <a:spLocks noGrp="1"/>
          </p:cNvSpPr>
          <p:nvPr>
            <p:ph type="ftr" sz="quarter" idx="13"/>
          </p:nvPr>
        </p:nvSpPr>
        <p:spPr/>
        <p:txBody>
          <a:bodyPr/>
          <a:lstStyle/>
          <a:p>
            <a:pPr>
              <a:defRPr/>
            </a:pPr>
            <a:r>
              <a:rPr lang="en-GB" smtClean="0"/>
              <a:t>&gt; Lecture &gt; Author  •  Document &gt; Date</a:t>
            </a:r>
            <a:endParaRPr lang="en-GB" dirty="0"/>
          </a:p>
        </p:txBody>
      </p:sp>
      <p:sp>
        <p:nvSpPr>
          <p:cNvPr id="5" name="Foliennummernplatzhalter 4"/>
          <p:cNvSpPr>
            <a:spLocks noGrp="1"/>
          </p:cNvSpPr>
          <p:nvPr>
            <p:ph type="sldNum" sz="quarter" idx="14"/>
          </p:nvPr>
        </p:nvSpPr>
        <p:spPr/>
        <p:txBody>
          <a:bodyPr/>
          <a:lstStyle/>
          <a:p>
            <a:pPr>
              <a:defRPr/>
            </a:pPr>
            <a:r>
              <a:rPr lang="en-GB" smtClean="0"/>
              <a:t>DLR.de  •  Chart </a:t>
            </a:r>
            <a:fld id="{18C7CB6D-895A-4F21-B0E7-2185F6FE5534}" type="slidenum">
              <a:rPr lang="en-GB" smtClean="0"/>
              <a:pPr>
                <a:defRPr/>
              </a:pPr>
              <a:t>32</a:t>
            </a:fld>
            <a:endParaRPr lang="en-GB" dirty="0"/>
          </a:p>
        </p:txBody>
      </p:sp>
      <p:pic>
        <p:nvPicPr>
          <p:cNvPr id="11" name="short_4_Michaelis.wmv">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17570108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vol="80000">
                <p:cTn id="7" fill="hold" display="0">
                  <p:stCondLst>
                    <p:cond delay="indefinite"/>
                  </p:stCondLst>
                </p:cTn>
                <p:tgtEl>
                  <p:spTgt spid="11"/>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a:r>
              <a:rPr lang="de-DE" dirty="0" err="1" smtClean="0">
                <a:solidFill>
                  <a:schemeClr val="tx1">
                    <a:lumMod val="50000"/>
                    <a:lumOff val="50000"/>
                  </a:schemeClr>
                </a:solidFill>
              </a:rPr>
              <a:t>Mascot</a:t>
            </a:r>
            <a:r>
              <a:rPr lang="de-DE" dirty="0" smtClean="0">
                <a:solidFill>
                  <a:schemeClr val="tx1">
                    <a:lumMod val="50000"/>
                    <a:lumOff val="50000"/>
                  </a:schemeClr>
                </a:solidFill>
              </a:rPr>
              <a:t> on </a:t>
            </a:r>
            <a:r>
              <a:rPr lang="de-DE" dirty="0" err="1" smtClean="0">
                <a:solidFill>
                  <a:schemeClr val="tx1">
                    <a:lumMod val="50000"/>
                    <a:lumOff val="50000"/>
                  </a:schemeClr>
                </a:solidFill>
              </a:rPr>
              <a:t>Hayabusa</a:t>
            </a:r>
            <a:r>
              <a:rPr lang="de-DE" dirty="0" smtClean="0">
                <a:solidFill>
                  <a:schemeClr val="tx1">
                    <a:lumMod val="50000"/>
                    <a:lumOff val="50000"/>
                  </a:schemeClr>
                </a:solidFill>
              </a:rPr>
              <a:t> II, Asteroid </a:t>
            </a:r>
            <a:r>
              <a:rPr lang="de-DE" dirty="0" err="1" smtClean="0">
                <a:solidFill>
                  <a:schemeClr val="tx1">
                    <a:lumMod val="50000"/>
                    <a:lumOff val="50000"/>
                  </a:schemeClr>
                </a:solidFill>
              </a:rPr>
              <a:t>and</a:t>
            </a:r>
            <a:r>
              <a:rPr lang="de-DE" dirty="0" smtClean="0">
                <a:solidFill>
                  <a:schemeClr val="tx1">
                    <a:lumMod val="50000"/>
                    <a:lumOff val="50000"/>
                  </a:schemeClr>
                </a:solidFill>
              </a:rPr>
              <a:t> Solar System Science </a:t>
            </a:r>
            <a:endParaRPr lang="de-DE" dirty="0">
              <a:solidFill>
                <a:schemeClr val="bg2"/>
              </a:solidFill>
            </a:endParaRPr>
          </a:p>
        </p:txBody>
      </p:sp>
      <p:sp>
        <p:nvSpPr>
          <p:cNvPr id="3" name="Inhaltsplatzhalter 2"/>
          <p:cNvSpPr>
            <a:spLocks noGrp="1"/>
          </p:cNvSpPr>
          <p:nvPr>
            <p:ph idx="1"/>
          </p:nvPr>
        </p:nvSpPr>
        <p:spPr>
          <a:xfrm>
            <a:off x="611560" y="1422822"/>
            <a:ext cx="4176464" cy="4670474"/>
          </a:xfrm>
        </p:spPr>
        <p:txBody>
          <a:bodyPr/>
          <a:lstStyle/>
          <a:p>
            <a:r>
              <a:rPr lang="de-DE" sz="2000" b="1" dirty="0" smtClean="0"/>
              <a:t>Return a sample </a:t>
            </a:r>
            <a:r>
              <a:rPr lang="de-DE" sz="2000" b="1" dirty="0" err="1" smtClean="0"/>
              <a:t>from</a:t>
            </a:r>
            <a:r>
              <a:rPr lang="de-DE" sz="2000" b="1" dirty="0" smtClean="0"/>
              <a:t> a C-type </a:t>
            </a:r>
            <a:r>
              <a:rPr lang="de-DE" sz="2000" b="1" dirty="0" err="1" smtClean="0"/>
              <a:t>asteroid</a:t>
            </a:r>
            <a:r>
              <a:rPr lang="de-DE" sz="2000" b="1" dirty="0" smtClean="0"/>
              <a:t> </a:t>
            </a:r>
            <a:r>
              <a:rPr lang="de-DE" sz="2000" b="1" dirty="0" err="1" smtClean="0"/>
              <a:t>and</a:t>
            </a:r>
            <a:r>
              <a:rPr lang="de-DE" sz="2000" b="1" dirty="0" smtClean="0"/>
              <a:t> </a:t>
            </a:r>
            <a:r>
              <a:rPr lang="de-DE" sz="2000" b="1" dirty="0" err="1" smtClean="0"/>
              <a:t>provide</a:t>
            </a:r>
            <a:r>
              <a:rPr lang="de-DE" sz="2000" b="1" dirty="0" smtClean="0"/>
              <a:t> </a:t>
            </a:r>
            <a:r>
              <a:rPr lang="de-DE" sz="2000" b="1" dirty="0" err="1" smtClean="0"/>
              <a:t>the</a:t>
            </a:r>
            <a:r>
              <a:rPr lang="de-DE" sz="2000" b="1" dirty="0" smtClean="0"/>
              <a:t> „</a:t>
            </a:r>
            <a:r>
              <a:rPr lang="de-DE" sz="2000" b="1" dirty="0" err="1" smtClean="0"/>
              <a:t>context</a:t>
            </a:r>
            <a:r>
              <a:rPr lang="de-DE" sz="2000" b="1" dirty="0" smtClean="0"/>
              <a:t>“ </a:t>
            </a:r>
            <a:r>
              <a:rPr lang="de-DE" sz="2000" b="1" dirty="0" err="1" smtClean="0"/>
              <a:t>for</a:t>
            </a:r>
            <a:r>
              <a:rPr lang="de-DE" sz="2000" b="1" dirty="0" smtClean="0"/>
              <a:t> </a:t>
            </a:r>
            <a:r>
              <a:rPr lang="de-DE" sz="2000" b="1" dirty="0" err="1" smtClean="0"/>
              <a:t>the</a:t>
            </a:r>
            <a:r>
              <a:rPr lang="de-DE" sz="2000" b="1" dirty="0" smtClean="0"/>
              <a:t> sample </a:t>
            </a:r>
            <a:r>
              <a:rPr lang="de-DE" sz="2000" b="1" dirty="0" err="1" smtClean="0"/>
              <a:t>acquisition</a:t>
            </a:r>
            <a:endParaRPr lang="de-DE" sz="2000" b="1" dirty="0" smtClean="0"/>
          </a:p>
          <a:p>
            <a:endParaRPr lang="de-DE" sz="2000" dirty="0" smtClean="0"/>
          </a:p>
          <a:p>
            <a:r>
              <a:rPr lang="de-DE" sz="2000" b="1" dirty="0" err="1" smtClean="0"/>
              <a:t>Determine</a:t>
            </a:r>
            <a:r>
              <a:rPr lang="de-DE" sz="2000" b="1" dirty="0" smtClean="0"/>
              <a:t> </a:t>
            </a:r>
            <a:r>
              <a:rPr lang="de-DE" sz="2000" b="1" dirty="0" err="1" smtClean="0"/>
              <a:t>the</a:t>
            </a:r>
            <a:r>
              <a:rPr lang="de-DE" sz="2000" b="1" dirty="0" smtClean="0"/>
              <a:t> </a:t>
            </a:r>
            <a:r>
              <a:rPr lang="de-DE" sz="2000" b="1" dirty="0" err="1" smtClean="0"/>
              <a:t>surface</a:t>
            </a:r>
            <a:r>
              <a:rPr lang="de-DE" sz="2000" b="1" dirty="0" smtClean="0"/>
              <a:t> </a:t>
            </a:r>
            <a:r>
              <a:rPr lang="de-DE" sz="2000" b="1" dirty="0" err="1" smtClean="0"/>
              <a:t>properties</a:t>
            </a:r>
            <a:r>
              <a:rPr lang="de-DE" sz="2000" b="1" dirty="0" smtClean="0"/>
              <a:t> </a:t>
            </a:r>
            <a:r>
              <a:rPr lang="de-DE" sz="2000" b="1" dirty="0" err="1" smtClean="0"/>
              <a:t>of</a:t>
            </a:r>
            <a:r>
              <a:rPr lang="de-DE" sz="2000" b="1" dirty="0" smtClean="0"/>
              <a:t> </a:t>
            </a:r>
            <a:r>
              <a:rPr lang="de-DE" sz="2000" b="1" dirty="0" err="1" smtClean="0"/>
              <a:t>the</a:t>
            </a:r>
            <a:r>
              <a:rPr lang="de-DE" sz="2000" b="1" dirty="0" smtClean="0"/>
              <a:t> </a:t>
            </a:r>
            <a:r>
              <a:rPr lang="de-DE" sz="2000" b="1" dirty="0" err="1" smtClean="0"/>
              <a:t>target</a:t>
            </a:r>
            <a:r>
              <a:rPr lang="de-DE" sz="2000" b="1" dirty="0" smtClean="0"/>
              <a:t> </a:t>
            </a:r>
            <a:r>
              <a:rPr lang="de-DE" sz="2000" b="1" dirty="0" err="1" smtClean="0"/>
              <a:t>asteroid</a:t>
            </a:r>
            <a:endParaRPr lang="de-DE" sz="2000" b="1" dirty="0" smtClean="0"/>
          </a:p>
          <a:p>
            <a:endParaRPr lang="de-DE" sz="2000" dirty="0" smtClean="0"/>
          </a:p>
          <a:p>
            <a:r>
              <a:rPr lang="de-DE" sz="2000" dirty="0" smtClean="0"/>
              <a:t>German/French </a:t>
            </a:r>
            <a:r>
              <a:rPr lang="de-DE" sz="2000" dirty="0" err="1" smtClean="0"/>
              <a:t>contribution</a:t>
            </a:r>
            <a:r>
              <a:rPr lang="de-DE" sz="2000" dirty="0" smtClean="0"/>
              <a:t> a mobile (</a:t>
            </a:r>
            <a:r>
              <a:rPr lang="de-DE" sz="2000" dirty="0" err="1" smtClean="0"/>
              <a:t>hopping</a:t>
            </a:r>
            <a:r>
              <a:rPr lang="de-DE" sz="2000" dirty="0" smtClean="0"/>
              <a:t>) </a:t>
            </a:r>
            <a:r>
              <a:rPr lang="de-DE" sz="2000" dirty="0" err="1" smtClean="0"/>
              <a:t>surface</a:t>
            </a:r>
            <a:r>
              <a:rPr lang="de-DE" sz="2000" dirty="0" smtClean="0"/>
              <a:t> </a:t>
            </a:r>
            <a:r>
              <a:rPr lang="de-DE" sz="2000" dirty="0" err="1" smtClean="0"/>
              <a:t>instrument</a:t>
            </a:r>
            <a:r>
              <a:rPr lang="de-DE" sz="2000" dirty="0" smtClean="0"/>
              <a:t> </a:t>
            </a:r>
            <a:r>
              <a:rPr lang="de-DE" sz="2000" dirty="0" err="1" smtClean="0"/>
              <a:t>package</a:t>
            </a:r>
            <a:r>
              <a:rPr lang="de-DE" sz="2000" dirty="0" smtClean="0"/>
              <a:t> with a </a:t>
            </a:r>
            <a:r>
              <a:rPr lang="de-DE" sz="2000" dirty="0" err="1" smtClean="0"/>
              <a:t>camera</a:t>
            </a:r>
            <a:r>
              <a:rPr lang="de-DE" sz="2000" dirty="0" smtClean="0"/>
              <a:t> </a:t>
            </a:r>
            <a:r>
              <a:rPr lang="de-DE" sz="2000" dirty="0" err="1" smtClean="0"/>
              <a:t>and</a:t>
            </a:r>
            <a:r>
              <a:rPr lang="de-DE" sz="2000" dirty="0" smtClean="0"/>
              <a:t> a </a:t>
            </a:r>
            <a:r>
              <a:rPr lang="de-DE" sz="2000" dirty="0" err="1" smtClean="0"/>
              <a:t>radiometer</a:t>
            </a:r>
            <a:r>
              <a:rPr lang="de-DE" sz="2000" dirty="0" smtClean="0"/>
              <a:t> </a:t>
            </a:r>
            <a:r>
              <a:rPr lang="de-DE" sz="2000" dirty="0" err="1" smtClean="0"/>
              <a:t>from</a:t>
            </a:r>
            <a:r>
              <a:rPr lang="de-DE" sz="2000" dirty="0" smtClean="0"/>
              <a:t> DLR</a:t>
            </a:r>
            <a:endParaRPr lang="de-DE" sz="20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561" y="1282821"/>
            <a:ext cx="3527871" cy="2237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descr="G:\18_ES\20_Projekte\MASCOT\AIV, AIT\MSC AIT\TVAC\TVAC-1\images\TVAC-1-B\Integration\IMG_486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66875" y="3789040"/>
            <a:ext cx="3321549" cy="2214366"/>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98818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el 1"/>
          <p:cNvSpPr>
            <a:spLocks noGrp="1"/>
          </p:cNvSpPr>
          <p:nvPr>
            <p:ph type="title" idx="4294967295"/>
          </p:nvPr>
        </p:nvSpPr>
        <p:spPr/>
        <p:txBody>
          <a:bodyPr/>
          <a:lstStyle/>
          <a:p>
            <a:r>
              <a:rPr lang="de-DE" smtClean="0"/>
              <a:t>Mission Examples</a:t>
            </a:r>
            <a:br>
              <a:rPr lang="de-DE" smtClean="0"/>
            </a:br>
            <a:r>
              <a:rPr lang="de-DE" smtClean="0"/>
              <a:t/>
            </a:r>
            <a:br>
              <a:rPr lang="de-DE" smtClean="0"/>
            </a:br>
            <a:endParaRPr lang="de-DE" smtClean="0"/>
          </a:p>
        </p:txBody>
      </p:sp>
      <p:sp>
        <p:nvSpPr>
          <p:cNvPr id="3" name="Inhaltsplatzhalter 2"/>
          <p:cNvSpPr>
            <a:spLocks noGrp="1"/>
          </p:cNvSpPr>
          <p:nvPr>
            <p:ph idx="4294967295"/>
          </p:nvPr>
        </p:nvSpPr>
        <p:spPr>
          <a:xfrm>
            <a:off x="395536" y="1268760"/>
            <a:ext cx="4608512" cy="4897437"/>
          </a:xfrm>
        </p:spPr>
        <p:txBody>
          <a:bodyPr>
            <a:normAutofit/>
          </a:bodyPr>
          <a:lstStyle/>
          <a:p>
            <a:endParaRPr lang="en-US" dirty="0" smtClean="0"/>
          </a:p>
          <a:p>
            <a:pPr>
              <a:buFontTx/>
              <a:buNone/>
            </a:pPr>
            <a:r>
              <a:rPr lang="en-US" b="1" dirty="0" smtClean="0"/>
              <a:t>Comets</a:t>
            </a:r>
          </a:p>
          <a:p>
            <a:pPr>
              <a:buFontTx/>
              <a:buNone/>
            </a:pPr>
            <a:endParaRPr lang="de-DE" dirty="0" smtClean="0"/>
          </a:p>
          <a:p>
            <a:r>
              <a:rPr lang="en-US" dirty="0" smtClean="0"/>
              <a:t>The first mission to a </a:t>
            </a:r>
            <a:r>
              <a:rPr lang="en-US" b="1" dirty="0" smtClean="0"/>
              <a:t>comet</a:t>
            </a:r>
            <a:r>
              <a:rPr lang="en-US" dirty="0" smtClean="0"/>
              <a:t> was the Halley mission 1986. The main mission, the Giotto mission, sponsored by ESA, was equipped with the HMC (Halley </a:t>
            </a:r>
            <a:r>
              <a:rPr lang="en-US" dirty="0" err="1" smtClean="0"/>
              <a:t>Multicolour</a:t>
            </a:r>
            <a:r>
              <a:rPr lang="en-US" dirty="0" smtClean="0"/>
              <a:t> Camera), the first CCD camera  used for a planetary exploration– build in Germany at the MPS (Max-Planck-</a:t>
            </a:r>
            <a:r>
              <a:rPr lang="en-US" dirty="0" err="1" smtClean="0"/>
              <a:t>Institut</a:t>
            </a:r>
            <a:r>
              <a:rPr lang="en-US" dirty="0" smtClean="0"/>
              <a:t> </a:t>
            </a:r>
            <a:r>
              <a:rPr lang="en-US" dirty="0" err="1" smtClean="0"/>
              <a:t>für</a:t>
            </a:r>
            <a:r>
              <a:rPr lang="en-US" dirty="0" smtClean="0"/>
              <a:t> </a:t>
            </a:r>
            <a:r>
              <a:rPr lang="en-US" dirty="0" err="1" smtClean="0"/>
              <a:t>Sonnensystemforschung</a:t>
            </a:r>
            <a:r>
              <a:rPr lang="en-US" dirty="0" smtClean="0"/>
              <a:t>)</a:t>
            </a:r>
            <a:endParaRPr lang="de-DE" dirty="0" smtClean="0"/>
          </a:p>
        </p:txBody>
      </p:sp>
      <p:sp>
        <p:nvSpPr>
          <p:cNvPr id="39940" name="Foliennummernplatzhalter 3"/>
          <p:cNvSpPr txBox="1">
            <a:spLocks noGrp="1"/>
          </p:cNvSpPr>
          <p:nvPr/>
        </p:nvSpPr>
        <p:spPr bwMode="auto">
          <a:xfrm>
            <a:off x="611188" y="122238"/>
            <a:ext cx="1230312" cy="122237"/>
          </a:xfrm>
          <a:prstGeom prst="rect">
            <a:avLst/>
          </a:prstGeom>
          <a:noFill/>
          <a:ln w="9525">
            <a:noFill/>
            <a:miter lim="800000"/>
            <a:headEnd/>
            <a:tailEnd/>
          </a:ln>
        </p:spPr>
        <p:txBody>
          <a:bodyPr lIns="0" tIns="0" rIns="0" bIns="0"/>
          <a:lstStyle/>
          <a:p>
            <a:r>
              <a:rPr lang="de-DE" sz="800">
                <a:solidFill>
                  <a:srgbClr val="686868"/>
                </a:solidFill>
              </a:rPr>
              <a:t>www.DLR.de  •  Chart </a:t>
            </a:r>
            <a:fld id="{05EEBF67-6C43-4CC7-8F2A-8488A8EDCEDB}" type="slidenum">
              <a:rPr lang="de-DE" sz="800">
                <a:solidFill>
                  <a:srgbClr val="686868"/>
                </a:solidFill>
              </a:rPr>
              <a:pPr/>
              <a:t>34</a:t>
            </a:fld>
            <a:endParaRPr lang="de-DE" sz="800">
              <a:solidFill>
                <a:srgbClr val="686868"/>
              </a:solidFill>
            </a:endParaRPr>
          </a:p>
        </p:txBody>
      </p:sp>
      <p:sp>
        <p:nvSpPr>
          <p:cNvPr id="39941" name="Text Box 5"/>
          <p:cNvSpPr txBox="1">
            <a:spLocks noChangeArrowheads="1"/>
          </p:cNvSpPr>
          <p:nvPr/>
        </p:nvSpPr>
        <p:spPr bwMode="auto">
          <a:xfrm>
            <a:off x="5292725" y="1989138"/>
            <a:ext cx="3851275" cy="366712"/>
          </a:xfrm>
          <a:prstGeom prst="rect">
            <a:avLst/>
          </a:prstGeom>
          <a:noFill/>
          <a:ln w="9525">
            <a:noFill/>
            <a:miter lim="800000"/>
            <a:headEnd/>
            <a:tailEnd/>
          </a:ln>
          <a:effectLst/>
        </p:spPr>
        <p:txBody>
          <a:bodyPr>
            <a:spAutoFit/>
          </a:bodyPr>
          <a:lstStyle/>
          <a:p>
            <a:pPr>
              <a:spcBef>
                <a:spcPct val="50000"/>
              </a:spcBef>
            </a:pPr>
            <a:endParaRPr lang="de-DE"/>
          </a:p>
        </p:txBody>
      </p:sp>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08733" y="1412776"/>
            <a:ext cx="3628800" cy="453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el 1"/>
          <p:cNvSpPr>
            <a:spLocks noGrp="1"/>
          </p:cNvSpPr>
          <p:nvPr>
            <p:ph type="title" idx="4294967295"/>
          </p:nvPr>
        </p:nvSpPr>
        <p:spPr/>
        <p:txBody>
          <a:bodyPr/>
          <a:lstStyle/>
          <a:p>
            <a:r>
              <a:rPr lang="de-DE" smtClean="0"/>
              <a:t>Mission Examples</a:t>
            </a:r>
            <a:br>
              <a:rPr lang="de-DE" smtClean="0"/>
            </a:br>
            <a:r>
              <a:rPr lang="de-DE" smtClean="0"/>
              <a:t/>
            </a:r>
            <a:br>
              <a:rPr lang="de-DE" smtClean="0"/>
            </a:br>
            <a:endParaRPr lang="de-DE" smtClean="0"/>
          </a:p>
        </p:txBody>
      </p:sp>
      <p:sp>
        <p:nvSpPr>
          <p:cNvPr id="3" name="Inhaltsplatzhalter 2"/>
          <p:cNvSpPr>
            <a:spLocks noGrp="1"/>
          </p:cNvSpPr>
          <p:nvPr>
            <p:ph idx="4294967295"/>
          </p:nvPr>
        </p:nvSpPr>
        <p:spPr>
          <a:xfrm>
            <a:off x="107504" y="1107554"/>
            <a:ext cx="4608512" cy="4897437"/>
          </a:xfrm>
        </p:spPr>
        <p:txBody>
          <a:bodyPr>
            <a:normAutofit/>
          </a:bodyPr>
          <a:lstStyle/>
          <a:p>
            <a:endParaRPr lang="en-US" dirty="0" smtClean="0"/>
          </a:p>
          <a:p>
            <a:pPr>
              <a:buFontTx/>
              <a:buNone/>
            </a:pPr>
            <a:r>
              <a:rPr lang="en-US" b="1" dirty="0" smtClean="0"/>
              <a:t>Comets - Rosetta</a:t>
            </a:r>
          </a:p>
          <a:p>
            <a:pPr>
              <a:buFontTx/>
              <a:buNone/>
            </a:pPr>
            <a:endParaRPr lang="de-DE" dirty="0" smtClean="0"/>
          </a:p>
          <a:p>
            <a:r>
              <a:rPr lang="en-US" dirty="0"/>
              <a:t>Currently, the ESA mission ‚Rosetta‘ is on travel to the comet </a:t>
            </a:r>
            <a:r>
              <a:rPr lang="en-US" dirty="0" err="1"/>
              <a:t>Chuyumov-Gerasimenko</a:t>
            </a:r>
            <a:r>
              <a:rPr lang="en-US" dirty="0"/>
              <a:t> where it will arrive in May 2014 and is trying to land in November 2014 with the lander called Philae. </a:t>
            </a:r>
            <a:endParaRPr lang="en-US" dirty="0" smtClean="0"/>
          </a:p>
          <a:p>
            <a:pPr marL="0" indent="0">
              <a:buNone/>
            </a:pPr>
            <a:endParaRPr lang="en-US" dirty="0" smtClean="0"/>
          </a:p>
          <a:p>
            <a:r>
              <a:rPr lang="en-US" dirty="0" smtClean="0"/>
              <a:t>Rosetta </a:t>
            </a:r>
            <a:r>
              <a:rPr lang="en-US" dirty="0"/>
              <a:t>is equipped with the OSIRIS imaging system on the orbiter that consist of a narrow angle (</a:t>
            </a:r>
            <a:r>
              <a:rPr lang="en-US" dirty="0" smtClean="0"/>
              <a:t>NAC- see right) </a:t>
            </a:r>
            <a:r>
              <a:rPr lang="en-US" dirty="0"/>
              <a:t>and wide angle camera (WAC). Both camera’s detectors are 2kx2k full-frame back-illuminated CCDs from e2v (CCD42-40).</a:t>
            </a:r>
            <a:endParaRPr lang="de-DE" dirty="0"/>
          </a:p>
        </p:txBody>
      </p:sp>
      <p:sp>
        <p:nvSpPr>
          <p:cNvPr id="39940" name="Foliennummernplatzhalter 3"/>
          <p:cNvSpPr txBox="1">
            <a:spLocks noGrp="1"/>
          </p:cNvSpPr>
          <p:nvPr/>
        </p:nvSpPr>
        <p:spPr bwMode="auto">
          <a:xfrm>
            <a:off x="611188" y="122238"/>
            <a:ext cx="1230312" cy="122237"/>
          </a:xfrm>
          <a:prstGeom prst="rect">
            <a:avLst/>
          </a:prstGeom>
          <a:noFill/>
          <a:ln w="9525">
            <a:noFill/>
            <a:miter lim="800000"/>
            <a:headEnd/>
            <a:tailEnd/>
          </a:ln>
        </p:spPr>
        <p:txBody>
          <a:bodyPr lIns="0" tIns="0" rIns="0" bIns="0"/>
          <a:lstStyle/>
          <a:p>
            <a:r>
              <a:rPr lang="de-DE" sz="800">
                <a:solidFill>
                  <a:srgbClr val="686868"/>
                </a:solidFill>
              </a:rPr>
              <a:t>www.DLR.de  •  Chart </a:t>
            </a:r>
            <a:fld id="{05EEBF67-6C43-4CC7-8F2A-8488A8EDCEDB}" type="slidenum">
              <a:rPr lang="de-DE" sz="800">
                <a:solidFill>
                  <a:srgbClr val="686868"/>
                </a:solidFill>
              </a:rPr>
              <a:pPr/>
              <a:t>35</a:t>
            </a:fld>
            <a:endParaRPr lang="de-DE" sz="800">
              <a:solidFill>
                <a:srgbClr val="686868"/>
              </a:solidFill>
            </a:endParaRPr>
          </a:p>
        </p:txBody>
      </p:sp>
      <p:sp>
        <p:nvSpPr>
          <p:cNvPr id="39941" name="Text Box 5"/>
          <p:cNvSpPr txBox="1">
            <a:spLocks noChangeArrowheads="1"/>
          </p:cNvSpPr>
          <p:nvPr/>
        </p:nvSpPr>
        <p:spPr bwMode="auto">
          <a:xfrm>
            <a:off x="5292725" y="1989138"/>
            <a:ext cx="3851275" cy="366712"/>
          </a:xfrm>
          <a:prstGeom prst="rect">
            <a:avLst/>
          </a:prstGeom>
          <a:noFill/>
          <a:ln w="9525">
            <a:noFill/>
            <a:miter lim="800000"/>
            <a:headEnd/>
            <a:tailEnd/>
          </a:ln>
          <a:effectLst/>
        </p:spPr>
        <p:txBody>
          <a:bodyPr>
            <a:spAutoFit/>
          </a:bodyPr>
          <a:lstStyle/>
          <a:p>
            <a:pPr>
              <a:spcBef>
                <a:spcPct val="50000"/>
              </a:spcBef>
            </a:pPr>
            <a:endParaRPr lang="de-DE"/>
          </a:p>
        </p:txBody>
      </p:sp>
      <p:pic>
        <p:nvPicPr>
          <p:cNvPr id="2050" name="Picture 2" descr="ESA artist concept of Rosetta dropping the lander Philae toward the surface of the com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248639"/>
            <a:ext cx="3810000" cy="29908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www.mps.mpg.de/images/projekte/rosetta/osiris/na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7465" y="3501008"/>
            <a:ext cx="4118591" cy="241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30026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el 1"/>
          <p:cNvSpPr>
            <a:spLocks noGrp="1"/>
          </p:cNvSpPr>
          <p:nvPr>
            <p:ph type="title" idx="4294967295"/>
          </p:nvPr>
        </p:nvSpPr>
        <p:spPr/>
        <p:txBody>
          <a:bodyPr/>
          <a:lstStyle/>
          <a:p>
            <a:r>
              <a:rPr lang="de-DE" smtClean="0"/>
              <a:t>Mission Examples</a:t>
            </a:r>
            <a:br>
              <a:rPr lang="de-DE" smtClean="0"/>
            </a:br>
            <a:r>
              <a:rPr lang="de-DE" smtClean="0"/>
              <a:t/>
            </a:r>
            <a:br>
              <a:rPr lang="de-DE" smtClean="0"/>
            </a:br>
            <a:endParaRPr lang="de-DE" smtClean="0"/>
          </a:p>
        </p:txBody>
      </p:sp>
      <p:sp>
        <p:nvSpPr>
          <p:cNvPr id="3" name="Inhaltsplatzhalter 2"/>
          <p:cNvSpPr>
            <a:spLocks noGrp="1"/>
          </p:cNvSpPr>
          <p:nvPr>
            <p:ph idx="4294967295"/>
          </p:nvPr>
        </p:nvSpPr>
        <p:spPr>
          <a:xfrm>
            <a:off x="395535" y="1268760"/>
            <a:ext cx="4897189" cy="4897437"/>
          </a:xfrm>
        </p:spPr>
        <p:txBody>
          <a:bodyPr>
            <a:normAutofit/>
          </a:bodyPr>
          <a:lstStyle/>
          <a:p>
            <a:endParaRPr lang="en-US" dirty="0" smtClean="0"/>
          </a:p>
          <a:p>
            <a:pPr>
              <a:buFontTx/>
              <a:buNone/>
            </a:pPr>
            <a:r>
              <a:rPr lang="en-US" b="1" dirty="0" smtClean="0"/>
              <a:t>Rosetta- Lander - ROLIS</a:t>
            </a:r>
          </a:p>
          <a:p>
            <a:pPr>
              <a:buFontTx/>
              <a:buNone/>
            </a:pPr>
            <a:endParaRPr lang="de-DE" dirty="0" smtClean="0"/>
          </a:p>
          <a:p>
            <a:r>
              <a:rPr lang="en-US" dirty="0"/>
              <a:t>During Descent and after landing images are taken by the ROLIS imaging system (see Figure) which is based on DLR’s Modular Sensor Electronics System (MOSES) equipped with a 1kx1k CCD frame transfer CCD from e2v (former Thomson then Atmel) </a:t>
            </a:r>
            <a:r>
              <a:rPr lang="en-US" dirty="0" smtClean="0"/>
              <a:t>–</a:t>
            </a:r>
          </a:p>
          <a:p>
            <a:pPr marL="0" indent="0">
              <a:buNone/>
            </a:pPr>
            <a:r>
              <a:rPr lang="en-US" dirty="0" smtClean="0"/>
              <a:t> </a:t>
            </a:r>
            <a:endParaRPr lang="en-US" dirty="0"/>
          </a:p>
          <a:p>
            <a:r>
              <a:rPr lang="en-US" dirty="0"/>
              <a:t>The advantage of the used detector (CCD TH7887) is the fast frame transfer time of about 1 millisecond that prevents smearing during the descent phase.</a:t>
            </a:r>
            <a:endParaRPr lang="de-DE" dirty="0"/>
          </a:p>
          <a:p>
            <a:endParaRPr lang="de-DE" dirty="0"/>
          </a:p>
        </p:txBody>
      </p:sp>
      <p:sp>
        <p:nvSpPr>
          <p:cNvPr id="39940" name="Foliennummernplatzhalter 3"/>
          <p:cNvSpPr txBox="1">
            <a:spLocks noGrp="1"/>
          </p:cNvSpPr>
          <p:nvPr/>
        </p:nvSpPr>
        <p:spPr bwMode="auto">
          <a:xfrm>
            <a:off x="611188" y="122238"/>
            <a:ext cx="1230312" cy="122237"/>
          </a:xfrm>
          <a:prstGeom prst="rect">
            <a:avLst/>
          </a:prstGeom>
          <a:noFill/>
          <a:ln w="9525">
            <a:noFill/>
            <a:miter lim="800000"/>
            <a:headEnd/>
            <a:tailEnd/>
          </a:ln>
        </p:spPr>
        <p:txBody>
          <a:bodyPr lIns="0" tIns="0" rIns="0" bIns="0"/>
          <a:lstStyle/>
          <a:p>
            <a:r>
              <a:rPr lang="de-DE" sz="800">
                <a:solidFill>
                  <a:srgbClr val="686868"/>
                </a:solidFill>
              </a:rPr>
              <a:t>www.DLR.de  •  Chart </a:t>
            </a:r>
            <a:fld id="{05EEBF67-6C43-4CC7-8F2A-8488A8EDCEDB}" type="slidenum">
              <a:rPr lang="de-DE" sz="800">
                <a:solidFill>
                  <a:srgbClr val="686868"/>
                </a:solidFill>
              </a:rPr>
              <a:pPr/>
              <a:t>36</a:t>
            </a:fld>
            <a:endParaRPr lang="de-DE" sz="800">
              <a:solidFill>
                <a:srgbClr val="686868"/>
              </a:solidFill>
            </a:endParaRPr>
          </a:p>
        </p:txBody>
      </p:sp>
      <p:sp>
        <p:nvSpPr>
          <p:cNvPr id="39941" name="Text Box 5"/>
          <p:cNvSpPr txBox="1">
            <a:spLocks noChangeArrowheads="1"/>
          </p:cNvSpPr>
          <p:nvPr/>
        </p:nvSpPr>
        <p:spPr bwMode="auto">
          <a:xfrm>
            <a:off x="5292725" y="1989138"/>
            <a:ext cx="3851275" cy="366712"/>
          </a:xfrm>
          <a:prstGeom prst="rect">
            <a:avLst/>
          </a:prstGeom>
          <a:noFill/>
          <a:ln w="9525">
            <a:noFill/>
            <a:miter lim="800000"/>
            <a:headEnd/>
            <a:tailEnd/>
          </a:ln>
          <a:effectLst/>
        </p:spPr>
        <p:txBody>
          <a:bodyPr>
            <a:spAutoFit/>
          </a:bodyPr>
          <a:lstStyle/>
          <a:p>
            <a:pPr>
              <a:spcBef>
                <a:spcPct val="50000"/>
              </a:spcBef>
            </a:pPr>
            <a:endParaRPr lang="de-DE"/>
          </a:p>
        </p:txBody>
      </p:sp>
      <p:pic>
        <p:nvPicPr>
          <p:cNvPr id="1026" name="Picture 2" descr="ROLIS-D_FM1_ADP_fig6_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03880" y="404664"/>
            <a:ext cx="3417054" cy="28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686" y="3294816"/>
            <a:ext cx="3275013"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95075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3568" y="1916832"/>
            <a:ext cx="8208912" cy="738187"/>
          </a:xfrm>
        </p:spPr>
        <p:txBody>
          <a:bodyPr/>
          <a:lstStyle/>
          <a:p>
            <a:r>
              <a:rPr lang="en-US" dirty="0"/>
              <a:t>Key </a:t>
            </a:r>
            <a:r>
              <a:rPr lang="en-US" dirty="0" smtClean="0"/>
              <a:t>detector requirements</a:t>
            </a:r>
            <a:br>
              <a:rPr lang="en-US" dirty="0" smtClean="0"/>
            </a:br>
            <a:r>
              <a:rPr lang="en-US" dirty="0"/>
              <a:t/>
            </a:r>
            <a:br>
              <a:rPr lang="en-US" dirty="0"/>
            </a:br>
            <a:r>
              <a:rPr lang="en-US" dirty="0" smtClean="0"/>
              <a:t>for planetary imaging instruments</a:t>
            </a:r>
            <a:r>
              <a:rPr lang="de-DE" dirty="0"/>
              <a:t/>
            </a:r>
            <a:br>
              <a:rPr lang="de-DE" dirty="0"/>
            </a:br>
            <a:r>
              <a:rPr lang="de-DE" dirty="0" smtClean="0"/>
              <a:t/>
            </a:r>
            <a:br>
              <a:rPr lang="de-DE" dirty="0" smtClean="0"/>
            </a:br>
            <a:r>
              <a:rPr lang="de-DE" dirty="0" smtClean="0"/>
              <a:t/>
            </a:r>
            <a:br>
              <a:rPr lang="de-DE" dirty="0" smtClean="0"/>
            </a:br>
            <a:endParaRPr lang="de-DE" dirty="0"/>
          </a:p>
        </p:txBody>
      </p:sp>
      <p:sp>
        <p:nvSpPr>
          <p:cNvPr id="3" name="Inhaltsplatzhalter 2"/>
          <p:cNvSpPr>
            <a:spLocks noGrp="1"/>
          </p:cNvSpPr>
          <p:nvPr>
            <p:ph idx="1"/>
          </p:nvPr>
        </p:nvSpPr>
        <p:spPr>
          <a:xfrm>
            <a:off x="107504" y="1196752"/>
            <a:ext cx="7992888" cy="4896544"/>
          </a:xfrm>
        </p:spPr>
        <p:txBody>
          <a:bodyPr>
            <a:normAutofit/>
          </a:bodyPr>
          <a:lstStyle/>
          <a:p>
            <a:pPr marL="0" indent="0">
              <a:buNone/>
            </a:pPr>
            <a:r>
              <a:rPr lang="en-US" dirty="0"/>
              <a:t> </a:t>
            </a:r>
            <a:endParaRPr lang="de-DE" dirty="0"/>
          </a:p>
          <a:p>
            <a:pPr marL="0" indent="0">
              <a:buNone/>
            </a:pPr>
            <a:endParaRPr lang="en-US" i="1" dirty="0"/>
          </a:p>
          <a:p>
            <a:pPr marL="0" indent="0">
              <a:buNone/>
            </a:pPr>
            <a:endParaRPr lang="de-DE" dirty="0"/>
          </a:p>
        </p:txBody>
      </p:sp>
      <p:sp>
        <p:nvSpPr>
          <p:cNvPr id="4" name="Foliennummernplatzhalter 3"/>
          <p:cNvSpPr>
            <a:spLocks noGrp="1"/>
          </p:cNvSpPr>
          <p:nvPr>
            <p:ph type="sldNum" sz="quarter" idx="10"/>
          </p:nvPr>
        </p:nvSpPr>
        <p:spPr/>
        <p:txBody>
          <a:bodyPr/>
          <a:lstStyle/>
          <a:p>
            <a:pPr>
              <a:defRPr/>
            </a:pPr>
            <a:r>
              <a:rPr lang="de-DE" smtClean="0"/>
              <a:t>www.DLR.de  •  Chart </a:t>
            </a:r>
            <a:fld id="{3506621A-C0A4-4A0C-B85C-C8F5CD15F720}" type="slidenum">
              <a:rPr lang="de-DE" smtClean="0"/>
              <a:pPr>
                <a:defRPr/>
              </a:pPr>
              <a:t>37</a:t>
            </a:fld>
            <a:endParaRPr lang="de-DE" dirty="0"/>
          </a:p>
        </p:txBody>
      </p:sp>
      <p:pic>
        <p:nvPicPr>
          <p:cNvPr id="5" name="Picture 4" descr="massive STA1600A_larg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1196752"/>
            <a:ext cx="2801938"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6067086" y="4941168"/>
            <a:ext cx="13096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bg1"/>
                </a:solidFill>
                <a:latin typeface="Times New Roman" pitchFamily="18" charset="0"/>
                <a:ea typeface="ＭＳ Ｐゴシック" pitchFamily="34" charset="-128"/>
              </a:defRPr>
            </a:lvl1pPr>
            <a:lvl2pPr marL="742950" indent="-285750" eaLnBrk="0" hangingPunct="0">
              <a:buChar char="–"/>
              <a:defRPr sz="2400">
                <a:solidFill>
                  <a:schemeClr val="bg1"/>
                </a:solidFill>
                <a:latin typeface="Times New Roman" pitchFamily="18" charset="0"/>
                <a:ea typeface="ＭＳ Ｐゴシック" pitchFamily="34" charset="-128"/>
              </a:defRPr>
            </a:lvl2pPr>
            <a:lvl3pPr marL="1143000" indent="-228600" eaLnBrk="0" hangingPunct="0">
              <a:defRPr sz="2000">
                <a:solidFill>
                  <a:schemeClr val="bg1"/>
                </a:solidFill>
                <a:latin typeface="Times New Roman" pitchFamily="18" charset="0"/>
                <a:ea typeface="ＭＳ Ｐゴシック" pitchFamily="34" charset="-128"/>
              </a:defRPr>
            </a:lvl3pPr>
            <a:lvl4pPr marL="1600200" indent="-228600" eaLnBrk="0" hangingPunct="0">
              <a:buChar char="–"/>
              <a:defRPr sz="2000">
                <a:solidFill>
                  <a:schemeClr val="bg1"/>
                </a:solidFill>
                <a:latin typeface="Times New Roman" pitchFamily="18" charset="0"/>
                <a:ea typeface="ＭＳ Ｐゴシック" pitchFamily="34" charset="-128"/>
              </a:defRPr>
            </a:lvl4pPr>
            <a:lvl5pPr marL="2057400" indent="-228600" eaLnBrk="0" hangingPunct="0">
              <a:buChar char="»"/>
              <a:defRPr>
                <a:solidFill>
                  <a:schemeClr val="bg1"/>
                </a:solidFill>
                <a:latin typeface="Times New Roman" pitchFamily="18" charset="0"/>
                <a:ea typeface="ＭＳ Ｐゴシック" pitchFamily="34" charset="-128"/>
              </a:defRPr>
            </a:lvl5pPr>
            <a:lvl6pPr marL="2514600" indent="-228600" eaLnBrk="0" fontAlgn="base" hangingPunct="0">
              <a:spcBef>
                <a:spcPct val="20000"/>
              </a:spcBef>
              <a:spcAft>
                <a:spcPct val="0"/>
              </a:spcAft>
              <a:buChar char="»"/>
              <a:defRPr>
                <a:solidFill>
                  <a:schemeClr val="bg1"/>
                </a:solidFill>
                <a:latin typeface="Times New Roman" pitchFamily="18" charset="0"/>
                <a:ea typeface="ＭＳ Ｐゴシック" pitchFamily="34" charset="-128"/>
              </a:defRPr>
            </a:lvl6pPr>
            <a:lvl7pPr marL="2971800" indent="-228600" eaLnBrk="0" fontAlgn="base" hangingPunct="0">
              <a:spcBef>
                <a:spcPct val="20000"/>
              </a:spcBef>
              <a:spcAft>
                <a:spcPct val="0"/>
              </a:spcAft>
              <a:buChar char="»"/>
              <a:defRPr>
                <a:solidFill>
                  <a:schemeClr val="bg1"/>
                </a:solidFill>
                <a:latin typeface="Times New Roman" pitchFamily="18" charset="0"/>
                <a:ea typeface="ＭＳ Ｐゴシック" pitchFamily="34" charset="-128"/>
              </a:defRPr>
            </a:lvl7pPr>
            <a:lvl8pPr marL="3429000" indent="-228600" eaLnBrk="0" fontAlgn="base" hangingPunct="0">
              <a:spcBef>
                <a:spcPct val="20000"/>
              </a:spcBef>
              <a:spcAft>
                <a:spcPct val="0"/>
              </a:spcAft>
              <a:buChar char="»"/>
              <a:defRPr>
                <a:solidFill>
                  <a:schemeClr val="bg1"/>
                </a:solidFill>
                <a:latin typeface="Times New Roman" pitchFamily="18" charset="0"/>
                <a:ea typeface="ＭＳ Ｐゴシック" pitchFamily="34" charset="-128"/>
              </a:defRPr>
            </a:lvl8pPr>
            <a:lvl9pPr marL="3886200" indent="-228600" eaLnBrk="0" fontAlgn="base" hangingPunct="0">
              <a:spcBef>
                <a:spcPct val="20000"/>
              </a:spcBef>
              <a:spcAft>
                <a:spcPct val="0"/>
              </a:spcAft>
              <a:buChar char="»"/>
              <a:defRPr>
                <a:solidFill>
                  <a:schemeClr val="bg1"/>
                </a:solidFill>
                <a:latin typeface="Times New Roman" pitchFamily="18" charset="0"/>
                <a:ea typeface="ＭＳ Ｐゴシック" pitchFamily="34" charset="-128"/>
              </a:defRPr>
            </a:lvl9pPr>
          </a:lstStyle>
          <a:p>
            <a:pPr eaLnBrk="1" hangingPunct="1"/>
            <a:r>
              <a:rPr lang="en-US" altLang="de-DE" sz="1600" dirty="0">
                <a:solidFill>
                  <a:schemeClr val="tx1"/>
                </a:solidFill>
              </a:rPr>
              <a:t>STA1600LN</a:t>
            </a:r>
          </a:p>
        </p:txBody>
      </p:sp>
    </p:spTree>
    <p:extLst>
      <p:ext uri="{BB962C8B-B14F-4D97-AF65-F5344CB8AC3E}">
        <p14:creationId xmlns:p14="http://schemas.microsoft.com/office/powerpoint/2010/main" val="19071053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Key requirements on the image sensor</a:t>
            </a:r>
            <a:r>
              <a:rPr lang="de-DE" dirty="0"/>
              <a:t/>
            </a:r>
            <a:br>
              <a:rPr lang="de-DE" dirty="0"/>
            </a:br>
            <a:r>
              <a:rPr lang="de-DE" dirty="0" smtClean="0"/>
              <a:t/>
            </a:r>
            <a:br>
              <a:rPr lang="de-DE" dirty="0" smtClean="0"/>
            </a:br>
            <a:r>
              <a:rPr lang="de-DE" dirty="0" smtClean="0"/>
              <a:t/>
            </a:r>
            <a:br>
              <a:rPr lang="de-DE" dirty="0" smtClean="0"/>
            </a:br>
            <a:endParaRPr lang="de-DE" dirty="0"/>
          </a:p>
        </p:txBody>
      </p:sp>
      <p:sp>
        <p:nvSpPr>
          <p:cNvPr id="3" name="Inhaltsplatzhalter 2"/>
          <p:cNvSpPr>
            <a:spLocks noGrp="1"/>
          </p:cNvSpPr>
          <p:nvPr>
            <p:ph idx="1"/>
          </p:nvPr>
        </p:nvSpPr>
        <p:spPr>
          <a:xfrm>
            <a:off x="611560" y="1268760"/>
            <a:ext cx="7992888" cy="4896544"/>
          </a:xfrm>
        </p:spPr>
        <p:txBody>
          <a:bodyPr>
            <a:normAutofit/>
          </a:bodyPr>
          <a:lstStyle/>
          <a:p>
            <a:pPr marL="0" indent="0">
              <a:buNone/>
            </a:pPr>
            <a:r>
              <a:rPr lang="en-US" dirty="0"/>
              <a:t> </a:t>
            </a:r>
            <a:endParaRPr lang="de-DE" dirty="0"/>
          </a:p>
          <a:p>
            <a:pPr marL="0" indent="0">
              <a:buNone/>
            </a:pPr>
            <a:r>
              <a:rPr lang="en-US" dirty="0"/>
              <a:t>The requirements on the image sensor (as the key-component of a planetary scientific imaging system) depend mainly on</a:t>
            </a:r>
            <a:r>
              <a:rPr lang="en-US" dirty="0" smtClean="0"/>
              <a:t>:</a:t>
            </a:r>
          </a:p>
          <a:p>
            <a:pPr marL="0" indent="0">
              <a:buNone/>
            </a:pPr>
            <a:endParaRPr lang="de-DE" sz="1600" dirty="0"/>
          </a:p>
          <a:p>
            <a:pPr lvl="0"/>
            <a:r>
              <a:rPr lang="en-US" dirty="0"/>
              <a:t>The scientific-and instrument </a:t>
            </a:r>
            <a:r>
              <a:rPr lang="en-US" dirty="0" smtClean="0"/>
              <a:t>requirements</a:t>
            </a:r>
          </a:p>
          <a:p>
            <a:pPr lvl="0"/>
            <a:endParaRPr lang="de-DE" sz="1600" dirty="0"/>
          </a:p>
          <a:p>
            <a:pPr lvl="0"/>
            <a:r>
              <a:rPr lang="en-US" dirty="0"/>
              <a:t>the environment at which the instrument + sensor has to </a:t>
            </a:r>
            <a:r>
              <a:rPr lang="en-US" dirty="0" smtClean="0"/>
              <a:t>operate</a:t>
            </a:r>
          </a:p>
          <a:p>
            <a:pPr marL="0" lvl="0" indent="0">
              <a:buNone/>
            </a:pPr>
            <a:endParaRPr lang="de-DE" sz="1600" dirty="0"/>
          </a:p>
          <a:p>
            <a:r>
              <a:rPr lang="en-US" dirty="0"/>
              <a:t>Particularly, it is important what the observational conditions are:</a:t>
            </a:r>
            <a:endParaRPr lang="de-DE" sz="1600" dirty="0"/>
          </a:p>
          <a:p>
            <a:pPr lvl="1"/>
            <a:r>
              <a:rPr lang="en-US" dirty="0"/>
              <a:t>Detection or observation of star-like or areal </a:t>
            </a:r>
            <a:r>
              <a:rPr lang="en-US" dirty="0" smtClean="0"/>
              <a:t>objects</a:t>
            </a:r>
          </a:p>
          <a:p>
            <a:pPr marL="446087" lvl="1" indent="0">
              <a:buNone/>
            </a:pPr>
            <a:endParaRPr lang="de-DE" sz="1600" dirty="0"/>
          </a:p>
          <a:p>
            <a:pPr lvl="1"/>
            <a:r>
              <a:rPr lang="en-US" dirty="0" smtClean="0"/>
              <a:t>brightness </a:t>
            </a:r>
            <a:r>
              <a:rPr lang="en-US" dirty="0"/>
              <a:t>and object </a:t>
            </a:r>
            <a:r>
              <a:rPr lang="en-US" dirty="0" smtClean="0"/>
              <a:t>contrast</a:t>
            </a:r>
          </a:p>
          <a:p>
            <a:pPr marL="446087" lvl="1" indent="0">
              <a:buNone/>
            </a:pPr>
            <a:endParaRPr lang="de-DE" sz="1600" dirty="0"/>
          </a:p>
          <a:p>
            <a:pPr lvl="1"/>
            <a:r>
              <a:rPr lang="en-US" dirty="0"/>
              <a:t>What is the maximum </a:t>
            </a:r>
            <a:r>
              <a:rPr lang="en-US" dirty="0" smtClean="0"/>
              <a:t>dwell-time: </a:t>
            </a:r>
            <a:r>
              <a:rPr lang="en-US" dirty="0" err="1" smtClean="0"/>
              <a:t>T</a:t>
            </a:r>
            <a:r>
              <a:rPr lang="en-US" sz="1200" dirty="0" err="1" smtClean="0"/>
              <a:t>dwell</a:t>
            </a:r>
            <a:r>
              <a:rPr lang="en-US" dirty="0" smtClean="0"/>
              <a:t> = IFOV/v</a:t>
            </a:r>
            <a:r>
              <a:rPr lang="en-US" sz="1100" dirty="0" smtClean="0"/>
              <a:t>g</a:t>
            </a:r>
          </a:p>
          <a:p>
            <a:pPr marL="446087" lvl="1" indent="0">
              <a:buNone/>
            </a:pPr>
            <a:endParaRPr lang="de-DE" sz="1600" dirty="0"/>
          </a:p>
          <a:p>
            <a:pPr lvl="1"/>
            <a:r>
              <a:rPr lang="en-US" dirty="0"/>
              <a:t>What is the spectral </a:t>
            </a:r>
            <a:r>
              <a:rPr lang="en-US" dirty="0" smtClean="0"/>
              <a:t>range and bandwidth?</a:t>
            </a:r>
            <a:endParaRPr lang="de-DE" sz="1600" dirty="0"/>
          </a:p>
          <a:p>
            <a:pPr marL="0" indent="0">
              <a:buNone/>
            </a:pPr>
            <a:endParaRPr lang="en-US" i="1" dirty="0"/>
          </a:p>
          <a:p>
            <a:pPr marL="0" indent="0">
              <a:buNone/>
            </a:pPr>
            <a:endParaRPr lang="de-DE" dirty="0"/>
          </a:p>
        </p:txBody>
      </p:sp>
      <p:sp>
        <p:nvSpPr>
          <p:cNvPr id="4" name="Foliennummernplatzhalter 3"/>
          <p:cNvSpPr>
            <a:spLocks noGrp="1"/>
          </p:cNvSpPr>
          <p:nvPr>
            <p:ph type="sldNum" sz="quarter" idx="10"/>
          </p:nvPr>
        </p:nvSpPr>
        <p:spPr/>
        <p:txBody>
          <a:bodyPr/>
          <a:lstStyle/>
          <a:p>
            <a:pPr>
              <a:defRPr/>
            </a:pPr>
            <a:r>
              <a:rPr lang="de-DE" smtClean="0"/>
              <a:t>www.DLR.de  •  Chart </a:t>
            </a:r>
            <a:fld id="{3506621A-C0A4-4A0C-B85C-C8F5CD15F720}" type="slidenum">
              <a:rPr lang="de-DE" smtClean="0"/>
              <a:pPr>
                <a:defRPr/>
              </a:pPr>
              <a:t>38</a:t>
            </a:fld>
            <a:endParaRPr lang="de-DE" dirty="0"/>
          </a:p>
        </p:txBody>
      </p:sp>
    </p:spTree>
    <p:extLst>
      <p:ext uri="{BB962C8B-B14F-4D97-AF65-F5344CB8AC3E}">
        <p14:creationId xmlns:p14="http://schemas.microsoft.com/office/powerpoint/2010/main" val="9239037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Characteristics</a:t>
            </a:r>
            <a:r>
              <a:rPr lang="de-DE" dirty="0" smtClean="0"/>
              <a:t> </a:t>
            </a:r>
            <a:r>
              <a:rPr lang="de-DE" dirty="0" err="1" smtClean="0"/>
              <a:t>of</a:t>
            </a:r>
            <a:r>
              <a:rPr lang="de-DE" dirty="0" smtClean="0"/>
              <a:t> </a:t>
            </a:r>
            <a:r>
              <a:rPr lang="de-DE" dirty="0" err="1" smtClean="0"/>
              <a:t>image</a:t>
            </a:r>
            <a:r>
              <a:rPr lang="de-DE" dirty="0" smtClean="0"/>
              <a:t> </a:t>
            </a:r>
            <a:r>
              <a:rPr lang="de-DE" dirty="0" err="1" smtClean="0"/>
              <a:t>sensor</a:t>
            </a:r>
            <a:r>
              <a:rPr lang="de-DE" dirty="0" smtClean="0"/>
              <a:t> </a:t>
            </a:r>
            <a:r>
              <a:rPr lang="de-DE" dirty="0" err="1" smtClean="0"/>
              <a:t>requirements</a:t>
            </a:r>
            <a:r>
              <a:rPr lang="de-DE" dirty="0" smtClean="0"/>
              <a:t/>
            </a:r>
            <a:br>
              <a:rPr lang="de-DE" dirty="0" smtClean="0"/>
            </a:br>
            <a:r>
              <a:rPr lang="de-DE" dirty="0" smtClean="0"/>
              <a:t/>
            </a:r>
            <a:br>
              <a:rPr lang="de-DE" dirty="0" smtClean="0"/>
            </a:br>
            <a:endParaRPr lang="de-DE" dirty="0"/>
          </a:p>
        </p:txBody>
      </p:sp>
      <p:sp>
        <p:nvSpPr>
          <p:cNvPr id="3" name="Inhaltsplatzhalter 2"/>
          <p:cNvSpPr>
            <a:spLocks noGrp="1"/>
          </p:cNvSpPr>
          <p:nvPr>
            <p:ph idx="1"/>
          </p:nvPr>
        </p:nvSpPr>
        <p:spPr>
          <a:xfrm>
            <a:off x="323528" y="1196752"/>
            <a:ext cx="4500500" cy="4896544"/>
          </a:xfrm>
        </p:spPr>
        <p:txBody>
          <a:bodyPr>
            <a:normAutofit/>
          </a:bodyPr>
          <a:lstStyle/>
          <a:p>
            <a:pPr marL="0" indent="0">
              <a:buNone/>
            </a:pPr>
            <a:r>
              <a:rPr lang="en-US" dirty="0"/>
              <a:t> </a:t>
            </a:r>
            <a:endParaRPr lang="de-DE" dirty="0"/>
          </a:p>
          <a:p>
            <a:r>
              <a:rPr lang="en-US" dirty="0" smtClean="0"/>
              <a:t>Low mass, low power, low data rate</a:t>
            </a:r>
          </a:p>
          <a:p>
            <a:pPr marL="0" indent="0">
              <a:buNone/>
            </a:pPr>
            <a:endParaRPr lang="en-US" dirty="0" smtClean="0"/>
          </a:p>
          <a:p>
            <a:r>
              <a:rPr lang="en-US" i="1" dirty="0" smtClean="0"/>
              <a:t>Harsh environment (temperature, radiation)</a:t>
            </a:r>
          </a:p>
          <a:p>
            <a:pPr marL="0" indent="0">
              <a:buNone/>
            </a:pPr>
            <a:endParaRPr lang="en-US" i="1" dirty="0" smtClean="0"/>
          </a:p>
          <a:p>
            <a:r>
              <a:rPr lang="en-US" i="1" dirty="0" smtClean="0"/>
              <a:t>Areal objects</a:t>
            </a:r>
          </a:p>
          <a:p>
            <a:pPr marL="0" indent="0">
              <a:buNone/>
            </a:pPr>
            <a:endParaRPr lang="en-US" i="1" dirty="0" smtClean="0"/>
          </a:p>
          <a:p>
            <a:r>
              <a:rPr lang="en-US" i="1" dirty="0" smtClean="0"/>
              <a:t>High contrast</a:t>
            </a:r>
          </a:p>
          <a:p>
            <a:endParaRPr lang="en-US" i="1" dirty="0" smtClean="0"/>
          </a:p>
          <a:p>
            <a:r>
              <a:rPr lang="en-US" i="1" dirty="0" smtClean="0"/>
              <a:t>Color</a:t>
            </a:r>
          </a:p>
          <a:p>
            <a:pPr marL="0" indent="0">
              <a:buNone/>
            </a:pPr>
            <a:endParaRPr lang="en-US" i="1" dirty="0" smtClean="0"/>
          </a:p>
          <a:p>
            <a:r>
              <a:rPr lang="en-US" i="1" dirty="0" smtClean="0"/>
              <a:t>Short dwell time at fly-bys, descent and high resolution imaging</a:t>
            </a:r>
            <a:endParaRPr lang="en-US" i="1" dirty="0"/>
          </a:p>
          <a:p>
            <a:pPr marL="0" indent="0">
              <a:buNone/>
            </a:pPr>
            <a:endParaRPr lang="de-DE" dirty="0"/>
          </a:p>
        </p:txBody>
      </p:sp>
      <p:sp>
        <p:nvSpPr>
          <p:cNvPr id="4" name="Foliennummernplatzhalter 3"/>
          <p:cNvSpPr>
            <a:spLocks noGrp="1"/>
          </p:cNvSpPr>
          <p:nvPr>
            <p:ph type="sldNum" sz="quarter" idx="10"/>
          </p:nvPr>
        </p:nvSpPr>
        <p:spPr/>
        <p:txBody>
          <a:bodyPr/>
          <a:lstStyle/>
          <a:p>
            <a:pPr>
              <a:defRPr/>
            </a:pPr>
            <a:r>
              <a:rPr lang="de-DE" smtClean="0"/>
              <a:t>www.DLR.de  •  Chart </a:t>
            </a:r>
            <a:fld id="{3506621A-C0A4-4A0C-B85C-C8F5CD15F720}" type="slidenum">
              <a:rPr lang="de-DE" smtClean="0"/>
              <a:pPr>
                <a:defRPr/>
              </a:pPr>
              <a:t>39</a:t>
            </a:fld>
            <a:endParaRPr lang="de-DE" dirty="0"/>
          </a:p>
        </p:txBody>
      </p:sp>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4048" y="980728"/>
            <a:ext cx="4078720" cy="3348000"/>
          </a:xfrm>
          <a:prstGeom prst="rect">
            <a:avLst/>
          </a:prstGeom>
        </p:spPr>
      </p:pic>
    </p:spTree>
    <p:extLst>
      <p:ext uri="{BB962C8B-B14F-4D97-AF65-F5344CB8AC3E}">
        <p14:creationId xmlns:p14="http://schemas.microsoft.com/office/powerpoint/2010/main" val="1402244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Introduction</a:t>
            </a:r>
            <a:r>
              <a:rPr lang="de-DE" dirty="0" smtClean="0"/>
              <a:t> Planetary Exploration</a:t>
            </a:r>
            <a:endParaRPr lang="de-DE" dirty="0"/>
          </a:p>
        </p:txBody>
      </p:sp>
      <p:sp>
        <p:nvSpPr>
          <p:cNvPr id="4" name="Foliennummernplatzhalter 3"/>
          <p:cNvSpPr>
            <a:spLocks noGrp="1"/>
          </p:cNvSpPr>
          <p:nvPr>
            <p:ph type="sldNum" sz="quarter" idx="10"/>
          </p:nvPr>
        </p:nvSpPr>
        <p:spPr/>
        <p:txBody>
          <a:bodyPr/>
          <a:lstStyle/>
          <a:p>
            <a:pPr>
              <a:defRPr/>
            </a:pPr>
            <a:r>
              <a:rPr lang="de-DE" smtClean="0"/>
              <a:t>www.DLR.de  •  Chart </a:t>
            </a:r>
            <a:fld id="{3506621A-C0A4-4A0C-B85C-C8F5CD15F720}" type="slidenum">
              <a:rPr lang="de-DE" smtClean="0"/>
              <a:pPr>
                <a:defRPr/>
              </a:pPr>
              <a:t>4</a:t>
            </a:fld>
            <a:endParaRPr lang="de-DE" dirty="0"/>
          </a:p>
        </p:txBody>
      </p:sp>
      <p:pic>
        <p:nvPicPr>
          <p:cNvPr id="9" name="Bild 8" descr="576310main_pia14317-43_946-71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404664"/>
            <a:ext cx="8921537" cy="6441382"/>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27057732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548680"/>
            <a:ext cx="8208912" cy="738187"/>
          </a:xfrm>
        </p:spPr>
        <p:txBody>
          <a:bodyPr/>
          <a:lstStyle/>
          <a:p>
            <a:r>
              <a:rPr lang="de-DE" dirty="0" err="1" smtClean="0"/>
              <a:t>Typical</a:t>
            </a:r>
            <a:r>
              <a:rPr lang="de-DE" dirty="0" smtClean="0"/>
              <a:t> </a:t>
            </a:r>
            <a:r>
              <a:rPr lang="de-DE" dirty="0" err="1" smtClean="0"/>
              <a:t>detector</a:t>
            </a:r>
            <a:r>
              <a:rPr lang="de-DE" dirty="0" smtClean="0"/>
              <a:t> </a:t>
            </a:r>
            <a:r>
              <a:rPr lang="de-DE" dirty="0" err="1" smtClean="0"/>
              <a:t>specification</a:t>
            </a:r>
            <a:r>
              <a:rPr lang="de-DE" dirty="0" smtClean="0"/>
              <a:t> - </a:t>
            </a:r>
            <a:r>
              <a:rPr lang="de-DE" dirty="0" err="1" smtClean="0"/>
              <a:t>discussion</a:t>
            </a:r>
            <a:r>
              <a:rPr lang="de-DE" dirty="0" smtClean="0"/>
              <a:t/>
            </a:r>
            <a:br>
              <a:rPr lang="de-DE" dirty="0" smtClean="0"/>
            </a:br>
            <a:r>
              <a:rPr lang="de-DE" dirty="0" smtClean="0"/>
              <a:t/>
            </a:r>
            <a:br>
              <a:rPr lang="de-DE" dirty="0" smtClean="0"/>
            </a:br>
            <a:endParaRPr lang="de-DE" dirty="0"/>
          </a:p>
        </p:txBody>
      </p:sp>
      <p:graphicFrame>
        <p:nvGraphicFramePr>
          <p:cNvPr id="5" name="Inhaltsplatzhalter 4"/>
          <p:cNvGraphicFramePr>
            <a:graphicFrameLocks noGrp="1"/>
          </p:cNvGraphicFramePr>
          <p:nvPr>
            <p:ph idx="1"/>
            <p:extLst>
              <p:ext uri="{D42A27DB-BD31-4B8C-83A1-F6EECF244321}">
                <p14:modId xmlns:p14="http://schemas.microsoft.com/office/powerpoint/2010/main" val="1762122971"/>
              </p:ext>
            </p:extLst>
          </p:nvPr>
        </p:nvGraphicFramePr>
        <p:xfrm>
          <a:off x="611189" y="1268413"/>
          <a:ext cx="8304213" cy="3916143"/>
        </p:xfrm>
        <a:graphic>
          <a:graphicData uri="http://schemas.openxmlformats.org/drawingml/2006/table">
            <a:tbl>
              <a:tblPr firstRow="1" bandRow="1">
                <a:tableStyleId>{5C22544A-7EE6-4342-B048-85BDC9FD1C3A}</a:tableStyleId>
              </a:tblPr>
              <a:tblGrid>
                <a:gridCol w="2768071"/>
                <a:gridCol w="2768071"/>
                <a:gridCol w="2768071"/>
              </a:tblGrid>
              <a:tr h="270486">
                <a:tc>
                  <a:txBody>
                    <a:bodyPr/>
                    <a:lstStyle/>
                    <a:p>
                      <a:r>
                        <a:rPr lang="de-DE" dirty="0" smtClean="0"/>
                        <a:t>Parameter</a:t>
                      </a:r>
                      <a:endParaRPr lang="de-DE" dirty="0"/>
                    </a:p>
                  </a:txBody>
                  <a:tcPr/>
                </a:tc>
                <a:tc>
                  <a:txBody>
                    <a:bodyPr/>
                    <a:lstStyle/>
                    <a:p>
                      <a:r>
                        <a:rPr lang="de-DE" dirty="0" err="1" smtClean="0"/>
                        <a:t>Specification</a:t>
                      </a:r>
                      <a:endParaRPr lang="de-DE" dirty="0"/>
                    </a:p>
                  </a:txBody>
                  <a:tcPr/>
                </a:tc>
                <a:tc>
                  <a:txBody>
                    <a:bodyPr/>
                    <a:lstStyle/>
                    <a:p>
                      <a:r>
                        <a:rPr lang="de-DE" dirty="0" smtClean="0"/>
                        <a:t>Comment</a:t>
                      </a:r>
                      <a:endParaRPr lang="de-DE" dirty="0"/>
                    </a:p>
                  </a:txBody>
                  <a:tcPr/>
                </a:tc>
              </a:tr>
              <a:tr h="763793">
                <a:tc>
                  <a:txBody>
                    <a:bodyPr/>
                    <a:lstStyle/>
                    <a:p>
                      <a:pPr>
                        <a:lnSpc>
                          <a:spcPct val="115000"/>
                        </a:lnSpc>
                        <a:spcAft>
                          <a:spcPts val="1000"/>
                        </a:spcAft>
                      </a:pPr>
                      <a:r>
                        <a:rPr lang="en-US" sz="1800" b="1" dirty="0">
                          <a:effectLst/>
                          <a:latin typeface="Calibri"/>
                          <a:ea typeface="Calibri"/>
                          <a:cs typeface="Times New Roman"/>
                        </a:rPr>
                        <a:t>Spectral Range</a:t>
                      </a:r>
                      <a:endParaRPr lang="de-DE" sz="1800" dirty="0">
                        <a:effectLst/>
                        <a:latin typeface="Calibri"/>
                        <a:ea typeface="Calibri"/>
                        <a:cs typeface="Times New Roman"/>
                      </a:endParaRPr>
                    </a:p>
                  </a:txBody>
                  <a:tcPr marL="68580" marR="68580" marT="0" marB="0"/>
                </a:tc>
                <a:tc>
                  <a:txBody>
                    <a:bodyPr/>
                    <a:lstStyle/>
                    <a:p>
                      <a:pPr>
                        <a:lnSpc>
                          <a:spcPct val="115000"/>
                        </a:lnSpc>
                        <a:spcAft>
                          <a:spcPts val="1000"/>
                        </a:spcAft>
                      </a:pPr>
                      <a:r>
                        <a:rPr lang="en-US" sz="1800">
                          <a:effectLst/>
                          <a:latin typeface="Calibri"/>
                          <a:ea typeface="Calibri"/>
                          <a:cs typeface="Times New Roman"/>
                        </a:rPr>
                        <a:t>400 - 1000nm</a:t>
                      </a:r>
                      <a:endParaRPr lang="de-DE" sz="1800">
                        <a:effectLst/>
                        <a:latin typeface="Calibri"/>
                        <a:ea typeface="Calibri"/>
                        <a:cs typeface="Times New Roman"/>
                      </a:endParaRPr>
                    </a:p>
                  </a:txBody>
                  <a:tcPr marL="68580" marR="68580" marT="0" marB="0"/>
                </a:tc>
                <a:tc>
                  <a:txBody>
                    <a:bodyPr/>
                    <a:lstStyle/>
                    <a:p>
                      <a:pPr>
                        <a:lnSpc>
                          <a:spcPct val="115000"/>
                        </a:lnSpc>
                        <a:spcAft>
                          <a:spcPts val="1000"/>
                        </a:spcAft>
                      </a:pPr>
                      <a:r>
                        <a:rPr lang="en-US" sz="1800" dirty="0">
                          <a:effectLst/>
                          <a:latin typeface="Calibri"/>
                          <a:ea typeface="Calibri"/>
                          <a:cs typeface="Times New Roman"/>
                        </a:rPr>
                        <a:t>In most cases the NUV/VIS/NIR range is sufficient</a:t>
                      </a:r>
                      <a:endParaRPr lang="de-DE" sz="1800" dirty="0">
                        <a:effectLst/>
                        <a:latin typeface="Calibri"/>
                        <a:ea typeface="Calibri"/>
                        <a:cs typeface="Times New Roman"/>
                      </a:endParaRPr>
                    </a:p>
                  </a:txBody>
                  <a:tcPr marL="68580" marR="68580" marT="0" marB="0"/>
                </a:tc>
              </a:tr>
              <a:tr h="1166469">
                <a:tc>
                  <a:txBody>
                    <a:bodyPr/>
                    <a:lstStyle/>
                    <a:p>
                      <a:pPr>
                        <a:lnSpc>
                          <a:spcPct val="115000"/>
                        </a:lnSpc>
                        <a:spcAft>
                          <a:spcPts val="1000"/>
                        </a:spcAft>
                      </a:pPr>
                      <a:r>
                        <a:rPr lang="en-US" sz="1800" b="1" dirty="0">
                          <a:effectLst/>
                          <a:latin typeface="Calibri"/>
                          <a:ea typeface="Calibri"/>
                          <a:cs typeface="Times New Roman"/>
                        </a:rPr>
                        <a:t>Quantum efficiency</a:t>
                      </a:r>
                      <a:endParaRPr lang="de-DE" sz="1800" dirty="0">
                        <a:effectLst/>
                        <a:latin typeface="Calibri"/>
                        <a:ea typeface="Calibri"/>
                        <a:cs typeface="Times New Roman"/>
                      </a:endParaRPr>
                    </a:p>
                  </a:txBody>
                  <a:tcPr marL="68580" marR="68580" marT="0" marB="0"/>
                </a:tc>
                <a:tc>
                  <a:txBody>
                    <a:bodyPr/>
                    <a:lstStyle/>
                    <a:p>
                      <a:pPr>
                        <a:lnSpc>
                          <a:spcPct val="115000"/>
                        </a:lnSpc>
                        <a:spcAft>
                          <a:spcPts val="1000"/>
                        </a:spcAft>
                      </a:pPr>
                      <a:r>
                        <a:rPr lang="en-US" sz="1800">
                          <a:effectLst/>
                          <a:latin typeface="Calibri"/>
                          <a:ea typeface="Calibri"/>
                          <a:cs typeface="Times New Roman"/>
                        </a:rPr>
                        <a:t>400nm: &gt;0.1</a:t>
                      </a:r>
                      <a:endParaRPr lang="de-DE" sz="1800">
                        <a:effectLst/>
                        <a:latin typeface="Calibri"/>
                        <a:ea typeface="Calibri"/>
                        <a:cs typeface="Times New Roman"/>
                      </a:endParaRPr>
                    </a:p>
                    <a:p>
                      <a:pPr>
                        <a:lnSpc>
                          <a:spcPct val="115000"/>
                        </a:lnSpc>
                        <a:spcAft>
                          <a:spcPts val="1000"/>
                        </a:spcAft>
                      </a:pPr>
                      <a:r>
                        <a:rPr lang="en-US" sz="1800">
                          <a:effectLst/>
                          <a:latin typeface="Calibri"/>
                          <a:ea typeface="Calibri"/>
                          <a:cs typeface="Times New Roman"/>
                        </a:rPr>
                        <a:t>600nm: &gt;0.5</a:t>
                      </a:r>
                      <a:endParaRPr lang="de-DE" sz="1800">
                        <a:effectLst/>
                        <a:latin typeface="Calibri"/>
                        <a:ea typeface="Calibri"/>
                        <a:cs typeface="Times New Roman"/>
                      </a:endParaRPr>
                    </a:p>
                    <a:p>
                      <a:pPr>
                        <a:lnSpc>
                          <a:spcPct val="115000"/>
                        </a:lnSpc>
                        <a:spcAft>
                          <a:spcPts val="1000"/>
                        </a:spcAft>
                      </a:pPr>
                      <a:r>
                        <a:rPr lang="en-US" sz="1800">
                          <a:effectLst/>
                          <a:latin typeface="Calibri"/>
                          <a:ea typeface="Calibri"/>
                          <a:cs typeface="Times New Roman"/>
                        </a:rPr>
                        <a:t>900nm: &gt;0.1</a:t>
                      </a:r>
                      <a:endParaRPr lang="de-DE" sz="1800">
                        <a:effectLst/>
                        <a:latin typeface="Calibri"/>
                        <a:ea typeface="Calibri"/>
                        <a:cs typeface="Times New Roman"/>
                      </a:endParaRPr>
                    </a:p>
                  </a:txBody>
                  <a:tcPr marL="68580" marR="68580" marT="0" marB="0"/>
                </a:tc>
                <a:tc>
                  <a:txBody>
                    <a:bodyPr/>
                    <a:lstStyle/>
                    <a:p>
                      <a:pPr>
                        <a:lnSpc>
                          <a:spcPct val="115000"/>
                        </a:lnSpc>
                        <a:spcAft>
                          <a:spcPts val="1000"/>
                        </a:spcAft>
                      </a:pPr>
                      <a:r>
                        <a:rPr lang="en-US" sz="1800" dirty="0">
                          <a:effectLst/>
                          <a:latin typeface="Calibri"/>
                          <a:ea typeface="Calibri"/>
                          <a:cs typeface="Times New Roman"/>
                        </a:rPr>
                        <a:t>Higher QE only in asteroid-and </a:t>
                      </a:r>
                      <a:r>
                        <a:rPr lang="en-US" sz="1800" dirty="0" err="1">
                          <a:effectLst/>
                          <a:latin typeface="Calibri"/>
                          <a:ea typeface="Calibri"/>
                          <a:cs typeface="Times New Roman"/>
                        </a:rPr>
                        <a:t>exo</a:t>
                      </a:r>
                      <a:r>
                        <a:rPr lang="en-US" sz="1800" dirty="0">
                          <a:effectLst/>
                          <a:latin typeface="Calibri"/>
                          <a:ea typeface="Calibri"/>
                          <a:cs typeface="Times New Roman"/>
                        </a:rPr>
                        <a:t>-planet search-, outer-planets- and resolution imagers (fly-by or in orbit)</a:t>
                      </a:r>
                      <a:endParaRPr lang="de-DE" sz="1800" dirty="0">
                        <a:effectLst/>
                        <a:latin typeface="Calibri"/>
                        <a:ea typeface="Calibri"/>
                        <a:cs typeface="Times New Roman"/>
                      </a:endParaRPr>
                    </a:p>
                  </a:txBody>
                  <a:tcPr marL="68580" marR="68580" marT="0" marB="0"/>
                </a:tc>
              </a:tr>
              <a:tr h="1026639">
                <a:tc>
                  <a:txBody>
                    <a:bodyPr/>
                    <a:lstStyle/>
                    <a:p>
                      <a:pPr>
                        <a:lnSpc>
                          <a:spcPct val="115000"/>
                        </a:lnSpc>
                        <a:spcAft>
                          <a:spcPts val="1000"/>
                        </a:spcAft>
                      </a:pPr>
                      <a:endParaRPr lang="de-DE" sz="1800" dirty="0">
                        <a:effectLst/>
                        <a:latin typeface="Calibri"/>
                        <a:ea typeface="Calibri"/>
                        <a:cs typeface="Times New Roman"/>
                      </a:endParaRPr>
                    </a:p>
                  </a:txBody>
                  <a:tcPr marL="68580" marR="68580" marT="0" marB="0"/>
                </a:tc>
                <a:tc>
                  <a:txBody>
                    <a:bodyPr/>
                    <a:lstStyle/>
                    <a:p>
                      <a:pPr>
                        <a:lnSpc>
                          <a:spcPct val="115000"/>
                        </a:lnSpc>
                        <a:spcAft>
                          <a:spcPts val="1000"/>
                        </a:spcAft>
                      </a:pPr>
                      <a:endParaRPr lang="de-DE" sz="1800" dirty="0">
                        <a:effectLst/>
                        <a:latin typeface="Calibri"/>
                        <a:ea typeface="Calibri"/>
                        <a:cs typeface="Times New Roman"/>
                      </a:endParaRPr>
                    </a:p>
                  </a:txBody>
                  <a:tcPr marL="68580" marR="68580" marT="0" marB="0"/>
                </a:tc>
                <a:tc>
                  <a:txBody>
                    <a:bodyPr/>
                    <a:lstStyle/>
                    <a:p>
                      <a:endParaRPr lang="de-DE" sz="1800" dirty="0"/>
                    </a:p>
                  </a:txBody>
                  <a:tcPr marL="68580" marR="68580" marT="0" marB="0"/>
                </a:tc>
              </a:tr>
            </a:tbl>
          </a:graphicData>
        </a:graphic>
      </p:graphicFrame>
      <p:sp>
        <p:nvSpPr>
          <p:cNvPr id="4" name="Foliennummernplatzhalter 3"/>
          <p:cNvSpPr>
            <a:spLocks noGrp="1"/>
          </p:cNvSpPr>
          <p:nvPr>
            <p:ph type="sldNum" sz="quarter" idx="10"/>
          </p:nvPr>
        </p:nvSpPr>
        <p:spPr/>
        <p:txBody>
          <a:bodyPr/>
          <a:lstStyle/>
          <a:p>
            <a:pPr>
              <a:defRPr/>
            </a:pPr>
            <a:r>
              <a:rPr lang="de-DE" smtClean="0"/>
              <a:t>www.DLR.de  •  Chart </a:t>
            </a:r>
            <a:fld id="{3506621A-C0A4-4A0C-B85C-C8F5CD15F720}" type="slidenum">
              <a:rPr lang="de-DE" smtClean="0"/>
              <a:pPr>
                <a:defRPr/>
              </a:pPr>
              <a:t>40</a:t>
            </a:fld>
            <a:endParaRPr lang="de-DE" dirty="0"/>
          </a:p>
        </p:txBody>
      </p:sp>
    </p:spTree>
    <p:extLst>
      <p:ext uri="{BB962C8B-B14F-4D97-AF65-F5344CB8AC3E}">
        <p14:creationId xmlns:p14="http://schemas.microsoft.com/office/powerpoint/2010/main" val="25440205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548680"/>
            <a:ext cx="8208912" cy="738187"/>
          </a:xfrm>
        </p:spPr>
        <p:txBody>
          <a:bodyPr/>
          <a:lstStyle/>
          <a:p>
            <a:r>
              <a:rPr lang="de-DE" dirty="0" err="1" smtClean="0"/>
              <a:t>Typical</a:t>
            </a:r>
            <a:r>
              <a:rPr lang="de-DE" dirty="0" smtClean="0"/>
              <a:t> </a:t>
            </a:r>
            <a:r>
              <a:rPr lang="de-DE" dirty="0" err="1" smtClean="0"/>
              <a:t>detector</a:t>
            </a:r>
            <a:r>
              <a:rPr lang="de-DE" dirty="0" smtClean="0"/>
              <a:t> </a:t>
            </a:r>
            <a:r>
              <a:rPr lang="de-DE" dirty="0" err="1" smtClean="0"/>
              <a:t>specification</a:t>
            </a:r>
            <a:r>
              <a:rPr lang="de-DE" dirty="0" smtClean="0"/>
              <a:t> - </a:t>
            </a:r>
            <a:r>
              <a:rPr lang="de-DE" dirty="0" err="1" smtClean="0"/>
              <a:t>discussion</a:t>
            </a:r>
            <a:r>
              <a:rPr lang="de-DE" dirty="0" smtClean="0"/>
              <a:t/>
            </a:r>
            <a:br>
              <a:rPr lang="de-DE" dirty="0" smtClean="0"/>
            </a:br>
            <a:r>
              <a:rPr lang="de-DE" dirty="0" smtClean="0"/>
              <a:t/>
            </a:r>
            <a:br>
              <a:rPr lang="de-DE" dirty="0" smtClean="0"/>
            </a:br>
            <a:endParaRPr lang="de-DE" dirty="0"/>
          </a:p>
        </p:txBody>
      </p:sp>
      <p:graphicFrame>
        <p:nvGraphicFramePr>
          <p:cNvPr id="5" name="Inhaltsplatzhalter 4"/>
          <p:cNvGraphicFramePr>
            <a:graphicFrameLocks noGrp="1"/>
          </p:cNvGraphicFramePr>
          <p:nvPr>
            <p:ph idx="1"/>
            <p:extLst>
              <p:ext uri="{D42A27DB-BD31-4B8C-83A1-F6EECF244321}">
                <p14:modId xmlns:p14="http://schemas.microsoft.com/office/powerpoint/2010/main" val="1762122971"/>
              </p:ext>
            </p:extLst>
          </p:nvPr>
        </p:nvGraphicFramePr>
        <p:xfrm>
          <a:off x="611188" y="1268413"/>
          <a:ext cx="8353299" cy="4409440"/>
        </p:xfrm>
        <a:graphic>
          <a:graphicData uri="http://schemas.openxmlformats.org/drawingml/2006/table">
            <a:tbl>
              <a:tblPr firstRow="1" bandRow="1">
                <a:tableStyleId>{5C22544A-7EE6-4342-B048-85BDC9FD1C3A}</a:tableStyleId>
              </a:tblPr>
              <a:tblGrid>
                <a:gridCol w="2784433"/>
                <a:gridCol w="2784433"/>
                <a:gridCol w="2784433"/>
              </a:tblGrid>
              <a:tr h="323404">
                <a:tc>
                  <a:txBody>
                    <a:bodyPr/>
                    <a:lstStyle/>
                    <a:p>
                      <a:r>
                        <a:rPr lang="de-DE" dirty="0" smtClean="0"/>
                        <a:t>Parameter</a:t>
                      </a:r>
                      <a:endParaRPr lang="de-DE" dirty="0"/>
                    </a:p>
                  </a:txBody>
                  <a:tcPr/>
                </a:tc>
                <a:tc>
                  <a:txBody>
                    <a:bodyPr/>
                    <a:lstStyle/>
                    <a:p>
                      <a:r>
                        <a:rPr lang="de-DE" dirty="0" err="1" smtClean="0"/>
                        <a:t>Specification</a:t>
                      </a:r>
                      <a:endParaRPr lang="de-DE" dirty="0"/>
                    </a:p>
                  </a:txBody>
                  <a:tcPr/>
                </a:tc>
                <a:tc>
                  <a:txBody>
                    <a:bodyPr/>
                    <a:lstStyle/>
                    <a:p>
                      <a:r>
                        <a:rPr lang="de-DE" dirty="0" smtClean="0"/>
                        <a:t>Comment</a:t>
                      </a:r>
                      <a:endParaRPr lang="de-DE" dirty="0"/>
                    </a:p>
                  </a:txBody>
                  <a:tcPr/>
                </a:tc>
              </a:tr>
              <a:tr h="2536726">
                <a:tc>
                  <a:txBody>
                    <a:bodyPr/>
                    <a:lstStyle/>
                    <a:p>
                      <a:pPr>
                        <a:lnSpc>
                          <a:spcPct val="115000"/>
                        </a:lnSpc>
                        <a:spcAft>
                          <a:spcPts val="1000"/>
                        </a:spcAft>
                      </a:pPr>
                      <a:r>
                        <a:rPr lang="en-US" sz="1800" b="1" dirty="0">
                          <a:effectLst/>
                          <a:latin typeface="Calibri"/>
                          <a:ea typeface="Calibri"/>
                          <a:cs typeface="Times New Roman"/>
                        </a:rPr>
                        <a:t>Architecture:</a:t>
                      </a:r>
                      <a:endParaRPr lang="de-DE" sz="1800" dirty="0">
                        <a:effectLst/>
                        <a:latin typeface="Calibri"/>
                        <a:ea typeface="Calibri"/>
                        <a:cs typeface="Times New Roman"/>
                      </a:endParaRPr>
                    </a:p>
                    <a:p>
                      <a:pPr marL="342900" lvl="0" indent="-342900">
                        <a:lnSpc>
                          <a:spcPct val="115000"/>
                        </a:lnSpc>
                        <a:spcAft>
                          <a:spcPts val="1000"/>
                        </a:spcAft>
                        <a:buFont typeface="Calibri"/>
                        <a:buChar char="-"/>
                      </a:pPr>
                      <a:r>
                        <a:rPr lang="en-US" sz="1800" b="1" dirty="0">
                          <a:effectLst/>
                          <a:latin typeface="Calibri"/>
                          <a:ea typeface="Calibri"/>
                          <a:cs typeface="Times New Roman"/>
                        </a:rPr>
                        <a:t>Linear array</a:t>
                      </a:r>
                      <a:endParaRPr lang="de-DE" sz="1800" dirty="0">
                        <a:effectLst/>
                        <a:latin typeface="Calibri"/>
                        <a:ea typeface="Calibri"/>
                        <a:cs typeface="Times New Roman"/>
                      </a:endParaRPr>
                    </a:p>
                    <a:p>
                      <a:pPr marL="457200">
                        <a:lnSpc>
                          <a:spcPct val="115000"/>
                        </a:lnSpc>
                        <a:spcAft>
                          <a:spcPts val="1000"/>
                        </a:spcAft>
                      </a:pPr>
                      <a:r>
                        <a:rPr lang="en-US" sz="1800" b="1" dirty="0">
                          <a:effectLst/>
                          <a:latin typeface="Calibri"/>
                          <a:ea typeface="Calibri"/>
                          <a:cs typeface="Times New Roman"/>
                        </a:rPr>
                        <a:t> </a:t>
                      </a:r>
                      <a:endParaRPr lang="de-DE" sz="1800" dirty="0">
                        <a:effectLst/>
                        <a:latin typeface="Calibri"/>
                        <a:ea typeface="Calibri"/>
                        <a:cs typeface="Times New Roman"/>
                      </a:endParaRPr>
                    </a:p>
                    <a:p>
                      <a:pPr marL="342900" lvl="0" indent="-342900">
                        <a:lnSpc>
                          <a:spcPct val="115000"/>
                        </a:lnSpc>
                        <a:spcAft>
                          <a:spcPts val="1000"/>
                        </a:spcAft>
                        <a:buFont typeface="Calibri"/>
                        <a:buChar char="-"/>
                      </a:pPr>
                      <a:r>
                        <a:rPr lang="en-US" sz="1800" b="1" dirty="0">
                          <a:effectLst/>
                          <a:latin typeface="Calibri"/>
                          <a:ea typeface="Calibri"/>
                          <a:cs typeface="Times New Roman"/>
                        </a:rPr>
                        <a:t>TDI array</a:t>
                      </a:r>
                      <a:endParaRPr lang="de-DE" sz="1800" dirty="0">
                        <a:effectLst/>
                        <a:latin typeface="Calibri"/>
                        <a:ea typeface="Calibri"/>
                        <a:cs typeface="Times New Roman"/>
                      </a:endParaRPr>
                    </a:p>
                    <a:p>
                      <a:pPr marL="449580">
                        <a:lnSpc>
                          <a:spcPct val="115000"/>
                        </a:lnSpc>
                        <a:spcAft>
                          <a:spcPts val="1000"/>
                        </a:spcAft>
                      </a:pPr>
                      <a:r>
                        <a:rPr lang="en-US" sz="1800" b="1" dirty="0">
                          <a:effectLst/>
                          <a:latin typeface="Calibri"/>
                          <a:ea typeface="Calibri"/>
                          <a:cs typeface="Times New Roman"/>
                        </a:rPr>
                        <a:t> </a:t>
                      </a:r>
                      <a:endParaRPr lang="de-DE" sz="1800" dirty="0">
                        <a:effectLst/>
                        <a:latin typeface="Calibri"/>
                        <a:ea typeface="Calibri"/>
                        <a:cs typeface="Times New Roman"/>
                      </a:endParaRPr>
                    </a:p>
                    <a:p>
                      <a:pPr marL="457200">
                        <a:lnSpc>
                          <a:spcPct val="115000"/>
                        </a:lnSpc>
                        <a:spcAft>
                          <a:spcPts val="1000"/>
                        </a:spcAft>
                      </a:pPr>
                      <a:r>
                        <a:rPr lang="en-US" sz="1800" b="1" dirty="0">
                          <a:effectLst/>
                          <a:latin typeface="Calibri"/>
                          <a:ea typeface="Calibri"/>
                          <a:cs typeface="Times New Roman"/>
                        </a:rPr>
                        <a:t> </a:t>
                      </a:r>
                      <a:endParaRPr lang="de-DE" sz="1800" dirty="0">
                        <a:effectLst/>
                        <a:latin typeface="Calibri"/>
                        <a:ea typeface="Calibri"/>
                        <a:cs typeface="Times New Roman"/>
                      </a:endParaRPr>
                    </a:p>
                    <a:p>
                      <a:pPr marL="342900" lvl="0" indent="-342900">
                        <a:lnSpc>
                          <a:spcPct val="115000"/>
                        </a:lnSpc>
                        <a:spcAft>
                          <a:spcPts val="1000"/>
                        </a:spcAft>
                        <a:buFont typeface="Calibri"/>
                        <a:buChar char="-"/>
                      </a:pPr>
                      <a:r>
                        <a:rPr lang="en-US" sz="1800" b="1" dirty="0">
                          <a:effectLst/>
                          <a:latin typeface="Calibri"/>
                          <a:ea typeface="Calibri"/>
                          <a:cs typeface="Times New Roman"/>
                        </a:rPr>
                        <a:t>Area </a:t>
                      </a:r>
                      <a:r>
                        <a:rPr lang="en-US" sz="1800" b="1" dirty="0" err="1" smtClean="0">
                          <a:effectLst/>
                          <a:latin typeface="Calibri"/>
                          <a:ea typeface="Calibri"/>
                          <a:cs typeface="Times New Roman"/>
                        </a:rPr>
                        <a:t>array&amp;FT</a:t>
                      </a:r>
                      <a:endParaRPr lang="de-DE" sz="1800" dirty="0">
                        <a:effectLst/>
                        <a:latin typeface="Calibri"/>
                        <a:ea typeface="Calibri"/>
                        <a:cs typeface="Times New Roman"/>
                      </a:endParaRPr>
                    </a:p>
                  </a:txBody>
                  <a:tcPr marL="68580" marR="68580" marT="0" marB="0"/>
                </a:tc>
                <a:tc>
                  <a:txBody>
                    <a:bodyPr/>
                    <a:lstStyle/>
                    <a:p>
                      <a:pPr>
                        <a:lnSpc>
                          <a:spcPct val="115000"/>
                        </a:lnSpc>
                        <a:spcAft>
                          <a:spcPts val="1000"/>
                        </a:spcAft>
                      </a:pPr>
                      <a:r>
                        <a:rPr lang="en-US" sz="1800">
                          <a:effectLst/>
                          <a:latin typeface="Calibri"/>
                          <a:ea typeface="Calibri"/>
                          <a:cs typeface="Times New Roman"/>
                        </a:rPr>
                        <a:t> </a:t>
                      </a:r>
                      <a:endParaRPr lang="de-DE" sz="1800">
                        <a:effectLst/>
                        <a:latin typeface="Calibri"/>
                        <a:ea typeface="Calibri"/>
                        <a:cs typeface="Times New Roman"/>
                      </a:endParaRPr>
                    </a:p>
                    <a:p>
                      <a:pPr>
                        <a:lnSpc>
                          <a:spcPct val="115000"/>
                        </a:lnSpc>
                        <a:spcAft>
                          <a:spcPts val="1000"/>
                        </a:spcAft>
                      </a:pPr>
                      <a:r>
                        <a:rPr lang="en-US" sz="1800">
                          <a:effectLst/>
                          <a:latin typeface="Calibri"/>
                          <a:ea typeface="Calibri"/>
                          <a:cs typeface="Times New Roman"/>
                        </a:rPr>
                        <a:t>4k – 12k</a:t>
                      </a:r>
                      <a:endParaRPr lang="de-DE" sz="1800">
                        <a:effectLst/>
                        <a:latin typeface="Calibri"/>
                        <a:ea typeface="Calibri"/>
                        <a:cs typeface="Times New Roman"/>
                      </a:endParaRPr>
                    </a:p>
                    <a:p>
                      <a:pPr>
                        <a:lnSpc>
                          <a:spcPct val="115000"/>
                        </a:lnSpc>
                        <a:spcAft>
                          <a:spcPts val="1000"/>
                        </a:spcAft>
                      </a:pPr>
                      <a:r>
                        <a:rPr lang="en-US" sz="1800">
                          <a:effectLst/>
                          <a:latin typeface="Calibri"/>
                          <a:ea typeface="Calibri"/>
                          <a:cs typeface="Times New Roman"/>
                        </a:rPr>
                        <a:t> </a:t>
                      </a:r>
                      <a:endParaRPr lang="de-DE" sz="1800">
                        <a:effectLst/>
                        <a:latin typeface="Calibri"/>
                        <a:ea typeface="Calibri"/>
                        <a:cs typeface="Times New Roman"/>
                      </a:endParaRPr>
                    </a:p>
                    <a:p>
                      <a:pPr>
                        <a:lnSpc>
                          <a:spcPct val="115000"/>
                        </a:lnSpc>
                        <a:spcAft>
                          <a:spcPts val="1000"/>
                        </a:spcAft>
                      </a:pPr>
                      <a:r>
                        <a:rPr lang="en-US" sz="1800">
                          <a:effectLst/>
                          <a:latin typeface="Calibri"/>
                          <a:ea typeface="Calibri"/>
                          <a:cs typeface="Times New Roman"/>
                        </a:rPr>
                        <a:t>2k-10k x (16…128)</a:t>
                      </a:r>
                      <a:endParaRPr lang="de-DE" sz="1800">
                        <a:effectLst/>
                        <a:latin typeface="Calibri"/>
                        <a:ea typeface="Calibri"/>
                        <a:cs typeface="Times New Roman"/>
                      </a:endParaRPr>
                    </a:p>
                    <a:p>
                      <a:pPr>
                        <a:lnSpc>
                          <a:spcPct val="115000"/>
                        </a:lnSpc>
                        <a:spcAft>
                          <a:spcPts val="1000"/>
                        </a:spcAft>
                      </a:pPr>
                      <a:r>
                        <a:rPr lang="en-US" sz="1800">
                          <a:effectLst/>
                          <a:latin typeface="Calibri"/>
                          <a:ea typeface="Calibri"/>
                          <a:cs typeface="Times New Roman"/>
                        </a:rPr>
                        <a:t> </a:t>
                      </a:r>
                      <a:endParaRPr lang="de-DE" sz="1800">
                        <a:effectLst/>
                        <a:latin typeface="Calibri"/>
                        <a:ea typeface="Calibri"/>
                        <a:cs typeface="Times New Roman"/>
                      </a:endParaRPr>
                    </a:p>
                    <a:p>
                      <a:pPr>
                        <a:lnSpc>
                          <a:spcPct val="115000"/>
                        </a:lnSpc>
                        <a:spcAft>
                          <a:spcPts val="1000"/>
                        </a:spcAft>
                      </a:pPr>
                      <a:r>
                        <a:rPr lang="en-US" sz="1800">
                          <a:effectLst/>
                          <a:latin typeface="Calibri"/>
                          <a:ea typeface="Calibri"/>
                          <a:cs typeface="Times New Roman"/>
                        </a:rPr>
                        <a:t> </a:t>
                      </a:r>
                      <a:endParaRPr lang="de-DE" sz="1800">
                        <a:effectLst/>
                        <a:latin typeface="Calibri"/>
                        <a:ea typeface="Calibri"/>
                        <a:cs typeface="Times New Roman"/>
                      </a:endParaRPr>
                    </a:p>
                    <a:p>
                      <a:pPr>
                        <a:lnSpc>
                          <a:spcPct val="115000"/>
                        </a:lnSpc>
                        <a:spcAft>
                          <a:spcPts val="1000"/>
                        </a:spcAft>
                      </a:pPr>
                      <a:r>
                        <a:rPr lang="en-US" sz="1800">
                          <a:effectLst/>
                          <a:latin typeface="Calibri"/>
                          <a:ea typeface="Calibri"/>
                          <a:cs typeface="Times New Roman"/>
                        </a:rPr>
                        <a:t>1kx1k …4kx4k</a:t>
                      </a:r>
                      <a:endParaRPr lang="de-DE" sz="1800">
                        <a:effectLst/>
                        <a:latin typeface="Calibri"/>
                        <a:ea typeface="Calibri"/>
                        <a:cs typeface="Times New Roman"/>
                      </a:endParaRPr>
                    </a:p>
                  </a:txBody>
                  <a:tcPr marL="68580" marR="68580" marT="0" marB="0"/>
                </a:tc>
                <a:tc>
                  <a:txBody>
                    <a:bodyPr/>
                    <a:lstStyle/>
                    <a:p>
                      <a:pPr>
                        <a:lnSpc>
                          <a:spcPct val="115000"/>
                        </a:lnSpc>
                        <a:spcAft>
                          <a:spcPts val="1000"/>
                        </a:spcAft>
                      </a:pPr>
                      <a:r>
                        <a:rPr lang="en-US" sz="1800" dirty="0">
                          <a:effectLst/>
                          <a:latin typeface="Calibri"/>
                          <a:ea typeface="Calibri"/>
                          <a:cs typeface="Times New Roman"/>
                        </a:rPr>
                        <a:t> </a:t>
                      </a:r>
                      <a:endParaRPr lang="de-DE" sz="1800" dirty="0">
                        <a:effectLst/>
                        <a:latin typeface="Calibri"/>
                        <a:ea typeface="Calibri"/>
                        <a:cs typeface="Times New Roman"/>
                      </a:endParaRPr>
                    </a:p>
                    <a:p>
                      <a:pPr>
                        <a:lnSpc>
                          <a:spcPct val="115000"/>
                        </a:lnSpc>
                        <a:spcAft>
                          <a:spcPts val="1000"/>
                        </a:spcAft>
                      </a:pPr>
                      <a:r>
                        <a:rPr lang="en-US" sz="1800" dirty="0">
                          <a:effectLst/>
                          <a:latin typeface="Calibri"/>
                          <a:ea typeface="Calibri"/>
                          <a:cs typeface="Times New Roman"/>
                        </a:rPr>
                        <a:t>-Push-broom, medium resolution</a:t>
                      </a:r>
                      <a:endParaRPr lang="de-DE" sz="1800" dirty="0">
                        <a:effectLst/>
                        <a:latin typeface="Calibri"/>
                        <a:ea typeface="Calibri"/>
                        <a:cs typeface="Times New Roman"/>
                      </a:endParaRPr>
                    </a:p>
                    <a:p>
                      <a:pPr>
                        <a:lnSpc>
                          <a:spcPct val="115000"/>
                        </a:lnSpc>
                        <a:spcAft>
                          <a:spcPts val="1000"/>
                        </a:spcAft>
                      </a:pPr>
                      <a:r>
                        <a:rPr lang="en-US" sz="1800" dirty="0">
                          <a:effectLst/>
                          <a:latin typeface="Calibri"/>
                          <a:ea typeface="Calibri"/>
                          <a:cs typeface="Times New Roman"/>
                        </a:rPr>
                        <a:t> </a:t>
                      </a:r>
                      <a:endParaRPr lang="de-DE" sz="1800" dirty="0">
                        <a:effectLst/>
                        <a:latin typeface="Calibri"/>
                        <a:ea typeface="Calibri"/>
                        <a:cs typeface="Times New Roman"/>
                      </a:endParaRPr>
                    </a:p>
                    <a:p>
                      <a:pPr>
                        <a:lnSpc>
                          <a:spcPct val="115000"/>
                        </a:lnSpc>
                        <a:spcAft>
                          <a:spcPts val="1000"/>
                        </a:spcAft>
                      </a:pPr>
                      <a:r>
                        <a:rPr lang="en-US" sz="1800" dirty="0">
                          <a:effectLst/>
                          <a:latin typeface="Calibri"/>
                          <a:ea typeface="Calibri"/>
                          <a:cs typeface="Times New Roman"/>
                        </a:rPr>
                        <a:t>Fly-bys, high resolution </a:t>
                      </a:r>
                      <a:r>
                        <a:rPr lang="en-US" sz="1800" dirty="0" smtClean="0">
                          <a:effectLst/>
                          <a:latin typeface="Calibri"/>
                          <a:ea typeface="Calibri"/>
                          <a:cs typeface="Times New Roman"/>
                        </a:rPr>
                        <a:t>mapping</a:t>
                      </a:r>
                      <a:endParaRPr lang="de-DE" sz="1800" dirty="0" smtClean="0">
                        <a:effectLst/>
                        <a:latin typeface="Calibri"/>
                        <a:ea typeface="Calibri"/>
                        <a:cs typeface="Times New Roman"/>
                      </a:endParaRPr>
                    </a:p>
                    <a:p>
                      <a:pPr>
                        <a:lnSpc>
                          <a:spcPct val="115000"/>
                        </a:lnSpc>
                        <a:spcAft>
                          <a:spcPts val="1000"/>
                        </a:spcAft>
                      </a:pPr>
                      <a:endParaRPr lang="de-DE" sz="1800" dirty="0" smtClean="0">
                        <a:effectLst/>
                        <a:latin typeface="Calibri"/>
                        <a:ea typeface="Calibri"/>
                        <a:cs typeface="Times New Roman"/>
                      </a:endParaRPr>
                    </a:p>
                    <a:p>
                      <a:pPr>
                        <a:lnSpc>
                          <a:spcPct val="115000"/>
                        </a:lnSpc>
                        <a:spcAft>
                          <a:spcPts val="1000"/>
                        </a:spcAft>
                      </a:pPr>
                      <a:r>
                        <a:rPr lang="en-US" sz="1800" dirty="0">
                          <a:effectLst/>
                          <a:latin typeface="Calibri"/>
                          <a:ea typeface="Calibri"/>
                          <a:cs typeface="Times New Roman"/>
                        </a:rPr>
                        <a:t>Lander cameras, mapping</a:t>
                      </a:r>
                      <a:endParaRPr lang="de-DE" sz="1800" dirty="0">
                        <a:effectLst/>
                        <a:latin typeface="Calibri"/>
                        <a:ea typeface="Calibri"/>
                        <a:cs typeface="Times New Roman"/>
                      </a:endParaRPr>
                    </a:p>
                    <a:p>
                      <a:pPr>
                        <a:lnSpc>
                          <a:spcPct val="115000"/>
                        </a:lnSpc>
                        <a:spcAft>
                          <a:spcPts val="1000"/>
                        </a:spcAft>
                      </a:pPr>
                      <a:r>
                        <a:rPr lang="en-US" sz="1800" dirty="0">
                          <a:effectLst/>
                          <a:latin typeface="Calibri"/>
                          <a:ea typeface="Calibri"/>
                          <a:cs typeface="Times New Roman"/>
                        </a:rPr>
                        <a:t> </a:t>
                      </a:r>
                      <a:endParaRPr lang="de-DE" sz="1800" dirty="0">
                        <a:effectLst/>
                        <a:latin typeface="Calibri"/>
                        <a:ea typeface="Calibri"/>
                        <a:cs typeface="Times New Roman"/>
                      </a:endParaRPr>
                    </a:p>
                    <a:p>
                      <a:pPr>
                        <a:lnSpc>
                          <a:spcPct val="115000"/>
                        </a:lnSpc>
                        <a:spcAft>
                          <a:spcPts val="1000"/>
                        </a:spcAft>
                      </a:pPr>
                      <a:r>
                        <a:rPr lang="en-US" sz="1800" dirty="0">
                          <a:effectLst/>
                          <a:latin typeface="Calibri"/>
                          <a:ea typeface="Calibri"/>
                          <a:cs typeface="Times New Roman"/>
                        </a:rPr>
                        <a:t> </a:t>
                      </a:r>
                      <a:endParaRPr lang="de-DE" sz="1800" dirty="0">
                        <a:effectLst/>
                        <a:latin typeface="Calibri"/>
                        <a:ea typeface="Calibri"/>
                        <a:cs typeface="Times New Roman"/>
                      </a:endParaRPr>
                    </a:p>
                  </a:txBody>
                  <a:tcPr marL="68580" marR="68580" marT="0" marB="0"/>
                </a:tc>
              </a:tr>
            </a:tbl>
          </a:graphicData>
        </a:graphic>
      </p:graphicFrame>
      <p:sp>
        <p:nvSpPr>
          <p:cNvPr id="4" name="Foliennummernplatzhalter 3"/>
          <p:cNvSpPr>
            <a:spLocks noGrp="1"/>
          </p:cNvSpPr>
          <p:nvPr>
            <p:ph type="sldNum" sz="quarter" idx="10"/>
          </p:nvPr>
        </p:nvSpPr>
        <p:spPr/>
        <p:txBody>
          <a:bodyPr/>
          <a:lstStyle/>
          <a:p>
            <a:pPr>
              <a:defRPr/>
            </a:pPr>
            <a:r>
              <a:rPr lang="de-DE" smtClean="0"/>
              <a:t>www.DLR.de  •  Chart </a:t>
            </a:r>
            <a:fld id="{3506621A-C0A4-4A0C-B85C-C8F5CD15F720}" type="slidenum">
              <a:rPr lang="de-DE" smtClean="0"/>
              <a:pPr>
                <a:defRPr/>
              </a:pPr>
              <a:t>41</a:t>
            </a:fld>
            <a:endParaRPr lang="de-DE" dirty="0"/>
          </a:p>
        </p:txBody>
      </p:sp>
    </p:spTree>
    <p:extLst>
      <p:ext uri="{BB962C8B-B14F-4D97-AF65-F5344CB8AC3E}">
        <p14:creationId xmlns:p14="http://schemas.microsoft.com/office/powerpoint/2010/main" val="25440205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548680"/>
            <a:ext cx="8208912" cy="738187"/>
          </a:xfrm>
        </p:spPr>
        <p:txBody>
          <a:bodyPr/>
          <a:lstStyle/>
          <a:p>
            <a:r>
              <a:rPr lang="de-DE" dirty="0" err="1" smtClean="0"/>
              <a:t>Typical</a:t>
            </a:r>
            <a:r>
              <a:rPr lang="de-DE" dirty="0" smtClean="0"/>
              <a:t> </a:t>
            </a:r>
            <a:r>
              <a:rPr lang="de-DE" dirty="0" err="1" smtClean="0"/>
              <a:t>detector</a:t>
            </a:r>
            <a:r>
              <a:rPr lang="de-DE" dirty="0" smtClean="0"/>
              <a:t> </a:t>
            </a:r>
            <a:r>
              <a:rPr lang="de-DE" dirty="0" err="1" smtClean="0"/>
              <a:t>specification</a:t>
            </a:r>
            <a:r>
              <a:rPr lang="de-DE" dirty="0" smtClean="0"/>
              <a:t> - </a:t>
            </a:r>
            <a:r>
              <a:rPr lang="de-DE" dirty="0" err="1" smtClean="0"/>
              <a:t>discussion</a:t>
            </a:r>
            <a:r>
              <a:rPr lang="de-DE" dirty="0" smtClean="0"/>
              <a:t/>
            </a:r>
            <a:br>
              <a:rPr lang="de-DE" dirty="0" smtClean="0"/>
            </a:br>
            <a:r>
              <a:rPr lang="de-DE" dirty="0" smtClean="0"/>
              <a:t/>
            </a:r>
            <a:br>
              <a:rPr lang="de-DE" dirty="0" smtClean="0"/>
            </a:br>
            <a:endParaRPr lang="de-DE" dirty="0"/>
          </a:p>
        </p:txBody>
      </p:sp>
      <p:graphicFrame>
        <p:nvGraphicFramePr>
          <p:cNvPr id="5" name="Inhaltsplatzhalter 4"/>
          <p:cNvGraphicFramePr>
            <a:graphicFrameLocks noGrp="1"/>
          </p:cNvGraphicFramePr>
          <p:nvPr>
            <p:ph idx="1"/>
            <p:extLst>
              <p:ext uri="{D42A27DB-BD31-4B8C-83A1-F6EECF244321}">
                <p14:modId xmlns:p14="http://schemas.microsoft.com/office/powerpoint/2010/main" val="3012713015"/>
              </p:ext>
            </p:extLst>
          </p:nvPr>
        </p:nvGraphicFramePr>
        <p:xfrm>
          <a:off x="611188" y="1268413"/>
          <a:ext cx="8353299" cy="4363271"/>
        </p:xfrm>
        <a:graphic>
          <a:graphicData uri="http://schemas.openxmlformats.org/drawingml/2006/table">
            <a:tbl>
              <a:tblPr firstRow="1" bandRow="1">
                <a:tableStyleId>{5C22544A-7EE6-4342-B048-85BDC9FD1C3A}</a:tableStyleId>
              </a:tblPr>
              <a:tblGrid>
                <a:gridCol w="2784433"/>
                <a:gridCol w="2784433"/>
                <a:gridCol w="2784433"/>
              </a:tblGrid>
              <a:tr h="323404">
                <a:tc>
                  <a:txBody>
                    <a:bodyPr/>
                    <a:lstStyle/>
                    <a:p>
                      <a:r>
                        <a:rPr lang="de-DE" dirty="0" smtClean="0"/>
                        <a:t>Parameter</a:t>
                      </a:r>
                      <a:endParaRPr lang="de-DE" dirty="0"/>
                    </a:p>
                  </a:txBody>
                  <a:tcPr/>
                </a:tc>
                <a:tc>
                  <a:txBody>
                    <a:bodyPr/>
                    <a:lstStyle/>
                    <a:p>
                      <a:r>
                        <a:rPr lang="de-DE" dirty="0" err="1" smtClean="0"/>
                        <a:t>Specification</a:t>
                      </a:r>
                      <a:endParaRPr lang="de-DE" dirty="0"/>
                    </a:p>
                  </a:txBody>
                  <a:tcPr/>
                </a:tc>
                <a:tc>
                  <a:txBody>
                    <a:bodyPr/>
                    <a:lstStyle/>
                    <a:p>
                      <a:r>
                        <a:rPr lang="de-DE" dirty="0" smtClean="0"/>
                        <a:t>Comment</a:t>
                      </a:r>
                      <a:endParaRPr lang="de-DE" dirty="0"/>
                    </a:p>
                  </a:txBody>
                  <a:tcPr/>
                </a:tc>
              </a:tr>
              <a:tr h="366820">
                <a:tc>
                  <a:txBody>
                    <a:bodyPr/>
                    <a:lstStyle/>
                    <a:p>
                      <a:pPr>
                        <a:lnSpc>
                          <a:spcPct val="115000"/>
                        </a:lnSpc>
                        <a:spcAft>
                          <a:spcPts val="1000"/>
                        </a:spcAft>
                      </a:pPr>
                      <a:r>
                        <a:rPr lang="en-US" sz="1800" b="1" dirty="0">
                          <a:effectLst/>
                          <a:latin typeface="Calibri"/>
                          <a:ea typeface="Calibri"/>
                          <a:cs typeface="Times New Roman"/>
                        </a:rPr>
                        <a:t>Pixel Size</a:t>
                      </a:r>
                      <a:endParaRPr lang="de-DE" sz="1800" dirty="0">
                        <a:effectLst/>
                        <a:latin typeface="Calibri"/>
                        <a:ea typeface="Calibri"/>
                        <a:cs typeface="Times New Roman"/>
                      </a:endParaRPr>
                    </a:p>
                  </a:txBody>
                  <a:tcPr marL="68580" marR="68580" marT="0" marB="0"/>
                </a:tc>
                <a:tc>
                  <a:txBody>
                    <a:bodyPr/>
                    <a:lstStyle/>
                    <a:p>
                      <a:pPr>
                        <a:lnSpc>
                          <a:spcPct val="115000"/>
                        </a:lnSpc>
                        <a:spcAft>
                          <a:spcPts val="1000"/>
                        </a:spcAft>
                      </a:pPr>
                      <a:r>
                        <a:rPr lang="en-US" sz="1800">
                          <a:effectLst/>
                          <a:latin typeface="Calibri"/>
                          <a:ea typeface="Calibri"/>
                          <a:cs typeface="Times New Roman"/>
                        </a:rPr>
                        <a:t>Typically 5µm – 15µm</a:t>
                      </a:r>
                      <a:endParaRPr lang="de-DE" sz="1800">
                        <a:effectLst/>
                        <a:latin typeface="Calibri"/>
                        <a:ea typeface="Calibri"/>
                        <a:cs typeface="Times New Roman"/>
                      </a:endParaRPr>
                    </a:p>
                  </a:txBody>
                  <a:tcPr marL="68580" marR="68580" marT="0" marB="0"/>
                </a:tc>
                <a:tc>
                  <a:txBody>
                    <a:bodyPr/>
                    <a:lstStyle/>
                    <a:p>
                      <a:pPr marL="342900" lvl="0" indent="-342900">
                        <a:lnSpc>
                          <a:spcPct val="115000"/>
                        </a:lnSpc>
                        <a:spcAft>
                          <a:spcPts val="1000"/>
                        </a:spcAft>
                        <a:buFont typeface="Calibri"/>
                        <a:buChar char="-"/>
                      </a:pPr>
                      <a:r>
                        <a:rPr lang="en-US" sz="1800" dirty="0">
                          <a:effectLst/>
                          <a:latin typeface="Calibri"/>
                          <a:ea typeface="Calibri"/>
                          <a:cs typeface="Times New Roman"/>
                        </a:rPr>
                        <a:t>Related to FW</a:t>
                      </a:r>
                      <a:endParaRPr lang="de-DE" sz="1800" dirty="0">
                        <a:effectLst/>
                        <a:latin typeface="Calibri"/>
                        <a:ea typeface="Calibri"/>
                        <a:cs typeface="Times New Roman"/>
                      </a:endParaRPr>
                    </a:p>
                    <a:p>
                      <a:pPr marL="342900" lvl="0" indent="-342900">
                        <a:lnSpc>
                          <a:spcPct val="115000"/>
                        </a:lnSpc>
                        <a:spcAft>
                          <a:spcPts val="1000"/>
                        </a:spcAft>
                        <a:buFont typeface="Calibri"/>
                        <a:buChar char="-"/>
                      </a:pPr>
                      <a:r>
                        <a:rPr lang="en-US" sz="1800" dirty="0">
                          <a:effectLst/>
                          <a:latin typeface="Calibri"/>
                          <a:ea typeface="Calibri"/>
                          <a:cs typeface="Times New Roman"/>
                        </a:rPr>
                        <a:t>Related optics (focal length)</a:t>
                      </a:r>
                      <a:endParaRPr lang="de-DE" sz="1800" dirty="0">
                        <a:effectLst/>
                        <a:latin typeface="Calibri"/>
                        <a:ea typeface="Calibri"/>
                        <a:cs typeface="Times New Roman"/>
                      </a:endParaRPr>
                    </a:p>
                  </a:txBody>
                  <a:tcPr marL="68580" marR="68580" marT="0" marB="0"/>
                </a:tc>
              </a:tr>
              <a:tr h="771739">
                <a:tc>
                  <a:txBody>
                    <a:bodyPr/>
                    <a:lstStyle/>
                    <a:p>
                      <a:pPr>
                        <a:lnSpc>
                          <a:spcPct val="115000"/>
                        </a:lnSpc>
                        <a:spcAft>
                          <a:spcPts val="1000"/>
                        </a:spcAft>
                      </a:pPr>
                      <a:r>
                        <a:rPr lang="en-US" sz="1800" b="1" dirty="0">
                          <a:effectLst/>
                          <a:latin typeface="Calibri"/>
                          <a:ea typeface="Calibri"/>
                          <a:cs typeface="Times New Roman"/>
                        </a:rPr>
                        <a:t>Full Well (FW)</a:t>
                      </a:r>
                      <a:endParaRPr lang="de-DE" sz="1800" dirty="0">
                        <a:effectLst/>
                        <a:latin typeface="Calibri"/>
                        <a:ea typeface="Calibri"/>
                        <a:cs typeface="Times New Roman"/>
                      </a:endParaRPr>
                    </a:p>
                  </a:txBody>
                  <a:tcPr marL="68580" marR="68580" marT="0" marB="0"/>
                </a:tc>
                <a:tc>
                  <a:txBody>
                    <a:bodyPr/>
                    <a:lstStyle/>
                    <a:p>
                      <a:pPr>
                        <a:lnSpc>
                          <a:spcPct val="115000"/>
                        </a:lnSpc>
                        <a:spcAft>
                          <a:spcPts val="1000"/>
                        </a:spcAft>
                      </a:pPr>
                      <a:r>
                        <a:rPr lang="en-US" sz="1800">
                          <a:effectLst/>
                          <a:latin typeface="Calibri"/>
                          <a:ea typeface="Calibri"/>
                          <a:cs typeface="Times New Roman"/>
                        </a:rPr>
                        <a:t>Typ. 100ke</a:t>
                      </a:r>
                      <a:endParaRPr lang="de-DE" sz="1800">
                        <a:effectLst/>
                        <a:latin typeface="Calibri"/>
                        <a:ea typeface="Calibri"/>
                        <a:cs typeface="Times New Roman"/>
                      </a:endParaRPr>
                    </a:p>
                  </a:txBody>
                  <a:tcPr marL="68580" marR="68580" marT="0" marB="0"/>
                </a:tc>
                <a:tc>
                  <a:txBody>
                    <a:bodyPr/>
                    <a:lstStyle/>
                    <a:p>
                      <a:pPr>
                        <a:lnSpc>
                          <a:spcPct val="115000"/>
                        </a:lnSpc>
                        <a:spcAft>
                          <a:spcPts val="1000"/>
                        </a:spcAft>
                      </a:pPr>
                      <a:r>
                        <a:rPr lang="en-US" sz="1800">
                          <a:effectLst/>
                          <a:latin typeface="Calibri"/>
                          <a:ea typeface="Calibri"/>
                          <a:cs typeface="Times New Roman"/>
                        </a:rPr>
                        <a:t>Related to dynamic range</a:t>
                      </a:r>
                      <a:endParaRPr lang="de-DE" sz="1800">
                        <a:effectLst/>
                        <a:latin typeface="Calibri"/>
                        <a:ea typeface="Calibri"/>
                        <a:cs typeface="Times New Roman"/>
                      </a:endParaRPr>
                    </a:p>
                  </a:txBody>
                  <a:tcPr marL="68580" marR="68580" marT="0" marB="0"/>
                </a:tc>
              </a:tr>
              <a:tr h="763496">
                <a:tc>
                  <a:txBody>
                    <a:bodyPr/>
                    <a:lstStyle/>
                    <a:p>
                      <a:pPr>
                        <a:lnSpc>
                          <a:spcPct val="115000"/>
                        </a:lnSpc>
                        <a:spcAft>
                          <a:spcPts val="1000"/>
                        </a:spcAft>
                      </a:pPr>
                      <a:r>
                        <a:rPr lang="en-US" sz="1800" b="1">
                          <a:effectLst/>
                          <a:latin typeface="Calibri"/>
                          <a:ea typeface="Calibri"/>
                          <a:cs typeface="Times New Roman"/>
                        </a:rPr>
                        <a:t>Dark signal</a:t>
                      </a:r>
                      <a:endParaRPr lang="de-DE" sz="1800">
                        <a:effectLst/>
                        <a:latin typeface="Calibri"/>
                        <a:ea typeface="Calibri"/>
                        <a:cs typeface="Times New Roman"/>
                      </a:endParaRPr>
                    </a:p>
                  </a:txBody>
                  <a:tcPr marL="68580" marR="68580" marT="0" marB="0"/>
                </a:tc>
                <a:tc>
                  <a:txBody>
                    <a:bodyPr/>
                    <a:lstStyle/>
                    <a:p>
                      <a:pPr>
                        <a:lnSpc>
                          <a:spcPct val="115000"/>
                        </a:lnSpc>
                        <a:spcAft>
                          <a:spcPts val="1000"/>
                        </a:spcAft>
                      </a:pPr>
                      <a:r>
                        <a:rPr lang="en-US" sz="1800">
                          <a:effectLst/>
                          <a:latin typeface="Calibri"/>
                          <a:ea typeface="Calibri"/>
                          <a:cs typeface="Times New Roman"/>
                        </a:rPr>
                        <a:t>&lt;&lt;1nA(cm2)</a:t>
                      </a:r>
                      <a:endParaRPr lang="de-DE" sz="1800">
                        <a:effectLst/>
                        <a:latin typeface="Calibri"/>
                        <a:ea typeface="Calibri"/>
                        <a:cs typeface="Times New Roman"/>
                      </a:endParaRPr>
                    </a:p>
                  </a:txBody>
                  <a:tcPr marL="68580" marR="68580" marT="0" marB="0"/>
                </a:tc>
                <a:tc>
                  <a:txBody>
                    <a:bodyPr/>
                    <a:lstStyle/>
                    <a:p>
                      <a:pPr>
                        <a:lnSpc>
                          <a:spcPct val="115000"/>
                        </a:lnSpc>
                        <a:spcAft>
                          <a:spcPts val="1000"/>
                        </a:spcAft>
                      </a:pPr>
                      <a:r>
                        <a:rPr lang="en-US" sz="1800">
                          <a:effectLst/>
                          <a:latin typeface="Calibri"/>
                          <a:ea typeface="Calibri"/>
                          <a:cs typeface="Times New Roman"/>
                        </a:rPr>
                        <a:t>Important at low light levels and hot environment</a:t>
                      </a:r>
                      <a:endParaRPr lang="de-DE" sz="1800">
                        <a:effectLst/>
                        <a:latin typeface="Calibri"/>
                        <a:ea typeface="Calibri"/>
                        <a:cs typeface="Times New Roman"/>
                      </a:endParaRPr>
                    </a:p>
                  </a:txBody>
                  <a:tcPr marL="68580" marR="68580" marT="0" marB="0"/>
                </a:tc>
              </a:tr>
              <a:tr h="648072">
                <a:tc>
                  <a:txBody>
                    <a:bodyPr/>
                    <a:lstStyle/>
                    <a:p>
                      <a:pPr>
                        <a:lnSpc>
                          <a:spcPct val="115000"/>
                        </a:lnSpc>
                        <a:spcAft>
                          <a:spcPts val="1000"/>
                        </a:spcAft>
                      </a:pPr>
                      <a:r>
                        <a:rPr lang="en-US" sz="1800" b="1">
                          <a:effectLst/>
                          <a:latin typeface="Calibri"/>
                          <a:ea typeface="Calibri"/>
                          <a:cs typeface="Times New Roman"/>
                        </a:rPr>
                        <a:t>Noise</a:t>
                      </a:r>
                      <a:endParaRPr lang="de-DE" sz="1800">
                        <a:effectLst/>
                        <a:latin typeface="Calibri"/>
                        <a:ea typeface="Calibri"/>
                        <a:cs typeface="Times New Roman"/>
                      </a:endParaRPr>
                    </a:p>
                  </a:txBody>
                  <a:tcPr marL="68580" marR="68580" marT="0" marB="0"/>
                </a:tc>
                <a:tc>
                  <a:txBody>
                    <a:bodyPr/>
                    <a:lstStyle/>
                    <a:p>
                      <a:pPr>
                        <a:lnSpc>
                          <a:spcPct val="115000"/>
                        </a:lnSpc>
                        <a:spcAft>
                          <a:spcPts val="1000"/>
                        </a:spcAft>
                      </a:pPr>
                      <a:r>
                        <a:rPr lang="en-US" sz="1800">
                          <a:effectLst/>
                          <a:latin typeface="Calibri"/>
                          <a:ea typeface="Calibri"/>
                          <a:cs typeface="Times New Roman"/>
                        </a:rPr>
                        <a:t>&lt;10e- rms</a:t>
                      </a:r>
                      <a:endParaRPr lang="de-DE" sz="1800">
                        <a:effectLst/>
                        <a:latin typeface="Calibri"/>
                        <a:ea typeface="Calibri"/>
                        <a:cs typeface="Times New Roman"/>
                      </a:endParaRPr>
                    </a:p>
                  </a:txBody>
                  <a:tcPr marL="68580" marR="68580" marT="0" marB="0"/>
                </a:tc>
                <a:tc>
                  <a:txBody>
                    <a:bodyPr/>
                    <a:lstStyle/>
                    <a:p>
                      <a:pPr marL="342900" lvl="0" indent="-342900">
                        <a:lnSpc>
                          <a:spcPct val="115000"/>
                        </a:lnSpc>
                        <a:spcAft>
                          <a:spcPts val="1000"/>
                        </a:spcAft>
                        <a:buFont typeface="Calibri"/>
                        <a:buChar char="-"/>
                      </a:pPr>
                      <a:r>
                        <a:rPr lang="en-US" sz="1800" dirty="0">
                          <a:effectLst/>
                          <a:latin typeface="Calibri"/>
                          <a:ea typeface="Calibri"/>
                          <a:cs typeface="Times New Roman"/>
                        </a:rPr>
                        <a:t>Important at low light level</a:t>
                      </a:r>
                      <a:endParaRPr lang="de-DE" sz="1800" dirty="0">
                        <a:effectLst/>
                        <a:latin typeface="Calibri"/>
                        <a:ea typeface="Calibri"/>
                        <a:cs typeface="Times New Roman"/>
                      </a:endParaRPr>
                    </a:p>
                    <a:p>
                      <a:pPr marL="342900" lvl="0" indent="-342900">
                        <a:lnSpc>
                          <a:spcPct val="115000"/>
                        </a:lnSpc>
                        <a:spcAft>
                          <a:spcPts val="1000"/>
                        </a:spcAft>
                        <a:buFont typeface="Calibri"/>
                        <a:buChar char="-"/>
                      </a:pPr>
                      <a:r>
                        <a:rPr lang="en-US" sz="1800" dirty="0">
                          <a:effectLst/>
                          <a:latin typeface="Calibri"/>
                          <a:ea typeface="Calibri"/>
                          <a:cs typeface="Times New Roman"/>
                        </a:rPr>
                        <a:t>Related to dynamic range</a:t>
                      </a:r>
                      <a:endParaRPr lang="de-DE" sz="1800" dirty="0">
                        <a:effectLst/>
                        <a:latin typeface="Calibri"/>
                        <a:ea typeface="Calibri"/>
                        <a:cs typeface="Times New Roman"/>
                      </a:endParaRPr>
                    </a:p>
                  </a:txBody>
                  <a:tcPr marL="68580" marR="68580" marT="0" marB="0"/>
                </a:tc>
              </a:tr>
            </a:tbl>
          </a:graphicData>
        </a:graphic>
      </p:graphicFrame>
      <p:sp>
        <p:nvSpPr>
          <p:cNvPr id="4" name="Foliennummernplatzhalter 3"/>
          <p:cNvSpPr>
            <a:spLocks noGrp="1"/>
          </p:cNvSpPr>
          <p:nvPr>
            <p:ph type="sldNum" sz="quarter" idx="10"/>
          </p:nvPr>
        </p:nvSpPr>
        <p:spPr/>
        <p:txBody>
          <a:bodyPr/>
          <a:lstStyle/>
          <a:p>
            <a:pPr>
              <a:defRPr/>
            </a:pPr>
            <a:r>
              <a:rPr lang="de-DE" smtClean="0"/>
              <a:t>www.DLR.de  •  Chart </a:t>
            </a:r>
            <a:fld id="{3506621A-C0A4-4A0C-B85C-C8F5CD15F720}" type="slidenum">
              <a:rPr lang="de-DE" smtClean="0"/>
              <a:pPr>
                <a:defRPr/>
              </a:pPr>
              <a:t>42</a:t>
            </a:fld>
            <a:endParaRPr lang="de-DE" dirty="0"/>
          </a:p>
        </p:txBody>
      </p:sp>
    </p:spTree>
    <p:extLst>
      <p:ext uri="{BB962C8B-B14F-4D97-AF65-F5344CB8AC3E}">
        <p14:creationId xmlns:p14="http://schemas.microsoft.com/office/powerpoint/2010/main" val="3774800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124200" y="762000"/>
            <a:ext cx="5233392" cy="835496"/>
          </a:xfrm>
        </p:spPr>
        <p:txBody>
          <a:bodyPr/>
          <a:lstStyle/>
          <a:p>
            <a:r>
              <a:rPr lang="en-US" dirty="0" smtClean="0"/>
              <a:t>CCD </a:t>
            </a:r>
            <a:r>
              <a:rPr lang="en-US" dirty="0" err="1" smtClean="0"/>
              <a:t>vs</a:t>
            </a:r>
            <a:r>
              <a:rPr lang="en-US" dirty="0" smtClean="0"/>
              <a:t> CMOS</a:t>
            </a:r>
            <a:r>
              <a:rPr lang="de-DE" dirty="0"/>
              <a:t/>
            </a:r>
            <a:br>
              <a:rPr lang="de-DE" dirty="0"/>
            </a:br>
            <a:r>
              <a:rPr lang="de-DE" dirty="0" smtClean="0"/>
              <a:t/>
            </a:r>
            <a:br>
              <a:rPr lang="de-DE" dirty="0" smtClean="0"/>
            </a:br>
            <a:r>
              <a:rPr lang="de-DE" dirty="0" smtClean="0"/>
              <a:t/>
            </a:r>
            <a:br>
              <a:rPr lang="de-DE" dirty="0" smtClean="0"/>
            </a:br>
            <a:endParaRPr lang="de-DE" dirty="0"/>
          </a:p>
        </p:txBody>
      </p:sp>
      <p:sp>
        <p:nvSpPr>
          <p:cNvPr id="3" name="Inhaltsplatzhalter 2"/>
          <p:cNvSpPr>
            <a:spLocks noGrp="1"/>
          </p:cNvSpPr>
          <p:nvPr>
            <p:ph idx="1"/>
          </p:nvPr>
        </p:nvSpPr>
        <p:spPr>
          <a:xfrm>
            <a:off x="611560" y="1268760"/>
            <a:ext cx="7992888" cy="4896544"/>
          </a:xfrm>
        </p:spPr>
        <p:txBody>
          <a:bodyPr>
            <a:normAutofit/>
          </a:bodyPr>
          <a:lstStyle/>
          <a:p>
            <a:pPr marL="0" indent="0">
              <a:buNone/>
            </a:pPr>
            <a:r>
              <a:rPr lang="en-US" dirty="0"/>
              <a:t> </a:t>
            </a:r>
            <a:endParaRPr lang="de-DE" dirty="0"/>
          </a:p>
          <a:p>
            <a:pPr marL="0" indent="0">
              <a:buNone/>
            </a:pPr>
            <a:endParaRPr lang="en-US" i="1" dirty="0"/>
          </a:p>
          <a:p>
            <a:pPr marL="0" indent="0">
              <a:buNone/>
            </a:pPr>
            <a:endParaRPr lang="de-DE" dirty="0"/>
          </a:p>
        </p:txBody>
      </p:sp>
      <p:sp>
        <p:nvSpPr>
          <p:cNvPr id="4" name="Foliennummernplatzhalter 3"/>
          <p:cNvSpPr>
            <a:spLocks noGrp="1"/>
          </p:cNvSpPr>
          <p:nvPr>
            <p:ph type="sldNum" sz="quarter" idx="10"/>
          </p:nvPr>
        </p:nvSpPr>
        <p:spPr>
          <a:xfrm>
            <a:off x="611560" y="122238"/>
            <a:ext cx="1674440" cy="182562"/>
          </a:xfrm>
        </p:spPr>
        <p:txBody>
          <a:bodyPr/>
          <a:lstStyle/>
          <a:p>
            <a:pPr>
              <a:defRPr/>
            </a:pPr>
            <a:r>
              <a:rPr lang="de-DE" dirty="0" smtClean="0"/>
              <a:t>SDW 2013 - Michaelis  •  Chart </a:t>
            </a:r>
            <a:fld id="{3506621A-C0A4-4A0C-B85C-C8F5CD15F720}" type="slidenum">
              <a:rPr lang="de-DE" smtClean="0"/>
              <a:pPr>
                <a:defRPr/>
              </a:pPr>
              <a:t>43</a:t>
            </a:fld>
            <a:endParaRPr lang="de-DE" dirty="0"/>
          </a:p>
        </p:txBody>
      </p:sp>
      <p:pic>
        <p:nvPicPr>
          <p:cNvPr id="7" name="Picture 6" descr="D:\BusinessSTAInc\Conference 2010 SPIE Astronomy  San Diego\DSC_0593 (Large).JPG"/>
          <p:cNvPicPr>
            <a:picLocks noChangeAspect="1" noChangeArrowheads="1"/>
          </p:cNvPicPr>
          <p:nvPr/>
        </p:nvPicPr>
        <p:blipFill>
          <a:blip r:embed="rId2" cstate="print">
            <a:extLst>
              <a:ext uri="{28A0092B-C50C-407E-A947-70E740481C1C}">
                <a14:useLocalDpi xmlns:a14="http://schemas.microsoft.com/office/drawing/2010/main" val="0"/>
              </a:ext>
            </a:extLst>
          </a:blip>
          <a:srcRect t="14229" b="9882"/>
          <a:stretch>
            <a:fillRect/>
          </a:stretch>
        </p:blipFill>
        <p:spPr bwMode="auto">
          <a:xfrm>
            <a:off x="5486400" y="1143000"/>
            <a:ext cx="345281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hteck 7"/>
          <p:cNvSpPr/>
          <p:nvPr/>
        </p:nvSpPr>
        <p:spPr>
          <a:xfrm>
            <a:off x="5410200" y="3048000"/>
            <a:ext cx="3454792" cy="416353"/>
          </a:xfrm>
          <a:prstGeom prst="rect">
            <a:avLst/>
          </a:prstGeom>
        </p:spPr>
        <p:txBody>
          <a:bodyPr wrap="none">
            <a:spAutoFit/>
          </a:bodyPr>
          <a:lstStyle/>
          <a:p>
            <a:pPr eaLnBrk="1" hangingPunct="1"/>
            <a:r>
              <a:rPr lang="en-US" altLang="de-DE" dirty="0" smtClean="0">
                <a:ea typeface="ＭＳ Ｐゴシック" pitchFamily="34" charset="-128"/>
              </a:rPr>
              <a:t>STA3200 (STA , R. </a:t>
            </a:r>
            <a:r>
              <a:rPr lang="en-US" altLang="de-DE" dirty="0" err="1" smtClean="0">
                <a:ea typeface="ＭＳ Ｐゴシック" pitchFamily="34" charset="-128"/>
              </a:rPr>
              <a:t>Bredthauer</a:t>
            </a:r>
            <a:r>
              <a:rPr lang="en-US" altLang="de-DE" dirty="0" smtClean="0">
                <a:ea typeface="ＭＳ Ｐゴシック" pitchFamily="34" charset="-128"/>
              </a:rPr>
              <a:t>)</a:t>
            </a:r>
            <a:endParaRPr lang="en-US" altLang="de-DE" dirty="0">
              <a:ea typeface="ＭＳ Ｐゴシック" pitchFamily="34" charset="-128"/>
            </a:endParaRPr>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066800"/>
            <a:ext cx="1163638" cy="131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hteck 9"/>
          <p:cNvSpPr/>
          <p:nvPr/>
        </p:nvSpPr>
        <p:spPr>
          <a:xfrm>
            <a:off x="1676400" y="1600200"/>
            <a:ext cx="1620957" cy="425758"/>
          </a:xfrm>
          <a:prstGeom prst="rect">
            <a:avLst/>
          </a:prstGeom>
        </p:spPr>
        <p:txBody>
          <a:bodyPr wrap="none">
            <a:spAutoFit/>
          </a:bodyPr>
          <a:lstStyle/>
          <a:p>
            <a:pPr eaLnBrk="1" hangingPunct="1"/>
            <a:r>
              <a:rPr lang="en-US" altLang="de-DE" dirty="0" smtClean="0">
                <a:ea typeface="ＭＳ Ｐゴシック" pitchFamily="34" charset="-128"/>
              </a:rPr>
              <a:t>CIS107 (e2v)</a:t>
            </a:r>
            <a:endParaRPr lang="en-US" altLang="de-DE" dirty="0">
              <a:ea typeface="ＭＳ Ｐゴシック" pitchFamily="34" charset="-128"/>
            </a:endParaRPr>
          </a:p>
        </p:txBody>
      </p:sp>
      <p:pic>
        <p:nvPicPr>
          <p:cNvPr id="11" name="Picture 6" descr="D:\Nikon40X\4gig\DSC_0679 (Large).JPG"/>
          <p:cNvPicPr>
            <a:picLocks noChangeAspect="1" noChangeArrowheads="1"/>
          </p:cNvPicPr>
          <p:nvPr/>
        </p:nvPicPr>
        <p:blipFill>
          <a:blip r:embed="rId4" cstate="print">
            <a:extLst>
              <a:ext uri="{28A0092B-C50C-407E-A947-70E740481C1C}">
                <a14:useLocalDpi xmlns:a14="http://schemas.microsoft.com/office/drawing/2010/main" val="0"/>
              </a:ext>
            </a:extLst>
          </a:blip>
          <a:srcRect l="15668" t="5882" r="15524" b="4378"/>
          <a:stretch>
            <a:fillRect/>
          </a:stretch>
        </p:blipFill>
        <p:spPr bwMode="auto">
          <a:xfrm>
            <a:off x="5943600" y="3505200"/>
            <a:ext cx="2895600" cy="252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rafik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2895600"/>
            <a:ext cx="4368000" cy="3276000"/>
          </a:xfrm>
          <a:prstGeom prst="rect">
            <a:avLst/>
          </a:prstGeom>
        </p:spPr>
      </p:pic>
      <p:sp>
        <p:nvSpPr>
          <p:cNvPr id="13" name="Rechteck 12"/>
          <p:cNvSpPr/>
          <p:nvPr/>
        </p:nvSpPr>
        <p:spPr>
          <a:xfrm>
            <a:off x="2133600" y="2438400"/>
            <a:ext cx="3249608" cy="416353"/>
          </a:xfrm>
          <a:prstGeom prst="rect">
            <a:avLst/>
          </a:prstGeom>
        </p:spPr>
        <p:txBody>
          <a:bodyPr wrap="none">
            <a:spAutoFit/>
          </a:bodyPr>
          <a:lstStyle/>
          <a:p>
            <a:pPr eaLnBrk="1" hangingPunct="1"/>
            <a:r>
              <a:rPr lang="en-US" altLang="de-DE" dirty="0" smtClean="0">
                <a:ea typeface="ＭＳ Ｐゴシック" pitchFamily="34" charset="-128"/>
              </a:rPr>
              <a:t>SOLOHI (SRI, Jim </a:t>
            </a:r>
            <a:r>
              <a:rPr lang="en-US" altLang="de-DE" dirty="0" err="1" smtClean="0">
                <a:ea typeface="ＭＳ Ｐゴシック" pitchFamily="34" charset="-128"/>
              </a:rPr>
              <a:t>Janesick</a:t>
            </a:r>
            <a:r>
              <a:rPr lang="en-US" altLang="de-DE" dirty="0" smtClean="0">
                <a:ea typeface="ＭＳ Ｐゴシック" pitchFamily="34" charset="-128"/>
              </a:rPr>
              <a:t>))</a:t>
            </a:r>
            <a:endParaRPr lang="en-US" altLang="de-DE" dirty="0">
              <a:ea typeface="ＭＳ Ｐゴシック" pitchFamily="34" charset="-128"/>
            </a:endParaRPr>
          </a:p>
        </p:txBody>
      </p:sp>
    </p:spTree>
    <p:extLst>
      <p:ext uri="{BB962C8B-B14F-4D97-AF65-F5344CB8AC3E}">
        <p14:creationId xmlns:p14="http://schemas.microsoft.com/office/powerpoint/2010/main" val="3249740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548680"/>
            <a:ext cx="8208912" cy="738187"/>
          </a:xfrm>
        </p:spPr>
        <p:txBody>
          <a:bodyPr/>
          <a:lstStyle/>
          <a:p>
            <a:r>
              <a:rPr lang="de-DE" dirty="0" smtClean="0"/>
              <a:t>CCDs – </a:t>
            </a:r>
            <a:r>
              <a:rPr lang="de-DE" dirty="0" err="1" smtClean="0"/>
              <a:t>characteristics</a:t>
            </a:r>
            <a:r>
              <a:rPr lang="de-DE" dirty="0" smtClean="0"/>
              <a:t> </a:t>
            </a:r>
            <a:r>
              <a:rPr lang="de-DE" dirty="0" err="1" smtClean="0"/>
              <a:t>and</a:t>
            </a:r>
            <a:r>
              <a:rPr lang="de-DE" dirty="0" smtClean="0"/>
              <a:t> </a:t>
            </a:r>
            <a:r>
              <a:rPr lang="de-DE" dirty="0" err="1" smtClean="0"/>
              <a:t>advantages</a:t>
            </a:r>
            <a:r>
              <a:rPr lang="de-DE" dirty="0" smtClean="0"/>
              <a:t> (I)</a:t>
            </a:r>
            <a:br>
              <a:rPr lang="de-DE" dirty="0" smtClean="0"/>
            </a:br>
            <a:r>
              <a:rPr lang="de-DE" dirty="0" smtClean="0"/>
              <a:t/>
            </a:r>
            <a:br>
              <a:rPr lang="de-DE" dirty="0" smtClean="0"/>
            </a:br>
            <a:endParaRPr lang="de-DE" dirty="0"/>
          </a:p>
        </p:txBody>
      </p:sp>
      <p:sp>
        <p:nvSpPr>
          <p:cNvPr id="3" name="Inhaltsplatzhalter 2"/>
          <p:cNvSpPr>
            <a:spLocks noGrp="1"/>
          </p:cNvSpPr>
          <p:nvPr>
            <p:ph idx="1"/>
          </p:nvPr>
        </p:nvSpPr>
        <p:spPr>
          <a:xfrm>
            <a:off x="457200" y="1219200"/>
            <a:ext cx="8147248" cy="4946104"/>
          </a:xfrm>
        </p:spPr>
        <p:txBody>
          <a:bodyPr>
            <a:normAutofit/>
          </a:bodyPr>
          <a:lstStyle/>
          <a:p>
            <a:pPr lvl="0"/>
            <a:r>
              <a:rPr lang="en-US" sz="2000" dirty="0" smtClean="0"/>
              <a:t>It is a proven mature technology used in many space missions</a:t>
            </a:r>
          </a:p>
          <a:p>
            <a:pPr lvl="0"/>
            <a:endParaRPr lang="de-DE" sz="2000" dirty="0" smtClean="0"/>
          </a:p>
          <a:p>
            <a:pPr lvl="0"/>
            <a:r>
              <a:rPr lang="en-US" sz="2000" dirty="0" smtClean="0"/>
              <a:t>Despite its sensitivity to high energy cosmic radiation it is sufficient radiation tolerant for most planetary missions</a:t>
            </a:r>
          </a:p>
          <a:p>
            <a:pPr lvl="0">
              <a:buNone/>
            </a:pPr>
            <a:endParaRPr lang="de-DE" sz="2000" dirty="0" smtClean="0"/>
          </a:p>
          <a:p>
            <a:pPr lvl="0"/>
            <a:r>
              <a:rPr lang="en-US" sz="2000" dirty="0" smtClean="0"/>
              <a:t>Design and processing is much more straightforward than CMOS resulting in shorter schedule for customized devices and lower costs</a:t>
            </a:r>
          </a:p>
          <a:p>
            <a:pPr lvl="0">
              <a:buNone/>
            </a:pPr>
            <a:endParaRPr lang="de-DE" sz="2000" dirty="0" smtClean="0"/>
          </a:p>
          <a:p>
            <a:pPr lvl="0"/>
            <a:r>
              <a:rPr lang="en-US" sz="2000" dirty="0" smtClean="0"/>
              <a:t>Excellent performance off-chip electronics EEE parts available for signal processing</a:t>
            </a:r>
          </a:p>
          <a:p>
            <a:pPr lvl="0"/>
            <a:endParaRPr lang="de-DE" sz="2000" dirty="0" smtClean="0"/>
          </a:p>
          <a:p>
            <a:pPr lvl="0"/>
            <a:r>
              <a:rPr lang="en-US" sz="2000" dirty="0" smtClean="0"/>
              <a:t>Very high QE also at NIR spectral range</a:t>
            </a:r>
          </a:p>
          <a:p>
            <a:pPr marL="0" indent="0">
              <a:buNone/>
            </a:pPr>
            <a:endParaRPr lang="de-DE" dirty="0"/>
          </a:p>
        </p:txBody>
      </p:sp>
      <p:sp>
        <p:nvSpPr>
          <p:cNvPr id="4" name="Foliennummernplatzhalter 3"/>
          <p:cNvSpPr>
            <a:spLocks noGrp="1"/>
          </p:cNvSpPr>
          <p:nvPr>
            <p:ph type="sldNum" sz="quarter" idx="10"/>
          </p:nvPr>
        </p:nvSpPr>
        <p:spPr/>
        <p:txBody>
          <a:bodyPr/>
          <a:lstStyle/>
          <a:p>
            <a:pPr>
              <a:defRPr/>
            </a:pPr>
            <a:r>
              <a:rPr lang="de-DE" smtClean="0"/>
              <a:t>www.DLR.de  •  Chart </a:t>
            </a:r>
            <a:fld id="{3506621A-C0A4-4A0C-B85C-C8F5CD15F720}" type="slidenum">
              <a:rPr lang="de-DE" smtClean="0"/>
              <a:pPr>
                <a:defRPr/>
              </a:pPr>
              <a:t>44</a:t>
            </a:fld>
            <a:endParaRPr lang="de-DE" dirty="0"/>
          </a:p>
        </p:txBody>
      </p:sp>
    </p:spTree>
    <p:extLst>
      <p:ext uri="{BB962C8B-B14F-4D97-AF65-F5344CB8AC3E}">
        <p14:creationId xmlns:p14="http://schemas.microsoft.com/office/powerpoint/2010/main" val="1872645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548680"/>
            <a:ext cx="8208912" cy="738187"/>
          </a:xfrm>
        </p:spPr>
        <p:txBody>
          <a:bodyPr/>
          <a:lstStyle/>
          <a:p>
            <a:r>
              <a:rPr lang="de-DE" dirty="0" smtClean="0"/>
              <a:t>CCDs – </a:t>
            </a:r>
            <a:r>
              <a:rPr lang="de-DE" dirty="0" err="1" smtClean="0"/>
              <a:t>characteristics</a:t>
            </a:r>
            <a:r>
              <a:rPr lang="de-DE" dirty="0" smtClean="0"/>
              <a:t> </a:t>
            </a:r>
            <a:r>
              <a:rPr lang="de-DE" dirty="0" err="1" smtClean="0"/>
              <a:t>and</a:t>
            </a:r>
            <a:r>
              <a:rPr lang="de-DE" dirty="0" smtClean="0"/>
              <a:t> </a:t>
            </a:r>
            <a:r>
              <a:rPr lang="de-DE" dirty="0" err="1" smtClean="0"/>
              <a:t>advantages</a:t>
            </a:r>
            <a:r>
              <a:rPr lang="de-DE" dirty="0" smtClean="0"/>
              <a:t> (II)</a:t>
            </a:r>
            <a:br>
              <a:rPr lang="de-DE" dirty="0" smtClean="0"/>
            </a:br>
            <a:r>
              <a:rPr lang="de-DE" dirty="0" smtClean="0"/>
              <a:t/>
            </a:r>
            <a:br>
              <a:rPr lang="de-DE" dirty="0" smtClean="0"/>
            </a:br>
            <a:endParaRPr lang="de-DE" dirty="0"/>
          </a:p>
        </p:txBody>
      </p:sp>
      <p:sp>
        <p:nvSpPr>
          <p:cNvPr id="3" name="Inhaltsplatzhalter 2"/>
          <p:cNvSpPr>
            <a:spLocks noGrp="1"/>
          </p:cNvSpPr>
          <p:nvPr>
            <p:ph idx="1"/>
          </p:nvPr>
        </p:nvSpPr>
        <p:spPr>
          <a:xfrm>
            <a:off x="457200" y="1219200"/>
            <a:ext cx="8147248" cy="4946104"/>
          </a:xfrm>
        </p:spPr>
        <p:txBody>
          <a:bodyPr>
            <a:normAutofit/>
          </a:bodyPr>
          <a:lstStyle/>
          <a:p>
            <a:pPr lvl="0">
              <a:buNone/>
            </a:pPr>
            <a:endParaRPr lang="de-DE" sz="2000" dirty="0" smtClean="0"/>
          </a:p>
          <a:p>
            <a:pPr lvl="0"/>
            <a:r>
              <a:rPr lang="en-US" sz="2000" dirty="0" smtClean="0"/>
              <a:t>TDI implementation (in charge domain- without noise summation) is straightforward</a:t>
            </a:r>
          </a:p>
          <a:p>
            <a:pPr lvl="0">
              <a:buNone/>
            </a:pPr>
            <a:endParaRPr lang="de-DE" sz="2000" dirty="0" smtClean="0"/>
          </a:p>
          <a:p>
            <a:pPr lvl="0"/>
            <a:r>
              <a:rPr lang="en-US" sz="2000" dirty="0" smtClean="0"/>
              <a:t>Many scientifically applicable devices readily available in different architectures and size (pixel size and pixel number)</a:t>
            </a:r>
          </a:p>
          <a:p>
            <a:pPr lvl="0">
              <a:buNone/>
            </a:pPr>
            <a:endParaRPr lang="de-DE" sz="2000" dirty="0" smtClean="0"/>
          </a:p>
          <a:p>
            <a:pPr lvl="0"/>
            <a:r>
              <a:rPr lang="en-US" sz="2000" dirty="0" smtClean="0"/>
              <a:t>Large dynamic range; very useful – in planetary imaging</a:t>
            </a:r>
          </a:p>
          <a:p>
            <a:pPr lvl="0"/>
            <a:endParaRPr lang="de-DE" sz="2000" dirty="0" smtClean="0"/>
          </a:p>
          <a:p>
            <a:pPr lvl="0"/>
            <a:r>
              <a:rPr lang="en-US" sz="2000" dirty="0" smtClean="0"/>
              <a:t>Electron multiplication available (impact ionization applied during charge transport) resulting effectively in very low noise</a:t>
            </a:r>
            <a:endParaRPr lang="de-DE" sz="2000" dirty="0" smtClean="0"/>
          </a:p>
          <a:p>
            <a:pPr marL="0" indent="0">
              <a:buNone/>
            </a:pPr>
            <a:endParaRPr lang="de-DE" dirty="0"/>
          </a:p>
        </p:txBody>
      </p:sp>
      <p:sp>
        <p:nvSpPr>
          <p:cNvPr id="4" name="Foliennummernplatzhalter 3"/>
          <p:cNvSpPr>
            <a:spLocks noGrp="1"/>
          </p:cNvSpPr>
          <p:nvPr>
            <p:ph type="sldNum" sz="quarter" idx="10"/>
          </p:nvPr>
        </p:nvSpPr>
        <p:spPr/>
        <p:txBody>
          <a:bodyPr/>
          <a:lstStyle/>
          <a:p>
            <a:pPr>
              <a:defRPr/>
            </a:pPr>
            <a:r>
              <a:rPr lang="de-DE" smtClean="0"/>
              <a:t>www.DLR.de  •  Chart </a:t>
            </a:r>
            <a:fld id="{3506621A-C0A4-4A0C-B85C-C8F5CD15F720}" type="slidenum">
              <a:rPr lang="de-DE" smtClean="0"/>
              <a:pPr>
                <a:defRPr/>
              </a:pPr>
              <a:t>45</a:t>
            </a:fld>
            <a:endParaRPr lang="de-DE" dirty="0"/>
          </a:p>
        </p:txBody>
      </p:sp>
    </p:spTree>
    <p:extLst>
      <p:ext uri="{BB962C8B-B14F-4D97-AF65-F5344CB8AC3E}">
        <p14:creationId xmlns:p14="http://schemas.microsoft.com/office/powerpoint/2010/main" val="1872645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548680"/>
            <a:ext cx="8208912" cy="738187"/>
          </a:xfrm>
        </p:spPr>
        <p:txBody>
          <a:bodyPr/>
          <a:lstStyle/>
          <a:p>
            <a:r>
              <a:rPr lang="de-DE" dirty="0" smtClean="0"/>
              <a:t>CMOS – </a:t>
            </a:r>
            <a:r>
              <a:rPr lang="de-DE" dirty="0" err="1" smtClean="0"/>
              <a:t>characteristics</a:t>
            </a:r>
            <a:r>
              <a:rPr lang="de-DE" dirty="0" smtClean="0"/>
              <a:t> </a:t>
            </a:r>
            <a:r>
              <a:rPr lang="de-DE" dirty="0" err="1" smtClean="0"/>
              <a:t>and</a:t>
            </a:r>
            <a:r>
              <a:rPr lang="de-DE" dirty="0" smtClean="0"/>
              <a:t> </a:t>
            </a:r>
            <a:r>
              <a:rPr lang="de-DE" dirty="0" err="1" smtClean="0"/>
              <a:t>advantages</a:t>
            </a:r>
            <a:r>
              <a:rPr lang="de-DE" dirty="0" smtClean="0"/>
              <a:t> (I)</a:t>
            </a:r>
            <a:br>
              <a:rPr lang="de-DE" dirty="0" smtClean="0"/>
            </a:br>
            <a:r>
              <a:rPr lang="de-DE" dirty="0" smtClean="0"/>
              <a:t/>
            </a:r>
            <a:br>
              <a:rPr lang="de-DE" dirty="0" smtClean="0"/>
            </a:br>
            <a:endParaRPr lang="de-DE" dirty="0"/>
          </a:p>
        </p:txBody>
      </p:sp>
      <p:sp>
        <p:nvSpPr>
          <p:cNvPr id="3" name="Inhaltsplatzhalter 2"/>
          <p:cNvSpPr>
            <a:spLocks noGrp="1"/>
          </p:cNvSpPr>
          <p:nvPr>
            <p:ph idx="1"/>
          </p:nvPr>
        </p:nvSpPr>
        <p:spPr>
          <a:xfrm>
            <a:off x="457200" y="1219200"/>
            <a:ext cx="8147248" cy="4946104"/>
          </a:xfrm>
        </p:spPr>
        <p:txBody>
          <a:bodyPr>
            <a:normAutofit/>
          </a:bodyPr>
          <a:lstStyle/>
          <a:p>
            <a:pPr>
              <a:buNone/>
            </a:pPr>
            <a:r>
              <a:rPr lang="en-US" sz="2000" dirty="0" smtClean="0"/>
              <a:t>CMOS- imaging sensors are based on silicon technology originally developed for complex integrated circuits of digital- and analog electronics. The general key-advantages are:</a:t>
            </a:r>
          </a:p>
          <a:p>
            <a:pPr>
              <a:buNone/>
            </a:pPr>
            <a:endParaRPr lang="de-DE" sz="2000" dirty="0" smtClean="0"/>
          </a:p>
          <a:p>
            <a:pPr lvl="0"/>
            <a:r>
              <a:rPr lang="en-US" sz="2000" dirty="0" smtClean="0"/>
              <a:t>Very high level of integration; each pixel contains several transistors; ultra-small pixel possible</a:t>
            </a:r>
          </a:p>
          <a:p>
            <a:pPr lvl="0">
              <a:buNone/>
            </a:pPr>
            <a:endParaRPr lang="de-DE" sz="2000" dirty="0" smtClean="0"/>
          </a:p>
          <a:p>
            <a:pPr lvl="0"/>
            <a:r>
              <a:rPr lang="en-US" sz="2000" dirty="0" smtClean="0"/>
              <a:t>Possibility to integrate further electronics for signal processing and control (core-policy); e.g. for CDS, ADC</a:t>
            </a:r>
          </a:p>
          <a:p>
            <a:pPr lvl="0">
              <a:buNone/>
            </a:pPr>
            <a:endParaRPr lang="de-DE" sz="2000" dirty="0" smtClean="0"/>
          </a:p>
          <a:p>
            <a:pPr lvl="0"/>
            <a:r>
              <a:rPr lang="en-US" sz="2000" dirty="0" smtClean="0"/>
              <a:t>Low voltages, low power consumption</a:t>
            </a:r>
            <a:endParaRPr lang="de-DE" sz="2000" dirty="0" smtClean="0"/>
          </a:p>
          <a:p>
            <a:pPr marL="0" indent="0">
              <a:buNone/>
            </a:pPr>
            <a:endParaRPr lang="de-DE" dirty="0"/>
          </a:p>
        </p:txBody>
      </p:sp>
      <p:sp>
        <p:nvSpPr>
          <p:cNvPr id="4" name="Foliennummernplatzhalter 3"/>
          <p:cNvSpPr>
            <a:spLocks noGrp="1"/>
          </p:cNvSpPr>
          <p:nvPr>
            <p:ph type="sldNum" sz="quarter" idx="10"/>
          </p:nvPr>
        </p:nvSpPr>
        <p:spPr/>
        <p:txBody>
          <a:bodyPr/>
          <a:lstStyle/>
          <a:p>
            <a:pPr>
              <a:defRPr/>
            </a:pPr>
            <a:r>
              <a:rPr lang="de-DE" smtClean="0"/>
              <a:t>www.DLR.de  •  Chart </a:t>
            </a:r>
            <a:fld id="{3506621A-C0A4-4A0C-B85C-C8F5CD15F720}" type="slidenum">
              <a:rPr lang="de-DE" smtClean="0"/>
              <a:pPr>
                <a:defRPr/>
              </a:pPr>
              <a:t>46</a:t>
            </a:fld>
            <a:endParaRPr lang="de-DE" dirty="0"/>
          </a:p>
        </p:txBody>
      </p:sp>
    </p:spTree>
    <p:extLst>
      <p:ext uri="{BB962C8B-B14F-4D97-AF65-F5344CB8AC3E}">
        <p14:creationId xmlns:p14="http://schemas.microsoft.com/office/powerpoint/2010/main" val="1872645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548680"/>
            <a:ext cx="8208912" cy="738187"/>
          </a:xfrm>
        </p:spPr>
        <p:txBody>
          <a:bodyPr/>
          <a:lstStyle/>
          <a:p>
            <a:r>
              <a:rPr lang="de-DE" dirty="0" smtClean="0"/>
              <a:t>CMOS – </a:t>
            </a:r>
            <a:r>
              <a:rPr lang="de-DE" dirty="0" err="1" smtClean="0"/>
              <a:t>characteristics</a:t>
            </a:r>
            <a:r>
              <a:rPr lang="de-DE" dirty="0" smtClean="0"/>
              <a:t> </a:t>
            </a:r>
            <a:r>
              <a:rPr lang="de-DE" dirty="0" err="1" smtClean="0"/>
              <a:t>and</a:t>
            </a:r>
            <a:r>
              <a:rPr lang="de-DE" dirty="0" smtClean="0"/>
              <a:t> </a:t>
            </a:r>
            <a:r>
              <a:rPr lang="de-DE" dirty="0" err="1" smtClean="0"/>
              <a:t>advantages</a:t>
            </a:r>
            <a:r>
              <a:rPr lang="de-DE" dirty="0" smtClean="0"/>
              <a:t> (II)</a:t>
            </a:r>
            <a:br>
              <a:rPr lang="de-DE" dirty="0" smtClean="0"/>
            </a:br>
            <a:r>
              <a:rPr lang="de-DE" dirty="0" smtClean="0"/>
              <a:t/>
            </a:r>
            <a:br>
              <a:rPr lang="de-DE" dirty="0" smtClean="0"/>
            </a:br>
            <a:endParaRPr lang="de-DE" dirty="0"/>
          </a:p>
        </p:txBody>
      </p:sp>
      <p:sp>
        <p:nvSpPr>
          <p:cNvPr id="3" name="Inhaltsplatzhalter 2"/>
          <p:cNvSpPr>
            <a:spLocks noGrp="1"/>
          </p:cNvSpPr>
          <p:nvPr>
            <p:ph idx="1"/>
          </p:nvPr>
        </p:nvSpPr>
        <p:spPr>
          <a:xfrm>
            <a:off x="457200" y="1219200"/>
            <a:ext cx="8147248" cy="4946104"/>
          </a:xfrm>
        </p:spPr>
        <p:txBody>
          <a:bodyPr>
            <a:normAutofit/>
          </a:bodyPr>
          <a:lstStyle/>
          <a:p>
            <a:pPr lvl="0"/>
            <a:r>
              <a:rPr lang="en-US" sz="2000" dirty="0" smtClean="0"/>
              <a:t>Radiation: No CTE issue because of single clock transfer ; no radiation induced degradation of CTE</a:t>
            </a:r>
          </a:p>
          <a:p>
            <a:pPr lvl="0">
              <a:buNone/>
            </a:pPr>
            <a:endParaRPr lang="de-DE" sz="2000" dirty="0" smtClean="0"/>
          </a:p>
          <a:p>
            <a:pPr lvl="0"/>
            <a:r>
              <a:rPr lang="en-US" sz="2000" dirty="0" smtClean="0"/>
              <a:t>Radiation: Possibility to implement radiation-hard- design rules; considerable less flat-band voltage shift for ultrathin gate oxides (&lt;5nm)</a:t>
            </a:r>
          </a:p>
          <a:p>
            <a:pPr lvl="0">
              <a:buNone/>
            </a:pPr>
            <a:endParaRPr lang="de-DE" sz="2000" dirty="0" smtClean="0"/>
          </a:p>
          <a:p>
            <a:pPr lvl="0"/>
            <a:r>
              <a:rPr lang="en-US" sz="2000" dirty="0" smtClean="0"/>
              <a:t>Random </a:t>
            </a:r>
            <a:r>
              <a:rPr lang="en-US" sz="2000" dirty="0" err="1" smtClean="0"/>
              <a:t>x-y</a:t>
            </a:r>
            <a:r>
              <a:rPr lang="en-US" sz="2000" dirty="0" smtClean="0"/>
              <a:t>- addressing and windowing (</a:t>
            </a:r>
            <a:r>
              <a:rPr lang="en-US" sz="2000" dirty="0" err="1" smtClean="0"/>
              <a:t>x-y</a:t>
            </a:r>
            <a:r>
              <a:rPr lang="en-US" sz="2000" dirty="0" smtClean="0"/>
              <a:t> addressing to read pixels, rows, columns individually). CCD reads serially</a:t>
            </a:r>
          </a:p>
          <a:p>
            <a:pPr lvl="0">
              <a:buNone/>
            </a:pPr>
            <a:endParaRPr lang="de-DE" sz="2000" dirty="0" smtClean="0"/>
          </a:p>
          <a:p>
            <a:r>
              <a:rPr lang="en-US" sz="2000" dirty="0" smtClean="0"/>
              <a:t>parallel architecture. Each pixel has its own amplifier and each column has its own readout (amplifier, CDS, ADC) </a:t>
            </a:r>
          </a:p>
          <a:p>
            <a:pPr>
              <a:buFont typeface="Wingdings" charset="2"/>
              <a:buChar char="à"/>
            </a:pPr>
            <a:r>
              <a:rPr lang="en-US" sz="2000" dirty="0" smtClean="0">
                <a:sym typeface="Wingdings"/>
              </a:rPr>
              <a:t>less</a:t>
            </a:r>
            <a:r>
              <a:rPr lang="en-US" sz="2000" dirty="0" smtClean="0"/>
              <a:t> bandwidth per amplifier</a:t>
            </a:r>
          </a:p>
          <a:p>
            <a:pPr>
              <a:buFont typeface="Wingdings" charset="2"/>
              <a:buChar char="à"/>
            </a:pPr>
            <a:r>
              <a:rPr lang="en-US" sz="2000" dirty="0" smtClean="0"/>
              <a:t> lower noise and high readout speed. </a:t>
            </a:r>
          </a:p>
          <a:p>
            <a:pPr marL="0" indent="0">
              <a:buNone/>
            </a:pPr>
            <a:endParaRPr lang="de-DE" dirty="0"/>
          </a:p>
        </p:txBody>
      </p:sp>
      <p:sp>
        <p:nvSpPr>
          <p:cNvPr id="4" name="Foliennummernplatzhalter 3"/>
          <p:cNvSpPr>
            <a:spLocks noGrp="1"/>
          </p:cNvSpPr>
          <p:nvPr>
            <p:ph type="sldNum" sz="quarter" idx="10"/>
          </p:nvPr>
        </p:nvSpPr>
        <p:spPr/>
        <p:txBody>
          <a:bodyPr/>
          <a:lstStyle/>
          <a:p>
            <a:pPr>
              <a:defRPr/>
            </a:pPr>
            <a:r>
              <a:rPr lang="de-DE" smtClean="0"/>
              <a:t>www.DLR.de  •  Chart </a:t>
            </a:r>
            <a:fld id="{3506621A-C0A4-4A0C-B85C-C8F5CD15F720}" type="slidenum">
              <a:rPr lang="de-DE" smtClean="0"/>
              <a:pPr>
                <a:defRPr/>
              </a:pPr>
              <a:t>47</a:t>
            </a:fld>
            <a:endParaRPr lang="de-DE" dirty="0"/>
          </a:p>
        </p:txBody>
      </p:sp>
    </p:spTree>
    <p:extLst>
      <p:ext uri="{BB962C8B-B14F-4D97-AF65-F5344CB8AC3E}">
        <p14:creationId xmlns:p14="http://schemas.microsoft.com/office/powerpoint/2010/main" val="1872645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548680"/>
            <a:ext cx="8208912" cy="738187"/>
          </a:xfrm>
        </p:spPr>
        <p:txBody>
          <a:bodyPr/>
          <a:lstStyle/>
          <a:p>
            <a:r>
              <a:rPr lang="de-DE" dirty="0" smtClean="0"/>
              <a:t>CCD </a:t>
            </a:r>
            <a:r>
              <a:rPr lang="de-DE" dirty="0" err="1" smtClean="0"/>
              <a:t>vs</a:t>
            </a:r>
            <a:r>
              <a:rPr lang="de-DE" dirty="0" smtClean="0"/>
              <a:t> CMOS</a:t>
            </a:r>
            <a:br>
              <a:rPr lang="de-DE" dirty="0" smtClean="0"/>
            </a:br>
            <a:r>
              <a:rPr lang="de-DE" dirty="0" smtClean="0"/>
              <a:t/>
            </a:r>
            <a:br>
              <a:rPr lang="de-DE" dirty="0" smtClean="0"/>
            </a:br>
            <a:endParaRPr lang="de-DE" dirty="0"/>
          </a:p>
        </p:txBody>
      </p:sp>
      <p:sp>
        <p:nvSpPr>
          <p:cNvPr id="3" name="Inhaltsplatzhalter 2"/>
          <p:cNvSpPr>
            <a:spLocks noGrp="1"/>
          </p:cNvSpPr>
          <p:nvPr>
            <p:ph idx="1"/>
          </p:nvPr>
        </p:nvSpPr>
        <p:spPr>
          <a:xfrm>
            <a:off x="611560" y="1268760"/>
            <a:ext cx="7992888" cy="4896544"/>
          </a:xfrm>
        </p:spPr>
        <p:txBody>
          <a:bodyPr>
            <a:normAutofit/>
          </a:bodyPr>
          <a:lstStyle/>
          <a:p>
            <a:pPr marL="0" indent="0">
              <a:buNone/>
            </a:pPr>
            <a:r>
              <a:rPr lang="en-US" sz="2400" dirty="0" smtClean="0"/>
              <a:t>All this appears as very advantageous for CMOS- imagers. </a:t>
            </a:r>
          </a:p>
          <a:p>
            <a:pPr marL="0" indent="0">
              <a:buNone/>
            </a:pPr>
            <a:endParaRPr lang="en-US" sz="2400" dirty="0" smtClean="0"/>
          </a:p>
          <a:p>
            <a:pPr marL="0" indent="0">
              <a:buNone/>
            </a:pPr>
            <a:r>
              <a:rPr lang="en-US" sz="2400" dirty="0" smtClean="0"/>
              <a:t>However, the question is, is all that really so important for planetary imaging that CIS will replace </a:t>
            </a:r>
            <a:r>
              <a:rPr lang="en-US" sz="2400" dirty="0" err="1" smtClean="0"/>
              <a:t>CCDs</a:t>
            </a:r>
            <a:r>
              <a:rPr lang="en-US" sz="2400" dirty="0" smtClean="0"/>
              <a:t> in near future? </a:t>
            </a:r>
            <a:endParaRPr lang="de-DE" sz="2400" dirty="0"/>
          </a:p>
        </p:txBody>
      </p:sp>
      <p:sp>
        <p:nvSpPr>
          <p:cNvPr id="4" name="Foliennummernplatzhalter 3"/>
          <p:cNvSpPr>
            <a:spLocks noGrp="1"/>
          </p:cNvSpPr>
          <p:nvPr>
            <p:ph type="sldNum" sz="quarter" idx="10"/>
          </p:nvPr>
        </p:nvSpPr>
        <p:spPr/>
        <p:txBody>
          <a:bodyPr/>
          <a:lstStyle/>
          <a:p>
            <a:pPr>
              <a:defRPr/>
            </a:pPr>
            <a:r>
              <a:rPr lang="de-DE" smtClean="0"/>
              <a:t>www.DLR.de  •  Chart </a:t>
            </a:r>
            <a:fld id="{3506621A-C0A4-4A0C-B85C-C8F5CD15F720}" type="slidenum">
              <a:rPr lang="de-DE" smtClean="0"/>
              <a:pPr>
                <a:defRPr/>
              </a:pPr>
              <a:t>48</a:t>
            </a:fld>
            <a:endParaRPr lang="de-DE" dirty="0"/>
          </a:p>
        </p:txBody>
      </p:sp>
    </p:spTree>
    <p:extLst>
      <p:ext uri="{BB962C8B-B14F-4D97-AF65-F5344CB8AC3E}">
        <p14:creationId xmlns:p14="http://schemas.microsoft.com/office/powerpoint/2010/main" val="34109186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548680"/>
            <a:ext cx="8208912" cy="738187"/>
          </a:xfrm>
        </p:spPr>
        <p:txBody>
          <a:bodyPr/>
          <a:lstStyle/>
          <a:p>
            <a:r>
              <a:rPr lang="de-DE" dirty="0" smtClean="0"/>
              <a:t>CCD </a:t>
            </a:r>
            <a:r>
              <a:rPr lang="de-DE" dirty="0" err="1" smtClean="0"/>
              <a:t>vs</a:t>
            </a:r>
            <a:r>
              <a:rPr lang="de-DE" dirty="0" smtClean="0"/>
              <a:t> CIS – </a:t>
            </a:r>
            <a:r>
              <a:rPr lang="de-DE" dirty="0" err="1" smtClean="0"/>
              <a:t>Discussion</a:t>
            </a:r>
            <a:r>
              <a:rPr lang="de-DE" dirty="0" smtClean="0"/>
              <a:t> &amp; Evaluation</a:t>
            </a:r>
            <a:br>
              <a:rPr lang="de-DE" dirty="0" smtClean="0"/>
            </a:br>
            <a:r>
              <a:rPr lang="de-DE" dirty="0" smtClean="0"/>
              <a:t/>
            </a:r>
            <a:br>
              <a:rPr lang="de-DE" dirty="0" smtClean="0"/>
            </a:br>
            <a:endParaRPr lang="de-DE" dirty="0"/>
          </a:p>
        </p:txBody>
      </p:sp>
      <p:sp>
        <p:nvSpPr>
          <p:cNvPr id="3" name="Inhaltsplatzhalter 2"/>
          <p:cNvSpPr>
            <a:spLocks noGrp="1"/>
          </p:cNvSpPr>
          <p:nvPr>
            <p:ph idx="1"/>
          </p:nvPr>
        </p:nvSpPr>
        <p:spPr>
          <a:xfrm>
            <a:off x="611560" y="1268760"/>
            <a:ext cx="7992888" cy="4896544"/>
          </a:xfrm>
        </p:spPr>
        <p:txBody>
          <a:bodyPr>
            <a:normAutofit/>
          </a:bodyPr>
          <a:lstStyle/>
          <a:p>
            <a:pPr marL="0" indent="0">
              <a:buNone/>
            </a:pPr>
            <a:endParaRPr lang="en-US" sz="2400" dirty="0" smtClean="0"/>
          </a:p>
          <a:p>
            <a:pPr marL="0" indent="0">
              <a:buNone/>
            </a:pPr>
            <a:r>
              <a:rPr lang="en-US" sz="2400" dirty="0" smtClean="0"/>
              <a:t>..</a:t>
            </a:r>
            <a:endParaRPr lang="de-DE" sz="2400" dirty="0"/>
          </a:p>
        </p:txBody>
      </p:sp>
      <p:sp>
        <p:nvSpPr>
          <p:cNvPr id="4" name="Foliennummernplatzhalter 3"/>
          <p:cNvSpPr>
            <a:spLocks noGrp="1"/>
          </p:cNvSpPr>
          <p:nvPr>
            <p:ph type="sldNum" sz="quarter" idx="10"/>
          </p:nvPr>
        </p:nvSpPr>
        <p:spPr/>
        <p:txBody>
          <a:bodyPr/>
          <a:lstStyle/>
          <a:p>
            <a:pPr>
              <a:defRPr/>
            </a:pPr>
            <a:r>
              <a:rPr lang="de-DE" smtClean="0"/>
              <a:t>www.DLR.de  •  Chart </a:t>
            </a:r>
            <a:fld id="{3506621A-C0A4-4A0C-B85C-C8F5CD15F720}" type="slidenum">
              <a:rPr lang="de-DE" smtClean="0"/>
              <a:pPr>
                <a:defRPr/>
              </a:pPr>
              <a:t>49</a:t>
            </a:fld>
            <a:endParaRPr lang="de-DE" dirty="0"/>
          </a:p>
        </p:txBody>
      </p:sp>
      <p:graphicFrame>
        <p:nvGraphicFramePr>
          <p:cNvPr id="5" name="Tabelle 4"/>
          <p:cNvGraphicFramePr>
            <a:graphicFrameLocks noGrp="1"/>
          </p:cNvGraphicFramePr>
          <p:nvPr>
            <p:extLst>
              <p:ext uri="{D42A27DB-BD31-4B8C-83A1-F6EECF244321}">
                <p14:modId xmlns:p14="http://schemas.microsoft.com/office/powerpoint/2010/main" val="3308332374"/>
              </p:ext>
            </p:extLst>
          </p:nvPr>
        </p:nvGraphicFramePr>
        <p:xfrm>
          <a:off x="611560" y="1124744"/>
          <a:ext cx="7924800" cy="4978400"/>
        </p:xfrm>
        <a:graphic>
          <a:graphicData uri="http://schemas.openxmlformats.org/drawingml/2006/table">
            <a:tbl>
              <a:tblPr firstRow="1" bandRow="1">
                <a:tableStyleId>{5C22544A-7EE6-4342-B048-85BDC9FD1C3A}</a:tableStyleId>
              </a:tblPr>
              <a:tblGrid>
                <a:gridCol w="2895600"/>
                <a:gridCol w="2387600"/>
                <a:gridCol w="2641600"/>
              </a:tblGrid>
              <a:tr h="711200">
                <a:tc>
                  <a:txBody>
                    <a:bodyPr/>
                    <a:lstStyle/>
                    <a:p>
                      <a:r>
                        <a:rPr lang="de-DE" sz="2000" dirty="0" smtClean="0"/>
                        <a:t>Parameter</a:t>
                      </a:r>
                      <a:endParaRPr lang="de-DE" sz="2000" dirty="0"/>
                    </a:p>
                  </a:txBody>
                  <a:tcPr/>
                </a:tc>
                <a:tc>
                  <a:txBody>
                    <a:bodyPr/>
                    <a:lstStyle/>
                    <a:p>
                      <a:r>
                        <a:rPr lang="de-DE" sz="2000" dirty="0" smtClean="0"/>
                        <a:t>Evaluation</a:t>
                      </a:r>
                      <a:endParaRPr lang="de-DE" sz="2000" dirty="0"/>
                    </a:p>
                  </a:txBody>
                  <a:tcPr/>
                </a:tc>
                <a:tc>
                  <a:txBody>
                    <a:bodyPr/>
                    <a:lstStyle/>
                    <a:p>
                      <a:r>
                        <a:rPr lang="de-DE" sz="2000" dirty="0" smtClean="0"/>
                        <a:t> </a:t>
                      </a:r>
                      <a:r>
                        <a:rPr lang="de-DE" sz="2000" dirty="0" err="1" smtClean="0"/>
                        <a:t>Comments</a:t>
                      </a:r>
                      <a:endParaRPr lang="de-DE" sz="2000" dirty="0"/>
                    </a:p>
                  </a:txBody>
                  <a:tcPr/>
                </a:tc>
              </a:tr>
              <a:tr h="711200">
                <a:tc>
                  <a:txBody>
                    <a:bodyPr/>
                    <a:lstStyle/>
                    <a:p>
                      <a:r>
                        <a:rPr lang="de-DE" sz="2000" dirty="0" err="1" smtClean="0"/>
                        <a:t>Spectral</a:t>
                      </a:r>
                      <a:r>
                        <a:rPr lang="de-DE" sz="2000" baseline="0" dirty="0" smtClean="0"/>
                        <a:t> Range &amp; QE</a:t>
                      </a:r>
                      <a:endParaRPr lang="de-DE" sz="2000" dirty="0"/>
                    </a:p>
                  </a:txBody>
                  <a:tcPr/>
                </a:tc>
                <a:tc>
                  <a:txBody>
                    <a:bodyPr/>
                    <a:lstStyle/>
                    <a:p>
                      <a:r>
                        <a:rPr lang="de-DE" sz="2000" dirty="0" smtClean="0"/>
                        <a:t>CCD+</a:t>
                      </a:r>
                      <a:endParaRPr lang="de-DE" sz="2000" dirty="0"/>
                    </a:p>
                  </a:txBody>
                  <a:tcPr/>
                </a:tc>
                <a:tc>
                  <a:txBody>
                    <a:bodyPr/>
                    <a:lstStyle/>
                    <a:p>
                      <a:endParaRPr lang="de-DE" sz="2000" dirty="0"/>
                    </a:p>
                  </a:txBody>
                  <a:tcPr/>
                </a:tc>
              </a:tr>
              <a:tr h="711200">
                <a:tc>
                  <a:txBody>
                    <a:bodyPr/>
                    <a:lstStyle/>
                    <a:p>
                      <a:r>
                        <a:rPr lang="de-DE" sz="2000" dirty="0" err="1" smtClean="0"/>
                        <a:t>Architecture</a:t>
                      </a:r>
                      <a:r>
                        <a:rPr lang="de-DE" sz="2000" dirty="0" smtClean="0"/>
                        <a:t> &amp; </a:t>
                      </a:r>
                      <a:r>
                        <a:rPr lang="de-DE" sz="2000" dirty="0" err="1" smtClean="0"/>
                        <a:t>Availability</a:t>
                      </a:r>
                      <a:endParaRPr lang="de-DE" sz="2000" dirty="0"/>
                    </a:p>
                  </a:txBody>
                  <a:tcPr/>
                </a:tc>
                <a:tc>
                  <a:txBody>
                    <a:bodyPr/>
                    <a:lstStyle/>
                    <a:p>
                      <a:r>
                        <a:rPr lang="de-DE" sz="2000" dirty="0" smtClean="0"/>
                        <a:t>CCD+</a:t>
                      </a:r>
                      <a:endParaRPr lang="de-DE" sz="2000" dirty="0"/>
                    </a:p>
                  </a:txBody>
                  <a:tcPr/>
                </a:tc>
                <a:tc>
                  <a:txBody>
                    <a:bodyPr/>
                    <a:lstStyle/>
                    <a:p>
                      <a:r>
                        <a:rPr lang="de-DE" sz="2000" dirty="0" smtClean="0"/>
                        <a:t>TDI</a:t>
                      </a:r>
                      <a:endParaRPr lang="de-DE" sz="2000" dirty="0"/>
                    </a:p>
                  </a:txBody>
                  <a:tcPr/>
                </a:tc>
              </a:tr>
              <a:tr h="711200">
                <a:tc>
                  <a:txBody>
                    <a:bodyPr/>
                    <a:lstStyle/>
                    <a:p>
                      <a:r>
                        <a:rPr lang="de-DE" sz="2000" dirty="0" smtClean="0"/>
                        <a:t>Pixel </a:t>
                      </a:r>
                      <a:r>
                        <a:rPr lang="de-DE" sz="2000" dirty="0" err="1" smtClean="0"/>
                        <a:t>Size</a:t>
                      </a:r>
                      <a:r>
                        <a:rPr lang="de-DE" sz="2000" dirty="0" smtClean="0"/>
                        <a:t>; </a:t>
                      </a:r>
                      <a:r>
                        <a:rPr lang="de-DE" sz="2000" dirty="0" err="1" smtClean="0"/>
                        <a:t>Dynamic</a:t>
                      </a:r>
                      <a:r>
                        <a:rPr lang="de-DE" sz="2000" baseline="0" dirty="0" smtClean="0"/>
                        <a:t> Range</a:t>
                      </a:r>
                      <a:endParaRPr lang="de-DE" sz="2000" dirty="0"/>
                    </a:p>
                  </a:txBody>
                  <a:tcPr/>
                </a:tc>
                <a:tc>
                  <a:txBody>
                    <a:bodyPr/>
                    <a:lstStyle/>
                    <a:p>
                      <a:r>
                        <a:rPr lang="de-DE" sz="2000" dirty="0" smtClean="0"/>
                        <a:t>(CCD+)</a:t>
                      </a:r>
                      <a:endParaRPr lang="de-DE" sz="2000" dirty="0"/>
                    </a:p>
                  </a:txBody>
                  <a:tcPr/>
                </a:tc>
                <a:tc>
                  <a:txBody>
                    <a:bodyPr/>
                    <a:lstStyle/>
                    <a:p>
                      <a:endParaRPr lang="de-DE" sz="2000"/>
                    </a:p>
                  </a:txBody>
                  <a:tcPr/>
                </a:tc>
              </a:tr>
              <a:tr h="711200">
                <a:tc>
                  <a:txBody>
                    <a:bodyPr/>
                    <a:lstStyle/>
                    <a:p>
                      <a:r>
                        <a:rPr lang="de-DE" sz="2000" dirty="0" err="1" smtClean="0"/>
                        <a:t>Dark</a:t>
                      </a:r>
                      <a:r>
                        <a:rPr lang="de-DE" sz="2000" dirty="0" smtClean="0"/>
                        <a:t> Signal</a:t>
                      </a:r>
                      <a:endParaRPr lang="de-DE" sz="2000" dirty="0"/>
                    </a:p>
                  </a:txBody>
                  <a:tcPr/>
                </a:tc>
                <a:tc>
                  <a:txBody>
                    <a:bodyPr/>
                    <a:lstStyle/>
                    <a:p>
                      <a:r>
                        <a:rPr lang="de-DE" sz="2000" dirty="0" smtClean="0"/>
                        <a:t> -</a:t>
                      </a:r>
                      <a:endParaRPr lang="de-DE" sz="2000" dirty="0"/>
                    </a:p>
                  </a:txBody>
                  <a:tcPr/>
                </a:tc>
                <a:tc>
                  <a:txBody>
                    <a:bodyPr/>
                    <a:lstStyle/>
                    <a:p>
                      <a:endParaRPr lang="de-DE" sz="2000"/>
                    </a:p>
                  </a:txBody>
                  <a:tcPr/>
                </a:tc>
              </a:tr>
              <a:tr h="711200">
                <a:tc>
                  <a:txBody>
                    <a:bodyPr/>
                    <a:lstStyle/>
                    <a:p>
                      <a:r>
                        <a:rPr lang="de-DE" sz="2000" dirty="0" err="1" smtClean="0"/>
                        <a:t>Readout</a:t>
                      </a:r>
                      <a:r>
                        <a:rPr lang="de-DE" sz="2000" dirty="0" smtClean="0"/>
                        <a:t> </a:t>
                      </a:r>
                      <a:r>
                        <a:rPr lang="de-DE" sz="2000" dirty="0" err="1" smtClean="0"/>
                        <a:t>Noise</a:t>
                      </a:r>
                      <a:endParaRPr lang="de-DE" sz="2000" dirty="0"/>
                    </a:p>
                  </a:txBody>
                  <a:tcPr/>
                </a:tc>
                <a:tc>
                  <a:txBody>
                    <a:bodyPr/>
                    <a:lstStyle/>
                    <a:p>
                      <a:r>
                        <a:rPr lang="de-DE" sz="2000" dirty="0" smtClean="0"/>
                        <a:t>CIS</a:t>
                      </a:r>
                      <a:endParaRPr lang="de-DE" sz="2000" dirty="0"/>
                    </a:p>
                  </a:txBody>
                  <a:tcPr/>
                </a:tc>
                <a:tc>
                  <a:txBody>
                    <a:bodyPr/>
                    <a:lstStyle/>
                    <a:p>
                      <a:r>
                        <a:rPr lang="de-DE" sz="2000" dirty="0" err="1" smtClean="0"/>
                        <a:t>at</a:t>
                      </a:r>
                      <a:r>
                        <a:rPr lang="de-DE" sz="2000" dirty="0" smtClean="0"/>
                        <a:t> high </a:t>
                      </a:r>
                      <a:r>
                        <a:rPr lang="de-DE" sz="2000" dirty="0" err="1" smtClean="0"/>
                        <a:t>frame</a:t>
                      </a:r>
                      <a:r>
                        <a:rPr lang="de-DE" sz="2000" dirty="0" smtClean="0"/>
                        <a:t> </a:t>
                      </a:r>
                      <a:r>
                        <a:rPr lang="de-DE" sz="2000" dirty="0" err="1" smtClean="0"/>
                        <a:t>rates</a:t>
                      </a:r>
                      <a:endParaRPr lang="de-DE" sz="2000" dirty="0"/>
                    </a:p>
                  </a:txBody>
                  <a:tcPr/>
                </a:tc>
              </a:tr>
              <a:tr h="711200">
                <a:tc>
                  <a:txBody>
                    <a:bodyPr/>
                    <a:lstStyle/>
                    <a:p>
                      <a:r>
                        <a:rPr lang="de-DE" sz="2000" dirty="0" err="1" smtClean="0"/>
                        <a:t>Radiation</a:t>
                      </a:r>
                      <a:endParaRPr lang="de-DE" sz="2000" dirty="0"/>
                    </a:p>
                  </a:txBody>
                  <a:tcPr/>
                </a:tc>
                <a:tc>
                  <a:txBody>
                    <a:bodyPr/>
                    <a:lstStyle/>
                    <a:p>
                      <a:r>
                        <a:rPr lang="de-DE" sz="2000" dirty="0" smtClean="0"/>
                        <a:t>CIS</a:t>
                      </a:r>
                      <a:endParaRPr lang="de-DE" sz="2000" dirty="0"/>
                    </a:p>
                  </a:txBody>
                  <a:tcPr/>
                </a:tc>
                <a:tc>
                  <a:txBody>
                    <a:bodyPr/>
                    <a:lstStyle/>
                    <a:p>
                      <a:endParaRPr lang="de-DE" sz="2000" dirty="0"/>
                    </a:p>
                  </a:txBody>
                  <a:tcPr/>
                </a:tc>
              </a:tr>
            </a:tbl>
          </a:graphicData>
        </a:graphic>
      </p:graphicFrame>
    </p:spTree>
    <p:extLst>
      <p:ext uri="{BB962C8B-B14F-4D97-AF65-F5344CB8AC3E}">
        <p14:creationId xmlns:p14="http://schemas.microsoft.com/office/powerpoint/2010/main" val="34109186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9" descr="Valley_Networks_Mars_in_3D_small.jpg"/>
          <p:cNvPicPr>
            <a:picLocks noChangeAspect="1"/>
          </p:cNvPicPr>
          <p:nvPr/>
        </p:nvPicPr>
        <p:blipFill>
          <a:blip r:embed="rId2" cstate="print">
            <a:lum bright="33000"/>
            <a:alphaModFix amt="88000"/>
          </a:blip>
          <a:srcRect l="25903" r="3932"/>
          <a:stretch>
            <a:fillRect/>
          </a:stretch>
        </p:blipFill>
        <p:spPr>
          <a:xfrm>
            <a:off x="3419872" y="1196752"/>
            <a:ext cx="5234620" cy="4653434"/>
          </a:xfrm>
          <a:prstGeom prst="rect">
            <a:avLst/>
          </a:prstGeom>
        </p:spPr>
      </p:pic>
      <p:sp>
        <p:nvSpPr>
          <p:cNvPr id="2" name="Titel 1"/>
          <p:cNvSpPr>
            <a:spLocks noGrp="1"/>
          </p:cNvSpPr>
          <p:nvPr>
            <p:ph type="title"/>
          </p:nvPr>
        </p:nvSpPr>
        <p:spPr/>
        <p:txBody>
          <a:bodyPr/>
          <a:lstStyle/>
          <a:p>
            <a:r>
              <a:rPr lang="de-DE" dirty="0" smtClean="0"/>
              <a:t>Planetary Exploration</a:t>
            </a:r>
            <a:endParaRPr lang="de-DE" dirty="0"/>
          </a:p>
        </p:txBody>
      </p:sp>
      <p:sp>
        <p:nvSpPr>
          <p:cNvPr id="3" name="Inhaltsplatzhalter 2"/>
          <p:cNvSpPr>
            <a:spLocks noGrp="1"/>
          </p:cNvSpPr>
          <p:nvPr>
            <p:ph idx="1"/>
          </p:nvPr>
        </p:nvSpPr>
        <p:spPr/>
        <p:txBody>
          <a:bodyPr>
            <a:normAutofit/>
          </a:bodyPr>
          <a:lstStyle/>
          <a:p>
            <a:pPr marL="0" lvl="1" indent="0" eaLnBrk="1" hangingPunct="1">
              <a:lnSpc>
                <a:spcPct val="120000"/>
              </a:lnSpc>
              <a:buNone/>
            </a:pPr>
            <a:r>
              <a:rPr lang="en-US" sz="2400" dirty="0"/>
              <a:t>The subject of Planetary Exploration is the research on origin, evolution of the planets, their moons,  asteroids and comets. </a:t>
            </a:r>
            <a:endParaRPr lang="en-US" sz="2400" dirty="0" smtClean="0"/>
          </a:p>
          <a:p>
            <a:pPr marL="0" lvl="1" indent="0" eaLnBrk="1" hangingPunct="1">
              <a:lnSpc>
                <a:spcPct val="120000"/>
              </a:lnSpc>
              <a:buNone/>
            </a:pPr>
            <a:endParaRPr lang="en-US" sz="2400" dirty="0"/>
          </a:p>
          <a:p>
            <a:pPr marL="0" lvl="1" indent="0" eaLnBrk="1" hangingPunct="1">
              <a:lnSpc>
                <a:spcPct val="120000"/>
              </a:lnSpc>
              <a:buNone/>
            </a:pPr>
            <a:r>
              <a:rPr lang="en-US" sz="2400" dirty="0" smtClean="0"/>
              <a:t>Techniques </a:t>
            </a:r>
            <a:r>
              <a:rPr lang="en-US" sz="2400" dirty="0"/>
              <a:t>employed include remote sensing and in-situ investigations using instruments carried on spacecraft, astronomical observations from the ground, theoretical modeling, and laboratory experiments. </a:t>
            </a:r>
            <a:endParaRPr lang="de-DE" sz="2400" dirty="0"/>
          </a:p>
          <a:p>
            <a:pPr marL="0" lvl="1" indent="0" eaLnBrk="1" hangingPunct="1">
              <a:lnSpc>
                <a:spcPct val="120000"/>
              </a:lnSpc>
              <a:buNone/>
            </a:pPr>
            <a:endParaRPr lang="en-US" sz="2200" dirty="0"/>
          </a:p>
        </p:txBody>
      </p:sp>
      <p:sp>
        <p:nvSpPr>
          <p:cNvPr id="4" name="Foliennummernplatzhalter 3"/>
          <p:cNvSpPr>
            <a:spLocks noGrp="1"/>
          </p:cNvSpPr>
          <p:nvPr>
            <p:ph type="sldNum" sz="quarter" idx="10"/>
          </p:nvPr>
        </p:nvSpPr>
        <p:spPr/>
        <p:txBody>
          <a:bodyPr/>
          <a:lstStyle/>
          <a:p>
            <a:pPr>
              <a:defRPr/>
            </a:pPr>
            <a:r>
              <a:rPr lang="de-DE" smtClean="0"/>
              <a:t>www.DLR.de  •  Chart </a:t>
            </a:r>
            <a:fld id="{3506621A-C0A4-4A0C-B85C-C8F5CD15F720}" type="slidenum">
              <a:rPr lang="de-DE" smtClean="0"/>
              <a:pPr>
                <a:defRPr/>
              </a:pPr>
              <a:t>5</a:t>
            </a:fld>
            <a:endParaRPr lang="de-DE" dirty="0"/>
          </a:p>
        </p:txBody>
      </p:sp>
    </p:spTree>
    <p:extLst>
      <p:ext uri="{BB962C8B-B14F-4D97-AF65-F5344CB8AC3E}">
        <p14:creationId xmlns:p14="http://schemas.microsoft.com/office/powerpoint/2010/main" val="15016294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47800" y="2295728"/>
            <a:ext cx="6732933" cy="4339650"/>
          </a:xfrm>
          <a:prstGeom prst="rect">
            <a:avLst/>
          </a:prstGeom>
          <a:noFill/>
        </p:spPr>
        <p:txBody>
          <a:bodyPr wrap="none" rtlCol="0">
            <a:spAutoFit/>
          </a:bodyPr>
          <a:lstStyle/>
          <a:p>
            <a:pPr fontAlgn="auto">
              <a:lnSpc>
                <a:spcPct val="100000"/>
              </a:lnSpc>
              <a:spcBef>
                <a:spcPts val="0"/>
              </a:spcBef>
              <a:spcAft>
                <a:spcPts val="0"/>
              </a:spcAft>
              <a:buFontTx/>
              <a:buNone/>
            </a:pPr>
            <a:r>
              <a:rPr lang="en-US" sz="2400" b="1" dirty="0" smtClean="0">
                <a:solidFill>
                  <a:prstClr val="black"/>
                </a:solidFill>
                <a:latin typeface="Arial" pitchFamily="34" charset="0"/>
                <a:cs typeface="Arial" pitchFamily="34" charset="0"/>
              </a:rPr>
              <a:t>The dynamic range of the Dawn  FC2 camera</a:t>
            </a:r>
          </a:p>
          <a:p>
            <a:pPr fontAlgn="auto">
              <a:lnSpc>
                <a:spcPct val="100000"/>
              </a:lnSpc>
              <a:spcBef>
                <a:spcPts val="0"/>
              </a:spcBef>
              <a:spcAft>
                <a:spcPts val="0"/>
              </a:spcAft>
              <a:buFontTx/>
              <a:buNone/>
            </a:pPr>
            <a:endParaRPr lang="en-US" dirty="0">
              <a:solidFill>
                <a:prstClr val="black"/>
              </a:solidFill>
              <a:latin typeface="Calibri"/>
            </a:endParaRPr>
          </a:p>
          <a:p>
            <a:pPr fontAlgn="auto">
              <a:lnSpc>
                <a:spcPct val="100000"/>
              </a:lnSpc>
              <a:spcBef>
                <a:spcPts val="0"/>
              </a:spcBef>
              <a:spcAft>
                <a:spcPts val="0"/>
              </a:spcAft>
              <a:buFontTx/>
              <a:buNone/>
            </a:pPr>
            <a:endParaRPr lang="en-US" dirty="0" smtClean="0">
              <a:solidFill>
                <a:prstClr val="black"/>
              </a:solidFill>
              <a:latin typeface="Calibri"/>
            </a:endParaRPr>
          </a:p>
          <a:p>
            <a:pPr fontAlgn="auto">
              <a:lnSpc>
                <a:spcPct val="100000"/>
              </a:lnSpc>
              <a:spcBef>
                <a:spcPts val="0"/>
              </a:spcBef>
              <a:spcAft>
                <a:spcPts val="0"/>
              </a:spcAft>
              <a:buFontTx/>
              <a:buNone/>
            </a:pPr>
            <a:endParaRPr lang="en-US" dirty="0">
              <a:solidFill>
                <a:prstClr val="black"/>
              </a:solidFill>
              <a:latin typeface="Calibri"/>
            </a:endParaRPr>
          </a:p>
          <a:p>
            <a:pPr fontAlgn="auto">
              <a:lnSpc>
                <a:spcPct val="100000"/>
              </a:lnSpc>
              <a:spcBef>
                <a:spcPts val="0"/>
              </a:spcBef>
              <a:spcAft>
                <a:spcPts val="0"/>
              </a:spcAft>
              <a:buFontTx/>
              <a:buNone/>
            </a:pPr>
            <a:endParaRPr lang="en-US" dirty="0" smtClean="0">
              <a:solidFill>
                <a:prstClr val="black"/>
              </a:solidFill>
              <a:latin typeface="Calibri"/>
            </a:endParaRPr>
          </a:p>
          <a:p>
            <a:pPr fontAlgn="auto">
              <a:lnSpc>
                <a:spcPct val="100000"/>
              </a:lnSpc>
              <a:spcBef>
                <a:spcPts val="0"/>
              </a:spcBef>
              <a:spcAft>
                <a:spcPts val="0"/>
              </a:spcAft>
              <a:buFontTx/>
              <a:buNone/>
            </a:pPr>
            <a:endParaRPr lang="en-US" dirty="0">
              <a:solidFill>
                <a:prstClr val="black"/>
              </a:solidFill>
              <a:latin typeface="Calibri"/>
            </a:endParaRPr>
          </a:p>
          <a:p>
            <a:pPr fontAlgn="auto">
              <a:lnSpc>
                <a:spcPct val="100000"/>
              </a:lnSpc>
              <a:spcBef>
                <a:spcPts val="0"/>
              </a:spcBef>
              <a:spcAft>
                <a:spcPts val="0"/>
              </a:spcAft>
              <a:buFontTx/>
              <a:buNone/>
            </a:pPr>
            <a:endParaRPr lang="en-US" dirty="0" smtClean="0">
              <a:solidFill>
                <a:prstClr val="black"/>
              </a:solidFill>
              <a:latin typeface="Calibri"/>
            </a:endParaRPr>
          </a:p>
          <a:p>
            <a:pPr fontAlgn="auto">
              <a:lnSpc>
                <a:spcPct val="100000"/>
              </a:lnSpc>
              <a:spcBef>
                <a:spcPts val="0"/>
              </a:spcBef>
              <a:spcAft>
                <a:spcPts val="0"/>
              </a:spcAft>
              <a:buFontTx/>
              <a:buNone/>
            </a:pPr>
            <a:endParaRPr lang="en-US" dirty="0">
              <a:solidFill>
                <a:prstClr val="black"/>
              </a:solidFill>
              <a:latin typeface="Calibri"/>
            </a:endParaRPr>
          </a:p>
          <a:p>
            <a:pPr fontAlgn="auto">
              <a:lnSpc>
                <a:spcPct val="100000"/>
              </a:lnSpc>
              <a:spcBef>
                <a:spcPts val="0"/>
              </a:spcBef>
              <a:spcAft>
                <a:spcPts val="0"/>
              </a:spcAft>
              <a:buFontTx/>
              <a:buNone/>
            </a:pPr>
            <a:endParaRPr lang="en-US" dirty="0" smtClean="0">
              <a:solidFill>
                <a:prstClr val="black"/>
              </a:solidFill>
              <a:latin typeface="Calibri"/>
            </a:endParaRPr>
          </a:p>
          <a:p>
            <a:pPr fontAlgn="auto">
              <a:lnSpc>
                <a:spcPct val="100000"/>
              </a:lnSpc>
              <a:spcBef>
                <a:spcPts val="0"/>
              </a:spcBef>
              <a:spcAft>
                <a:spcPts val="0"/>
              </a:spcAft>
              <a:buFontTx/>
              <a:buNone/>
            </a:pPr>
            <a:endParaRPr lang="en-US" dirty="0">
              <a:solidFill>
                <a:prstClr val="black"/>
              </a:solidFill>
              <a:latin typeface="Calibri"/>
            </a:endParaRPr>
          </a:p>
          <a:p>
            <a:pPr fontAlgn="auto">
              <a:lnSpc>
                <a:spcPct val="100000"/>
              </a:lnSpc>
              <a:spcBef>
                <a:spcPts val="0"/>
              </a:spcBef>
              <a:spcAft>
                <a:spcPts val="0"/>
              </a:spcAft>
              <a:buFontTx/>
              <a:buNone/>
            </a:pPr>
            <a:endParaRPr lang="en-US" dirty="0" smtClean="0">
              <a:solidFill>
                <a:prstClr val="black"/>
              </a:solidFill>
              <a:latin typeface="Calibri"/>
            </a:endParaRPr>
          </a:p>
          <a:p>
            <a:pPr fontAlgn="auto">
              <a:lnSpc>
                <a:spcPct val="100000"/>
              </a:lnSpc>
              <a:spcBef>
                <a:spcPts val="0"/>
              </a:spcBef>
              <a:spcAft>
                <a:spcPts val="0"/>
              </a:spcAft>
              <a:buFontTx/>
              <a:buNone/>
            </a:pPr>
            <a:endParaRPr lang="en-US" dirty="0">
              <a:solidFill>
                <a:prstClr val="black"/>
              </a:solidFill>
              <a:latin typeface="Calibri"/>
            </a:endParaRPr>
          </a:p>
          <a:p>
            <a:pPr fontAlgn="auto">
              <a:lnSpc>
                <a:spcPct val="100000"/>
              </a:lnSpc>
              <a:spcBef>
                <a:spcPts val="0"/>
              </a:spcBef>
              <a:spcAft>
                <a:spcPts val="0"/>
              </a:spcAft>
              <a:buFontTx/>
              <a:buNone/>
            </a:pPr>
            <a:endParaRPr lang="en-US" dirty="0" smtClean="0">
              <a:solidFill>
                <a:prstClr val="black"/>
              </a:solidFill>
              <a:latin typeface="Calibri"/>
            </a:endParaRPr>
          </a:p>
          <a:p>
            <a:pPr fontAlgn="auto">
              <a:lnSpc>
                <a:spcPct val="100000"/>
              </a:lnSpc>
              <a:spcBef>
                <a:spcPts val="0"/>
              </a:spcBef>
              <a:spcAft>
                <a:spcPts val="0"/>
              </a:spcAft>
              <a:buFontTx/>
              <a:buNone/>
            </a:pPr>
            <a:r>
              <a:rPr lang="en-US" dirty="0" smtClean="0">
                <a:solidFill>
                  <a:prstClr val="black"/>
                </a:solidFill>
                <a:latin typeface="Calibri"/>
              </a:rPr>
              <a:t>Prepared by: U. </a:t>
            </a:r>
            <a:r>
              <a:rPr lang="en-US" dirty="0" err="1" smtClean="0">
                <a:solidFill>
                  <a:prstClr val="black"/>
                </a:solidFill>
                <a:latin typeface="Calibri"/>
              </a:rPr>
              <a:t>Carsenty</a:t>
            </a:r>
            <a:r>
              <a:rPr lang="en-US" dirty="0" smtClean="0">
                <a:solidFill>
                  <a:prstClr val="black"/>
                </a:solidFill>
                <a:latin typeface="Calibri"/>
              </a:rPr>
              <a:t>, DLR Planetary Research, Berlin</a:t>
            </a:r>
          </a:p>
          <a:p>
            <a:pPr fontAlgn="auto">
              <a:lnSpc>
                <a:spcPct val="100000"/>
              </a:lnSpc>
              <a:spcBef>
                <a:spcPts val="0"/>
              </a:spcBef>
              <a:spcAft>
                <a:spcPts val="0"/>
              </a:spcAft>
              <a:buFontTx/>
              <a:buNone/>
            </a:pPr>
            <a:r>
              <a:rPr lang="en-US" dirty="0" smtClean="0">
                <a:solidFill>
                  <a:prstClr val="black"/>
                </a:solidFill>
                <a:latin typeface="Calibri"/>
              </a:rPr>
              <a:t>Date : 21.03.2012</a:t>
            </a:r>
            <a:endParaRPr lang="en-US" dirty="0">
              <a:solidFill>
                <a:prstClr val="black"/>
              </a:solidFill>
              <a:latin typeface="Calibri"/>
            </a:endParaRPr>
          </a:p>
        </p:txBody>
      </p:sp>
    </p:spTree>
    <p:extLst>
      <p:ext uri="{BB962C8B-B14F-4D97-AF65-F5344CB8AC3E}">
        <p14:creationId xmlns:p14="http://schemas.microsoft.com/office/powerpoint/2010/main" val="28990173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sp>
        <p:nvSpPr>
          <p:cNvPr id="3" name="TextBox 2"/>
          <p:cNvSpPr txBox="1"/>
          <p:nvPr/>
        </p:nvSpPr>
        <p:spPr>
          <a:xfrm>
            <a:off x="6883067" y="473849"/>
            <a:ext cx="2250937" cy="5847755"/>
          </a:xfrm>
          <a:prstGeom prst="rect">
            <a:avLst/>
          </a:prstGeom>
          <a:noFill/>
        </p:spPr>
        <p:txBody>
          <a:bodyPr wrap="none" rtlCol="0">
            <a:spAutoFit/>
          </a:bodyPr>
          <a:lstStyle/>
          <a:p>
            <a:pPr fontAlgn="auto">
              <a:lnSpc>
                <a:spcPct val="100000"/>
              </a:lnSpc>
              <a:spcBef>
                <a:spcPts val="0"/>
              </a:spcBef>
              <a:spcAft>
                <a:spcPts val="0"/>
              </a:spcAft>
              <a:buFontTx/>
              <a:buNone/>
            </a:pPr>
            <a:r>
              <a:rPr lang="de-DE" sz="1200" b="1" dirty="0" smtClean="0">
                <a:solidFill>
                  <a:srgbClr val="1F497D">
                    <a:lumMod val="50000"/>
                  </a:srgbClr>
                </a:solidFill>
                <a:latin typeface="Arial" pitchFamily="34" charset="0"/>
                <a:cs typeface="Arial" pitchFamily="34" charset="0"/>
              </a:rPr>
              <a:t>Dawn </a:t>
            </a:r>
            <a:r>
              <a:rPr lang="de-DE" sz="1200" b="1" dirty="0" err="1" smtClean="0">
                <a:solidFill>
                  <a:srgbClr val="1F497D">
                    <a:lumMod val="50000"/>
                  </a:srgbClr>
                </a:solidFill>
                <a:latin typeface="Arial" pitchFamily="34" charset="0"/>
                <a:cs typeface="Arial" pitchFamily="34" charset="0"/>
              </a:rPr>
              <a:t>at</a:t>
            </a:r>
            <a:r>
              <a:rPr lang="de-DE" sz="1200" b="1" dirty="0" smtClean="0">
                <a:solidFill>
                  <a:srgbClr val="1F497D">
                    <a:lumMod val="50000"/>
                  </a:srgbClr>
                </a:solidFill>
                <a:latin typeface="Arial" pitchFamily="34" charset="0"/>
                <a:cs typeface="Arial" pitchFamily="34" charset="0"/>
              </a:rPr>
              <a:t> Vesta</a:t>
            </a:r>
          </a:p>
          <a:p>
            <a:pPr fontAlgn="auto">
              <a:lnSpc>
                <a:spcPct val="100000"/>
              </a:lnSpc>
              <a:spcBef>
                <a:spcPts val="0"/>
              </a:spcBef>
              <a:spcAft>
                <a:spcPts val="0"/>
              </a:spcAft>
              <a:buFontTx/>
              <a:buNone/>
            </a:pPr>
            <a:r>
              <a:rPr lang="de-DE" sz="1200" b="1" dirty="0" smtClean="0">
                <a:solidFill>
                  <a:srgbClr val="1F497D">
                    <a:lumMod val="50000"/>
                  </a:srgbClr>
                </a:solidFill>
                <a:latin typeface="Arial" pitchFamily="34" charset="0"/>
                <a:cs typeface="Arial" pitchFamily="34" charset="0"/>
              </a:rPr>
              <a:t>Low Mapping Orbit</a:t>
            </a:r>
          </a:p>
          <a:p>
            <a:pPr fontAlgn="auto">
              <a:lnSpc>
                <a:spcPct val="100000"/>
              </a:lnSpc>
              <a:spcBef>
                <a:spcPts val="0"/>
              </a:spcBef>
              <a:spcAft>
                <a:spcPts val="0"/>
              </a:spcAft>
              <a:buFontTx/>
              <a:buNone/>
            </a:pPr>
            <a:r>
              <a:rPr lang="de-DE" sz="1200" b="1" dirty="0" smtClean="0">
                <a:solidFill>
                  <a:srgbClr val="1F497D">
                    <a:lumMod val="50000"/>
                  </a:srgbClr>
                </a:solidFill>
                <a:latin typeface="Arial" pitchFamily="34" charset="0"/>
                <a:cs typeface="Arial" pitchFamily="34" charset="0"/>
              </a:rPr>
              <a:t>An </a:t>
            </a:r>
            <a:r>
              <a:rPr lang="de-DE" sz="1200" b="1" dirty="0" err="1" smtClean="0">
                <a:solidFill>
                  <a:srgbClr val="1F497D">
                    <a:lumMod val="50000"/>
                  </a:srgbClr>
                </a:solidFill>
                <a:latin typeface="Arial" pitchFamily="34" charset="0"/>
                <a:cs typeface="Arial" pitchFamily="34" charset="0"/>
              </a:rPr>
              <a:t>average</a:t>
            </a:r>
            <a:r>
              <a:rPr lang="de-DE" sz="1200" b="1" dirty="0" smtClean="0">
                <a:solidFill>
                  <a:srgbClr val="1F497D">
                    <a:lumMod val="50000"/>
                  </a:srgbClr>
                </a:solidFill>
                <a:latin typeface="Arial" pitchFamily="34" charset="0"/>
                <a:cs typeface="Arial" pitchFamily="34" charset="0"/>
              </a:rPr>
              <a:t> </a:t>
            </a:r>
            <a:r>
              <a:rPr lang="de-DE" sz="1200" b="1" dirty="0" err="1" smtClean="0">
                <a:solidFill>
                  <a:srgbClr val="1F497D">
                    <a:lumMod val="50000"/>
                  </a:srgbClr>
                </a:solidFill>
                <a:latin typeface="Arial" pitchFamily="34" charset="0"/>
                <a:cs typeface="Arial" pitchFamily="34" charset="0"/>
              </a:rPr>
              <a:t>of</a:t>
            </a:r>
            <a:r>
              <a:rPr lang="de-DE" sz="1200" b="1" dirty="0" smtClean="0">
                <a:solidFill>
                  <a:srgbClr val="1F497D">
                    <a:lumMod val="50000"/>
                  </a:srgbClr>
                </a:solidFill>
                <a:latin typeface="Arial" pitchFamily="34" charset="0"/>
                <a:cs typeface="Arial" pitchFamily="34" charset="0"/>
              </a:rPr>
              <a:t> 200km </a:t>
            </a:r>
            <a:r>
              <a:rPr lang="de-DE" sz="1200" b="1" dirty="0" err="1" smtClean="0">
                <a:solidFill>
                  <a:srgbClr val="1F497D">
                    <a:lumMod val="50000"/>
                  </a:srgbClr>
                </a:solidFill>
                <a:latin typeface="Arial" pitchFamily="34" charset="0"/>
                <a:cs typeface="Arial" pitchFamily="34" charset="0"/>
              </a:rPr>
              <a:t>above</a:t>
            </a:r>
            <a:r>
              <a:rPr lang="de-DE" sz="1200" b="1" dirty="0" smtClean="0">
                <a:solidFill>
                  <a:srgbClr val="1F497D">
                    <a:lumMod val="50000"/>
                  </a:srgbClr>
                </a:solidFill>
                <a:latin typeface="Arial" pitchFamily="34" charset="0"/>
                <a:cs typeface="Arial" pitchFamily="34" charset="0"/>
              </a:rPr>
              <a:t> </a:t>
            </a:r>
          </a:p>
          <a:p>
            <a:pPr fontAlgn="auto">
              <a:lnSpc>
                <a:spcPct val="100000"/>
              </a:lnSpc>
              <a:spcBef>
                <a:spcPts val="0"/>
              </a:spcBef>
              <a:spcAft>
                <a:spcPts val="0"/>
              </a:spcAft>
              <a:buFontTx/>
              <a:buNone/>
            </a:pPr>
            <a:r>
              <a:rPr lang="de-DE" sz="1200" b="1" dirty="0" err="1" smtClean="0">
                <a:solidFill>
                  <a:srgbClr val="1F497D">
                    <a:lumMod val="50000"/>
                  </a:srgbClr>
                </a:solidFill>
                <a:latin typeface="Arial" pitchFamily="34" charset="0"/>
                <a:cs typeface="Arial" pitchFamily="34" charset="0"/>
              </a:rPr>
              <a:t>the</a:t>
            </a:r>
            <a:r>
              <a:rPr lang="de-DE" sz="1200" b="1" dirty="0" smtClean="0">
                <a:solidFill>
                  <a:srgbClr val="1F497D">
                    <a:lumMod val="50000"/>
                  </a:srgbClr>
                </a:solidFill>
                <a:latin typeface="Arial" pitchFamily="34" charset="0"/>
                <a:cs typeface="Arial" pitchFamily="34" charset="0"/>
              </a:rPr>
              <a:t> </a:t>
            </a:r>
            <a:r>
              <a:rPr lang="de-DE" sz="1200" b="1" dirty="0" err="1" smtClean="0">
                <a:solidFill>
                  <a:srgbClr val="1F497D">
                    <a:lumMod val="50000"/>
                  </a:srgbClr>
                </a:solidFill>
                <a:latin typeface="Arial" pitchFamily="34" charset="0"/>
                <a:cs typeface="Arial" pitchFamily="34" charset="0"/>
              </a:rPr>
              <a:t>surface</a:t>
            </a:r>
            <a:r>
              <a:rPr lang="de-DE" sz="1200" b="1" dirty="0" smtClean="0">
                <a:solidFill>
                  <a:srgbClr val="1F497D">
                    <a:lumMod val="50000"/>
                  </a:srgbClr>
                </a:solidFill>
                <a:latin typeface="Arial" pitchFamily="34" charset="0"/>
                <a:cs typeface="Arial" pitchFamily="34" charset="0"/>
              </a:rPr>
              <a:t>. </a:t>
            </a:r>
            <a:r>
              <a:rPr lang="de-DE" sz="1200" b="1" dirty="0" err="1" smtClean="0">
                <a:solidFill>
                  <a:srgbClr val="1F497D">
                    <a:lumMod val="50000"/>
                  </a:srgbClr>
                </a:solidFill>
                <a:latin typeface="Arial" pitchFamily="34" charset="0"/>
                <a:cs typeface="Arial" pitchFamily="34" charset="0"/>
              </a:rPr>
              <a:t>Corresponding</a:t>
            </a:r>
            <a:endParaRPr lang="de-DE" sz="1200" b="1" dirty="0" smtClean="0">
              <a:solidFill>
                <a:srgbClr val="1F497D">
                  <a:lumMod val="50000"/>
                </a:srgbClr>
              </a:solidFill>
              <a:latin typeface="Arial" pitchFamily="34" charset="0"/>
              <a:cs typeface="Arial" pitchFamily="34" charset="0"/>
            </a:endParaRPr>
          </a:p>
          <a:p>
            <a:pPr fontAlgn="auto">
              <a:lnSpc>
                <a:spcPct val="100000"/>
              </a:lnSpc>
              <a:spcBef>
                <a:spcPts val="0"/>
              </a:spcBef>
              <a:spcAft>
                <a:spcPts val="0"/>
              </a:spcAft>
              <a:buFontTx/>
              <a:buNone/>
            </a:pPr>
            <a:r>
              <a:rPr lang="de-DE" sz="1200" b="1" dirty="0" err="1">
                <a:solidFill>
                  <a:srgbClr val="1F497D">
                    <a:lumMod val="50000"/>
                  </a:srgbClr>
                </a:solidFill>
                <a:latin typeface="Arial" pitchFamily="34" charset="0"/>
                <a:cs typeface="Arial" pitchFamily="34" charset="0"/>
              </a:rPr>
              <a:t>t</a:t>
            </a:r>
            <a:r>
              <a:rPr lang="de-DE" sz="1200" b="1" dirty="0" err="1" smtClean="0">
                <a:solidFill>
                  <a:srgbClr val="1F497D">
                    <a:lumMod val="50000"/>
                  </a:srgbClr>
                </a:solidFill>
                <a:latin typeface="Arial" pitchFamily="34" charset="0"/>
                <a:cs typeface="Arial" pitchFamily="34" charset="0"/>
              </a:rPr>
              <a:t>o</a:t>
            </a:r>
            <a:r>
              <a:rPr lang="de-DE" sz="1200" b="1" dirty="0" smtClean="0">
                <a:solidFill>
                  <a:srgbClr val="1F497D">
                    <a:lumMod val="50000"/>
                  </a:srgbClr>
                </a:solidFill>
                <a:latin typeface="Arial" pitchFamily="34" charset="0"/>
                <a:cs typeface="Arial" pitchFamily="34" charset="0"/>
              </a:rPr>
              <a:t> 20m/</a:t>
            </a:r>
            <a:r>
              <a:rPr lang="de-DE" sz="1200" b="1" dirty="0" err="1" smtClean="0">
                <a:solidFill>
                  <a:srgbClr val="1F497D">
                    <a:lumMod val="50000"/>
                  </a:srgbClr>
                </a:solidFill>
                <a:latin typeface="Arial" pitchFamily="34" charset="0"/>
                <a:cs typeface="Arial" pitchFamily="34" charset="0"/>
              </a:rPr>
              <a:t>pixel</a:t>
            </a:r>
            <a:r>
              <a:rPr lang="de-DE" sz="1200" b="1" dirty="0" smtClean="0">
                <a:solidFill>
                  <a:srgbClr val="1F497D">
                    <a:lumMod val="50000"/>
                  </a:srgbClr>
                </a:solidFill>
                <a:latin typeface="Arial" pitchFamily="34" charset="0"/>
                <a:cs typeface="Arial" pitchFamily="34" charset="0"/>
              </a:rPr>
              <a:t>.</a:t>
            </a:r>
          </a:p>
          <a:p>
            <a:pPr fontAlgn="auto">
              <a:lnSpc>
                <a:spcPct val="100000"/>
              </a:lnSpc>
              <a:spcBef>
                <a:spcPts val="0"/>
              </a:spcBef>
              <a:spcAft>
                <a:spcPts val="0"/>
              </a:spcAft>
              <a:buFontTx/>
              <a:buNone/>
            </a:pPr>
            <a:endParaRPr lang="de-DE" sz="1200" b="1" dirty="0">
              <a:solidFill>
                <a:srgbClr val="1F497D">
                  <a:lumMod val="50000"/>
                </a:srgbClr>
              </a:solidFill>
              <a:latin typeface="Arial" pitchFamily="34" charset="0"/>
              <a:cs typeface="Arial" pitchFamily="34" charset="0"/>
            </a:endParaRPr>
          </a:p>
          <a:p>
            <a:pPr fontAlgn="auto">
              <a:lnSpc>
                <a:spcPct val="100000"/>
              </a:lnSpc>
              <a:spcBef>
                <a:spcPts val="0"/>
              </a:spcBef>
              <a:spcAft>
                <a:spcPts val="0"/>
              </a:spcAft>
              <a:buFontTx/>
              <a:buNone/>
            </a:pPr>
            <a:r>
              <a:rPr lang="de-DE" sz="1200" b="1" dirty="0" smtClean="0">
                <a:solidFill>
                  <a:srgbClr val="1F497D">
                    <a:lumMod val="50000"/>
                  </a:srgbClr>
                </a:solidFill>
                <a:latin typeface="Arial" pitchFamily="34" charset="0"/>
                <a:cs typeface="Arial" pitchFamily="34" charset="0"/>
              </a:rPr>
              <a:t>FC2 </a:t>
            </a:r>
            <a:r>
              <a:rPr lang="de-DE" sz="1200" b="1" dirty="0" err="1" smtClean="0">
                <a:solidFill>
                  <a:srgbClr val="1F497D">
                    <a:lumMod val="50000"/>
                  </a:srgbClr>
                </a:solidFill>
                <a:latin typeface="Arial" pitchFamily="34" charset="0"/>
                <a:cs typeface="Arial" pitchFamily="34" charset="0"/>
              </a:rPr>
              <a:t>image</a:t>
            </a:r>
            <a:r>
              <a:rPr lang="de-DE" sz="1200" b="1" dirty="0" smtClean="0">
                <a:solidFill>
                  <a:srgbClr val="1F497D">
                    <a:lumMod val="50000"/>
                  </a:srgbClr>
                </a:solidFill>
                <a:latin typeface="Arial" pitchFamily="34" charset="0"/>
                <a:cs typeface="Arial" pitchFamily="34" charset="0"/>
              </a:rPr>
              <a:t> #22503 (</a:t>
            </a:r>
            <a:r>
              <a:rPr lang="de-DE" sz="1200" b="1" dirty="0" err="1" smtClean="0">
                <a:solidFill>
                  <a:srgbClr val="1F497D">
                    <a:lumMod val="50000"/>
                  </a:srgbClr>
                </a:solidFill>
                <a:latin typeface="Arial" pitchFamily="34" charset="0"/>
                <a:cs typeface="Arial" pitchFamily="34" charset="0"/>
              </a:rPr>
              <a:t>level</a:t>
            </a:r>
            <a:r>
              <a:rPr lang="de-DE" sz="1200" b="1" dirty="0" smtClean="0">
                <a:solidFill>
                  <a:srgbClr val="1F497D">
                    <a:lumMod val="50000"/>
                  </a:srgbClr>
                </a:solidFill>
                <a:latin typeface="Arial" pitchFamily="34" charset="0"/>
                <a:cs typeface="Arial" pitchFamily="34" charset="0"/>
              </a:rPr>
              <a:t> 1a)</a:t>
            </a:r>
          </a:p>
          <a:p>
            <a:pPr fontAlgn="auto">
              <a:lnSpc>
                <a:spcPct val="100000"/>
              </a:lnSpc>
              <a:spcBef>
                <a:spcPts val="0"/>
              </a:spcBef>
              <a:spcAft>
                <a:spcPts val="0"/>
              </a:spcAft>
              <a:buFontTx/>
              <a:buNone/>
            </a:pPr>
            <a:endParaRPr lang="de-DE" sz="1200" b="1" dirty="0" smtClean="0">
              <a:solidFill>
                <a:srgbClr val="1F497D">
                  <a:lumMod val="50000"/>
                </a:srgbClr>
              </a:solidFill>
              <a:latin typeface="Arial" pitchFamily="34" charset="0"/>
              <a:cs typeface="Arial" pitchFamily="34" charset="0"/>
            </a:endParaRPr>
          </a:p>
          <a:p>
            <a:pPr fontAlgn="auto">
              <a:lnSpc>
                <a:spcPct val="100000"/>
              </a:lnSpc>
              <a:spcBef>
                <a:spcPts val="0"/>
              </a:spcBef>
              <a:spcAft>
                <a:spcPts val="0"/>
              </a:spcAft>
              <a:buFontTx/>
              <a:buNone/>
            </a:pPr>
            <a:endParaRPr lang="de-DE" sz="1200" b="1" dirty="0">
              <a:solidFill>
                <a:srgbClr val="1F497D">
                  <a:lumMod val="50000"/>
                </a:srgbClr>
              </a:solidFill>
              <a:latin typeface="Arial" pitchFamily="34" charset="0"/>
              <a:cs typeface="Arial" pitchFamily="34" charset="0"/>
            </a:endParaRPr>
          </a:p>
          <a:p>
            <a:pPr fontAlgn="auto">
              <a:lnSpc>
                <a:spcPct val="100000"/>
              </a:lnSpc>
              <a:spcBef>
                <a:spcPts val="0"/>
              </a:spcBef>
              <a:spcAft>
                <a:spcPts val="0"/>
              </a:spcAft>
              <a:buFontTx/>
              <a:buNone/>
            </a:pPr>
            <a:r>
              <a:rPr lang="de-DE" sz="1200" b="1" dirty="0" smtClean="0">
                <a:solidFill>
                  <a:srgbClr val="1F497D">
                    <a:lumMod val="50000"/>
                  </a:srgbClr>
                </a:solidFill>
                <a:latin typeface="Arial" pitchFamily="34" charset="0"/>
                <a:cs typeface="Arial" pitchFamily="34" charset="0"/>
              </a:rPr>
              <a:t>14bit</a:t>
            </a:r>
          </a:p>
          <a:p>
            <a:pPr fontAlgn="auto">
              <a:lnSpc>
                <a:spcPct val="100000"/>
              </a:lnSpc>
              <a:spcBef>
                <a:spcPts val="0"/>
              </a:spcBef>
              <a:spcAft>
                <a:spcPts val="0"/>
              </a:spcAft>
              <a:buFontTx/>
              <a:buNone/>
            </a:pPr>
            <a:r>
              <a:rPr lang="de-DE" sz="1200" b="1" dirty="0" smtClean="0">
                <a:solidFill>
                  <a:srgbClr val="1F497D">
                    <a:lumMod val="50000"/>
                  </a:srgbClr>
                </a:solidFill>
                <a:latin typeface="Arial" pitchFamily="34" charset="0"/>
                <a:cs typeface="Arial" pitchFamily="34" charset="0"/>
              </a:rPr>
              <a:t>300ke-  </a:t>
            </a:r>
            <a:r>
              <a:rPr lang="de-DE" sz="1200" b="1" dirty="0" err="1" smtClean="0">
                <a:solidFill>
                  <a:srgbClr val="1F497D">
                    <a:lumMod val="50000"/>
                  </a:srgbClr>
                </a:solidFill>
                <a:latin typeface="Arial" pitchFamily="34" charset="0"/>
                <a:cs typeface="Arial" pitchFamily="34" charset="0"/>
              </a:rPr>
              <a:t>full</a:t>
            </a:r>
            <a:r>
              <a:rPr lang="de-DE" sz="1200" b="1" dirty="0" smtClean="0">
                <a:solidFill>
                  <a:srgbClr val="1F497D">
                    <a:lumMod val="50000"/>
                  </a:srgbClr>
                </a:solidFill>
                <a:latin typeface="Arial" pitchFamily="34" charset="0"/>
                <a:cs typeface="Arial" pitchFamily="34" charset="0"/>
              </a:rPr>
              <a:t> </a:t>
            </a:r>
            <a:r>
              <a:rPr lang="de-DE" sz="1200" b="1" dirty="0" err="1" smtClean="0">
                <a:solidFill>
                  <a:srgbClr val="1F497D">
                    <a:lumMod val="50000"/>
                  </a:srgbClr>
                </a:solidFill>
                <a:latin typeface="Arial" pitchFamily="34" charset="0"/>
                <a:cs typeface="Arial" pitchFamily="34" charset="0"/>
              </a:rPr>
              <a:t>well</a:t>
            </a:r>
            <a:r>
              <a:rPr lang="de-DE" sz="1200" b="1" dirty="0" smtClean="0">
                <a:solidFill>
                  <a:srgbClr val="1F497D">
                    <a:lumMod val="50000"/>
                  </a:srgbClr>
                </a:solidFill>
                <a:latin typeface="Arial" pitchFamily="34" charset="0"/>
                <a:cs typeface="Arial" pitchFamily="34" charset="0"/>
              </a:rPr>
              <a:t> </a:t>
            </a:r>
            <a:r>
              <a:rPr lang="de-DE" sz="1200" b="1" dirty="0" err="1" smtClean="0">
                <a:solidFill>
                  <a:srgbClr val="1F497D">
                    <a:lumMod val="50000"/>
                  </a:srgbClr>
                </a:solidFill>
                <a:latin typeface="Arial" pitchFamily="34" charset="0"/>
                <a:cs typeface="Arial" pitchFamily="34" charset="0"/>
              </a:rPr>
              <a:t>charge</a:t>
            </a:r>
            <a:endParaRPr lang="de-DE" sz="1200" b="1" dirty="0" smtClean="0">
              <a:solidFill>
                <a:srgbClr val="1F497D">
                  <a:lumMod val="50000"/>
                </a:srgbClr>
              </a:solidFill>
              <a:latin typeface="Arial" pitchFamily="34" charset="0"/>
              <a:cs typeface="Arial" pitchFamily="34" charset="0"/>
            </a:endParaRPr>
          </a:p>
          <a:p>
            <a:pPr fontAlgn="auto">
              <a:lnSpc>
                <a:spcPct val="100000"/>
              </a:lnSpc>
              <a:spcBef>
                <a:spcPts val="0"/>
              </a:spcBef>
              <a:spcAft>
                <a:spcPts val="0"/>
              </a:spcAft>
              <a:buFontTx/>
              <a:buNone/>
            </a:pPr>
            <a:endParaRPr lang="de-DE" sz="1200" b="1" dirty="0">
              <a:solidFill>
                <a:srgbClr val="1F497D">
                  <a:lumMod val="50000"/>
                </a:srgbClr>
              </a:solidFill>
              <a:latin typeface="Arial" pitchFamily="34" charset="0"/>
              <a:cs typeface="Arial" pitchFamily="34" charset="0"/>
            </a:endParaRPr>
          </a:p>
          <a:p>
            <a:pPr fontAlgn="auto">
              <a:lnSpc>
                <a:spcPct val="100000"/>
              </a:lnSpc>
              <a:spcBef>
                <a:spcPts val="0"/>
              </a:spcBef>
              <a:spcAft>
                <a:spcPts val="0"/>
              </a:spcAft>
              <a:buFontTx/>
              <a:buNone/>
            </a:pPr>
            <a:r>
              <a:rPr lang="de-DE" sz="1200" b="1" dirty="0" smtClean="0">
                <a:solidFill>
                  <a:srgbClr val="1F497D">
                    <a:lumMod val="50000"/>
                  </a:srgbClr>
                </a:solidFill>
                <a:latin typeface="Arial" pitchFamily="34" charset="0"/>
                <a:cs typeface="Arial" pitchFamily="34" charset="0"/>
              </a:rPr>
              <a:t>DN(min) = 278</a:t>
            </a:r>
          </a:p>
          <a:p>
            <a:pPr fontAlgn="auto">
              <a:lnSpc>
                <a:spcPct val="100000"/>
              </a:lnSpc>
              <a:spcBef>
                <a:spcPts val="0"/>
              </a:spcBef>
              <a:spcAft>
                <a:spcPts val="0"/>
              </a:spcAft>
              <a:buFontTx/>
              <a:buNone/>
            </a:pPr>
            <a:r>
              <a:rPr lang="de-DE" sz="1200" b="1" dirty="0" smtClean="0">
                <a:solidFill>
                  <a:srgbClr val="1F497D">
                    <a:lumMod val="50000"/>
                  </a:srgbClr>
                </a:solidFill>
                <a:latin typeface="Arial" pitchFamily="34" charset="0"/>
                <a:cs typeface="Arial" pitchFamily="34" charset="0"/>
              </a:rPr>
              <a:t>DN(</a:t>
            </a:r>
            <a:r>
              <a:rPr lang="de-DE" sz="1200" b="1" dirty="0" err="1" smtClean="0">
                <a:solidFill>
                  <a:srgbClr val="1F497D">
                    <a:lumMod val="50000"/>
                  </a:srgbClr>
                </a:solidFill>
                <a:latin typeface="Arial" pitchFamily="34" charset="0"/>
                <a:cs typeface="Arial" pitchFamily="34" charset="0"/>
              </a:rPr>
              <a:t>max</a:t>
            </a:r>
            <a:r>
              <a:rPr lang="de-DE" sz="1200" b="1" dirty="0" smtClean="0">
                <a:solidFill>
                  <a:srgbClr val="1F497D">
                    <a:lumMod val="50000"/>
                  </a:srgbClr>
                </a:solidFill>
                <a:latin typeface="Arial" pitchFamily="34" charset="0"/>
                <a:cs typeface="Arial" pitchFamily="34" charset="0"/>
              </a:rPr>
              <a:t>) = 5373</a:t>
            </a:r>
          </a:p>
          <a:p>
            <a:pPr fontAlgn="auto">
              <a:lnSpc>
                <a:spcPct val="100000"/>
              </a:lnSpc>
              <a:spcBef>
                <a:spcPts val="0"/>
              </a:spcBef>
              <a:spcAft>
                <a:spcPts val="0"/>
              </a:spcAft>
              <a:buFontTx/>
              <a:buNone/>
            </a:pPr>
            <a:endParaRPr lang="de-DE" sz="1200" b="1" dirty="0">
              <a:solidFill>
                <a:srgbClr val="1F497D">
                  <a:lumMod val="50000"/>
                </a:srgbClr>
              </a:solidFill>
              <a:latin typeface="Arial" pitchFamily="34" charset="0"/>
              <a:cs typeface="Arial" pitchFamily="34" charset="0"/>
            </a:endParaRPr>
          </a:p>
          <a:p>
            <a:pPr fontAlgn="auto">
              <a:lnSpc>
                <a:spcPct val="100000"/>
              </a:lnSpc>
              <a:spcBef>
                <a:spcPts val="0"/>
              </a:spcBef>
              <a:spcAft>
                <a:spcPts val="0"/>
              </a:spcAft>
              <a:buFontTx/>
              <a:buNone/>
            </a:pPr>
            <a:endParaRPr lang="de-DE" sz="1200" b="1" dirty="0" smtClean="0">
              <a:solidFill>
                <a:srgbClr val="1F497D">
                  <a:lumMod val="50000"/>
                </a:srgbClr>
              </a:solidFill>
              <a:latin typeface="Arial" pitchFamily="34" charset="0"/>
              <a:cs typeface="Arial" pitchFamily="34" charset="0"/>
            </a:endParaRPr>
          </a:p>
          <a:p>
            <a:pPr fontAlgn="auto">
              <a:lnSpc>
                <a:spcPct val="100000"/>
              </a:lnSpc>
              <a:spcBef>
                <a:spcPts val="0"/>
              </a:spcBef>
              <a:spcAft>
                <a:spcPts val="0"/>
              </a:spcAft>
              <a:buFontTx/>
              <a:buNone/>
            </a:pPr>
            <a:endParaRPr lang="de-DE" sz="1200" b="1" dirty="0">
              <a:solidFill>
                <a:srgbClr val="1F497D">
                  <a:lumMod val="50000"/>
                </a:srgbClr>
              </a:solidFill>
              <a:latin typeface="Arial" pitchFamily="34" charset="0"/>
              <a:cs typeface="Arial" pitchFamily="34" charset="0"/>
            </a:endParaRPr>
          </a:p>
          <a:p>
            <a:pPr fontAlgn="auto">
              <a:lnSpc>
                <a:spcPct val="100000"/>
              </a:lnSpc>
              <a:spcBef>
                <a:spcPts val="0"/>
              </a:spcBef>
              <a:spcAft>
                <a:spcPts val="0"/>
              </a:spcAft>
              <a:buFontTx/>
              <a:buNone/>
            </a:pPr>
            <a:endParaRPr lang="de-DE" sz="1200" b="1" dirty="0" smtClean="0">
              <a:solidFill>
                <a:srgbClr val="1F497D">
                  <a:lumMod val="50000"/>
                </a:srgbClr>
              </a:solidFill>
              <a:latin typeface="Arial" pitchFamily="34" charset="0"/>
              <a:cs typeface="Arial" pitchFamily="34" charset="0"/>
            </a:endParaRPr>
          </a:p>
          <a:p>
            <a:pPr fontAlgn="auto">
              <a:lnSpc>
                <a:spcPct val="100000"/>
              </a:lnSpc>
              <a:spcBef>
                <a:spcPts val="0"/>
              </a:spcBef>
              <a:spcAft>
                <a:spcPts val="0"/>
              </a:spcAft>
              <a:buFontTx/>
              <a:buNone/>
            </a:pPr>
            <a:endParaRPr lang="de-DE" sz="1200" b="1" dirty="0">
              <a:solidFill>
                <a:srgbClr val="1F497D">
                  <a:lumMod val="50000"/>
                </a:srgbClr>
              </a:solidFill>
              <a:latin typeface="Arial" pitchFamily="34" charset="0"/>
              <a:cs typeface="Arial" pitchFamily="34" charset="0"/>
            </a:endParaRPr>
          </a:p>
          <a:p>
            <a:pPr fontAlgn="auto">
              <a:lnSpc>
                <a:spcPct val="100000"/>
              </a:lnSpc>
              <a:spcBef>
                <a:spcPts val="0"/>
              </a:spcBef>
              <a:spcAft>
                <a:spcPts val="0"/>
              </a:spcAft>
              <a:buFontTx/>
              <a:buNone/>
            </a:pPr>
            <a:endParaRPr lang="de-DE" sz="1200" b="1" dirty="0" smtClean="0">
              <a:solidFill>
                <a:srgbClr val="1F497D">
                  <a:lumMod val="50000"/>
                </a:srgbClr>
              </a:solidFill>
              <a:latin typeface="Arial" pitchFamily="34" charset="0"/>
              <a:cs typeface="Arial" pitchFamily="34" charset="0"/>
            </a:endParaRPr>
          </a:p>
          <a:p>
            <a:pPr fontAlgn="auto">
              <a:lnSpc>
                <a:spcPct val="100000"/>
              </a:lnSpc>
              <a:spcBef>
                <a:spcPts val="0"/>
              </a:spcBef>
              <a:spcAft>
                <a:spcPts val="0"/>
              </a:spcAft>
              <a:buFontTx/>
              <a:buNone/>
            </a:pPr>
            <a:endParaRPr lang="de-DE" sz="1200" b="1" dirty="0">
              <a:solidFill>
                <a:srgbClr val="1F497D">
                  <a:lumMod val="50000"/>
                </a:srgbClr>
              </a:solidFill>
              <a:latin typeface="Arial" pitchFamily="34" charset="0"/>
              <a:cs typeface="Arial" pitchFamily="34" charset="0"/>
            </a:endParaRPr>
          </a:p>
          <a:p>
            <a:pPr fontAlgn="auto">
              <a:lnSpc>
                <a:spcPct val="100000"/>
              </a:lnSpc>
              <a:spcBef>
                <a:spcPts val="0"/>
              </a:spcBef>
              <a:spcAft>
                <a:spcPts val="0"/>
              </a:spcAft>
              <a:buFontTx/>
              <a:buNone/>
            </a:pPr>
            <a:endParaRPr lang="de-DE" sz="1200" b="1" dirty="0" smtClean="0">
              <a:solidFill>
                <a:srgbClr val="1F497D">
                  <a:lumMod val="50000"/>
                </a:srgbClr>
              </a:solidFill>
              <a:latin typeface="Arial" pitchFamily="34" charset="0"/>
              <a:cs typeface="Arial" pitchFamily="34" charset="0"/>
            </a:endParaRPr>
          </a:p>
          <a:p>
            <a:pPr fontAlgn="auto">
              <a:lnSpc>
                <a:spcPct val="100000"/>
              </a:lnSpc>
              <a:spcBef>
                <a:spcPts val="0"/>
              </a:spcBef>
              <a:spcAft>
                <a:spcPts val="0"/>
              </a:spcAft>
              <a:buFontTx/>
              <a:buNone/>
            </a:pPr>
            <a:endParaRPr lang="de-DE" sz="1200" b="1" dirty="0">
              <a:solidFill>
                <a:srgbClr val="1F497D">
                  <a:lumMod val="50000"/>
                </a:srgbClr>
              </a:solidFill>
              <a:latin typeface="Arial" pitchFamily="34" charset="0"/>
              <a:cs typeface="Arial" pitchFamily="34" charset="0"/>
            </a:endParaRPr>
          </a:p>
          <a:p>
            <a:pPr fontAlgn="auto">
              <a:lnSpc>
                <a:spcPct val="100000"/>
              </a:lnSpc>
              <a:spcBef>
                <a:spcPts val="0"/>
              </a:spcBef>
              <a:spcAft>
                <a:spcPts val="0"/>
              </a:spcAft>
              <a:buFontTx/>
              <a:buNone/>
            </a:pPr>
            <a:endParaRPr lang="de-DE" sz="1200" b="1" dirty="0" smtClean="0">
              <a:solidFill>
                <a:srgbClr val="1F497D">
                  <a:lumMod val="50000"/>
                </a:srgbClr>
              </a:solidFill>
              <a:latin typeface="Arial" pitchFamily="34" charset="0"/>
              <a:cs typeface="Arial" pitchFamily="34" charset="0"/>
            </a:endParaRPr>
          </a:p>
          <a:p>
            <a:pPr fontAlgn="auto">
              <a:lnSpc>
                <a:spcPct val="100000"/>
              </a:lnSpc>
              <a:spcBef>
                <a:spcPts val="0"/>
              </a:spcBef>
              <a:spcAft>
                <a:spcPts val="0"/>
              </a:spcAft>
              <a:buFontTx/>
              <a:buNone/>
            </a:pPr>
            <a:endParaRPr lang="de-DE" sz="1200" b="1" dirty="0">
              <a:solidFill>
                <a:srgbClr val="1F497D">
                  <a:lumMod val="50000"/>
                </a:srgbClr>
              </a:solidFill>
              <a:latin typeface="Arial" pitchFamily="34" charset="0"/>
              <a:cs typeface="Arial" pitchFamily="34" charset="0"/>
            </a:endParaRPr>
          </a:p>
          <a:p>
            <a:pPr fontAlgn="auto">
              <a:lnSpc>
                <a:spcPct val="100000"/>
              </a:lnSpc>
              <a:spcBef>
                <a:spcPts val="0"/>
              </a:spcBef>
              <a:spcAft>
                <a:spcPts val="0"/>
              </a:spcAft>
              <a:buFontTx/>
              <a:buNone/>
            </a:pPr>
            <a:endParaRPr lang="de-DE" sz="1200" b="1" dirty="0" smtClean="0">
              <a:solidFill>
                <a:srgbClr val="1F497D">
                  <a:lumMod val="50000"/>
                </a:srgbClr>
              </a:solidFill>
              <a:latin typeface="Arial" pitchFamily="34" charset="0"/>
              <a:cs typeface="Arial" pitchFamily="34" charset="0"/>
            </a:endParaRPr>
          </a:p>
          <a:p>
            <a:pPr fontAlgn="auto">
              <a:lnSpc>
                <a:spcPct val="100000"/>
              </a:lnSpc>
              <a:spcBef>
                <a:spcPts val="0"/>
              </a:spcBef>
              <a:spcAft>
                <a:spcPts val="0"/>
              </a:spcAft>
              <a:buFontTx/>
              <a:buNone/>
            </a:pPr>
            <a:endParaRPr lang="de-DE" sz="1200" b="1" dirty="0">
              <a:solidFill>
                <a:srgbClr val="1F497D">
                  <a:lumMod val="50000"/>
                </a:srgbClr>
              </a:solidFill>
              <a:latin typeface="Arial" pitchFamily="34" charset="0"/>
              <a:cs typeface="Arial" pitchFamily="34" charset="0"/>
            </a:endParaRPr>
          </a:p>
          <a:p>
            <a:pPr fontAlgn="auto">
              <a:lnSpc>
                <a:spcPct val="100000"/>
              </a:lnSpc>
              <a:spcBef>
                <a:spcPts val="0"/>
              </a:spcBef>
              <a:spcAft>
                <a:spcPts val="0"/>
              </a:spcAft>
              <a:buFontTx/>
              <a:buNone/>
            </a:pPr>
            <a:r>
              <a:rPr lang="de-DE" sz="1200" b="1" dirty="0" smtClean="0">
                <a:solidFill>
                  <a:srgbClr val="1F497D">
                    <a:lumMod val="50000"/>
                  </a:srgbClr>
                </a:solidFill>
                <a:latin typeface="Arial" pitchFamily="34" charset="0"/>
                <a:cs typeface="Arial" pitchFamily="34" charset="0"/>
              </a:rPr>
              <a:t>The </a:t>
            </a:r>
            <a:r>
              <a:rPr lang="de-DE" sz="1200" b="1" dirty="0" err="1" smtClean="0">
                <a:solidFill>
                  <a:srgbClr val="1F497D">
                    <a:lumMod val="50000"/>
                  </a:srgbClr>
                </a:solidFill>
                <a:latin typeface="Arial" pitchFamily="34" charset="0"/>
                <a:cs typeface="Arial" pitchFamily="34" charset="0"/>
              </a:rPr>
              <a:t>illumination</a:t>
            </a:r>
            <a:r>
              <a:rPr lang="de-DE" sz="1200" b="1" dirty="0" smtClean="0">
                <a:solidFill>
                  <a:srgbClr val="1F497D">
                    <a:lumMod val="50000"/>
                  </a:srgbClr>
                </a:solidFill>
                <a:latin typeface="Arial" pitchFamily="34" charset="0"/>
                <a:cs typeface="Arial" pitchFamily="34" charset="0"/>
              </a:rPr>
              <a:t> </a:t>
            </a:r>
            <a:r>
              <a:rPr lang="de-DE" sz="1200" b="1" dirty="0" err="1" smtClean="0">
                <a:solidFill>
                  <a:srgbClr val="1F497D">
                    <a:lumMod val="50000"/>
                  </a:srgbClr>
                </a:solidFill>
                <a:latin typeface="Arial" pitchFamily="34" charset="0"/>
                <a:cs typeface="Arial" pitchFamily="34" charset="0"/>
              </a:rPr>
              <a:t>is</a:t>
            </a:r>
            <a:r>
              <a:rPr lang="de-DE" sz="1200" b="1" dirty="0" smtClean="0">
                <a:solidFill>
                  <a:srgbClr val="1F497D">
                    <a:lumMod val="50000"/>
                  </a:srgbClr>
                </a:solidFill>
                <a:latin typeface="Arial" pitchFamily="34" charset="0"/>
                <a:cs typeface="Arial" pitchFamily="34" charset="0"/>
              </a:rPr>
              <a:t> </a:t>
            </a:r>
            <a:r>
              <a:rPr lang="de-DE" sz="1200" b="1" dirty="0" err="1" smtClean="0">
                <a:solidFill>
                  <a:srgbClr val="1F497D">
                    <a:lumMod val="50000"/>
                  </a:srgbClr>
                </a:solidFill>
                <a:latin typeface="Arial" pitchFamily="34" charset="0"/>
                <a:cs typeface="Arial" pitchFamily="34" charset="0"/>
              </a:rPr>
              <a:t>from</a:t>
            </a:r>
            <a:r>
              <a:rPr lang="de-DE" sz="1200" b="1" dirty="0" smtClean="0">
                <a:solidFill>
                  <a:srgbClr val="1F497D">
                    <a:lumMod val="50000"/>
                  </a:srgbClr>
                </a:solidFill>
                <a:latin typeface="Arial" pitchFamily="34" charset="0"/>
                <a:cs typeface="Arial" pitchFamily="34" charset="0"/>
              </a:rPr>
              <a:t> </a:t>
            </a:r>
            <a:r>
              <a:rPr lang="de-DE" sz="1200" b="1" dirty="0" err="1" smtClean="0">
                <a:solidFill>
                  <a:srgbClr val="1F497D">
                    <a:lumMod val="50000"/>
                  </a:srgbClr>
                </a:solidFill>
                <a:latin typeface="Arial" pitchFamily="34" charset="0"/>
                <a:cs typeface="Arial" pitchFamily="34" charset="0"/>
              </a:rPr>
              <a:t>the</a:t>
            </a:r>
            <a:endParaRPr lang="de-DE" sz="1200" b="1" dirty="0" smtClean="0">
              <a:solidFill>
                <a:srgbClr val="1F497D">
                  <a:lumMod val="50000"/>
                </a:srgbClr>
              </a:solidFill>
              <a:latin typeface="Arial" pitchFamily="34" charset="0"/>
              <a:cs typeface="Arial" pitchFamily="34" charset="0"/>
            </a:endParaRPr>
          </a:p>
          <a:p>
            <a:pPr fontAlgn="auto">
              <a:lnSpc>
                <a:spcPct val="100000"/>
              </a:lnSpc>
              <a:spcBef>
                <a:spcPts val="0"/>
              </a:spcBef>
              <a:spcAft>
                <a:spcPts val="0"/>
              </a:spcAft>
              <a:buFontTx/>
              <a:buNone/>
            </a:pPr>
            <a:r>
              <a:rPr lang="de-DE" sz="1200" b="1" dirty="0" err="1" smtClean="0">
                <a:solidFill>
                  <a:srgbClr val="1F497D">
                    <a:lumMod val="50000"/>
                  </a:srgbClr>
                </a:solidFill>
                <a:latin typeface="Arial" pitchFamily="34" charset="0"/>
                <a:cs typeface="Arial" pitchFamily="34" charset="0"/>
              </a:rPr>
              <a:t>right</a:t>
            </a:r>
            <a:endParaRPr lang="de-DE" sz="1200" b="1" dirty="0" smtClean="0">
              <a:solidFill>
                <a:srgbClr val="1F497D">
                  <a:lumMod val="50000"/>
                </a:srgbClr>
              </a:solidFill>
              <a:latin typeface="Arial" pitchFamily="34" charset="0"/>
              <a:cs typeface="Arial" pitchFamily="34" charset="0"/>
            </a:endParaRPr>
          </a:p>
          <a:p>
            <a:pPr fontAlgn="auto">
              <a:lnSpc>
                <a:spcPct val="100000"/>
              </a:lnSpc>
              <a:spcBef>
                <a:spcPts val="0"/>
              </a:spcBef>
              <a:spcAft>
                <a:spcPts val="0"/>
              </a:spcAft>
              <a:buFontTx/>
              <a:buNone/>
            </a:pPr>
            <a:endParaRPr lang="de-DE" sz="1200" b="1" dirty="0">
              <a:solidFill>
                <a:srgbClr val="1F497D">
                  <a:lumMod val="50000"/>
                </a:srgbClr>
              </a:solidFill>
              <a:latin typeface="Arial" pitchFamily="34" charset="0"/>
              <a:cs typeface="Arial" pitchFamily="34" charset="0"/>
            </a:endParaRPr>
          </a:p>
          <a:p>
            <a:pPr fontAlgn="auto">
              <a:lnSpc>
                <a:spcPct val="100000"/>
              </a:lnSpc>
              <a:spcBef>
                <a:spcPts val="0"/>
              </a:spcBef>
              <a:spcAft>
                <a:spcPts val="0"/>
              </a:spcAft>
              <a:buFontTx/>
              <a:buNone/>
            </a:pPr>
            <a:endParaRPr lang="en-US" sz="1400" dirty="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2068239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304800"/>
            <a:ext cx="4395159" cy="293010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747" y="3368134"/>
            <a:ext cx="4449793" cy="2966529"/>
          </a:xfrm>
          <a:prstGeom prst="rect">
            <a:avLst/>
          </a:prstGeom>
        </p:spPr>
      </p:pic>
      <p:sp>
        <p:nvSpPr>
          <p:cNvPr id="6" name="TextBox 5"/>
          <p:cNvSpPr txBox="1"/>
          <p:nvPr/>
        </p:nvSpPr>
        <p:spPr>
          <a:xfrm>
            <a:off x="5105400" y="849549"/>
            <a:ext cx="3653564" cy="4401205"/>
          </a:xfrm>
          <a:prstGeom prst="rect">
            <a:avLst/>
          </a:prstGeom>
          <a:noFill/>
        </p:spPr>
        <p:txBody>
          <a:bodyPr wrap="none" rtlCol="0">
            <a:spAutoFit/>
          </a:bodyPr>
          <a:lstStyle/>
          <a:p>
            <a:pPr fontAlgn="auto">
              <a:lnSpc>
                <a:spcPct val="100000"/>
              </a:lnSpc>
              <a:spcBef>
                <a:spcPts val="0"/>
              </a:spcBef>
              <a:spcAft>
                <a:spcPts val="0"/>
              </a:spcAft>
              <a:buFontTx/>
              <a:buNone/>
            </a:pPr>
            <a:r>
              <a:rPr lang="de-DE" sz="1400" b="1" dirty="0" err="1" smtClean="0">
                <a:solidFill>
                  <a:srgbClr val="4F81BD">
                    <a:lumMod val="50000"/>
                  </a:srgbClr>
                </a:solidFill>
                <a:latin typeface="Arial" pitchFamily="34" charset="0"/>
                <a:cs typeface="Arial" pitchFamily="34" charset="0"/>
              </a:rPr>
              <a:t>Histogram</a:t>
            </a:r>
            <a:r>
              <a:rPr lang="de-DE" sz="1400" b="1" dirty="0" smtClean="0">
                <a:solidFill>
                  <a:srgbClr val="4F81BD">
                    <a:lumMod val="50000"/>
                  </a:srgbClr>
                </a:solidFill>
                <a:latin typeface="Arial" pitchFamily="34" charset="0"/>
                <a:cs typeface="Arial" pitchFamily="34" charset="0"/>
              </a:rPr>
              <a:t> </a:t>
            </a:r>
            <a:r>
              <a:rPr lang="de-DE" sz="1400" b="1" dirty="0" err="1" smtClean="0">
                <a:solidFill>
                  <a:srgbClr val="4F81BD">
                    <a:lumMod val="50000"/>
                  </a:srgbClr>
                </a:solidFill>
                <a:latin typeface="Arial" pitchFamily="34" charset="0"/>
                <a:cs typeface="Arial" pitchFamily="34" charset="0"/>
              </a:rPr>
              <a:t>of</a:t>
            </a:r>
            <a:r>
              <a:rPr lang="de-DE" sz="1400" b="1" dirty="0" smtClean="0">
                <a:solidFill>
                  <a:srgbClr val="4F81BD">
                    <a:lumMod val="50000"/>
                  </a:srgbClr>
                </a:solidFill>
                <a:latin typeface="Arial" pitchFamily="34" charset="0"/>
                <a:cs typeface="Arial" pitchFamily="34" charset="0"/>
              </a:rPr>
              <a:t> </a:t>
            </a:r>
            <a:r>
              <a:rPr lang="de-DE" sz="1400" b="1" dirty="0" err="1" smtClean="0">
                <a:solidFill>
                  <a:srgbClr val="4F81BD">
                    <a:lumMod val="50000"/>
                  </a:srgbClr>
                </a:solidFill>
                <a:latin typeface="Arial" pitchFamily="34" charset="0"/>
                <a:cs typeface="Arial" pitchFamily="34" charset="0"/>
              </a:rPr>
              <a:t>the</a:t>
            </a:r>
            <a:r>
              <a:rPr lang="de-DE" sz="1400" b="1" dirty="0" smtClean="0">
                <a:solidFill>
                  <a:srgbClr val="4F81BD">
                    <a:lumMod val="50000"/>
                  </a:srgbClr>
                </a:solidFill>
                <a:latin typeface="Arial" pitchFamily="34" charset="0"/>
                <a:cs typeface="Arial" pitchFamily="34" charset="0"/>
              </a:rPr>
              <a:t> </a:t>
            </a:r>
            <a:r>
              <a:rPr lang="de-DE" sz="1400" b="1" dirty="0" err="1" smtClean="0">
                <a:solidFill>
                  <a:srgbClr val="4F81BD">
                    <a:lumMod val="50000"/>
                  </a:srgbClr>
                </a:solidFill>
                <a:latin typeface="Arial" pitchFamily="34" charset="0"/>
                <a:cs typeface="Arial" pitchFamily="34" charset="0"/>
              </a:rPr>
              <a:t>previous</a:t>
            </a:r>
            <a:r>
              <a:rPr lang="de-DE" sz="1400" b="1" dirty="0" smtClean="0">
                <a:solidFill>
                  <a:srgbClr val="4F81BD">
                    <a:lumMod val="50000"/>
                  </a:srgbClr>
                </a:solidFill>
                <a:latin typeface="Arial" pitchFamily="34" charset="0"/>
                <a:cs typeface="Arial" pitchFamily="34" charset="0"/>
              </a:rPr>
              <a:t> </a:t>
            </a:r>
            <a:r>
              <a:rPr lang="de-DE" sz="1400" b="1" dirty="0" err="1" smtClean="0">
                <a:solidFill>
                  <a:srgbClr val="4F81BD">
                    <a:lumMod val="50000"/>
                  </a:srgbClr>
                </a:solidFill>
                <a:latin typeface="Arial" pitchFamily="34" charset="0"/>
                <a:cs typeface="Arial" pitchFamily="34" charset="0"/>
              </a:rPr>
              <a:t>image</a:t>
            </a:r>
            <a:endParaRPr lang="de-DE" sz="1400" b="1" dirty="0" smtClean="0">
              <a:solidFill>
                <a:srgbClr val="4F81BD">
                  <a:lumMod val="50000"/>
                </a:srgbClr>
              </a:solidFill>
              <a:latin typeface="Arial" pitchFamily="34" charset="0"/>
              <a:cs typeface="Arial" pitchFamily="34" charset="0"/>
            </a:endParaRPr>
          </a:p>
          <a:p>
            <a:pPr fontAlgn="auto">
              <a:lnSpc>
                <a:spcPct val="100000"/>
              </a:lnSpc>
              <a:spcBef>
                <a:spcPts val="0"/>
              </a:spcBef>
              <a:spcAft>
                <a:spcPts val="0"/>
              </a:spcAft>
              <a:buFontTx/>
              <a:buNone/>
            </a:pPr>
            <a:endParaRPr lang="de-DE" sz="1400" b="1" dirty="0" smtClean="0">
              <a:solidFill>
                <a:srgbClr val="4F81BD">
                  <a:lumMod val="50000"/>
                </a:srgbClr>
              </a:solidFill>
              <a:latin typeface="Arial" pitchFamily="34" charset="0"/>
              <a:cs typeface="Arial" pitchFamily="34" charset="0"/>
            </a:endParaRPr>
          </a:p>
          <a:p>
            <a:pPr fontAlgn="auto">
              <a:lnSpc>
                <a:spcPct val="100000"/>
              </a:lnSpc>
              <a:spcBef>
                <a:spcPts val="0"/>
              </a:spcBef>
              <a:spcAft>
                <a:spcPts val="0"/>
              </a:spcAft>
              <a:buFontTx/>
              <a:buNone/>
            </a:pPr>
            <a:endParaRPr lang="de-DE" sz="1400" b="1" dirty="0">
              <a:solidFill>
                <a:srgbClr val="4F81BD">
                  <a:lumMod val="50000"/>
                </a:srgbClr>
              </a:solidFill>
              <a:latin typeface="Arial" pitchFamily="34" charset="0"/>
              <a:cs typeface="Arial" pitchFamily="34" charset="0"/>
            </a:endParaRPr>
          </a:p>
          <a:p>
            <a:pPr fontAlgn="auto">
              <a:lnSpc>
                <a:spcPct val="100000"/>
              </a:lnSpc>
              <a:spcBef>
                <a:spcPts val="0"/>
              </a:spcBef>
              <a:spcAft>
                <a:spcPts val="0"/>
              </a:spcAft>
              <a:buFontTx/>
              <a:buNone/>
            </a:pPr>
            <a:endParaRPr lang="de-DE" sz="1400" b="1" dirty="0">
              <a:solidFill>
                <a:srgbClr val="4F81BD">
                  <a:lumMod val="50000"/>
                </a:srgbClr>
              </a:solidFill>
              <a:latin typeface="Arial" pitchFamily="34" charset="0"/>
              <a:cs typeface="Arial" pitchFamily="34" charset="0"/>
            </a:endParaRPr>
          </a:p>
          <a:p>
            <a:pPr fontAlgn="auto">
              <a:lnSpc>
                <a:spcPct val="100000"/>
              </a:lnSpc>
              <a:spcBef>
                <a:spcPts val="0"/>
              </a:spcBef>
              <a:spcAft>
                <a:spcPts val="0"/>
              </a:spcAft>
              <a:buFontTx/>
              <a:buNone/>
            </a:pPr>
            <a:r>
              <a:rPr lang="de-DE" sz="1400" b="1" dirty="0" smtClean="0">
                <a:solidFill>
                  <a:srgbClr val="4F81BD">
                    <a:lumMod val="50000"/>
                  </a:srgbClr>
                </a:solidFill>
                <a:latin typeface="Arial" pitchFamily="34" charset="0"/>
                <a:cs typeface="Arial" pitchFamily="34" charset="0"/>
              </a:rPr>
              <a:t>The </a:t>
            </a:r>
            <a:r>
              <a:rPr lang="de-DE" sz="1400" b="1" dirty="0" err="1" smtClean="0">
                <a:solidFill>
                  <a:srgbClr val="4F81BD">
                    <a:lumMod val="50000"/>
                  </a:srgbClr>
                </a:solidFill>
                <a:latin typeface="Arial" pitchFamily="34" charset="0"/>
                <a:cs typeface="Arial" pitchFamily="34" charset="0"/>
              </a:rPr>
              <a:t>entire</a:t>
            </a:r>
            <a:r>
              <a:rPr lang="de-DE" sz="1400" b="1" dirty="0" smtClean="0">
                <a:solidFill>
                  <a:srgbClr val="4F81BD">
                    <a:lumMod val="50000"/>
                  </a:srgbClr>
                </a:solidFill>
                <a:latin typeface="Arial" pitchFamily="34" charset="0"/>
                <a:cs typeface="Arial" pitchFamily="34" charset="0"/>
              </a:rPr>
              <a:t> DN </a:t>
            </a:r>
            <a:r>
              <a:rPr lang="de-DE" sz="1400" b="1" dirty="0" err="1" smtClean="0">
                <a:solidFill>
                  <a:srgbClr val="4F81BD">
                    <a:lumMod val="50000"/>
                  </a:srgbClr>
                </a:solidFill>
                <a:latin typeface="Arial" pitchFamily="34" charset="0"/>
                <a:cs typeface="Arial" pitchFamily="34" charset="0"/>
              </a:rPr>
              <a:t>range</a:t>
            </a:r>
            <a:r>
              <a:rPr lang="de-DE" sz="1400" b="1" dirty="0" smtClean="0">
                <a:solidFill>
                  <a:srgbClr val="4F81BD">
                    <a:lumMod val="50000"/>
                  </a:srgbClr>
                </a:solidFill>
                <a:latin typeface="Arial" pitchFamily="34" charset="0"/>
                <a:cs typeface="Arial" pitchFamily="34" charset="0"/>
              </a:rPr>
              <a:t>, </a:t>
            </a:r>
            <a:r>
              <a:rPr lang="de-DE" sz="1400" b="1" dirty="0" err="1" smtClean="0">
                <a:solidFill>
                  <a:srgbClr val="4F81BD">
                    <a:lumMod val="50000"/>
                  </a:srgbClr>
                </a:solidFill>
                <a:latin typeface="Arial" pitchFamily="34" charset="0"/>
                <a:cs typeface="Arial" pitchFamily="34" charset="0"/>
              </a:rPr>
              <a:t>and</a:t>
            </a:r>
            <a:r>
              <a:rPr lang="de-DE" sz="1400" b="1" dirty="0" smtClean="0">
                <a:solidFill>
                  <a:srgbClr val="4F81BD">
                    <a:lumMod val="50000"/>
                  </a:srgbClr>
                </a:solidFill>
                <a:latin typeface="Arial" pitchFamily="34" charset="0"/>
                <a:cs typeface="Arial" pitchFamily="34" charset="0"/>
              </a:rPr>
              <a:t> a </a:t>
            </a:r>
            <a:r>
              <a:rPr lang="de-DE" sz="1400" b="1" dirty="0" err="1" smtClean="0">
                <a:solidFill>
                  <a:srgbClr val="4F81BD">
                    <a:lumMod val="50000"/>
                  </a:srgbClr>
                </a:solidFill>
                <a:latin typeface="Arial" pitchFamily="34" charset="0"/>
                <a:cs typeface="Arial" pitchFamily="34" charset="0"/>
              </a:rPr>
              <a:t>stretching</a:t>
            </a:r>
            <a:r>
              <a:rPr lang="de-DE" sz="1400" b="1" dirty="0" smtClean="0">
                <a:solidFill>
                  <a:srgbClr val="4F81BD">
                    <a:lumMod val="50000"/>
                  </a:srgbClr>
                </a:solidFill>
                <a:latin typeface="Arial" pitchFamily="34" charset="0"/>
                <a:cs typeface="Arial" pitchFamily="34" charset="0"/>
              </a:rPr>
              <a:t> </a:t>
            </a:r>
          </a:p>
          <a:p>
            <a:pPr fontAlgn="auto">
              <a:lnSpc>
                <a:spcPct val="100000"/>
              </a:lnSpc>
              <a:spcBef>
                <a:spcPts val="0"/>
              </a:spcBef>
              <a:spcAft>
                <a:spcPts val="0"/>
              </a:spcAft>
              <a:buFontTx/>
              <a:buNone/>
            </a:pPr>
            <a:r>
              <a:rPr lang="de-DE" sz="1400" b="1" dirty="0" err="1" smtClean="0">
                <a:solidFill>
                  <a:srgbClr val="4F81BD">
                    <a:lumMod val="50000"/>
                  </a:srgbClr>
                </a:solidFill>
                <a:latin typeface="Arial" pitchFamily="34" charset="0"/>
                <a:cs typeface="Arial" pitchFamily="34" charset="0"/>
              </a:rPr>
              <a:t>of</a:t>
            </a:r>
            <a:r>
              <a:rPr lang="de-DE" sz="1400" b="1" dirty="0" smtClean="0">
                <a:solidFill>
                  <a:srgbClr val="4F81BD">
                    <a:lumMod val="50000"/>
                  </a:srgbClr>
                </a:solidFill>
                <a:latin typeface="Arial" pitchFamily="34" charset="0"/>
                <a:cs typeface="Arial" pitchFamily="34" charset="0"/>
              </a:rPr>
              <a:t>  </a:t>
            </a:r>
            <a:r>
              <a:rPr lang="de-DE" sz="1400" b="1" dirty="0" err="1" smtClean="0">
                <a:solidFill>
                  <a:srgbClr val="4F81BD">
                    <a:lumMod val="50000"/>
                  </a:srgbClr>
                </a:solidFill>
                <a:latin typeface="Arial" pitchFamily="34" charset="0"/>
                <a:cs typeface="Arial" pitchFamily="34" charset="0"/>
              </a:rPr>
              <a:t>the</a:t>
            </a:r>
            <a:r>
              <a:rPr lang="de-DE" sz="1400" b="1" dirty="0" smtClean="0">
                <a:solidFill>
                  <a:srgbClr val="4F81BD">
                    <a:lumMod val="50000"/>
                  </a:srgbClr>
                </a:solidFill>
                <a:latin typeface="Arial" pitchFamily="34" charset="0"/>
                <a:cs typeface="Arial" pitchFamily="34" charset="0"/>
              </a:rPr>
              <a:t> N </a:t>
            </a:r>
            <a:r>
              <a:rPr lang="de-DE" sz="1400" b="1" dirty="0" err="1" smtClean="0">
                <a:solidFill>
                  <a:srgbClr val="4F81BD">
                    <a:lumMod val="50000"/>
                  </a:srgbClr>
                </a:solidFill>
                <a:latin typeface="Arial" pitchFamily="34" charset="0"/>
                <a:cs typeface="Arial" pitchFamily="34" charset="0"/>
              </a:rPr>
              <a:t>axis</a:t>
            </a:r>
            <a:r>
              <a:rPr lang="de-DE" sz="1400" b="1" dirty="0" smtClean="0">
                <a:solidFill>
                  <a:srgbClr val="4F81BD">
                    <a:lumMod val="50000"/>
                  </a:srgbClr>
                </a:solidFill>
                <a:latin typeface="Arial" pitchFamily="34" charset="0"/>
                <a:cs typeface="Arial" pitchFamily="34" charset="0"/>
              </a:rPr>
              <a:t>.</a:t>
            </a:r>
          </a:p>
          <a:p>
            <a:pPr fontAlgn="auto">
              <a:lnSpc>
                <a:spcPct val="100000"/>
              </a:lnSpc>
              <a:spcBef>
                <a:spcPts val="0"/>
              </a:spcBef>
              <a:spcAft>
                <a:spcPts val="0"/>
              </a:spcAft>
              <a:buFontTx/>
              <a:buNone/>
            </a:pPr>
            <a:r>
              <a:rPr lang="de-DE" sz="1400" b="1" dirty="0" smtClean="0">
                <a:solidFill>
                  <a:srgbClr val="4F81BD">
                    <a:lumMod val="50000"/>
                  </a:srgbClr>
                </a:solidFill>
                <a:latin typeface="Arial" pitchFamily="34" charset="0"/>
                <a:cs typeface="Arial" pitchFamily="34" charset="0"/>
              </a:rPr>
              <a:t>The </a:t>
            </a:r>
            <a:r>
              <a:rPr lang="de-DE" sz="1400" b="1" dirty="0" err="1" smtClean="0">
                <a:solidFill>
                  <a:srgbClr val="4F81BD">
                    <a:lumMod val="50000"/>
                  </a:srgbClr>
                </a:solidFill>
                <a:latin typeface="Arial" pitchFamily="34" charset="0"/>
                <a:cs typeface="Arial" pitchFamily="34" charset="0"/>
              </a:rPr>
              <a:t>scene</a:t>
            </a:r>
            <a:r>
              <a:rPr lang="de-DE" sz="1400" b="1" dirty="0" smtClean="0">
                <a:solidFill>
                  <a:srgbClr val="4F81BD">
                    <a:lumMod val="50000"/>
                  </a:srgbClr>
                </a:solidFill>
                <a:latin typeface="Arial" pitchFamily="34" charset="0"/>
                <a:cs typeface="Arial" pitchFamily="34" charset="0"/>
              </a:rPr>
              <a:t> outside </a:t>
            </a:r>
            <a:r>
              <a:rPr lang="de-DE" sz="1400" b="1" dirty="0" err="1" smtClean="0">
                <a:solidFill>
                  <a:srgbClr val="4F81BD">
                    <a:lumMod val="50000"/>
                  </a:srgbClr>
                </a:solidFill>
                <a:latin typeface="Arial" pitchFamily="34" charset="0"/>
                <a:cs typeface="Arial" pitchFamily="34" charset="0"/>
              </a:rPr>
              <a:t>the</a:t>
            </a:r>
            <a:r>
              <a:rPr lang="de-DE" sz="1400" b="1" dirty="0" smtClean="0">
                <a:solidFill>
                  <a:srgbClr val="4F81BD">
                    <a:lumMod val="50000"/>
                  </a:srgbClr>
                </a:solidFill>
                <a:latin typeface="Arial" pitchFamily="34" charset="0"/>
                <a:cs typeface="Arial" pitchFamily="34" charset="0"/>
              </a:rPr>
              <a:t> </a:t>
            </a:r>
            <a:r>
              <a:rPr lang="de-DE" sz="1400" b="1" dirty="0" err="1" smtClean="0">
                <a:solidFill>
                  <a:srgbClr val="4F81BD">
                    <a:lumMod val="50000"/>
                  </a:srgbClr>
                </a:solidFill>
                <a:latin typeface="Arial" pitchFamily="34" charset="0"/>
                <a:cs typeface="Arial" pitchFamily="34" charset="0"/>
              </a:rPr>
              <a:t>shadow</a:t>
            </a:r>
            <a:r>
              <a:rPr lang="de-DE" sz="1400" b="1" dirty="0" smtClean="0">
                <a:solidFill>
                  <a:srgbClr val="4F81BD">
                    <a:lumMod val="50000"/>
                  </a:srgbClr>
                </a:solidFill>
                <a:latin typeface="Arial" pitchFamily="34" charset="0"/>
                <a:cs typeface="Arial" pitchFamily="34" charset="0"/>
              </a:rPr>
              <a:t> </a:t>
            </a:r>
            <a:r>
              <a:rPr lang="de-DE" sz="1400" b="1" dirty="0" err="1" smtClean="0">
                <a:solidFill>
                  <a:srgbClr val="4F81BD">
                    <a:lumMod val="50000"/>
                  </a:srgbClr>
                </a:solidFill>
                <a:latin typeface="Arial" pitchFamily="34" charset="0"/>
                <a:cs typeface="Arial" pitchFamily="34" charset="0"/>
              </a:rPr>
              <a:t>is</a:t>
            </a:r>
            <a:r>
              <a:rPr lang="de-DE" sz="1400" b="1" dirty="0" smtClean="0">
                <a:solidFill>
                  <a:srgbClr val="4F81BD">
                    <a:lumMod val="50000"/>
                  </a:srgbClr>
                </a:solidFill>
                <a:latin typeface="Arial" pitchFamily="34" charset="0"/>
                <a:cs typeface="Arial" pitchFamily="34" charset="0"/>
              </a:rPr>
              <a:t> in</a:t>
            </a:r>
          </a:p>
          <a:p>
            <a:pPr fontAlgn="auto">
              <a:lnSpc>
                <a:spcPct val="100000"/>
              </a:lnSpc>
              <a:spcBef>
                <a:spcPts val="0"/>
              </a:spcBef>
              <a:spcAft>
                <a:spcPts val="0"/>
              </a:spcAft>
              <a:buFontTx/>
              <a:buNone/>
            </a:pPr>
            <a:r>
              <a:rPr lang="de-DE" sz="1400" b="1" dirty="0" smtClean="0">
                <a:solidFill>
                  <a:srgbClr val="4F81BD">
                    <a:lumMod val="50000"/>
                  </a:srgbClr>
                </a:solidFill>
                <a:latin typeface="Arial" pitchFamily="34" charset="0"/>
                <a:cs typeface="Arial" pitchFamily="34" charset="0"/>
              </a:rPr>
              <a:t>The DN </a:t>
            </a:r>
            <a:r>
              <a:rPr lang="de-DE" sz="1400" b="1" dirty="0" err="1" smtClean="0">
                <a:solidFill>
                  <a:srgbClr val="4F81BD">
                    <a:lumMod val="50000"/>
                  </a:srgbClr>
                </a:solidFill>
                <a:latin typeface="Arial" pitchFamily="34" charset="0"/>
                <a:cs typeface="Arial" pitchFamily="34" charset="0"/>
              </a:rPr>
              <a:t>range</a:t>
            </a:r>
            <a:r>
              <a:rPr lang="de-DE" sz="1400" b="1" dirty="0" smtClean="0">
                <a:solidFill>
                  <a:srgbClr val="4F81BD">
                    <a:lumMod val="50000"/>
                  </a:srgbClr>
                </a:solidFill>
                <a:latin typeface="Arial" pitchFamily="34" charset="0"/>
                <a:cs typeface="Arial" pitchFamily="34" charset="0"/>
              </a:rPr>
              <a:t> </a:t>
            </a:r>
            <a:r>
              <a:rPr lang="de-DE" sz="1400" b="1" dirty="0" err="1" smtClean="0">
                <a:solidFill>
                  <a:srgbClr val="4F81BD">
                    <a:lumMod val="50000"/>
                  </a:srgbClr>
                </a:solidFill>
                <a:latin typeface="Arial" pitchFamily="34" charset="0"/>
                <a:cs typeface="Arial" pitchFamily="34" charset="0"/>
              </a:rPr>
              <a:t>between</a:t>
            </a:r>
            <a:r>
              <a:rPr lang="de-DE" sz="1400" b="1" dirty="0" smtClean="0">
                <a:solidFill>
                  <a:srgbClr val="4F81BD">
                    <a:lumMod val="50000"/>
                  </a:srgbClr>
                </a:solidFill>
                <a:latin typeface="Arial" pitchFamily="34" charset="0"/>
                <a:cs typeface="Arial" pitchFamily="34" charset="0"/>
              </a:rPr>
              <a:t> 400 </a:t>
            </a:r>
            <a:r>
              <a:rPr lang="de-DE" sz="1400" b="1" dirty="0" err="1" smtClean="0">
                <a:solidFill>
                  <a:srgbClr val="4F81BD">
                    <a:lumMod val="50000"/>
                  </a:srgbClr>
                </a:solidFill>
                <a:latin typeface="Arial" pitchFamily="34" charset="0"/>
                <a:cs typeface="Arial" pitchFamily="34" charset="0"/>
              </a:rPr>
              <a:t>and</a:t>
            </a:r>
            <a:r>
              <a:rPr lang="de-DE" sz="1400" b="1" dirty="0" smtClean="0">
                <a:solidFill>
                  <a:srgbClr val="4F81BD">
                    <a:lumMod val="50000"/>
                  </a:srgbClr>
                </a:solidFill>
                <a:latin typeface="Arial" pitchFamily="34" charset="0"/>
                <a:cs typeface="Arial" pitchFamily="34" charset="0"/>
              </a:rPr>
              <a:t> 5373  </a:t>
            </a:r>
          </a:p>
          <a:p>
            <a:pPr fontAlgn="auto">
              <a:lnSpc>
                <a:spcPct val="100000"/>
              </a:lnSpc>
              <a:spcBef>
                <a:spcPts val="0"/>
              </a:spcBef>
              <a:spcAft>
                <a:spcPts val="0"/>
              </a:spcAft>
              <a:buFontTx/>
              <a:buNone/>
            </a:pPr>
            <a:endParaRPr lang="de-DE" sz="1400" b="1" dirty="0">
              <a:solidFill>
                <a:srgbClr val="4F81BD">
                  <a:lumMod val="50000"/>
                </a:srgbClr>
              </a:solidFill>
              <a:latin typeface="Arial" pitchFamily="34" charset="0"/>
              <a:cs typeface="Arial" pitchFamily="34" charset="0"/>
            </a:endParaRPr>
          </a:p>
          <a:p>
            <a:pPr fontAlgn="auto">
              <a:lnSpc>
                <a:spcPct val="100000"/>
              </a:lnSpc>
              <a:spcBef>
                <a:spcPts val="0"/>
              </a:spcBef>
              <a:spcAft>
                <a:spcPts val="0"/>
              </a:spcAft>
              <a:buFontTx/>
              <a:buNone/>
            </a:pPr>
            <a:endParaRPr lang="de-DE" sz="1400" b="1" dirty="0" smtClean="0">
              <a:solidFill>
                <a:srgbClr val="4F81BD">
                  <a:lumMod val="50000"/>
                </a:srgbClr>
              </a:solidFill>
              <a:latin typeface="Arial" pitchFamily="34" charset="0"/>
              <a:cs typeface="Arial" pitchFamily="34" charset="0"/>
            </a:endParaRPr>
          </a:p>
          <a:p>
            <a:pPr fontAlgn="auto">
              <a:lnSpc>
                <a:spcPct val="100000"/>
              </a:lnSpc>
              <a:spcBef>
                <a:spcPts val="0"/>
              </a:spcBef>
              <a:spcAft>
                <a:spcPts val="0"/>
              </a:spcAft>
              <a:buFontTx/>
              <a:buNone/>
            </a:pPr>
            <a:endParaRPr lang="de-DE" sz="1400" b="1" dirty="0">
              <a:solidFill>
                <a:srgbClr val="4F81BD">
                  <a:lumMod val="50000"/>
                </a:srgbClr>
              </a:solidFill>
              <a:latin typeface="Arial" pitchFamily="34" charset="0"/>
              <a:cs typeface="Arial" pitchFamily="34" charset="0"/>
            </a:endParaRPr>
          </a:p>
          <a:p>
            <a:pPr fontAlgn="auto">
              <a:lnSpc>
                <a:spcPct val="100000"/>
              </a:lnSpc>
              <a:spcBef>
                <a:spcPts val="0"/>
              </a:spcBef>
              <a:spcAft>
                <a:spcPts val="0"/>
              </a:spcAft>
              <a:buFontTx/>
              <a:buNone/>
            </a:pPr>
            <a:endParaRPr lang="de-DE" sz="1400" b="1" dirty="0" smtClean="0">
              <a:solidFill>
                <a:srgbClr val="4F81BD">
                  <a:lumMod val="50000"/>
                </a:srgbClr>
              </a:solidFill>
              <a:latin typeface="Arial" pitchFamily="34" charset="0"/>
              <a:cs typeface="Arial" pitchFamily="34" charset="0"/>
            </a:endParaRPr>
          </a:p>
          <a:p>
            <a:pPr fontAlgn="auto">
              <a:lnSpc>
                <a:spcPct val="100000"/>
              </a:lnSpc>
              <a:spcBef>
                <a:spcPts val="0"/>
              </a:spcBef>
              <a:spcAft>
                <a:spcPts val="0"/>
              </a:spcAft>
              <a:buFontTx/>
              <a:buNone/>
            </a:pPr>
            <a:endParaRPr lang="de-DE" sz="1400" b="1" dirty="0">
              <a:solidFill>
                <a:srgbClr val="4F81BD">
                  <a:lumMod val="50000"/>
                </a:srgbClr>
              </a:solidFill>
              <a:latin typeface="Arial" pitchFamily="34" charset="0"/>
              <a:cs typeface="Arial" pitchFamily="34" charset="0"/>
            </a:endParaRPr>
          </a:p>
          <a:p>
            <a:pPr fontAlgn="auto">
              <a:lnSpc>
                <a:spcPct val="100000"/>
              </a:lnSpc>
              <a:spcBef>
                <a:spcPts val="0"/>
              </a:spcBef>
              <a:spcAft>
                <a:spcPts val="0"/>
              </a:spcAft>
              <a:buFontTx/>
              <a:buNone/>
            </a:pPr>
            <a:endParaRPr lang="de-DE" sz="1400" b="1" dirty="0" smtClean="0">
              <a:solidFill>
                <a:srgbClr val="4F81BD">
                  <a:lumMod val="50000"/>
                </a:srgbClr>
              </a:solidFill>
              <a:latin typeface="Arial" pitchFamily="34" charset="0"/>
              <a:cs typeface="Arial" pitchFamily="34" charset="0"/>
            </a:endParaRPr>
          </a:p>
          <a:p>
            <a:pPr fontAlgn="auto">
              <a:lnSpc>
                <a:spcPct val="100000"/>
              </a:lnSpc>
              <a:spcBef>
                <a:spcPts val="0"/>
              </a:spcBef>
              <a:spcAft>
                <a:spcPts val="0"/>
              </a:spcAft>
              <a:buFontTx/>
              <a:buNone/>
            </a:pPr>
            <a:endParaRPr lang="de-DE" sz="1400" b="1" dirty="0">
              <a:solidFill>
                <a:srgbClr val="4F81BD">
                  <a:lumMod val="50000"/>
                </a:srgbClr>
              </a:solidFill>
              <a:latin typeface="Arial" pitchFamily="34" charset="0"/>
              <a:cs typeface="Arial" pitchFamily="34" charset="0"/>
            </a:endParaRPr>
          </a:p>
          <a:p>
            <a:pPr fontAlgn="auto">
              <a:lnSpc>
                <a:spcPct val="100000"/>
              </a:lnSpc>
              <a:spcBef>
                <a:spcPts val="0"/>
              </a:spcBef>
              <a:spcAft>
                <a:spcPts val="0"/>
              </a:spcAft>
              <a:buFontTx/>
              <a:buNone/>
            </a:pPr>
            <a:endParaRPr lang="de-DE" sz="1400" b="1" dirty="0" smtClean="0">
              <a:solidFill>
                <a:srgbClr val="4F81BD">
                  <a:lumMod val="50000"/>
                </a:srgbClr>
              </a:solidFill>
              <a:latin typeface="Arial" pitchFamily="34" charset="0"/>
              <a:cs typeface="Arial" pitchFamily="34" charset="0"/>
            </a:endParaRPr>
          </a:p>
          <a:p>
            <a:pPr fontAlgn="auto">
              <a:lnSpc>
                <a:spcPct val="100000"/>
              </a:lnSpc>
              <a:spcBef>
                <a:spcPts val="0"/>
              </a:spcBef>
              <a:spcAft>
                <a:spcPts val="0"/>
              </a:spcAft>
              <a:buFontTx/>
              <a:buNone/>
            </a:pPr>
            <a:endParaRPr lang="de-DE" sz="1400" b="1" dirty="0">
              <a:solidFill>
                <a:srgbClr val="4F81BD">
                  <a:lumMod val="50000"/>
                </a:srgbClr>
              </a:solidFill>
              <a:latin typeface="Arial" pitchFamily="34" charset="0"/>
              <a:cs typeface="Arial" pitchFamily="34" charset="0"/>
            </a:endParaRPr>
          </a:p>
          <a:p>
            <a:pPr fontAlgn="auto">
              <a:lnSpc>
                <a:spcPct val="100000"/>
              </a:lnSpc>
              <a:spcBef>
                <a:spcPts val="0"/>
              </a:spcBef>
              <a:spcAft>
                <a:spcPts val="0"/>
              </a:spcAft>
              <a:buFontTx/>
              <a:buNone/>
            </a:pPr>
            <a:r>
              <a:rPr lang="de-DE" sz="1400" b="1" dirty="0" smtClean="0">
                <a:solidFill>
                  <a:srgbClr val="4F81BD">
                    <a:lumMod val="50000"/>
                  </a:srgbClr>
                </a:solidFill>
                <a:latin typeface="Arial" pitchFamily="34" charset="0"/>
                <a:cs typeface="Arial" pitchFamily="34" charset="0"/>
              </a:rPr>
              <a:t>The </a:t>
            </a:r>
            <a:r>
              <a:rPr lang="de-DE" sz="1400" b="1" dirty="0" err="1" smtClean="0">
                <a:solidFill>
                  <a:srgbClr val="4F81BD">
                    <a:lumMod val="50000"/>
                  </a:srgbClr>
                </a:solidFill>
                <a:latin typeface="Arial" pitchFamily="34" charset="0"/>
                <a:cs typeface="Arial" pitchFamily="34" charset="0"/>
              </a:rPr>
              <a:t>low</a:t>
            </a:r>
            <a:r>
              <a:rPr lang="de-DE" sz="1400" b="1" dirty="0" smtClean="0">
                <a:solidFill>
                  <a:srgbClr val="4F81BD">
                    <a:lumMod val="50000"/>
                  </a:srgbClr>
                </a:solidFill>
                <a:latin typeface="Arial" pitchFamily="34" charset="0"/>
                <a:cs typeface="Arial" pitchFamily="34" charset="0"/>
              </a:rPr>
              <a:t> DN range </a:t>
            </a:r>
            <a:r>
              <a:rPr lang="de-DE" sz="1400" b="1" dirty="0" err="1" smtClean="0">
                <a:solidFill>
                  <a:srgbClr val="4F81BD">
                    <a:lumMod val="50000"/>
                  </a:srgbClr>
                </a:solidFill>
                <a:latin typeface="Arial" pitchFamily="34" charset="0"/>
                <a:cs typeface="Arial" pitchFamily="34" charset="0"/>
              </a:rPr>
              <a:t>and</a:t>
            </a:r>
            <a:r>
              <a:rPr lang="de-DE" sz="1400" b="1" dirty="0" smtClean="0">
                <a:solidFill>
                  <a:srgbClr val="4F81BD">
                    <a:lumMod val="50000"/>
                  </a:srgbClr>
                </a:solidFill>
                <a:latin typeface="Arial" pitchFamily="34" charset="0"/>
                <a:cs typeface="Arial" pitchFamily="34" charset="0"/>
              </a:rPr>
              <a:t> a </a:t>
            </a:r>
            <a:r>
              <a:rPr lang="de-DE" sz="1400" b="1" dirty="0" err="1" smtClean="0">
                <a:solidFill>
                  <a:srgbClr val="4F81BD">
                    <a:lumMod val="50000"/>
                  </a:srgbClr>
                </a:solidFill>
                <a:latin typeface="Arial" pitchFamily="34" charset="0"/>
                <a:cs typeface="Arial" pitchFamily="34" charset="0"/>
              </a:rPr>
              <a:t>full</a:t>
            </a:r>
            <a:r>
              <a:rPr lang="de-DE" sz="1400" b="1" dirty="0" smtClean="0">
                <a:solidFill>
                  <a:srgbClr val="4F81BD">
                    <a:lumMod val="50000"/>
                  </a:srgbClr>
                </a:solidFill>
                <a:latin typeface="Arial" pitchFamily="34" charset="0"/>
                <a:cs typeface="Arial" pitchFamily="34" charset="0"/>
              </a:rPr>
              <a:t> </a:t>
            </a:r>
            <a:r>
              <a:rPr lang="de-DE" sz="1400" b="1" dirty="0" err="1" smtClean="0">
                <a:solidFill>
                  <a:srgbClr val="4F81BD">
                    <a:lumMod val="50000"/>
                  </a:srgbClr>
                </a:solidFill>
                <a:latin typeface="Arial" pitchFamily="34" charset="0"/>
                <a:cs typeface="Arial" pitchFamily="34" charset="0"/>
              </a:rPr>
              <a:t>scale</a:t>
            </a:r>
            <a:r>
              <a:rPr lang="de-DE" sz="1400" b="1" dirty="0" smtClean="0">
                <a:solidFill>
                  <a:srgbClr val="4F81BD">
                    <a:lumMod val="50000"/>
                  </a:srgbClr>
                </a:solidFill>
                <a:latin typeface="Arial" pitchFamily="34" charset="0"/>
                <a:cs typeface="Arial" pitchFamily="34" charset="0"/>
              </a:rPr>
              <a:t> N </a:t>
            </a:r>
            <a:r>
              <a:rPr lang="de-DE" sz="1400" b="1" dirty="0" err="1" smtClean="0">
                <a:solidFill>
                  <a:srgbClr val="4F81BD">
                    <a:lumMod val="50000"/>
                  </a:srgbClr>
                </a:solidFill>
                <a:latin typeface="Arial" pitchFamily="34" charset="0"/>
                <a:cs typeface="Arial" pitchFamily="34" charset="0"/>
              </a:rPr>
              <a:t>axis</a:t>
            </a:r>
            <a:r>
              <a:rPr lang="de-DE" sz="1400" b="1" dirty="0" smtClean="0">
                <a:solidFill>
                  <a:srgbClr val="4F81BD">
                    <a:lumMod val="50000"/>
                  </a:srgbClr>
                </a:solidFill>
                <a:latin typeface="Arial" pitchFamily="34" charset="0"/>
                <a:cs typeface="Arial" pitchFamily="34" charset="0"/>
              </a:rPr>
              <a:t>.</a:t>
            </a:r>
          </a:p>
          <a:p>
            <a:pPr fontAlgn="auto">
              <a:lnSpc>
                <a:spcPct val="100000"/>
              </a:lnSpc>
              <a:spcBef>
                <a:spcPts val="0"/>
              </a:spcBef>
              <a:spcAft>
                <a:spcPts val="0"/>
              </a:spcAft>
              <a:buFontTx/>
              <a:buNone/>
            </a:pPr>
            <a:r>
              <a:rPr lang="de-DE" sz="1400" b="1" dirty="0" smtClean="0">
                <a:solidFill>
                  <a:srgbClr val="4F81BD">
                    <a:lumMod val="50000"/>
                  </a:srgbClr>
                </a:solidFill>
                <a:latin typeface="Arial" pitchFamily="34" charset="0"/>
                <a:cs typeface="Arial" pitchFamily="34" charset="0"/>
              </a:rPr>
              <a:t>The </a:t>
            </a:r>
            <a:r>
              <a:rPr lang="de-DE" sz="1400" b="1" dirty="0" err="1" smtClean="0">
                <a:solidFill>
                  <a:srgbClr val="4F81BD">
                    <a:lumMod val="50000"/>
                  </a:srgbClr>
                </a:solidFill>
                <a:latin typeface="Arial" pitchFamily="34" charset="0"/>
                <a:cs typeface="Arial" pitchFamily="34" charset="0"/>
              </a:rPr>
              <a:t>scene</a:t>
            </a:r>
            <a:r>
              <a:rPr lang="de-DE" sz="1400" b="1" dirty="0" smtClean="0">
                <a:solidFill>
                  <a:srgbClr val="4F81BD">
                    <a:lumMod val="50000"/>
                  </a:srgbClr>
                </a:solidFill>
                <a:latin typeface="Arial" pitchFamily="34" charset="0"/>
                <a:cs typeface="Arial" pitchFamily="34" charset="0"/>
              </a:rPr>
              <a:t> in </a:t>
            </a:r>
            <a:r>
              <a:rPr lang="de-DE" sz="1400" b="1" dirty="0" err="1" smtClean="0">
                <a:solidFill>
                  <a:srgbClr val="4F81BD">
                    <a:lumMod val="50000"/>
                  </a:srgbClr>
                </a:solidFill>
                <a:latin typeface="Arial" pitchFamily="34" charset="0"/>
                <a:cs typeface="Arial" pitchFamily="34" charset="0"/>
              </a:rPr>
              <a:t>the</a:t>
            </a:r>
            <a:r>
              <a:rPr lang="de-DE" sz="1400" b="1" dirty="0" smtClean="0">
                <a:solidFill>
                  <a:srgbClr val="4F81BD">
                    <a:lumMod val="50000"/>
                  </a:srgbClr>
                </a:solidFill>
                <a:latin typeface="Arial" pitchFamily="34" charset="0"/>
                <a:cs typeface="Arial" pitchFamily="34" charset="0"/>
              </a:rPr>
              <a:t> </a:t>
            </a:r>
            <a:r>
              <a:rPr lang="de-DE" sz="1400" b="1" dirty="0" err="1" smtClean="0">
                <a:solidFill>
                  <a:srgbClr val="4F81BD">
                    <a:lumMod val="50000"/>
                  </a:srgbClr>
                </a:solidFill>
                <a:latin typeface="Arial" pitchFamily="34" charset="0"/>
                <a:cs typeface="Arial" pitchFamily="34" charset="0"/>
              </a:rPr>
              <a:t>shadow</a:t>
            </a:r>
            <a:r>
              <a:rPr lang="de-DE" sz="1400" b="1" dirty="0" smtClean="0">
                <a:solidFill>
                  <a:srgbClr val="4F81BD">
                    <a:lumMod val="50000"/>
                  </a:srgbClr>
                </a:solidFill>
                <a:latin typeface="Arial" pitchFamily="34" charset="0"/>
                <a:cs typeface="Arial" pitchFamily="34" charset="0"/>
              </a:rPr>
              <a:t> </a:t>
            </a:r>
            <a:r>
              <a:rPr lang="de-DE" sz="1400" b="1" dirty="0" err="1" smtClean="0">
                <a:solidFill>
                  <a:srgbClr val="4F81BD">
                    <a:lumMod val="50000"/>
                  </a:srgbClr>
                </a:solidFill>
                <a:latin typeface="Arial" pitchFamily="34" charset="0"/>
                <a:cs typeface="Arial" pitchFamily="34" charset="0"/>
              </a:rPr>
              <a:t>is</a:t>
            </a:r>
            <a:r>
              <a:rPr lang="de-DE" sz="1400" b="1" dirty="0" smtClean="0">
                <a:solidFill>
                  <a:srgbClr val="4F81BD">
                    <a:lumMod val="50000"/>
                  </a:srgbClr>
                </a:solidFill>
                <a:latin typeface="Arial" pitchFamily="34" charset="0"/>
                <a:cs typeface="Arial" pitchFamily="34" charset="0"/>
              </a:rPr>
              <a:t> </a:t>
            </a:r>
            <a:r>
              <a:rPr lang="de-DE" sz="1400" b="1" dirty="0" err="1" smtClean="0">
                <a:solidFill>
                  <a:srgbClr val="4F81BD">
                    <a:lumMod val="50000"/>
                  </a:srgbClr>
                </a:solidFill>
                <a:latin typeface="Arial" pitchFamily="34" charset="0"/>
                <a:cs typeface="Arial" pitchFamily="34" charset="0"/>
              </a:rPr>
              <a:t>hiding</a:t>
            </a:r>
            <a:endParaRPr lang="de-DE" sz="1400" b="1" dirty="0" smtClean="0">
              <a:solidFill>
                <a:srgbClr val="4F81BD">
                  <a:lumMod val="50000"/>
                </a:srgbClr>
              </a:solidFill>
              <a:latin typeface="Arial" pitchFamily="34" charset="0"/>
              <a:cs typeface="Arial" pitchFamily="34" charset="0"/>
            </a:endParaRPr>
          </a:p>
          <a:p>
            <a:pPr fontAlgn="auto">
              <a:lnSpc>
                <a:spcPct val="100000"/>
              </a:lnSpc>
              <a:spcBef>
                <a:spcPts val="0"/>
              </a:spcBef>
              <a:spcAft>
                <a:spcPts val="0"/>
              </a:spcAft>
              <a:buFontTx/>
              <a:buNone/>
            </a:pPr>
            <a:r>
              <a:rPr lang="de-DE" sz="1400" b="1" dirty="0" smtClean="0">
                <a:solidFill>
                  <a:srgbClr val="4F81BD">
                    <a:lumMod val="50000"/>
                  </a:srgbClr>
                </a:solidFill>
                <a:latin typeface="Arial" pitchFamily="34" charset="0"/>
                <a:cs typeface="Arial" pitchFamily="34" charset="0"/>
              </a:rPr>
              <a:t> In </a:t>
            </a:r>
            <a:r>
              <a:rPr lang="de-DE" sz="1400" b="1" dirty="0" err="1" smtClean="0">
                <a:solidFill>
                  <a:srgbClr val="4F81BD">
                    <a:lumMod val="50000"/>
                  </a:srgbClr>
                </a:solidFill>
                <a:latin typeface="Arial" pitchFamily="34" charset="0"/>
                <a:cs typeface="Arial" pitchFamily="34" charset="0"/>
              </a:rPr>
              <a:t>the</a:t>
            </a:r>
            <a:r>
              <a:rPr lang="de-DE" sz="1400" b="1" dirty="0" smtClean="0">
                <a:solidFill>
                  <a:srgbClr val="4F81BD">
                    <a:lumMod val="50000"/>
                  </a:srgbClr>
                </a:solidFill>
                <a:latin typeface="Arial" pitchFamily="34" charset="0"/>
                <a:cs typeface="Arial" pitchFamily="34" charset="0"/>
              </a:rPr>
              <a:t> DN range </a:t>
            </a:r>
            <a:r>
              <a:rPr lang="de-DE" sz="1400" b="1" dirty="0" err="1" smtClean="0">
                <a:solidFill>
                  <a:srgbClr val="4F81BD">
                    <a:lumMod val="50000"/>
                  </a:srgbClr>
                </a:solidFill>
                <a:latin typeface="Arial" pitchFamily="34" charset="0"/>
                <a:cs typeface="Arial" pitchFamily="34" charset="0"/>
              </a:rPr>
              <a:t>between</a:t>
            </a:r>
            <a:r>
              <a:rPr lang="de-DE" sz="1400" b="1" dirty="0" smtClean="0">
                <a:solidFill>
                  <a:srgbClr val="4F81BD">
                    <a:lumMod val="50000"/>
                  </a:srgbClr>
                </a:solidFill>
                <a:latin typeface="Arial" pitchFamily="34" charset="0"/>
                <a:cs typeface="Arial" pitchFamily="34" charset="0"/>
              </a:rPr>
              <a:t> 310 </a:t>
            </a:r>
            <a:r>
              <a:rPr lang="de-DE" sz="1400" b="1" dirty="0" err="1" smtClean="0">
                <a:solidFill>
                  <a:srgbClr val="4F81BD">
                    <a:lumMod val="50000"/>
                  </a:srgbClr>
                </a:solidFill>
                <a:latin typeface="Arial" pitchFamily="34" charset="0"/>
                <a:cs typeface="Arial" pitchFamily="34" charset="0"/>
              </a:rPr>
              <a:t>and</a:t>
            </a:r>
            <a:r>
              <a:rPr lang="de-DE" sz="1400" b="1" dirty="0" smtClean="0">
                <a:solidFill>
                  <a:srgbClr val="4F81BD">
                    <a:lumMod val="50000"/>
                  </a:srgbClr>
                </a:solidFill>
                <a:latin typeface="Arial" pitchFamily="34" charset="0"/>
                <a:cs typeface="Arial" pitchFamily="34" charset="0"/>
              </a:rPr>
              <a:t> 400</a:t>
            </a:r>
            <a:endParaRPr lang="en-US" sz="1400" b="1" dirty="0">
              <a:solidFill>
                <a:srgbClr val="4F81BD">
                  <a:lumMod val="50000"/>
                </a:srgbClr>
              </a:solidFill>
              <a:latin typeface="Arial" pitchFamily="34" charset="0"/>
              <a:cs typeface="Arial" pitchFamily="34" charset="0"/>
            </a:endParaRPr>
          </a:p>
        </p:txBody>
      </p:sp>
      <p:cxnSp>
        <p:nvCxnSpPr>
          <p:cNvPr id="3" name="Straight Connector 2"/>
          <p:cNvCxnSpPr/>
          <p:nvPr/>
        </p:nvCxnSpPr>
        <p:spPr>
          <a:xfrm>
            <a:off x="1676400" y="4851398"/>
            <a:ext cx="12954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371600" y="1600200"/>
            <a:ext cx="29718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30317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sp>
        <p:nvSpPr>
          <p:cNvPr id="3" name="TextBox 2"/>
          <p:cNvSpPr txBox="1"/>
          <p:nvPr/>
        </p:nvSpPr>
        <p:spPr>
          <a:xfrm>
            <a:off x="6870970" y="1143000"/>
            <a:ext cx="1960152" cy="4616648"/>
          </a:xfrm>
          <a:prstGeom prst="rect">
            <a:avLst/>
          </a:prstGeom>
          <a:noFill/>
        </p:spPr>
        <p:txBody>
          <a:bodyPr wrap="none" rtlCol="0">
            <a:spAutoFit/>
          </a:bodyPr>
          <a:lstStyle/>
          <a:p>
            <a:pPr fontAlgn="auto">
              <a:lnSpc>
                <a:spcPct val="100000"/>
              </a:lnSpc>
              <a:spcBef>
                <a:spcPts val="0"/>
              </a:spcBef>
              <a:spcAft>
                <a:spcPts val="0"/>
              </a:spcAft>
              <a:buFontTx/>
              <a:buNone/>
            </a:pPr>
            <a:r>
              <a:rPr lang="en-US" sz="1400" b="1" dirty="0" smtClean="0">
                <a:solidFill>
                  <a:srgbClr val="4F81BD">
                    <a:lumMod val="50000"/>
                  </a:srgbClr>
                </a:solidFill>
                <a:latin typeface="Calibri"/>
              </a:rPr>
              <a:t>The scene </a:t>
            </a:r>
          </a:p>
          <a:p>
            <a:pPr fontAlgn="auto">
              <a:lnSpc>
                <a:spcPct val="100000"/>
              </a:lnSpc>
              <a:spcBef>
                <a:spcPts val="0"/>
              </a:spcBef>
              <a:spcAft>
                <a:spcPts val="0"/>
              </a:spcAft>
              <a:buFontTx/>
              <a:buNone/>
            </a:pPr>
            <a:r>
              <a:rPr lang="en-US" sz="1400" b="1" dirty="0" smtClean="0">
                <a:solidFill>
                  <a:srgbClr val="4F81BD">
                    <a:lumMod val="50000"/>
                  </a:srgbClr>
                </a:solidFill>
                <a:latin typeface="Calibri"/>
              </a:rPr>
              <a:t>“under the shadow”</a:t>
            </a:r>
          </a:p>
          <a:p>
            <a:pPr fontAlgn="auto">
              <a:lnSpc>
                <a:spcPct val="100000"/>
              </a:lnSpc>
              <a:spcBef>
                <a:spcPts val="0"/>
              </a:spcBef>
              <a:spcAft>
                <a:spcPts val="0"/>
              </a:spcAft>
              <a:buFontTx/>
              <a:buNone/>
            </a:pPr>
            <a:endParaRPr lang="en-US" sz="1400" b="1" dirty="0">
              <a:solidFill>
                <a:srgbClr val="4F81BD">
                  <a:lumMod val="50000"/>
                </a:srgbClr>
              </a:solidFill>
              <a:latin typeface="Calibri"/>
            </a:endParaRPr>
          </a:p>
          <a:p>
            <a:pPr fontAlgn="auto">
              <a:lnSpc>
                <a:spcPct val="100000"/>
              </a:lnSpc>
              <a:spcBef>
                <a:spcPts val="0"/>
              </a:spcBef>
              <a:spcAft>
                <a:spcPts val="0"/>
              </a:spcAft>
              <a:buFontTx/>
              <a:buNone/>
            </a:pPr>
            <a:r>
              <a:rPr lang="en-US" sz="1400" b="1" dirty="0" smtClean="0">
                <a:solidFill>
                  <a:srgbClr val="4F81BD">
                    <a:lumMod val="50000"/>
                  </a:srgbClr>
                </a:solidFill>
                <a:latin typeface="Calibri"/>
              </a:rPr>
              <a:t>DN(min) = 278</a:t>
            </a:r>
          </a:p>
          <a:p>
            <a:pPr fontAlgn="auto">
              <a:lnSpc>
                <a:spcPct val="100000"/>
              </a:lnSpc>
              <a:spcBef>
                <a:spcPts val="0"/>
              </a:spcBef>
              <a:spcAft>
                <a:spcPts val="0"/>
              </a:spcAft>
              <a:buFontTx/>
              <a:buNone/>
            </a:pPr>
            <a:r>
              <a:rPr lang="en-US" sz="1400" b="1" dirty="0" smtClean="0">
                <a:solidFill>
                  <a:srgbClr val="4F81BD">
                    <a:lumMod val="50000"/>
                  </a:srgbClr>
                </a:solidFill>
                <a:latin typeface="Calibri"/>
              </a:rPr>
              <a:t>DN(max) = 400</a:t>
            </a:r>
          </a:p>
          <a:p>
            <a:pPr fontAlgn="auto">
              <a:lnSpc>
                <a:spcPct val="100000"/>
              </a:lnSpc>
              <a:spcBef>
                <a:spcPts val="0"/>
              </a:spcBef>
              <a:spcAft>
                <a:spcPts val="0"/>
              </a:spcAft>
              <a:buFontTx/>
              <a:buNone/>
            </a:pPr>
            <a:endParaRPr lang="en-US" sz="1400" b="1" dirty="0">
              <a:solidFill>
                <a:srgbClr val="4F81BD">
                  <a:lumMod val="50000"/>
                </a:srgbClr>
              </a:solidFill>
              <a:latin typeface="Calibri"/>
            </a:endParaRPr>
          </a:p>
          <a:p>
            <a:pPr fontAlgn="auto">
              <a:lnSpc>
                <a:spcPct val="100000"/>
              </a:lnSpc>
              <a:spcBef>
                <a:spcPts val="0"/>
              </a:spcBef>
              <a:spcAft>
                <a:spcPts val="0"/>
              </a:spcAft>
              <a:buFontTx/>
              <a:buNone/>
            </a:pPr>
            <a:endParaRPr lang="en-US" sz="1400" b="1" dirty="0" smtClean="0">
              <a:solidFill>
                <a:srgbClr val="4F81BD">
                  <a:lumMod val="50000"/>
                </a:srgbClr>
              </a:solidFill>
              <a:latin typeface="Calibri"/>
            </a:endParaRPr>
          </a:p>
          <a:p>
            <a:pPr fontAlgn="auto">
              <a:lnSpc>
                <a:spcPct val="100000"/>
              </a:lnSpc>
              <a:spcBef>
                <a:spcPts val="0"/>
              </a:spcBef>
              <a:spcAft>
                <a:spcPts val="0"/>
              </a:spcAft>
              <a:buFontTx/>
              <a:buNone/>
            </a:pPr>
            <a:endParaRPr lang="en-US" sz="1400" b="1" dirty="0">
              <a:solidFill>
                <a:srgbClr val="4F81BD">
                  <a:lumMod val="50000"/>
                </a:srgbClr>
              </a:solidFill>
              <a:latin typeface="Calibri"/>
            </a:endParaRPr>
          </a:p>
          <a:p>
            <a:pPr fontAlgn="auto">
              <a:lnSpc>
                <a:spcPct val="100000"/>
              </a:lnSpc>
              <a:spcBef>
                <a:spcPts val="0"/>
              </a:spcBef>
              <a:spcAft>
                <a:spcPts val="0"/>
              </a:spcAft>
              <a:buFontTx/>
              <a:buNone/>
            </a:pPr>
            <a:endParaRPr lang="en-US" sz="1400" b="1" dirty="0">
              <a:solidFill>
                <a:srgbClr val="4F81BD">
                  <a:lumMod val="50000"/>
                </a:srgbClr>
              </a:solidFill>
              <a:latin typeface="Calibri"/>
            </a:endParaRPr>
          </a:p>
          <a:p>
            <a:pPr fontAlgn="auto">
              <a:lnSpc>
                <a:spcPct val="100000"/>
              </a:lnSpc>
              <a:spcBef>
                <a:spcPts val="0"/>
              </a:spcBef>
              <a:spcAft>
                <a:spcPts val="0"/>
              </a:spcAft>
              <a:buFontTx/>
              <a:buNone/>
            </a:pPr>
            <a:endParaRPr lang="en-US" sz="1400" b="1" dirty="0" smtClean="0">
              <a:solidFill>
                <a:srgbClr val="4F81BD">
                  <a:lumMod val="50000"/>
                </a:srgbClr>
              </a:solidFill>
              <a:latin typeface="Calibri"/>
            </a:endParaRPr>
          </a:p>
          <a:p>
            <a:pPr fontAlgn="auto">
              <a:lnSpc>
                <a:spcPct val="100000"/>
              </a:lnSpc>
              <a:spcBef>
                <a:spcPts val="0"/>
              </a:spcBef>
              <a:spcAft>
                <a:spcPts val="0"/>
              </a:spcAft>
              <a:buFontTx/>
              <a:buNone/>
            </a:pPr>
            <a:endParaRPr lang="en-US" sz="1400" b="1" dirty="0">
              <a:solidFill>
                <a:srgbClr val="4F81BD">
                  <a:lumMod val="50000"/>
                </a:srgbClr>
              </a:solidFill>
              <a:latin typeface="Calibri"/>
            </a:endParaRPr>
          </a:p>
          <a:p>
            <a:pPr fontAlgn="auto">
              <a:lnSpc>
                <a:spcPct val="100000"/>
              </a:lnSpc>
              <a:spcBef>
                <a:spcPts val="0"/>
              </a:spcBef>
              <a:spcAft>
                <a:spcPts val="0"/>
              </a:spcAft>
              <a:buFontTx/>
              <a:buNone/>
            </a:pPr>
            <a:endParaRPr lang="en-US" sz="1400" b="1" dirty="0" smtClean="0">
              <a:solidFill>
                <a:srgbClr val="4F81BD">
                  <a:lumMod val="50000"/>
                </a:srgbClr>
              </a:solidFill>
              <a:latin typeface="Calibri"/>
            </a:endParaRPr>
          </a:p>
          <a:p>
            <a:pPr fontAlgn="auto">
              <a:lnSpc>
                <a:spcPct val="100000"/>
              </a:lnSpc>
              <a:spcBef>
                <a:spcPts val="0"/>
              </a:spcBef>
              <a:spcAft>
                <a:spcPts val="0"/>
              </a:spcAft>
              <a:buFontTx/>
              <a:buNone/>
            </a:pPr>
            <a:endParaRPr lang="en-US" sz="1400" b="1" dirty="0">
              <a:solidFill>
                <a:srgbClr val="4F81BD">
                  <a:lumMod val="50000"/>
                </a:srgbClr>
              </a:solidFill>
              <a:latin typeface="Calibri"/>
            </a:endParaRPr>
          </a:p>
          <a:p>
            <a:pPr fontAlgn="auto">
              <a:lnSpc>
                <a:spcPct val="100000"/>
              </a:lnSpc>
              <a:spcBef>
                <a:spcPts val="0"/>
              </a:spcBef>
              <a:spcAft>
                <a:spcPts val="0"/>
              </a:spcAft>
              <a:buFontTx/>
              <a:buNone/>
            </a:pPr>
            <a:endParaRPr lang="en-US" sz="1400" b="1" dirty="0" smtClean="0">
              <a:solidFill>
                <a:srgbClr val="4F81BD">
                  <a:lumMod val="50000"/>
                </a:srgbClr>
              </a:solidFill>
              <a:latin typeface="Calibri"/>
            </a:endParaRPr>
          </a:p>
          <a:p>
            <a:pPr fontAlgn="auto">
              <a:lnSpc>
                <a:spcPct val="100000"/>
              </a:lnSpc>
              <a:spcBef>
                <a:spcPts val="0"/>
              </a:spcBef>
              <a:spcAft>
                <a:spcPts val="0"/>
              </a:spcAft>
              <a:buFontTx/>
              <a:buNone/>
            </a:pPr>
            <a:endParaRPr lang="en-US" sz="1400" b="1" dirty="0">
              <a:solidFill>
                <a:srgbClr val="4F81BD">
                  <a:lumMod val="50000"/>
                </a:srgbClr>
              </a:solidFill>
              <a:latin typeface="Calibri"/>
            </a:endParaRPr>
          </a:p>
          <a:p>
            <a:pPr fontAlgn="auto">
              <a:lnSpc>
                <a:spcPct val="100000"/>
              </a:lnSpc>
              <a:spcBef>
                <a:spcPts val="0"/>
              </a:spcBef>
              <a:spcAft>
                <a:spcPts val="0"/>
              </a:spcAft>
              <a:buFontTx/>
              <a:buNone/>
            </a:pPr>
            <a:endParaRPr lang="en-US" sz="1400" b="1" dirty="0" smtClean="0">
              <a:solidFill>
                <a:srgbClr val="4F81BD">
                  <a:lumMod val="50000"/>
                </a:srgbClr>
              </a:solidFill>
              <a:latin typeface="Calibri"/>
            </a:endParaRPr>
          </a:p>
          <a:p>
            <a:pPr fontAlgn="auto">
              <a:lnSpc>
                <a:spcPct val="100000"/>
              </a:lnSpc>
              <a:spcBef>
                <a:spcPts val="0"/>
              </a:spcBef>
              <a:spcAft>
                <a:spcPts val="0"/>
              </a:spcAft>
              <a:buFontTx/>
              <a:buNone/>
            </a:pPr>
            <a:endParaRPr lang="en-US" sz="1400" b="1" dirty="0" smtClean="0">
              <a:solidFill>
                <a:srgbClr val="4F81BD">
                  <a:lumMod val="50000"/>
                </a:srgbClr>
              </a:solidFill>
              <a:latin typeface="Calibri"/>
            </a:endParaRPr>
          </a:p>
          <a:p>
            <a:pPr fontAlgn="auto">
              <a:lnSpc>
                <a:spcPct val="100000"/>
              </a:lnSpc>
              <a:spcBef>
                <a:spcPts val="0"/>
              </a:spcBef>
              <a:spcAft>
                <a:spcPts val="0"/>
              </a:spcAft>
              <a:buFontTx/>
              <a:buNone/>
            </a:pPr>
            <a:r>
              <a:rPr lang="en-US" sz="1400" b="1" dirty="0" smtClean="0">
                <a:solidFill>
                  <a:srgbClr val="4F81BD">
                    <a:lumMod val="50000"/>
                  </a:srgbClr>
                </a:solidFill>
                <a:latin typeface="Calibri"/>
              </a:rPr>
              <a:t>The illumination is from</a:t>
            </a:r>
          </a:p>
          <a:p>
            <a:pPr fontAlgn="auto">
              <a:lnSpc>
                <a:spcPct val="100000"/>
              </a:lnSpc>
              <a:spcBef>
                <a:spcPts val="0"/>
              </a:spcBef>
              <a:spcAft>
                <a:spcPts val="0"/>
              </a:spcAft>
              <a:buFontTx/>
              <a:buNone/>
            </a:pPr>
            <a:r>
              <a:rPr lang="en-US" sz="1400" b="1" dirty="0">
                <a:solidFill>
                  <a:srgbClr val="4F81BD">
                    <a:lumMod val="50000"/>
                  </a:srgbClr>
                </a:solidFill>
                <a:latin typeface="Calibri"/>
              </a:rPr>
              <a:t>t</a:t>
            </a:r>
            <a:r>
              <a:rPr lang="en-US" sz="1400" b="1" dirty="0" smtClean="0">
                <a:solidFill>
                  <a:srgbClr val="4F81BD">
                    <a:lumMod val="50000"/>
                  </a:srgbClr>
                </a:solidFill>
                <a:latin typeface="Calibri"/>
              </a:rPr>
              <a:t>he left</a:t>
            </a:r>
          </a:p>
          <a:p>
            <a:pPr fontAlgn="auto">
              <a:lnSpc>
                <a:spcPct val="100000"/>
              </a:lnSpc>
              <a:spcBef>
                <a:spcPts val="0"/>
              </a:spcBef>
              <a:spcAft>
                <a:spcPts val="0"/>
              </a:spcAft>
              <a:buFontTx/>
              <a:buNone/>
            </a:pPr>
            <a:r>
              <a:rPr lang="en-US" sz="1400" b="1" dirty="0" smtClean="0">
                <a:solidFill>
                  <a:srgbClr val="4F81BD">
                    <a:lumMod val="50000"/>
                  </a:srgbClr>
                </a:solidFill>
                <a:latin typeface="Calibri"/>
              </a:rPr>
              <a:t>A reflection from the </a:t>
            </a:r>
          </a:p>
          <a:p>
            <a:pPr fontAlgn="auto">
              <a:lnSpc>
                <a:spcPct val="100000"/>
              </a:lnSpc>
              <a:spcBef>
                <a:spcPts val="0"/>
              </a:spcBef>
              <a:spcAft>
                <a:spcPts val="0"/>
              </a:spcAft>
              <a:buFontTx/>
              <a:buNone/>
            </a:pPr>
            <a:r>
              <a:rPr lang="en-US" sz="1400" b="1" dirty="0">
                <a:solidFill>
                  <a:srgbClr val="4F81BD">
                    <a:lumMod val="50000"/>
                  </a:srgbClr>
                </a:solidFill>
                <a:latin typeface="Calibri"/>
              </a:rPr>
              <a:t>c</a:t>
            </a:r>
            <a:r>
              <a:rPr lang="en-US" sz="1400" b="1" dirty="0" smtClean="0">
                <a:solidFill>
                  <a:srgbClr val="4F81BD">
                    <a:lumMod val="50000"/>
                  </a:srgbClr>
                </a:solidFill>
                <a:latin typeface="Calibri"/>
              </a:rPr>
              <a:t>rater rim</a:t>
            </a:r>
            <a:endParaRPr lang="en-US" sz="1400" b="1" dirty="0">
              <a:solidFill>
                <a:srgbClr val="4F81BD">
                  <a:lumMod val="50000"/>
                </a:srgbClr>
              </a:solidFill>
              <a:latin typeface="Calibri"/>
            </a:endParaRPr>
          </a:p>
        </p:txBody>
      </p:sp>
    </p:spTree>
    <p:extLst>
      <p:ext uri="{BB962C8B-B14F-4D97-AF65-F5344CB8AC3E}">
        <p14:creationId xmlns:p14="http://schemas.microsoft.com/office/powerpoint/2010/main" val="2068239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Tree>
    <p:extLst>
      <p:ext uri="{BB962C8B-B14F-4D97-AF65-F5344CB8AC3E}">
        <p14:creationId xmlns:p14="http://schemas.microsoft.com/office/powerpoint/2010/main" val="2068239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548680"/>
            <a:ext cx="8208912" cy="738187"/>
          </a:xfrm>
        </p:spPr>
        <p:txBody>
          <a:bodyPr/>
          <a:lstStyle/>
          <a:p>
            <a:r>
              <a:rPr lang="de-DE" dirty="0" smtClean="0"/>
              <a:t>CCD </a:t>
            </a:r>
            <a:r>
              <a:rPr lang="de-DE" dirty="0" err="1" smtClean="0"/>
              <a:t>vs</a:t>
            </a:r>
            <a:r>
              <a:rPr lang="de-DE" dirty="0" smtClean="0"/>
              <a:t> CIS – First </a:t>
            </a:r>
            <a:r>
              <a:rPr lang="de-DE" dirty="0" err="1" smtClean="0"/>
              <a:t>conclusion</a:t>
            </a:r>
            <a:r>
              <a:rPr lang="de-DE" dirty="0" smtClean="0"/>
              <a:t/>
            </a:r>
            <a:br>
              <a:rPr lang="de-DE" dirty="0" smtClean="0"/>
            </a:br>
            <a:r>
              <a:rPr lang="de-DE" dirty="0" smtClean="0"/>
              <a:t/>
            </a:r>
            <a:br>
              <a:rPr lang="de-DE" dirty="0" smtClean="0"/>
            </a:br>
            <a:endParaRPr lang="de-DE" dirty="0"/>
          </a:p>
        </p:txBody>
      </p:sp>
      <p:sp>
        <p:nvSpPr>
          <p:cNvPr id="3" name="Inhaltsplatzhalter 2"/>
          <p:cNvSpPr>
            <a:spLocks noGrp="1"/>
          </p:cNvSpPr>
          <p:nvPr>
            <p:ph idx="1"/>
          </p:nvPr>
        </p:nvSpPr>
        <p:spPr>
          <a:xfrm>
            <a:off x="611560" y="1268760"/>
            <a:ext cx="7992888" cy="4896544"/>
          </a:xfrm>
        </p:spPr>
        <p:txBody>
          <a:bodyPr>
            <a:normAutofit/>
          </a:bodyPr>
          <a:lstStyle/>
          <a:p>
            <a:pPr marL="0" indent="0">
              <a:buNone/>
            </a:pPr>
            <a:endParaRPr lang="en-US" sz="2400" dirty="0" smtClean="0"/>
          </a:p>
          <a:p>
            <a:pPr marL="0" indent="0">
              <a:buNone/>
            </a:pPr>
            <a:endParaRPr lang="de-DE" sz="2400" dirty="0"/>
          </a:p>
        </p:txBody>
      </p:sp>
      <p:sp>
        <p:nvSpPr>
          <p:cNvPr id="4" name="Foliennummernplatzhalter 3"/>
          <p:cNvSpPr>
            <a:spLocks noGrp="1"/>
          </p:cNvSpPr>
          <p:nvPr>
            <p:ph type="sldNum" sz="quarter" idx="10"/>
          </p:nvPr>
        </p:nvSpPr>
        <p:spPr/>
        <p:txBody>
          <a:bodyPr/>
          <a:lstStyle/>
          <a:p>
            <a:pPr>
              <a:defRPr/>
            </a:pPr>
            <a:r>
              <a:rPr lang="de-DE" smtClean="0"/>
              <a:t>www.DLR.de  •  Chart </a:t>
            </a:r>
            <a:fld id="{3506621A-C0A4-4A0C-B85C-C8F5CD15F720}" type="slidenum">
              <a:rPr lang="de-DE" smtClean="0"/>
              <a:pPr>
                <a:defRPr/>
              </a:pPr>
              <a:t>55</a:t>
            </a:fld>
            <a:endParaRPr lang="de-DE" dirty="0"/>
          </a:p>
        </p:txBody>
      </p:sp>
      <p:sp>
        <p:nvSpPr>
          <p:cNvPr id="7" name="Textfeld 6"/>
          <p:cNvSpPr txBox="1"/>
          <p:nvPr/>
        </p:nvSpPr>
        <p:spPr>
          <a:xfrm>
            <a:off x="457200" y="1295400"/>
            <a:ext cx="8001000" cy="3426579"/>
          </a:xfrm>
          <a:prstGeom prst="rect">
            <a:avLst/>
          </a:prstGeom>
          <a:noFill/>
        </p:spPr>
        <p:txBody>
          <a:bodyPr wrap="square" rtlCol="0">
            <a:spAutoFit/>
          </a:bodyPr>
          <a:lstStyle/>
          <a:p>
            <a:r>
              <a:rPr lang="de-DE" sz="2000" dirty="0" smtClean="0"/>
              <a:t> </a:t>
            </a:r>
            <a:r>
              <a:rPr lang="de-DE" sz="2000" dirty="0" err="1" smtClean="0"/>
              <a:t>There</a:t>
            </a:r>
            <a:r>
              <a:rPr lang="de-DE" sz="2000" dirty="0" smtClean="0"/>
              <a:t> </a:t>
            </a:r>
            <a:r>
              <a:rPr lang="de-DE" sz="2000" dirty="0" err="1" smtClean="0"/>
              <a:t>is</a:t>
            </a:r>
            <a:r>
              <a:rPr lang="de-DE" sz="2000" dirty="0" smtClean="0"/>
              <a:t> no </a:t>
            </a:r>
            <a:r>
              <a:rPr lang="de-DE" sz="2000" dirty="0" err="1" smtClean="0"/>
              <a:t>clear</a:t>
            </a:r>
            <a:r>
              <a:rPr lang="de-DE" sz="2000" dirty="0" smtClean="0"/>
              <a:t> </a:t>
            </a:r>
            <a:r>
              <a:rPr lang="de-DE" sz="2000" dirty="0" err="1" smtClean="0"/>
              <a:t>winner</a:t>
            </a:r>
            <a:endParaRPr lang="de-DE" sz="2000" dirty="0" smtClean="0"/>
          </a:p>
          <a:p>
            <a:pPr>
              <a:buNone/>
            </a:pPr>
            <a:endParaRPr lang="de-DE" sz="2000" dirty="0" smtClean="0"/>
          </a:p>
          <a:p>
            <a:r>
              <a:rPr lang="en-US" sz="2000" dirty="0" smtClean="0"/>
              <a:t>Generally, it can be said that </a:t>
            </a:r>
            <a:r>
              <a:rPr lang="en-US" sz="2000" dirty="0" err="1" smtClean="0"/>
              <a:t>CCDs</a:t>
            </a:r>
            <a:r>
              <a:rPr lang="en-US" sz="2000" dirty="0" smtClean="0"/>
              <a:t> are still very interesting candidates for planetary imagers because of their electro-optical performance, their availability and heritage</a:t>
            </a:r>
            <a:r>
              <a:rPr lang="de-DE" sz="2000" dirty="0" smtClean="0"/>
              <a:t> </a:t>
            </a:r>
          </a:p>
          <a:p>
            <a:endParaRPr lang="de-DE" sz="2000" dirty="0" smtClean="0"/>
          </a:p>
          <a:p>
            <a:r>
              <a:rPr lang="de-DE" sz="2000" dirty="0" smtClean="0"/>
              <a:t>Low </a:t>
            </a:r>
            <a:r>
              <a:rPr lang="de-DE" sz="2000" dirty="0" err="1" smtClean="0"/>
              <a:t>mass</a:t>
            </a:r>
            <a:r>
              <a:rPr lang="de-DE" sz="2000" dirty="0" smtClean="0"/>
              <a:t>, power, high </a:t>
            </a:r>
            <a:r>
              <a:rPr lang="de-DE" sz="2000" dirty="0" err="1" smtClean="0"/>
              <a:t>frame</a:t>
            </a:r>
            <a:r>
              <a:rPr lang="de-DE" sz="2000" dirty="0" smtClean="0"/>
              <a:t> rate, </a:t>
            </a:r>
            <a:r>
              <a:rPr lang="de-DE" sz="2000" dirty="0" err="1" smtClean="0"/>
              <a:t>radiation</a:t>
            </a:r>
            <a:r>
              <a:rPr lang="de-DE" sz="2000" dirty="0" smtClean="0"/>
              <a:t>: CIS </a:t>
            </a:r>
            <a:r>
              <a:rPr lang="de-DE" sz="2000" dirty="0" err="1" smtClean="0"/>
              <a:t>have</a:t>
            </a:r>
            <a:r>
              <a:rPr lang="de-DE" sz="2000" dirty="0" smtClean="0"/>
              <a:t> (</a:t>
            </a:r>
            <a:r>
              <a:rPr lang="de-DE" sz="2000" dirty="0" err="1" smtClean="0"/>
              <a:t>potentially</a:t>
            </a:r>
            <a:r>
              <a:rPr lang="de-DE" sz="2000" dirty="0" smtClean="0"/>
              <a:t>) </a:t>
            </a:r>
            <a:r>
              <a:rPr lang="de-DE" sz="2000" dirty="0" err="1" smtClean="0"/>
              <a:t>advantages</a:t>
            </a:r>
            <a:endParaRPr lang="de-DE" sz="2000" dirty="0" smtClean="0"/>
          </a:p>
          <a:p>
            <a:endParaRPr lang="de-DE" sz="2000" dirty="0" smtClean="0"/>
          </a:p>
          <a:p>
            <a:pPr>
              <a:buNone/>
            </a:pPr>
            <a:r>
              <a:rPr lang="de-DE" sz="2000" dirty="0" smtClean="0"/>
              <a:t>((</a:t>
            </a:r>
            <a:r>
              <a:rPr lang="de-DE" sz="2000" b="1" dirty="0" smtClean="0"/>
              <a:t>CCD = FPGA                                                             CMOS= ASIC))</a:t>
            </a:r>
            <a:endParaRPr lang="de-DE" sz="2000" b="1" dirty="0"/>
          </a:p>
        </p:txBody>
      </p:sp>
    </p:spTree>
    <p:extLst>
      <p:ext uri="{BB962C8B-B14F-4D97-AF65-F5344CB8AC3E}">
        <p14:creationId xmlns:p14="http://schemas.microsoft.com/office/powerpoint/2010/main" val="34109186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548680"/>
            <a:ext cx="8208912" cy="738187"/>
          </a:xfrm>
        </p:spPr>
        <p:txBody>
          <a:bodyPr/>
          <a:lstStyle/>
          <a:p>
            <a:r>
              <a:rPr lang="de-DE" dirty="0" smtClean="0"/>
              <a:t>Future Mission &amp; </a:t>
            </a:r>
            <a:r>
              <a:rPr lang="de-DE" dirty="0" err="1" smtClean="0"/>
              <a:t>Requirements</a:t>
            </a:r>
            <a:r>
              <a:rPr lang="de-DE" dirty="0" smtClean="0"/>
              <a:t/>
            </a:r>
            <a:br>
              <a:rPr lang="de-DE" dirty="0" smtClean="0"/>
            </a:br>
            <a:r>
              <a:rPr lang="de-DE" dirty="0" smtClean="0"/>
              <a:t/>
            </a:r>
            <a:br>
              <a:rPr lang="de-DE" dirty="0" smtClean="0"/>
            </a:br>
            <a:endParaRPr lang="de-DE" dirty="0"/>
          </a:p>
        </p:txBody>
      </p:sp>
      <p:sp>
        <p:nvSpPr>
          <p:cNvPr id="3" name="Inhaltsplatzhalter 2"/>
          <p:cNvSpPr>
            <a:spLocks noGrp="1"/>
          </p:cNvSpPr>
          <p:nvPr>
            <p:ph idx="1"/>
          </p:nvPr>
        </p:nvSpPr>
        <p:spPr>
          <a:xfrm>
            <a:off x="533400" y="1268760"/>
            <a:ext cx="7992888" cy="4896544"/>
          </a:xfrm>
        </p:spPr>
        <p:txBody>
          <a:bodyPr>
            <a:normAutofit/>
          </a:bodyPr>
          <a:lstStyle/>
          <a:p>
            <a:pPr marL="0" indent="0"/>
            <a:r>
              <a:rPr lang="en-US" dirty="0" smtClean="0"/>
              <a:t>There are no doubts that the exploration of Mars will continue with </a:t>
            </a:r>
            <a:r>
              <a:rPr lang="en-US" dirty="0" err="1" smtClean="0"/>
              <a:t>landers</a:t>
            </a:r>
            <a:r>
              <a:rPr lang="en-US" dirty="0" smtClean="0"/>
              <a:t> and sets of imaging instruments</a:t>
            </a:r>
            <a:r>
              <a:rPr lang="de-DE" dirty="0" smtClean="0"/>
              <a:t> </a:t>
            </a:r>
          </a:p>
          <a:p>
            <a:pPr marL="0" indent="0"/>
            <a:endParaRPr lang="de-DE" dirty="0" smtClean="0"/>
          </a:p>
          <a:p>
            <a:pPr marL="0" indent="0"/>
            <a:r>
              <a:rPr lang="en-US" dirty="0" smtClean="0"/>
              <a:t>autonomous, small robotic vehicles with low power but highly sensitive imaging instruments are required </a:t>
            </a:r>
          </a:p>
          <a:p>
            <a:pPr marL="0" indent="0"/>
            <a:endParaRPr lang="en-US" dirty="0" smtClean="0"/>
          </a:p>
          <a:p>
            <a:pPr marL="0" indent="0"/>
            <a:r>
              <a:rPr lang="en-US" dirty="0" smtClean="0"/>
              <a:t>Asteroid and comet sample and return mission: It requires high sensitive but low power imaging instruments with sufficiently high frame rate for object navigation, approach and sample acquisition.</a:t>
            </a:r>
            <a:endParaRPr lang="de-DE" dirty="0" smtClean="0"/>
          </a:p>
          <a:p>
            <a:pPr>
              <a:buNone/>
            </a:pPr>
            <a:endParaRPr lang="de-DE" dirty="0" smtClean="0"/>
          </a:p>
          <a:p>
            <a:r>
              <a:rPr lang="en-US" dirty="0" smtClean="0"/>
              <a:t>The exploration the large (habitable-) moons in our solar system which could contain liquid water below their ice-crust (e.g. </a:t>
            </a:r>
            <a:r>
              <a:rPr lang="en-US" dirty="0" err="1" smtClean="0"/>
              <a:t>Europa</a:t>
            </a:r>
            <a:r>
              <a:rPr lang="en-US" dirty="0" smtClean="0"/>
              <a:t> and Ganymede at Jupiter) </a:t>
            </a:r>
            <a:r>
              <a:rPr lang="de-DE" dirty="0" smtClean="0">
                <a:sym typeface="Wingdings"/>
              </a:rPr>
              <a:t> </a:t>
            </a:r>
            <a:r>
              <a:rPr lang="de-DE" dirty="0" err="1" smtClean="0">
                <a:sym typeface="Wingdings"/>
              </a:rPr>
              <a:t>radiation</a:t>
            </a:r>
            <a:r>
              <a:rPr lang="de-DE" dirty="0" smtClean="0">
                <a:sym typeface="Wingdings"/>
              </a:rPr>
              <a:t> </a:t>
            </a:r>
            <a:r>
              <a:rPr lang="de-DE" dirty="0" err="1" smtClean="0">
                <a:sym typeface="Wingdings"/>
              </a:rPr>
              <a:t>hardness</a:t>
            </a:r>
            <a:r>
              <a:rPr lang="de-DE" dirty="0" smtClean="0">
                <a:sym typeface="Wingdings"/>
              </a:rPr>
              <a:t> </a:t>
            </a:r>
            <a:r>
              <a:rPr lang="de-DE" dirty="0" err="1" smtClean="0">
                <a:sym typeface="Wingdings"/>
              </a:rPr>
              <a:t>is</a:t>
            </a:r>
            <a:r>
              <a:rPr lang="de-DE" dirty="0" smtClean="0">
                <a:sym typeface="Wingdings"/>
              </a:rPr>
              <a:t> a </a:t>
            </a:r>
            <a:r>
              <a:rPr lang="de-DE" dirty="0" err="1" smtClean="0">
                <a:sym typeface="Wingdings"/>
              </a:rPr>
              <a:t>key</a:t>
            </a:r>
            <a:r>
              <a:rPr lang="de-DE" dirty="0" smtClean="0">
                <a:sym typeface="Wingdings"/>
              </a:rPr>
              <a:t> </a:t>
            </a:r>
            <a:r>
              <a:rPr lang="de-DE" dirty="0" err="1" smtClean="0">
                <a:sym typeface="Wingdings"/>
              </a:rPr>
              <a:t>issue</a:t>
            </a:r>
            <a:endParaRPr lang="de-DE" dirty="0" smtClean="0">
              <a:sym typeface="Wingdings"/>
            </a:endParaRPr>
          </a:p>
          <a:p>
            <a:endParaRPr lang="de-DE" dirty="0" smtClean="0">
              <a:sym typeface="Wingdings"/>
            </a:endParaRPr>
          </a:p>
          <a:p>
            <a:r>
              <a:rPr lang="de-DE" dirty="0" err="1" smtClean="0">
                <a:sym typeface="Wingdings"/>
              </a:rPr>
              <a:t>Exoplanet</a:t>
            </a:r>
            <a:r>
              <a:rPr lang="de-DE" dirty="0" smtClean="0">
                <a:sym typeface="Wingdings"/>
              </a:rPr>
              <a:t>: </a:t>
            </a:r>
            <a:r>
              <a:rPr lang="de-DE" dirty="0" err="1" smtClean="0">
                <a:sym typeface="Wingdings"/>
              </a:rPr>
              <a:t>detection</a:t>
            </a:r>
            <a:r>
              <a:rPr lang="de-DE" dirty="0" smtClean="0">
                <a:sym typeface="Wingdings"/>
              </a:rPr>
              <a:t> and </a:t>
            </a:r>
            <a:r>
              <a:rPr lang="de-DE" dirty="0" err="1" smtClean="0">
                <a:sym typeface="Wingdings"/>
              </a:rPr>
              <a:t>characterization</a:t>
            </a:r>
            <a:r>
              <a:rPr lang="de-DE" dirty="0" smtClean="0">
                <a:sym typeface="Wingdings"/>
              </a:rPr>
              <a:t>: high </a:t>
            </a:r>
            <a:r>
              <a:rPr lang="de-DE" dirty="0" err="1" smtClean="0">
                <a:sym typeface="Wingdings"/>
              </a:rPr>
              <a:t>electro-optical</a:t>
            </a:r>
            <a:r>
              <a:rPr lang="de-DE" dirty="0" smtClean="0">
                <a:sym typeface="Wingdings"/>
              </a:rPr>
              <a:t> </a:t>
            </a:r>
            <a:r>
              <a:rPr lang="de-DE" dirty="0" err="1" smtClean="0">
                <a:sym typeface="Wingdings"/>
              </a:rPr>
              <a:t>performace</a:t>
            </a:r>
            <a:r>
              <a:rPr lang="de-DE" dirty="0" smtClean="0">
                <a:sym typeface="Wingdings"/>
              </a:rPr>
              <a:t> (QE, </a:t>
            </a:r>
            <a:r>
              <a:rPr lang="de-DE" dirty="0" err="1" smtClean="0">
                <a:sym typeface="Wingdings"/>
              </a:rPr>
              <a:t>dynamic</a:t>
            </a:r>
            <a:r>
              <a:rPr lang="de-DE" dirty="0" smtClean="0">
                <a:sym typeface="Wingdings"/>
              </a:rPr>
              <a:t> </a:t>
            </a:r>
            <a:r>
              <a:rPr lang="de-DE" dirty="0" err="1" smtClean="0">
                <a:sym typeface="Wingdings"/>
              </a:rPr>
              <a:t>range</a:t>
            </a:r>
            <a:r>
              <a:rPr lang="de-DE" dirty="0" smtClean="0">
                <a:sym typeface="Wingdings"/>
              </a:rPr>
              <a:t>, </a:t>
            </a:r>
            <a:r>
              <a:rPr lang="de-DE" dirty="0" err="1" smtClean="0">
                <a:sym typeface="Wingdings"/>
              </a:rPr>
              <a:t>low</a:t>
            </a:r>
            <a:r>
              <a:rPr lang="de-DE" dirty="0" smtClean="0">
                <a:sym typeface="Wingdings"/>
              </a:rPr>
              <a:t> </a:t>
            </a:r>
            <a:r>
              <a:rPr lang="de-DE" dirty="0" err="1" smtClean="0">
                <a:sym typeface="Wingdings"/>
              </a:rPr>
              <a:t>frame</a:t>
            </a:r>
            <a:r>
              <a:rPr lang="de-DE" dirty="0" smtClean="0">
                <a:sym typeface="Wingdings"/>
              </a:rPr>
              <a:t> rate)</a:t>
            </a:r>
            <a:endParaRPr lang="en-US" dirty="0" smtClean="0"/>
          </a:p>
        </p:txBody>
      </p:sp>
      <p:sp>
        <p:nvSpPr>
          <p:cNvPr id="4" name="Foliennummernplatzhalter 3"/>
          <p:cNvSpPr>
            <a:spLocks noGrp="1"/>
          </p:cNvSpPr>
          <p:nvPr>
            <p:ph type="sldNum" sz="quarter" idx="10"/>
          </p:nvPr>
        </p:nvSpPr>
        <p:spPr/>
        <p:txBody>
          <a:bodyPr/>
          <a:lstStyle/>
          <a:p>
            <a:pPr>
              <a:defRPr/>
            </a:pPr>
            <a:r>
              <a:rPr lang="de-DE" smtClean="0"/>
              <a:t>www.DLR.de  •  Chart </a:t>
            </a:r>
            <a:fld id="{3506621A-C0A4-4A0C-B85C-C8F5CD15F720}" type="slidenum">
              <a:rPr lang="de-DE" smtClean="0"/>
              <a:pPr>
                <a:defRPr/>
              </a:pPr>
              <a:t>56</a:t>
            </a:fld>
            <a:endParaRPr lang="de-DE" dirty="0"/>
          </a:p>
        </p:txBody>
      </p:sp>
    </p:spTree>
    <p:extLst>
      <p:ext uri="{BB962C8B-B14F-4D97-AF65-F5344CB8AC3E}">
        <p14:creationId xmlns:p14="http://schemas.microsoft.com/office/powerpoint/2010/main" val="22985426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548680"/>
            <a:ext cx="8208912" cy="738187"/>
          </a:xfrm>
        </p:spPr>
        <p:txBody>
          <a:bodyPr/>
          <a:lstStyle/>
          <a:p>
            <a:r>
              <a:rPr lang="de-DE" dirty="0" err="1" smtClean="0"/>
              <a:t>Summary</a:t>
            </a:r>
            <a:r>
              <a:rPr lang="de-DE" dirty="0" smtClean="0"/>
              <a:t> &amp; </a:t>
            </a:r>
            <a:r>
              <a:rPr lang="de-DE" dirty="0" err="1" smtClean="0"/>
              <a:t>Conclusions</a:t>
            </a:r>
            <a:r>
              <a:rPr lang="de-DE" dirty="0" smtClean="0"/>
              <a:t/>
            </a:r>
            <a:br>
              <a:rPr lang="de-DE" dirty="0" smtClean="0"/>
            </a:br>
            <a:r>
              <a:rPr lang="de-DE" dirty="0" smtClean="0"/>
              <a:t/>
            </a:r>
            <a:br>
              <a:rPr lang="de-DE" dirty="0" smtClean="0"/>
            </a:br>
            <a:endParaRPr lang="de-DE" dirty="0"/>
          </a:p>
        </p:txBody>
      </p:sp>
      <p:sp>
        <p:nvSpPr>
          <p:cNvPr id="3" name="Inhaltsplatzhalter 2"/>
          <p:cNvSpPr>
            <a:spLocks noGrp="1"/>
          </p:cNvSpPr>
          <p:nvPr>
            <p:ph idx="1"/>
          </p:nvPr>
        </p:nvSpPr>
        <p:spPr>
          <a:xfrm>
            <a:off x="611560" y="1268760"/>
            <a:ext cx="7992888" cy="4896544"/>
          </a:xfrm>
        </p:spPr>
        <p:txBody>
          <a:bodyPr>
            <a:normAutofit/>
          </a:bodyPr>
          <a:lstStyle/>
          <a:p>
            <a:pPr marL="0" indent="0">
              <a:buNone/>
            </a:pPr>
            <a:r>
              <a:rPr lang="de-DE" b="1" dirty="0" smtClean="0"/>
              <a:t>Summary </a:t>
            </a:r>
            <a:r>
              <a:rPr lang="de-DE" b="1" dirty="0" err="1" smtClean="0"/>
              <a:t>and</a:t>
            </a:r>
            <a:r>
              <a:rPr lang="de-DE" b="1" dirty="0" smtClean="0"/>
              <a:t> </a:t>
            </a:r>
            <a:r>
              <a:rPr lang="de-DE" b="1" dirty="0" err="1" smtClean="0"/>
              <a:t>Conclusion</a:t>
            </a:r>
            <a:r>
              <a:rPr lang="de-DE" b="1" dirty="0" smtClean="0"/>
              <a:t> (Outlook)</a:t>
            </a:r>
            <a:endParaRPr lang="de-DE" b="1" dirty="0"/>
          </a:p>
          <a:p>
            <a:pPr marL="0" indent="0">
              <a:buNone/>
            </a:pPr>
            <a:r>
              <a:rPr lang="en-US" dirty="0"/>
              <a:t> </a:t>
            </a:r>
            <a:endParaRPr lang="de-DE" dirty="0"/>
          </a:p>
          <a:p>
            <a:r>
              <a:rPr lang="en-US" dirty="0" smtClean="0"/>
              <a:t>The CCD was and is for many missions the detector of choice because of availability, heritage and electro-optical performance</a:t>
            </a:r>
          </a:p>
          <a:p>
            <a:endParaRPr lang="en-US" dirty="0"/>
          </a:p>
          <a:p>
            <a:r>
              <a:rPr lang="en-US" dirty="0" smtClean="0"/>
              <a:t>In </a:t>
            </a:r>
            <a:r>
              <a:rPr lang="en-US" dirty="0" err="1" smtClean="0"/>
              <a:t>exo</a:t>
            </a:r>
            <a:r>
              <a:rPr lang="en-US" dirty="0" smtClean="0"/>
              <a:t>-planet-mission (detection- and characterization) the CCD is still the baseline for future missions</a:t>
            </a:r>
          </a:p>
          <a:p>
            <a:pPr marL="0" indent="0">
              <a:buNone/>
            </a:pPr>
            <a:endParaRPr lang="en-US" dirty="0" smtClean="0"/>
          </a:p>
          <a:p>
            <a:r>
              <a:rPr lang="en-US" i="1" dirty="0" smtClean="0"/>
              <a:t>Many future planetary missions to Mars (lander), asteroids and comets (sample and return) would profit from monolithic CMOS- detectors</a:t>
            </a:r>
          </a:p>
          <a:p>
            <a:endParaRPr lang="en-US" i="1" dirty="0"/>
          </a:p>
          <a:p>
            <a:r>
              <a:rPr lang="en-US" i="1" dirty="0" smtClean="0"/>
              <a:t>Missions to the Jovian moons missions with harsh radiation environment will be based on CMOS- detectors</a:t>
            </a:r>
          </a:p>
          <a:p>
            <a:endParaRPr lang="en-US" i="1" dirty="0"/>
          </a:p>
          <a:p>
            <a:endParaRPr lang="en-US" i="1" dirty="0" smtClean="0"/>
          </a:p>
          <a:p>
            <a:pPr marL="0" indent="0">
              <a:buNone/>
            </a:pPr>
            <a:endParaRPr lang="en-US" i="1" dirty="0"/>
          </a:p>
          <a:p>
            <a:pPr marL="0" indent="0">
              <a:buNone/>
            </a:pPr>
            <a:endParaRPr lang="de-DE" dirty="0"/>
          </a:p>
        </p:txBody>
      </p:sp>
      <p:sp>
        <p:nvSpPr>
          <p:cNvPr id="4" name="Foliennummernplatzhalter 3"/>
          <p:cNvSpPr>
            <a:spLocks noGrp="1"/>
          </p:cNvSpPr>
          <p:nvPr>
            <p:ph type="sldNum" sz="quarter" idx="10"/>
          </p:nvPr>
        </p:nvSpPr>
        <p:spPr/>
        <p:txBody>
          <a:bodyPr/>
          <a:lstStyle/>
          <a:p>
            <a:pPr>
              <a:defRPr/>
            </a:pPr>
            <a:r>
              <a:rPr lang="de-DE" smtClean="0"/>
              <a:t>www.DLR.de  •  Chart </a:t>
            </a:r>
            <a:fld id="{3506621A-C0A4-4A0C-B85C-C8F5CD15F720}" type="slidenum">
              <a:rPr lang="de-DE" smtClean="0"/>
              <a:pPr>
                <a:defRPr/>
              </a:pPr>
              <a:t>57</a:t>
            </a:fld>
            <a:endParaRPr lang="de-DE" dirty="0"/>
          </a:p>
        </p:txBody>
      </p:sp>
    </p:spTree>
    <p:extLst>
      <p:ext uri="{BB962C8B-B14F-4D97-AF65-F5344CB8AC3E}">
        <p14:creationId xmlns:p14="http://schemas.microsoft.com/office/powerpoint/2010/main" val="14799371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9" descr="Valley_Networks_Mars_in_3D_small.jpg"/>
          <p:cNvPicPr>
            <a:picLocks noChangeAspect="1"/>
          </p:cNvPicPr>
          <p:nvPr/>
        </p:nvPicPr>
        <p:blipFill>
          <a:blip r:embed="rId2" cstate="print">
            <a:lum bright="33000"/>
            <a:alphaModFix amt="88000"/>
          </a:blip>
          <a:srcRect l="25903" r="3932"/>
          <a:stretch>
            <a:fillRect/>
          </a:stretch>
        </p:blipFill>
        <p:spPr>
          <a:xfrm>
            <a:off x="3419872" y="1196752"/>
            <a:ext cx="5234620" cy="4653434"/>
          </a:xfrm>
          <a:prstGeom prst="rect">
            <a:avLst/>
          </a:prstGeom>
        </p:spPr>
      </p:pic>
      <p:sp>
        <p:nvSpPr>
          <p:cNvPr id="2" name="Titel 1"/>
          <p:cNvSpPr>
            <a:spLocks noGrp="1"/>
          </p:cNvSpPr>
          <p:nvPr>
            <p:ph type="title"/>
          </p:nvPr>
        </p:nvSpPr>
        <p:spPr/>
        <p:txBody>
          <a:bodyPr/>
          <a:lstStyle/>
          <a:p>
            <a:r>
              <a:rPr lang="de-DE" dirty="0" smtClean="0"/>
              <a:t>Planetary Exploration</a:t>
            </a:r>
            <a:endParaRPr lang="de-DE" dirty="0"/>
          </a:p>
        </p:txBody>
      </p:sp>
      <p:sp>
        <p:nvSpPr>
          <p:cNvPr id="3" name="Inhaltsplatzhalter 2"/>
          <p:cNvSpPr>
            <a:spLocks noGrp="1"/>
          </p:cNvSpPr>
          <p:nvPr>
            <p:ph idx="1"/>
          </p:nvPr>
        </p:nvSpPr>
        <p:spPr/>
        <p:txBody>
          <a:bodyPr>
            <a:normAutofit/>
          </a:bodyPr>
          <a:lstStyle/>
          <a:p>
            <a:r>
              <a:rPr lang="en-US" sz="2400" dirty="0"/>
              <a:t>Major progress in our knowledge about our solar system was reached over the last decades by planetary exploration missions to all of our planets and to several smaller bodies of the solar system - asteroids and comets.</a:t>
            </a:r>
            <a:endParaRPr lang="de-DE" sz="2400" dirty="0"/>
          </a:p>
          <a:p>
            <a:pPr marL="0" lvl="1" indent="0" eaLnBrk="1" hangingPunct="1">
              <a:lnSpc>
                <a:spcPct val="120000"/>
              </a:lnSpc>
              <a:buNone/>
            </a:pPr>
            <a:endParaRPr lang="en-US" sz="2200" dirty="0"/>
          </a:p>
        </p:txBody>
      </p:sp>
      <p:sp>
        <p:nvSpPr>
          <p:cNvPr id="4" name="Foliennummernplatzhalter 3"/>
          <p:cNvSpPr>
            <a:spLocks noGrp="1"/>
          </p:cNvSpPr>
          <p:nvPr>
            <p:ph type="sldNum" sz="quarter" idx="10"/>
          </p:nvPr>
        </p:nvSpPr>
        <p:spPr/>
        <p:txBody>
          <a:bodyPr/>
          <a:lstStyle/>
          <a:p>
            <a:pPr>
              <a:defRPr/>
            </a:pPr>
            <a:r>
              <a:rPr lang="de-DE" smtClean="0"/>
              <a:t>www.DLR.de  •  Chart </a:t>
            </a:r>
            <a:fld id="{3506621A-C0A4-4A0C-B85C-C8F5CD15F720}" type="slidenum">
              <a:rPr lang="de-DE" smtClean="0"/>
              <a:pPr>
                <a:defRPr/>
              </a:pPr>
              <a:t>6</a:t>
            </a:fld>
            <a:endParaRPr lang="de-DE" dirty="0"/>
          </a:p>
        </p:txBody>
      </p:sp>
    </p:spTree>
    <p:extLst>
      <p:ext uri="{BB962C8B-B14F-4D97-AF65-F5344CB8AC3E}">
        <p14:creationId xmlns:p14="http://schemas.microsoft.com/office/powerpoint/2010/main" val="36666746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figure3 Kopie"/>
          <p:cNvPicPr>
            <a:picLocks noChangeAspect="1" noChangeArrowheads="1"/>
          </p:cNvPicPr>
          <p:nvPr/>
        </p:nvPicPr>
        <p:blipFill rotWithShape="1">
          <a:blip r:embed="rId2" cstate="print">
            <a:alphaModFix amt="24000"/>
          </a:blip>
          <a:srcRect t="37482" r="20832" b="17086"/>
          <a:stretch/>
        </p:blipFill>
        <p:spPr bwMode="auto">
          <a:xfrm>
            <a:off x="467544" y="476672"/>
            <a:ext cx="6464771" cy="5926903"/>
          </a:xfrm>
          <a:prstGeom prst="rect">
            <a:avLst/>
          </a:prstGeom>
          <a:noFill/>
          <a:ln w="9525">
            <a:noFill/>
            <a:miter lim="800000"/>
            <a:headEnd/>
            <a:tailEnd/>
          </a:ln>
        </p:spPr>
      </p:pic>
      <p:sp>
        <p:nvSpPr>
          <p:cNvPr id="2" name="Titel 1"/>
          <p:cNvSpPr>
            <a:spLocks noGrp="1"/>
          </p:cNvSpPr>
          <p:nvPr>
            <p:ph type="title"/>
          </p:nvPr>
        </p:nvSpPr>
        <p:spPr/>
        <p:txBody>
          <a:bodyPr/>
          <a:lstStyle/>
          <a:p>
            <a:r>
              <a:rPr lang="de-DE" dirty="0" smtClean="0"/>
              <a:t>Key Tools for Planetary Exploration</a:t>
            </a:r>
            <a:br>
              <a:rPr lang="de-DE" dirty="0" smtClean="0"/>
            </a:br>
            <a:endParaRPr lang="de-DE" dirty="0"/>
          </a:p>
        </p:txBody>
      </p:sp>
      <p:sp>
        <p:nvSpPr>
          <p:cNvPr id="3" name="Inhaltsplatzhalter 2"/>
          <p:cNvSpPr>
            <a:spLocks noGrp="1"/>
          </p:cNvSpPr>
          <p:nvPr>
            <p:ph idx="1"/>
          </p:nvPr>
        </p:nvSpPr>
        <p:spPr/>
        <p:txBody>
          <a:bodyPr>
            <a:normAutofit/>
          </a:bodyPr>
          <a:lstStyle/>
          <a:p>
            <a:r>
              <a:rPr lang="en-US" sz="2400" dirty="0"/>
              <a:t>The key tools of planetary exploration missions are scientific instruments for detection-, measurements and observational tasks, where scientific imaging instruments play an important role in most of the missions.</a:t>
            </a:r>
            <a:endParaRPr lang="de-DE" sz="2400" dirty="0" smtClean="0"/>
          </a:p>
          <a:p>
            <a:pPr>
              <a:buNone/>
            </a:pPr>
            <a:endParaRPr lang="de-DE" sz="2400" dirty="0" smtClean="0"/>
          </a:p>
          <a:p>
            <a:r>
              <a:rPr lang="en-US" sz="2400" dirty="0"/>
              <a:t>Scientific imagers in planetary are used for:</a:t>
            </a:r>
            <a:endParaRPr lang="de-DE" sz="2400" dirty="0"/>
          </a:p>
          <a:p>
            <a:endParaRPr lang="en-US" i="1" dirty="0"/>
          </a:p>
          <a:p>
            <a:pPr marL="0" indent="0">
              <a:buNone/>
            </a:pPr>
            <a:endParaRPr lang="de-DE" dirty="0"/>
          </a:p>
        </p:txBody>
      </p:sp>
      <p:sp>
        <p:nvSpPr>
          <p:cNvPr id="4" name="Foliennummernplatzhalter 3"/>
          <p:cNvSpPr>
            <a:spLocks noGrp="1"/>
          </p:cNvSpPr>
          <p:nvPr>
            <p:ph type="sldNum" sz="quarter" idx="10"/>
          </p:nvPr>
        </p:nvSpPr>
        <p:spPr/>
        <p:txBody>
          <a:bodyPr/>
          <a:lstStyle/>
          <a:p>
            <a:pPr>
              <a:defRPr/>
            </a:pPr>
            <a:r>
              <a:rPr lang="de-DE" smtClean="0"/>
              <a:t>www.DLR.de  •  Chart </a:t>
            </a:r>
            <a:fld id="{3506621A-C0A4-4A0C-B85C-C8F5CD15F720}" type="slidenum">
              <a:rPr lang="de-DE" smtClean="0"/>
              <a:pPr>
                <a:defRPr/>
              </a:pPr>
              <a:t>7</a:t>
            </a:fld>
            <a:endParaRPr lang="de-DE" dirty="0"/>
          </a:p>
        </p:txBody>
      </p:sp>
      <p:pic>
        <p:nvPicPr>
          <p:cNvPr id="5" name="Picture 3" descr="glint_press2.jpg"/>
          <p:cNvPicPr>
            <a:picLocks noChangeAspect="1"/>
          </p:cNvPicPr>
          <p:nvPr/>
        </p:nvPicPr>
        <p:blipFill rotWithShape="1">
          <a:blip r:embed="rId3" cstate="print"/>
          <a:srcRect l="4125" t="3660" r="5228" b="54778"/>
          <a:stretch/>
        </p:blipFill>
        <p:spPr bwMode="auto">
          <a:xfrm>
            <a:off x="2843808" y="3819090"/>
            <a:ext cx="6216591" cy="285027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0578785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figure3 Kopie"/>
          <p:cNvPicPr>
            <a:picLocks noChangeAspect="1" noChangeArrowheads="1"/>
          </p:cNvPicPr>
          <p:nvPr/>
        </p:nvPicPr>
        <p:blipFill rotWithShape="1">
          <a:blip r:embed="rId2" cstate="print">
            <a:alphaModFix amt="24000"/>
          </a:blip>
          <a:srcRect t="37482" r="20832" b="17086"/>
          <a:stretch/>
        </p:blipFill>
        <p:spPr bwMode="auto">
          <a:xfrm>
            <a:off x="467544" y="476672"/>
            <a:ext cx="6464771" cy="5926903"/>
          </a:xfrm>
          <a:prstGeom prst="rect">
            <a:avLst/>
          </a:prstGeom>
          <a:noFill/>
          <a:ln w="9525">
            <a:noFill/>
            <a:miter lim="800000"/>
            <a:headEnd/>
            <a:tailEnd/>
          </a:ln>
        </p:spPr>
      </p:pic>
      <p:sp>
        <p:nvSpPr>
          <p:cNvPr id="2" name="Titel 1"/>
          <p:cNvSpPr>
            <a:spLocks noGrp="1"/>
          </p:cNvSpPr>
          <p:nvPr>
            <p:ph type="title"/>
          </p:nvPr>
        </p:nvSpPr>
        <p:spPr/>
        <p:txBody>
          <a:bodyPr/>
          <a:lstStyle/>
          <a:p>
            <a:r>
              <a:rPr lang="de-DE" dirty="0" smtClean="0"/>
              <a:t>Task </a:t>
            </a:r>
            <a:r>
              <a:rPr lang="de-DE" dirty="0" err="1" smtClean="0"/>
              <a:t>of</a:t>
            </a:r>
            <a:r>
              <a:rPr lang="de-DE" dirty="0" smtClean="0"/>
              <a:t> Scientific </a:t>
            </a:r>
            <a:r>
              <a:rPr lang="de-DE" dirty="0" err="1" smtClean="0"/>
              <a:t>Imagers</a:t>
            </a:r>
            <a:r>
              <a:rPr lang="de-DE" dirty="0" smtClean="0"/>
              <a:t> in Planetary Exploration</a:t>
            </a:r>
            <a:br>
              <a:rPr lang="de-DE" dirty="0" smtClean="0"/>
            </a:br>
            <a:endParaRPr lang="de-DE" dirty="0"/>
          </a:p>
        </p:txBody>
      </p:sp>
      <p:sp>
        <p:nvSpPr>
          <p:cNvPr id="3" name="Inhaltsplatzhalter 2"/>
          <p:cNvSpPr>
            <a:spLocks noGrp="1"/>
          </p:cNvSpPr>
          <p:nvPr>
            <p:ph idx="1"/>
          </p:nvPr>
        </p:nvSpPr>
        <p:spPr>
          <a:xfrm>
            <a:off x="611560" y="1340768"/>
            <a:ext cx="8226053" cy="4670474"/>
          </a:xfrm>
        </p:spPr>
        <p:txBody>
          <a:bodyPr>
            <a:normAutofit/>
          </a:bodyPr>
          <a:lstStyle/>
          <a:p>
            <a:pPr lvl="0"/>
            <a:r>
              <a:rPr lang="en-US" sz="2400" dirty="0"/>
              <a:t>Detection of objects (e.g. asteroids or </a:t>
            </a:r>
            <a:r>
              <a:rPr lang="en-US" sz="2400" dirty="0" err="1"/>
              <a:t>extrasolar</a:t>
            </a:r>
            <a:r>
              <a:rPr lang="en-US" sz="2400" dirty="0"/>
              <a:t> planets</a:t>
            </a:r>
            <a:r>
              <a:rPr lang="en-US" sz="2400" dirty="0" smtClean="0"/>
              <a:t>)</a:t>
            </a:r>
            <a:endParaRPr lang="de-DE" sz="2400" dirty="0"/>
          </a:p>
          <a:p>
            <a:pPr lvl="0"/>
            <a:r>
              <a:rPr lang="en-US" sz="2400" dirty="0"/>
              <a:t>To study and to characterize planetary surface (topography, dynamics and processes)</a:t>
            </a:r>
            <a:endParaRPr lang="de-DE" sz="2400" dirty="0"/>
          </a:p>
          <a:p>
            <a:pPr lvl="0"/>
            <a:r>
              <a:rPr lang="en-US" sz="2400" dirty="0" smtClean="0"/>
              <a:t>Photogrammetric </a:t>
            </a:r>
            <a:r>
              <a:rPr lang="en-US" sz="2400" dirty="0"/>
              <a:t>modeling</a:t>
            </a:r>
            <a:endParaRPr lang="de-DE" sz="2400" dirty="0"/>
          </a:p>
          <a:p>
            <a:pPr lvl="0"/>
            <a:r>
              <a:rPr lang="en-US" sz="2400" dirty="0"/>
              <a:t>Observe atmosphere surface  interactions and climate related processes</a:t>
            </a:r>
            <a:endParaRPr lang="de-DE" sz="2400" dirty="0"/>
          </a:p>
          <a:p>
            <a:pPr lvl="0"/>
            <a:r>
              <a:rPr lang="en-US" sz="2400" dirty="0"/>
              <a:t>spectral mapping (e.g. for mineralogy studies of planetary surfaces and atmospheres)</a:t>
            </a:r>
            <a:endParaRPr lang="de-DE" sz="2400" dirty="0"/>
          </a:p>
          <a:p>
            <a:endParaRPr lang="en-US" i="1" dirty="0"/>
          </a:p>
          <a:p>
            <a:pPr marL="0" indent="0">
              <a:buNone/>
            </a:pPr>
            <a:endParaRPr lang="de-DE" dirty="0"/>
          </a:p>
        </p:txBody>
      </p:sp>
      <p:sp>
        <p:nvSpPr>
          <p:cNvPr id="4" name="Foliennummernplatzhalter 3"/>
          <p:cNvSpPr>
            <a:spLocks noGrp="1"/>
          </p:cNvSpPr>
          <p:nvPr>
            <p:ph type="sldNum" sz="quarter" idx="10"/>
          </p:nvPr>
        </p:nvSpPr>
        <p:spPr/>
        <p:txBody>
          <a:bodyPr/>
          <a:lstStyle/>
          <a:p>
            <a:pPr>
              <a:defRPr/>
            </a:pPr>
            <a:r>
              <a:rPr lang="de-DE" smtClean="0"/>
              <a:t>www.DLR.de  •  Chart </a:t>
            </a:r>
            <a:fld id="{3506621A-C0A4-4A0C-B85C-C8F5CD15F720}" type="slidenum">
              <a:rPr lang="de-DE" smtClean="0"/>
              <a:pPr>
                <a:defRPr/>
              </a:pPr>
              <a:t>8</a:t>
            </a:fld>
            <a:endParaRPr lang="de-DE" dirty="0"/>
          </a:p>
        </p:txBody>
      </p:sp>
      <p:pic>
        <p:nvPicPr>
          <p:cNvPr id="5" name="Picture 3" descr="glint_press2.jpg"/>
          <p:cNvPicPr>
            <a:picLocks noChangeAspect="1"/>
          </p:cNvPicPr>
          <p:nvPr/>
        </p:nvPicPr>
        <p:blipFill rotWithShape="1">
          <a:blip r:embed="rId3" cstate="print"/>
          <a:srcRect l="4125" t="3660" r="5228" b="54778"/>
          <a:stretch/>
        </p:blipFill>
        <p:spPr bwMode="auto">
          <a:xfrm>
            <a:off x="2699792" y="3933056"/>
            <a:ext cx="6216591" cy="285027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39092844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67744" y="2276872"/>
            <a:ext cx="8208912" cy="738187"/>
          </a:xfrm>
        </p:spPr>
        <p:txBody>
          <a:bodyPr/>
          <a:lstStyle/>
          <a:p>
            <a:r>
              <a:rPr lang="de-DE" sz="3200" dirty="0" smtClean="0"/>
              <a:t>Mission </a:t>
            </a:r>
            <a:r>
              <a:rPr lang="de-DE" sz="3200" dirty="0" err="1" smtClean="0"/>
              <a:t>Examples</a:t>
            </a:r>
            <a:r>
              <a:rPr lang="de-DE" dirty="0" smtClean="0"/>
              <a:t/>
            </a:r>
            <a:br>
              <a:rPr lang="de-DE" dirty="0" smtClean="0"/>
            </a:br>
            <a:r>
              <a:rPr lang="de-DE" dirty="0" smtClean="0"/>
              <a:t/>
            </a:r>
            <a:br>
              <a:rPr lang="de-DE" dirty="0" smtClean="0"/>
            </a:br>
            <a:endParaRPr lang="de-DE" dirty="0"/>
          </a:p>
        </p:txBody>
      </p:sp>
      <p:sp>
        <p:nvSpPr>
          <p:cNvPr id="3" name="Inhaltsplatzhalter 2"/>
          <p:cNvSpPr>
            <a:spLocks noGrp="1"/>
          </p:cNvSpPr>
          <p:nvPr>
            <p:ph idx="1"/>
          </p:nvPr>
        </p:nvSpPr>
        <p:spPr>
          <a:xfrm>
            <a:off x="179512" y="1124744"/>
            <a:ext cx="4536504" cy="4896544"/>
          </a:xfrm>
        </p:spPr>
        <p:txBody>
          <a:bodyPr>
            <a:normAutofit/>
          </a:bodyPr>
          <a:lstStyle/>
          <a:p>
            <a:pPr marL="0" indent="0">
              <a:buNone/>
            </a:pPr>
            <a:endParaRPr lang="en-US" i="1" dirty="0"/>
          </a:p>
          <a:p>
            <a:pPr marL="0" indent="0">
              <a:buNone/>
            </a:pPr>
            <a:endParaRPr lang="de-DE" dirty="0"/>
          </a:p>
        </p:txBody>
      </p:sp>
      <p:sp>
        <p:nvSpPr>
          <p:cNvPr id="4" name="Foliennummernplatzhalter 3"/>
          <p:cNvSpPr>
            <a:spLocks noGrp="1"/>
          </p:cNvSpPr>
          <p:nvPr>
            <p:ph type="sldNum" sz="quarter" idx="10"/>
          </p:nvPr>
        </p:nvSpPr>
        <p:spPr/>
        <p:txBody>
          <a:bodyPr/>
          <a:lstStyle/>
          <a:p>
            <a:pPr>
              <a:defRPr/>
            </a:pPr>
            <a:r>
              <a:rPr lang="de-DE" smtClean="0"/>
              <a:t>www.DLR.de  •  Chart </a:t>
            </a:r>
            <a:fld id="{3506621A-C0A4-4A0C-B85C-C8F5CD15F720}" type="slidenum">
              <a:rPr lang="de-DE" smtClean="0"/>
              <a:pPr>
                <a:defRPr/>
              </a:pPr>
              <a:t>9</a:t>
            </a:fld>
            <a:endParaRPr lang="de-DE" dirty="0"/>
          </a:p>
        </p:txBody>
      </p:sp>
    </p:spTree>
    <p:extLst>
      <p:ext uri="{BB962C8B-B14F-4D97-AF65-F5344CB8AC3E}">
        <p14:creationId xmlns:p14="http://schemas.microsoft.com/office/powerpoint/2010/main" val="15933649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Standarddesign">
  <a:themeElements>
    <a:clrScheme name="Standarddesign 6">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Standarddesign">
      <a:majorFont>
        <a:latin typeface="Arial"/>
        <a:ea typeface="ヒラギノ角ゴ Pro W3"/>
        <a:cs typeface="Arial"/>
      </a:majorFont>
      <a:minorFont>
        <a:latin typeface="Arial"/>
        <a:ea typeface="ヒラギノ角ゴ Pro W3"/>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ts val="2600"/>
          </a:lnSpc>
          <a:spcBef>
            <a:spcPct val="0"/>
          </a:spcBef>
          <a:spcAft>
            <a:spcPct val="0"/>
          </a:spcAft>
          <a:buClrTx/>
          <a:buSzTx/>
          <a:buFontTx/>
          <a:buChar char="-"/>
          <a:tabLst/>
          <a:defRPr kumimoji="0" lang="de-DE" sz="1800" b="0" i="0" u="none" strike="noStrike" cap="none" normalizeH="0" baseline="0" smtClean="0">
            <a:ln>
              <a:noFill/>
            </a:ln>
            <a:solidFill>
              <a:schemeClr val="tx1"/>
            </a:solidFill>
            <a:effectLst/>
            <a:latin typeface="Arial" charset="0"/>
            <a:ea typeface="ヒラギノ角ゴ Pro W3" charset="-128"/>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ts val="2600"/>
          </a:lnSpc>
          <a:spcBef>
            <a:spcPct val="0"/>
          </a:spcBef>
          <a:spcAft>
            <a:spcPct val="0"/>
          </a:spcAft>
          <a:buClrTx/>
          <a:buSzTx/>
          <a:buFontTx/>
          <a:buChar char="-"/>
          <a:tabLst/>
          <a:defRPr kumimoji="0" lang="de-DE" sz="1800" b="0" i="0" u="none" strike="noStrike" cap="none" normalizeH="0" baseline="0" smtClean="0">
            <a:ln>
              <a:noFill/>
            </a:ln>
            <a:solidFill>
              <a:schemeClr val="tx1"/>
            </a:solidFill>
            <a:effectLst/>
            <a:latin typeface="Arial" charset="0"/>
            <a:ea typeface="ヒラギノ角ゴ Pro W3" charset="-128"/>
            <a:cs typeface="Arial" charset="0"/>
          </a:defRPr>
        </a:defPPr>
      </a:lstStyle>
    </a:lnDef>
  </a:objectDefaults>
  <a:extraClrSchemeLst>
    <a:extraClrScheme>
      <a:clrScheme name="Standard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LR-Präsentation 4:3 Englisch">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tx1"/>
          </a:solidFill>
        </a:ln>
      </a:spPr>
      <a:bodyPr rtlCol="0" anchor="ctr">
        <a:spAutoFit/>
      </a:bodyPr>
      <a:lstStyle>
        <a:defPPr algn="ctr">
          <a:defRPr dirty="0" smtClean="0">
            <a:solidFill>
              <a:schemeClr val="tx1"/>
            </a:solidFill>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smtClean="0">
            <a:latin typeface="Arial" pitchFamily="34" charset="0"/>
            <a:cs typeface="Arial" pitchFamily="34" charset="0"/>
          </a:defRPr>
        </a:defPPr>
      </a:lstStyle>
    </a:txDef>
  </a:objectDefaults>
  <a:extraClrSchemeLst/>
</a:theme>
</file>

<file path=ppt/theme/theme3.xml><?xml version="1.0" encoding="utf-8"?>
<a:theme xmlns:a="http://schemas.openxmlformats.org/drawingml/2006/main" name="1_DLR-Präsentation 4:3 Englisch">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tx1"/>
          </a:solidFill>
        </a:ln>
      </a:spPr>
      <a:bodyPr rtlCol="0" anchor="ctr">
        <a:spAutoFit/>
      </a:bodyPr>
      <a:lstStyle>
        <a:defPPr algn="ctr">
          <a:defRPr dirty="0" smtClean="0">
            <a:solidFill>
              <a:schemeClr val="tx1"/>
            </a:solidFill>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smtClean="0">
            <a:latin typeface="Arial" pitchFamily="34" charset="0"/>
            <a:cs typeface="Arial" pitchFamily="34" charset="0"/>
          </a:defRPr>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TotalTime>
  <Words>2919</Words>
  <Application>Microsoft Office PowerPoint</Application>
  <PresentationFormat>Presentazione su schermo (4:3)</PresentationFormat>
  <Paragraphs>497</Paragraphs>
  <Slides>57</Slides>
  <Notes>1</Notes>
  <HiddenSlides>0</HiddenSlides>
  <MMClips>2</MMClips>
  <ScaleCrop>false</ScaleCrop>
  <HeadingPairs>
    <vt:vector size="4" baseType="variant">
      <vt:variant>
        <vt:lpstr>Tema</vt:lpstr>
      </vt:variant>
      <vt:variant>
        <vt:i4>8</vt:i4>
      </vt:variant>
      <vt:variant>
        <vt:lpstr>Titoli diapositive</vt:lpstr>
      </vt:variant>
      <vt:variant>
        <vt:i4>57</vt:i4>
      </vt:variant>
    </vt:vector>
  </HeadingPairs>
  <TitlesOfParts>
    <vt:vector size="65" baseType="lpstr">
      <vt:lpstr>Standarddesign</vt:lpstr>
      <vt:lpstr>DLR-Präsentation 4:3 Englisch</vt:lpstr>
      <vt:lpstr>1_DLR-Präsentation 4:3 Englisch</vt:lpstr>
      <vt:lpstr>Office Theme</vt:lpstr>
      <vt:lpstr>1_Office Theme</vt:lpstr>
      <vt:lpstr>2_Office Theme</vt:lpstr>
      <vt:lpstr>3_Office Theme</vt:lpstr>
      <vt:lpstr>4_Office Theme</vt:lpstr>
      <vt:lpstr>CCD or CMOS- what is the best sensor for Planetary Exploration missions</vt:lpstr>
      <vt:lpstr>Opening Remarks</vt:lpstr>
      <vt:lpstr>Contents</vt:lpstr>
      <vt:lpstr>Introduction Planetary Exploration</vt:lpstr>
      <vt:lpstr>Planetary Exploration</vt:lpstr>
      <vt:lpstr>Planetary Exploration</vt:lpstr>
      <vt:lpstr>Key Tools for Planetary Exploration </vt:lpstr>
      <vt:lpstr>Task of Scientific Imagers in Planetary Exploration </vt:lpstr>
      <vt:lpstr>Mission Examples  </vt:lpstr>
      <vt:lpstr>Mission Examples  </vt:lpstr>
      <vt:lpstr>Mission Examples  </vt:lpstr>
      <vt:lpstr>Mission Examples  </vt:lpstr>
      <vt:lpstr>Mission Examples  </vt:lpstr>
      <vt:lpstr>Mission Examples - Mars  </vt:lpstr>
      <vt:lpstr>Mars- Express- HRSC  </vt:lpstr>
      <vt:lpstr>Mars- Express- HRSC  </vt:lpstr>
      <vt:lpstr>Presentazione standard di PowerPoint</vt:lpstr>
      <vt:lpstr>Presentazione standard di PowerPoint</vt:lpstr>
      <vt:lpstr>Presentazione standard di PowerPoint</vt:lpstr>
      <vt:lpstr>Presentazione standard di PowerPoint</vt:lpstr>
      <vt:lpstr>Mars- Reconnaissance Orbiter- HIRISE  </vt:lpstr>
      <vt:lpstr>Presentazione standard di PowerPoint</vt:lpstr>
      <vt:lpstr>Mission Examples  </vt:lpstr>
      <vt:lpstr>Mission Examples  </vt:lpstr>
      <vt:lpstr>Mission Examples  </vt:lpstr>
      <vt:lpstr>Mission Examples  </vt:lpstr>
      <vt:lpstr>Mission Examples  </vt:lpstr>
      <vt:lpstr>Asteroids- detection</vt:lpstr>
      <vt:lpstr>Mission Examples- Asteroids  </vt:lpstr>
      <vt:lpstr>Mission Examples - Asteroids  </vt:lpstr>
      <vt:lpstr>Mission Examples – DAWN at Vesta  </vt:lpstr>
      <vt:lpstr>DAWN at Vesta</vt:lpstr>
      <vt:lpstr>Mascot on Hayabusa II, Asteroid and Solar System Science </vt:lpstr>
      <vt:lpstr>Mission Examples  </vt:lpstr>
      <vt:lpstr>Mission Examples  </vt:lpstr>
      <vt:lpstr>Mission Examples  </vt:lpstr>
      <vt:lpstr>Key detector requirements  for planetary imaging instruments   </vt:lpstr>
      <vt:lpstr>Key requirements on the image sensor   </vt:lpstr>
      <vt:lpstr>Characteristics of image sensor requirements  </vt:lpstr>
      <vt:lpstr>Typical detector specification - discussion  </vt:lpstr>
      <vt:lpstr>Typical detector specification - discussion  </vt:lpstr>
      <vt:lpstr>Typical detector specification - discussion  </vt:lpstr>
      <vt:lpstr>CCD vs CMOS   </vt:lpstr>
      <vt:lpstr>CCDs – characteristics and advantages (I)  </vt:lpstr>
      <vt:lpstr>CCDs – characteristics and advantages (II)  </vt:lpstr>
      <vt:lpstr>CMOS – characteristics and advantages (I)  </vt:lpstr>
      <vt:lpstr>CMOS – characteristics and advantages (II)  </vt:lpstr>
      <vt:lpstr>CCD vs CMOS  </vt:lpstr>
      <vt:lpstr>CCD vs CIS – Discussion &amp; Evaluation  </vt:lpstr>
      <vt:lpstr>Presentazione standard di PowerPoint</vt:lpstr>
      <vt:lpstr>Presentazione standard di PowerPoint</vt:lpstr>
      <vt:lpstr>Presentazione standard di PowerPoint</vt:lpstr>
      <vt:lpstr>Presentazione standard di PowerPoint</vt:lpstr>
      <vt:lpstr>Presentazione standard di PowerPoint</vt:lpstr>
      <vt:lpstr>CCD vs CIS – First conclusion  </vt:lpstr>
      <vt:lpstr>Future Mission &amp; Requirements  </vt:lpstr>
      <vt:lpstr>Summary &amp; Conclusions  </vt:lpstr>
    </vt:vector>
  </TitlesOfParts>
  <Company>T-Systems SfR (im Auftrag des DLR)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DLR-Präsentation im 4:3 Format (Englisch)</dc:title>
  <dc:subject>DLR CD-Vorlagen</dc:subject>
  <dc:creator>Palubinskas, Gintautas</dc:creator>
  <dc:description>Diese Version nutzt die Fußzeile zur Eingabe von_x000d_
Vortrag &gt; Autor &gt; Dokumentname &gt; Datum_x000d_
Variante mit Untertitel auf Titelfolienmaster und_x000d_
geändertem Standard Farbschema (für Hyperlink)_x000d_
Arial als Schriftart bei neuen Textfeldern</dc:description>
  <cp:lastModifiedBy>tecno</cp:lastModifiedBy>
  <cp:revision>564</cp:revision>
  <cp:lastPrinted>2013-09-23T15:37:45Z</cp:lastPrinted>
  <dcterms:created xsi:type="dcterms:W3CDTF">2013-10-05T17:29:57Z</dcterms:created>
  <dcterms:modified xsi:type="dcterms:W3CDTF">2013-10-07T15:45:46Z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ojekt">
    <vt:lpwstr>DLR allgemein</vt:lpwstr>
  </property>
</Properties>
</file>