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7315200" cy="9601200"/>
  <p:defaultTextStyle>
    <a:defPPr>
      <a:defRPr lang="en-US">
        <a:uFillTx/>
      </a:defRPr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6739" autoAdjust="0"/>
    <p:restoredTop sz="94799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44" tIns="48323" rIns="96644" bIns="48323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44" tIns="48323" rIns="96644" bIns="48323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60888"/>
            <a:ext cx="5854700" cy="43195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44" tIns="48323" rIns="96644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uFillTx/>
              </a:rPr>
              <a:t>Click to edit Master text styles</a:t>
            </a:r>
          </a:p>
          <a:p>
            <a:pPr lvl="1"/>
            <a:r>
              <a:rPr lang="en-US" noProof="0" smtClean="0">
                <a:uFillTx/>
              </a:rPr>
              <a:t>Second level</a:t>
            </a:r>
          </a:p>
          <a:p>
            <a:pPr lvl="2"/>
            <a:r>
              <a:rPr lang="en-US" noProof="0" smtClean="0">
                <a:uFillTx/>
              </a:rPr>
              <a:t>Third level</a:t>
            </a:r>
          </a:p>
          <a:p>
            <a:pPr lvl="3"/>
            <a:r>
              <a:rPr lang="en-US" noProof="0" smtClean="0">
                <a:uFillTx/>
              </a:rPr>
              <a:t>Fourth level</a:t>
            </a:r>
          </a:p>
          <a:p>
            <a:pPr lvl="4"/>
            <a:r>
              <a:rPr lang="en-US" noProof="0" smtClean="0">
                <a:uFillTx/>
              </a:rPr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44" tIns="48323" rIns="96644" bIns="48323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44" tIns="48323" rIns="96644" bIns="48323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fld id="{9FD6A74C-A5C3-45B5-BA9E-D5B13EC810A7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7372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uFillTx/>
                <a:latin typeface="Times New Roman" pitchFamily="18" charset="0"/>
                <a:ea typeface="ＭＳ Ｐゴシック"/>
                <a:cs typeface="ＭＳ Ｐゴシック"/>
              </a:rPr>
              <a:t>Came from a DES meeting, 140 attendees, many young scientists</a:t>
            </a:r>
          </a:p>
          <a:p>
            <a:pPr eaLnBrk="1" hangingPunct="1"/>
            <a:endParaRPr lang="en-US" smtClean="0">
              <a:uFillTx/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044EDCC5-0B84-40CD-A831-210BA932A449}" type="slidenum">
              <a:rPr lang="en-US" sz="1100" smtClean="0">
                <a:uFillTx/>
                <a:latin typeface="Arial" pitchFamily="34" charset="0"/>
                <a:ea typeface="ＭＳ Ｐゴシック"/>
                <a:cs typeface="ＭＳ Ｐゴシック"/>
              </a:rPr>
              <a:pPr defTabSz="963613"/>
              <a:t>2</a:t>
            </a:fld>
            <a:endParaRPr lang="en-US" sz="1100" smtClean="0">
              <a:uFillTx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50015" name="Segnaposto immagine diapositiva 180150014"/>
          <p:cNvSpPr>
            <a:spLocks noGrp="1" noRot="1" noChangeAspect="1" noChangeArrowheads="1" noTextEdi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Segnaposto note 429496729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>
                <a:uFillTx/>
              </a:rPr>
              <a:t>Check with Juan that he still doesn't know what this is.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uFillTx/>
                <a:latin typeface="Arial" pitchFamily="34" charset="0"/>
                <a:cs typeface="Arial" pitchFamily="34" charset="0"/>
              </a:rPr>
              <a:t>This is old, put the new one in.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34693-7221-4834-A565-158D14FA7E52}" type="slidenum">
              <a:rPr lang="en-US" smtClean="0">
                <a:uFillTx/>
                <a:latin typeface="Arial" pitchFamily="34" charset="0"/>
              </a:rPr>
              <a:pPr/>
              <a:t>32</a:t>
            </a:fld>
            <a:endParaRPr lang="en-US" smtClean="0">
              <a:uFillTx/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2AC8F-ABE2-4941-B519-A14C50A688F0}" type="slidenum">
              <a:rPr lang="en-US" smtClean="0">
                <a:uFillTx/>
                <a:latin typeface="Arial" pitchFamily="34" charset="0"/>
              </a:rPr>
              <a:pPr/>
              <a:t>33</a:t>
            </a:fld>
            <a:endParaRPr lang="en-US" smtClean="0">
              <a:uFillTx/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22AD3-F763-4268-ADAC-94ADD4586C48}" type="slidenum">
              <a:rPr lang="en-US" smtClean="0">
                <a:uFillTx/>
                <a:latin typeface="Arial" pitchFamily="34" charset="0"/>
              </a:rPr>
              <a:pPr/>
              <a:t>34</a:t>
            </a:fld>
            <a:endParaRPr lang="en-US" smtClean="0">
              <a:uFillTx/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39</a:t>
            </a:fld>
            <a:endParaRPr lang="en-US"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solidFill>
            <a:srgbClr val="FFFFFF"/>
          </a:solidFill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pPr eaLnBrk="1" hangingPunct="1"/>
            <a:endParaRPr lang="en-US">
              <a:uFillTx/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F92F2-3229-4020-ACEA-EA5762551151}" type="slidenum">
              <a:rPr lang="en-US" smtClean="0">
                <a:uFillTx/>
                <a:latin typeface="Arial" pitchFamily="34" charset="0"/>
              </a:rPr>
              <a:pPr/>
              <a:t>40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</p:spPr>
        <p:txBody>
          <a:bodyPr/>
          <a:lstStyle/>
          <a:p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6B12D-D047-43D3-AB6B-133A00BC0375}" type="slidenum">
              <a:rPr lang="en-US" smtClean="0">
                <a:uFillTx/>
                <a:latin typeface="Arial" pitchFamily="34" charset="0"/>
              </a:rPr>
              <a:pPr/>
              <a:t>3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uFillTx/>
                <a:latin typeface="Arial" pitchFamily="34" charset="0"/>
                <a:cs typeface="Arial" pitchFamily="34" charset="0"/>
              </a:rPr>
              <a:t>Telescope now looks like something of a xmas tree.</a:t>
            </a:r>
          </a:p>
          <a:p>
            <a:pPr eaLnBrk="1" hangingPunct="1"/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B1B08-77A3-44C5-8423-CA570AB98A39}" type="slidenum">
              <a:rPr lang="en-US" smtClean="0">
                <a:uFillTx/>
                <a:latin typeface="Arial" pitchFamily="34" charset="0"/>
              </a:rPr>
              <a:pPr/>
              <a:t>6</a:t>
            </a:fld>
            <a:endParaRPr lang="en-US" smtClean="0">
              <a:uFillTx/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27E63-9C9B-465B-AC79-A4802F3B04B2}" type="slidenum">
              <a:rPr lang="en-US" smtClean="0">
                <a:uFillTx/>
                <a:latin typeface="Arial" pitchFamily="34" charset="0"/>
              </a:rPr>
              <a:pPr/>
              <a:t>7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50015" name="Segnaposto immagine diapositiva 180150014"/>
          <p:cNvSpPr>
            <a:spLocks noGrp="1" noRot="1" noChangeAspect="1" noChangeArrowheads="1" noTextEdi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Segnaposto note 429496729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>
                <a:uFillTx/>
              </a:rPr>
              <a:t>Did investigates of replacement pumps a la that dutch guy go anywhere?</a:t>
            </a:r>
          </a:p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9FD6A74C-A5C3-45B5-BA9E-D5B13EC810A7}" type="slidenum">
              <a:rPr lang="en-US" smtClean="0">
                <a:uFillTx/>
              </a:rPr>
              <a:pPr>
                <a:defRPr>
                  <a:uFillTx/>
                </a:defRPr>
              </a:pPr>
              <a:t>15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50015" name="Segnaposto immagine diapositiva 180150014"/>
          <p:cNvSpPr>
            <a:spLocks noGrp="1" noRot="1" noChangeAspect="1" noChangeArrowheads="1" noTextEdi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Segnaposto note 429496729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>
                <a:uFillTx/>
              </a:rPr>
              <a:t>Factory production, individual CCD optmization not particularly extensive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50015" name="Segnaposto immagine diapositiva 180150014"/>
          <p:cNvSpPr>
            <a:spLocks noGrp="1" noRot="1" noChangeAspect="1" noChangeArrowheads="1" noTextEdi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Segnaposto note 429496729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>
                <a:uFillTx/>
              </a:rPr>
              <a:t>Green map is average of 62 wcs's, without proper rotation so splat in the middle indicates hole in mount of which there is actually only one.</a:t>
            </a:r>
          </a:p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50015" name="Segnaposto immagine diapositiva 180150014"/>
          <p:cNvSpPr>
            <a:spLocks noGrp="1" noRot="1" noChangeAspect="1" noChangeArrowheads="1" noTextEdi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Segnaposto note 429496729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>
                <a:uFillTx/>
              </a:rPr>
              <a:t>Tree rings are stronger in the red which supports interpretation as a bulk effect.</a:t>
            </a:r>
          </a:p>
          <a:p>
            <a:r>
              <a:rPr>
                <a:uFillTx/>
              </a:rPr>
              <a:t>Thin chip surface effects (grinder wheels) get stronger in the blue.</a:t>
            </a:r>
          </a:p>
          <a:p>
            <a:r>
              <a:rPr>
                <a:uFillTx/>
              </a:rPr>
              <a:t>Map is what you get after WCS removal (2 slides ago)</a:t>
            </a:r>
          </a:p>
          <a:p>
            <a:endParaRPr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uFillTx/>
              </a:defRPr>
            </a:lvl1pPr>
            <a:lvl2pPr marL="457200" indent="0" algn="ctr">
              <a:buNone/>
              <a:defRPr>
                <a:uFillTx/>
              </a:defRPr>
            </a:lvl2pPr>
            <a:lvl3pPr marL="914400" indent="0" algn="ctr">
              <a:buNone/>
              <a:defRPr>
                <a:uFillTx/>
              </a:defRPr>
            </a:lvl3pPr>
            <a:lvl4pPr marL="1371600" indent="0" algn="ctr">
              <a:buNone/>
              <a:defRPr>
                <a:uFillTx/>
              </a:defRPr>
            </a:lvl4pPr>
            <a:lvl5pPr marL="1828800" indent="0" algn="ctr">
              <a:buNone/>
              <a:defRPr>
                <a:uFillTx/>
              </a:defRPr>
            </a:lvl5pPr>
            <a:lvl6pPr marL="2286000" indent="0" algn="ctr">
              <a:buNone/>
              <a:defRPr>
                <a:uFillTx/>
              </a:defRPr>
            </a:lvl6pPr>
            <a:lvl7pPr marL="2743200" indent="0" algn="ctr">
              <a:buNone/>
              <a:defRPr>
                <a:uFillTx/>
              </a:defRPr>
            </a:lvl7pPr>
            <a:lvl8pPr marL="3200400" indent="0" algn="ctr">
              <a:buNone/>
              <a:defRPr>
                <a:uFillTx/>
              </a:defRPr>
            </a:lvl8pPr>
            <a:lvl9pPr marL="3657600" indent="0" algn="ctr">
              <a:buNone/>
              <a:defRPr>
                <a:uFillTx/>
              </a:defRPr>
            </a:lvl9pPr>
          </a:lstStyle>
          <a:p>
            <a:r>
              <a:rPr lang="en-US" smtClean="0">
                <a:uFillTx/>
              </a:rPr>
              <a:t>Click to edit Master subtitle style</a:t>
            </a:r>
            <a:endParaRPr lang="en-US">
              <a:uFillTx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51C6C46-8FB3-4486-A2E0-555F0B1054B8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B280648-2421-40B9-BB8E-75A2C0172707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114D194-CD67-469E-892A-9468B074F909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>
              <a:uFillTx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C3E03FA-0CEF-41B9-B066-8D2623715903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 Narrow" pitchFamily="34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uFillTx/>
                <a:latin typeface="Arial"/>
                <a:cs typeface="Arial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>
                <a:uFillTx/>
              </a:defRPr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uFillTx/>
                <a:latin typeface="Arial" charset="0"/>
                <a:sym typeface="Arial" pitchFamily="27" charset="0"/>
              </a:rPr>
              <a:pPr defTabSz="914071">
                <a:defRPr>
                  <a:uFillTx/>
                </a:defRPr>
              </a:pPr>
              <a:t>‹N›</a:t>
            </a:fld>
            <a:endParaRPr lang="en-US" sz="1200" b="1" dirty="0" smtClean="0">
              <a:solidFill>
                <a:srgbClr val="FFFFFF"/>
              </a:solidFill>
              <a:uFillTx/>
              <a:latin typeface="Arial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uFillTx/>
                <a:latin typeface="Arial"/>
                <a:cs typeface="Arial"/>
              </a:defRPr>
            </a:lvl1pPr>
            <a:lvl2pPr>
              <a:defRPr>
                <a:uFillTx/>
                <a:latin typeface="Arial"/>
                <a:cs typeface="Arial"/>
              </a:defRPr>
            </a:lvl2pPr>
            <a:lvl3pPr>
              <a:defRPr>
                <a:uFillTx/>
                <a:latin typeface="Arial"/>
                <a:cs typeface="Arial"/>
              </a:defRPr>
            </a:lvl3pPr>
            <a:lvl4pPr>
              <a:defRPr>
                <a:uFillTx/>
                <a:latin typeface="Arial"/>
                <a:cs typeface="Arial"/>
              </a:defRPr>
            </a:lvl4pPr>
            <a:lvl5pPr>
              <a:defRPr>
                <a:uFillTx/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>
                <a:uFillTx/>
              </a:rPr>
              <a:t>Click to edit Master text styles</a:t>
            </a:r>
          </a:p>
          <a:p>
            <a:pPr lvl="1"/>
            <a:r>
              <a:rPr lang="en-US" dirty="0" smtClean="0">
                <a:uFillTx/>
              </a:rPr>
              <a:t>Second level</a:t>
            </a:r>
          </a:p>
          <a:p>
            <a:pPr lvl="2"/>
            <a:r>
              <a:rPr lang="en-US" dirty="0" smtClean="0">
                <a:uFillTx/>
              </a:rPr>
              <a:t>Third level</a:t>
            </a:r>
          </a:p>
          <a:p>
            <a:pPr lvl="3"/>
            <a:r>
              <a:rPr lang="en-US" dirty="0" smtClean="0">
                <a:uFillTx/>
              </a:rPr>
              <a:t>Fourth level</a:t>
            </a:r>
          </a:p>
          <a:p>
            <a:pPr lvl="4"/>
            <a:r>
              <a:rPr lang="en-US" dirty="0" smtClean="0">
                <a:uFillTx/>
              </a:rPr>
              <a:t>Fifth level</a:t>
            </a:r>
            <a:endParaRPr lang="en-US" dirty="0">
              <a:uFillTx/>
            </a:endParaRPr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5943600" cy="914400"/>
          </a:xfrm>
        </p:spPr>
        <p:txBody>
          <a:bodyPr/>
          <a:lstStyle>
            <a:lvl1pPr>
              <a:defRPr sz="3600" baseline="0">
                <a:uFillTx/>
              </a:defRPr>
            </a:lvl1pPr>
          </a:lstStyle>
          <a:p>
            <a:r>
              <a:rPr lang="en-US" dirty="0" smtClean="0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077200" y="6245225"/>
            <a:ext cx="609600" cy="47625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136FB9C-33C2-4B8F-AC2C-A1E6DE61E5AB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9E5DCE1-E8CA-4118-AD79-69C28C7DA554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435D5F5-1DFF-4C5A-BEDC-08B120BD8E23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83EB1EB-5E7C-45E1-B893-2E9CBB51CCBD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3307277-E392-4AE8-B75D-DF0CAA9BEC96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95D3381-50C7-4AB0-B0FD-9D2E05333B49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B3CD5A9-3FDE-4794-8AEB-AD3F619BCE2C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en-US" noProof="0" smtClean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6D68A12F-E805-4B9C-A9F6-B2E2F70086BE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4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0350"/>
            <a:ext cx="4572000" cy="323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uFillTx/>
                <a:latin typeface="Arial" charset="0"/>
              </a:defRPr>
            </a:lvl1pPr>
          </a:lstStyle>
          <a:p>
            <a:pPr algn="l">
              <a:defRPr>
                <a:uFillTx/>
              </a:defRPr>
            </a:pPr>
            <a:r>
              <a:rPr lang="en-US" dirty="0" smtClean="0">
                <a:uFillTx/>
              </a:rPr>
              <a:t>Tim Abbott, CTIO, SDW 2013</a:t>
            </a:r>
            <a:endParaRPr lang="en-US" dirty="0">
              <a:uFillTx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uFillTx/>
                <a:latin typeface="Arial" charset="0"/>
              </a:defRPr>
            </a:lvl1pPr>
          </a:lstStyle>
          <a:p>
            <a:pPr>
              <a:defRPr>
                <a:uFillTx/>
              </a:defRPr>
            </a:pPr>
            <a:fld id="{D0D49795-1E52-4E68-A1B7-E52EB3AFE95A}" type="slidenum">
              <a:rPr lang="en-US">
                <a:uFillTx/>
              </a:rPr>
              <a:pPr>
                <a:defRPr>
                  <a:uFillTx/>
                </a:defRPr>
              </a:pPr>
              <a:t>‹N›</a:t>
            </a:fld>
            <a:endParaRPr lang="en-US">
              <a:uFillTx/>
            </a:endParaRPr>
          </a:p>
        </p:txBody>
      </p:sp>
      <p:pic>
        <p:nvPicPr>
          <p:cNvPr id="3082" name="Picture 12" descr="DES-Logo-cropped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" name="Picture 10" descr="noaoLogo-COLOR.pdf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239000" y="228600"/>
            <a:ext cx="1732767" cy="914400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uFillTx/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uFillTx/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uFillTx/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uFillTx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uFillTx/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uFillTx/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uFillTx/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uFillTx/>
          <a:latin typeface="+mn-lt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emf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Dark Energy Camera – the first year</a:t>
            </a:r>
            <a:endParaRPr lang="en-US" dirty="0">
              <a:uFillTx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uFillTx/>
              </a:rPr>
              <a:t>Tim Abbott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uFillTx/>
              </a:rPr>
              <a:t>CTIO / NOAO / AURA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uFillTx/>
              </a:rPr>
              <a:t>SDW 2013</a:t>
            </a:r>
            <a:endParaRPr lang="en-US" i="1" dirty="0">
              <a:solidFill>
                <a:schemeClr val="bg1">
                  <a:lumMod val="50000"/>
                </a:schemeClr>
              </a:solidFill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1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DECam CCDs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uFillTx/>
                <a:latin typeface="Arial" charset="0"/>
              </a:rPr>
              <a:t>Fully depleted</a:t>
            </a:r>
          </a:p>
          <a:p>
            <a:r>
              <a:rPr lang="en-US" sz="2000" dirty="0" smtClean="0">
                <a:uFillTx/>
                <a:latin typeface="Arial" charset="0"/>
              </a:rPr>
              <a:t>2k × 4k, 15</a:t>
            </a:r>
            <a:r>
              <a:rPr lang="el-GR" sz="2000" dirty="0" smtClean="0">
                <a:uFillTx/>
                <a:latin typeface="Arial" charset="0"/>
              </a:rPr>
              <a:t>μ</a:t>
            </a:r>
            <a:r>
              <a:rPr lang="en-US" sz="2000" dirty="0" smtClean="0">
                <a:uFillTx/>
                <a:latin typeface="Arial" charset="0"/>
              </a:rPr>
              <a:t>m pixels, 250</a:t>
            </a:r>
            <a:r>
              <a:rPr lang="el-GR" sz="2000" dirty="0">
                <a:uFillTx/>
                <a:latin typeface="Arial" charset="0"/>
              </a:rPr>
              <a:t> </a:t>
            </a:r>
            <a:r>
              <a:rPr lang="el-GR" sz="2000" dirty="0" smtClean="0">
                <a:uFillTx/>
                <a:latin typeface="Arial" charset="0"/>
              </a:rPr>
              <a:t>μ</a:t>
            </a:r>
            <a:r>
              <a:rPr lang="en-US" sz="2000" dirty="0" smtClean="0">
                <a:uFillTx/>
                <a:latin typeface="Arial" charset="0"/>
              </a:rPr>
              <a:t>m thick</a:t>
            </a:r>
          </a:p>
          <a:p>
            <a:r>
              <a:rPr lang="en-US" sz="2000" dirty="0" smtClean="0">
                <a:uFillTx/>
                <a:latin typeface="Arial" charset="0"/>
              </a:rPr>
              <a:t>Readout speed: 250 </a:t>
            </a:r>
            <a:r>
              <a:rPr lang="en-US" sz="2000" dirty="0" err="1" smtClean="0">
                <a:uFillTx/>
                <a:latin typeface="Arial" charset="0"/>
              </a:rPr>
              <a:t>kpix</a:t>
            </a:r>
            <a:r>
              <a:rPr lang="en-US" sz="2000" dirty="0" smtClean="0">
                <a:uFillTx/>
                <a:latin typeface="Arial" charset="0"/>
              </a:rPr>
              <a:t>/sec</a:t>
            </a:r>
          </a:p>
          <a:p>
            <a:r>
              <a:rPr lang="en-US" sz="2000" dirty="0" smtClean="0">
                <a:uFillTx/>
                <a:latin typeface="Arial" charset="0"/>
              </a:rPr>
              <a:t>Readout noise: &lt;10 e</a:t>
            </a:r>
            <a:r>
              <a:rPr lang="en-US" sz="2000" baseline="30000" dirty="0" smtClean="0">
                <a:uFillTx/>
                <a:latin typeface="Arial" charset="0"/>
              </a:rPr>
              <a:t>-</a:t>
            </a:r>
            <a:r>
              <a:rPr lang="en-US" sz="2000" dirty="0" smtClean="0">
                <a:uFillTx/>
                <a:latin typeface="Arial" charset="0"/>
              </a:rPr>
              <a:t>/pixel</a:t>
            </a:r>
          </a:p>
          <a:p>
            <a:r>
              <a:rPr lang="en-US" sz="2000" dirty="0" smtClean="0">
                <a:uFillTx/>
                <a:latin typeface="Arial" charset="0"/>
              </a:rPr>
              <a:t>No static protection!</a:t>
            </a:r>
          </a:p>
          <a:p>
            <a:endParaRPr lang="en-US" sz="2000" dirty="0" smtClean="0">
              <a:uFillTx/>
              <a:latin typeface="Arial" charset="0"/>
            </a:endParaRPr>
          </a:p>
          <a:p>
            <a:r>
              <a:rPr lang="en-US" sz="2000" dirty="0" smtClean="0">
                <a:uFillTx/>
                <a:latin typeface="Arial" charset="0"/>
              </a:rPr>
              <a:t>Fab at Teledyne DALSA, thinning &amp; cold probing at LBNL, packaging, test &amp; final selection at Fermilab.</a:t>
            </a:r>
          </a:p>
          <a:p>
            <a:r>
              <a:rPr lang="en-US" sz="2000" dirty="0">
                <a:uFillTx/>
                <a:latin typeface="Arial" charset="0"/>
              </a:rPr>
              <a:t>62 Science grade devices on the FPA + 12 guide and intra &amp; extra-focal CCDs for image quality analysis</a:t>
            </a:r>
          </a:p>
          <a:p>
            <a:r>
              <a:rPr lang="en-US" sz="2000" dirty="0" smtClean="0">
                <a:uFillTx/>
                <a:latin typeface="Arial" charset="0"/>
              </a:rPr>
              <a:t>Accumulated all required plus a full set of spares</a:t>
            </a:r>
          </a:p>
          <a:p>
            <a:r>
              <a:rPr lang="en-US" sz="2000" dirty="0" smtClean="0">
                <a:uFillTx/>
                <a:latin typeface="Arial" charset="0"/>
              </a:rPr>
              <a:t>See </a:t>
            </a:r>
            <a:r>
              <a:rPr lang="en-US" sz="2000" dirty="0" err="1" smtClean="0">
                <a:uFillTx/>
                <a:latin typeface="Arial" charset="0"/>
              </a:rPr>
              <a:t>Bebek</a:t>
            </a:r>
            <a:r>
              <a:rPr lang="en-US" sz="2000" dirty="0" smtClean="0">
                <a:uFillTx/>
                <a:latin typeface="Arial" charset="0"/>
              </a:rPr>
              <a:t>, et al.  SPIE 2012.</a:t>
            </a:r>
          </a:p>
          <a:p>
            <a:r>
              <a:rPr lang="en-US" sz="2000" dirty="0" smtClean="0">
                <a:uFillTx/>
                <a:latin typeface="Arial" charset="0"/>
              </a:rPr>
              <a:t>Controller: Monsoon by NOAO, modded by DECam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10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DECam spectral response</a:t>
            </a:r>
            <a:endParaRPr lang="en-US" dirty="0">
              <a:uFillTx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828800"/>
            <a:ext cx="8229600" cy="4283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Imager installation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12</a:t>
            </a:fld>
            <a:endParaRPr lang="en-US">
              <a:uFillTx/>
            </a:endParaRPr>
          </a:p>
        </p:txBody>
      </p:sp>
      <p:pic>
        <p:nvPicPr>
          <p:cNvPr id="5122" name="Picture 2" descr="E:\Desktop\Favorites\P8304228_29_30_31_32_33_34_fus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400"/>
            <a:ext cx="6705600" cy="50501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5615882" cy="51816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137144" tIns="45714" rIns="164572" bIns="45714" anchor="t"/>
          <a:lstStyle/>
          <a:p>
            <a:pPr defTabSz="912813"/>
            <a:r>
              <a:rPr lang="en-US" sz="3900" dirty="0" smtClean="0">
                <a:solidFill>
                  <a:schemeClr val="tx1"/>
                </a:solidFill>
                <a:uFillTx/>
                <a:cs typeface="Arial" pitchFamily="34" charset="0"/>
              </a:rPr>
              <a:t>First Light</a:t>
            </a:r>
          </a:p>
        </p:txBody>
      </p:sp>
      <p:sp>
        <p:nvSpPr>
          <p:cNvPr id="4608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DDCDFD8-91CA-4900-9AED-E25743049D01}" type="slidenum">
              <a:rPr lang="en-US" smtClean="0">
                <a:uFillTx/>
                <a:latin typeface="Arial" pitchFamily="34" charset="0"/>
              </a:rPr>
              <a:pPr/>
              <a:t>13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3733800" y="631039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uFillTx/>
              </a:rPr>
              <a:t>The SMC</a:t>
            </a:r>
            <a:endParaRPr lang="en-US" dirty="0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So far so good…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Total Data Collected </a:t>
            </a:r>
          </a:p>
          <a:p>
            <a:pPr lvl="1"/>
            <a:r>
              <a:rPr lang="en-US" dirty="0">
                <a:uFillTx/>
              </a:rPr>
              <a:t>&gt;100,000 images taken</a:t>
            </a:r>
          </a:p>
          <a:p>
            <a:pPr lvl="1"/>
            <a:r>
              <a:rPr lang="en-US" dirty="0">
                <a:uFillTx/>
              </a:rPr>
              <a:t>All Automatically transported via DTS.  None lost.</a:t>
            </a:r>
          </a:p>
          <a:p>
            <a:pPr lvl="1"/>
            <a:r>
              <a:rPr lang="en-US" dirty="0">
                <a:uFillTx/>
              </a:rPr>
              <a:t>Average nighttime shutter close to delivery is ~2 min</a:t>
            </a:r>
          </a:p>
          <a:p>
            <a:r>
              <a:rPr lang="en-US" dirty="0">
                <a:uFillTx/>
              </a:rPr>
              <a:t>Record setting nights (Bloom et al.) in March 2013</a:t>
            </a:r>
          </a:p>
          <a:p>
            <a:pPr lvl="1"/>
            <a:r>
              <a:rPr lang="en-US" dirty="0">
                <a:uFillTx/>
              </a:rPr>
              <a:t>&gt;700 images in a single night</a:t>
            </a:r>
          </a:p>
          <a:p>
            <a:r>
              <a:rPr lang="en-US" dirty="0">
                <a:uFillTx/>
              </a:rPr>
              <a:t>Y band images as good as 0.64 </a:t>
            </a:r>
            <a:r>
              <a:rPr lang="en-US" dirty="0" err="1">
                <a:uFillTx/>
              </a:rPr>
              <a:t>arcsec FWHM</a:t>
            </a:r>
          </a:p>
          <a:p>
            <a:r>
              <a:rPr lang="en-US" dirty="0">
                <a:uFillTx/>
              </a:rPr>
              <a:t>1mmag relative photometry is being demonstrated</a:t>
            </a:r>
          </a:p>
          <a:p>
            <a:r>
              <a:rPr lang="en-US" dirty="0">
                <a:uFillTx/>
              </a:rPr>
              <a:t>Non-scheduled off-sky time is very low, with the exception of </a:t>
            </a:r>
            <a:r>
              <a:rPr lang="en-US" dirty="0" smtClean="0">
                <a:uFillTx/>
              </a:rPr>
              <a:t>LN2 system failures </a:t>
            </a:r>
            <a:r>
              <a:rPr lang="en-US" dirty="0">
                <a:uFillTx/>
              </a:rPr>
              <a:t>in May </a:t>
            </a:r>
            <a:r>
              <a:rPr lang="en-US" dirty="0" smtClean="0">
                <a:uFillTx/>
              </a:rPr>
              <a:t>2013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14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032" y="455616"/>
            <a:ext cx="2674743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uFillTx/>
              </a:rPr>
              <a:t>Survey status</a:t>
            </a:r>
            <a:endParaRPr lang="en-US" dirty="0">
              <a:solidFill>
                <a:schemeClr val="tx1"/>
              </a:solidFill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54" y="2761679"/>
            <a:ext cx="3809999" cy="241481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uFillTx/>
              </a:rPr>
              <a:t>Daily map, this one is from 30 Sept 2013.</a:t>
            </a:r>
          </a:p>
          <a:p>
            <a:pPr indent="-342900">
              <a:buNone/>
            </a:pPr>
            <a:r>
              <a:rPr lang="en-US" dirty="0" smtClean="0">
                <a:uFillTx/>
              </a:rPr>
              <a:t>Dark blue observed previous night, light blue observed earlier, grey is pending.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15</a:t>
            </a:fld>
            <a:endParaRPr lang="en-US">
              <a:uFillTx/>
            </a:endParaRPr>
          </a:p>
        </p:txBody>
      </p:sp>
      <p:pic>
        <p:nvPicPr>
          <p:cNvPr id="5" name="Immagin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43699" y="167359"/>
            <a:ext cx="4941737" cy="6645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8840390" y="6536531"/>
            <a:ext cx="241102" cy="258961"/>
          </a:xfrm>
          <a:prstGeom prst="rect">
            <a:avLst/>
          </a:prstGeom>
          <a:noFill/>
          <a:ln>
            <a:noFill/>
          </a:ln>
        </p:spPr>
        <p:txBody>
          <a:bodyPr wrap="none" lIns="64288" tIns="32144" rIns="64288" bIns="32144"/>
          <a:lstStyle>
            <a:lvl1pPr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fld id="{9180D148-C453-42D9-9631-A4E1A110EAC9}" type="slidenum">
              <a:rPr lang="en-US" sz="1300">
                <a:solidFill>
                  <a:srgbClr val="9A9A9A"/>
                </a:solidFill>
                <a:uFillTx/>
                <a:ea typeface="ＭＳ Ｐゴシック" charset="-128"/>
              </a:rPr>
              <a:pPr algn="ctr" eaLnBrk="1" hangingPunct="1"/>
              <a:t>16</a:t>
            </a:fld>
            <a:endParaRPr lang="en-US" sz="1300">
              <a:solidFill>
                <a:srgbClr val="9A9A9A"/>
              </a:solidFill>
              <a:uFillTx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0" y="910829"/>
            <a:ext cx="8281169" cy="5710517"/>
          </a:xfrm>
          <a:prstGeom prst="rect">
            <a:avLst/>
          </a:prstGeom>
        </p:spPr>
      </p:pic>
      <p:sp>
        <p:nvSpPr>
          <p:cNvPr id="3" name="TextBox 2"/>
          <p:cNvSpPr txBox="1">
            <a:spLocks/>
          </p:cNvSpPr>
          <p:nvPr/>
        </p:nvSpPr>
        <p:spPr>
          <a:xfrm>
            <a:off x="6607970" y="6482953"/>
            <a:ext cx="1711181" cy="281327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/>
            <a:r>
              <a:rPr lang="en-US" sz="1400" b="1" dirty="0">
                <a:solidFill>
                  <a:srgbClr val="0150FF"/>
                </a:solidFill>
                <a:uFillTx/>
                <a:latin typeface="Gill Sans" charset="0"/>
                <a:sym typeface="Gill Sans" charset="0"/>
              </a:rPr>
              <a:t>M. March (Sussex)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CCD Novelties</a:t>
            </a:r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dirty="0" smtClean="0">
                <a:uFillTx/>
                <a:latin typeface="Arial" charset="0"/>
              </a:rPr>
              <a:t>☠ </a:t>
            </a:r>
            <a:r>
              <a:rPr lang="en-US" sz="1600" dirty="0" smtClean="0">
                <a:uFillTx/>
              </a:rPr>
              <a:t>Full well loss due to over-illumination💀💀💀 </a:t>
            </a:r>
            <a:r>
              <a:rPr lang="en-US" sz="2800" dirty="0" smtClean="0">
                <a:uFillTx/>
                <a:latin typeface="Arial" charset="0"/>
              </a:rPr>
              <a:t>☠</a:t>
            </a:r>
          </a:p>
          <a:p>
            <a:r>
              <a:rPr lang="en-US" sz="1600" dirty="0" smtClean="0">
                <a:uFillTx/>
              </a:rPr>
              <a:t>Nonlinearities at high and low signal level</a:t>
            </a:r>
          </a:p>
          <a:p>
            <a:pPr lvl="1"/>
            <a:r>
              <a:rPr lang="en-US" sz="1400" dirty="0" smtClean="0">
                <a:uFillTx/>
              </a:rPr>
              <a:t>CCD #31 low is not stable with time, otherwise nothing special.</a:t>
            </a:r>
          </a:p>
          <a:p>
            <a:r>
              <a:rPr sz="1600" b="0" i="0" u="none">
                <a:solidFill>
                  <a:srgbClr val="000000"/>
                </a:solidFill>
                <a:uFillTx/>
                <a:latin typeface="Arial" charset="0"/>
              </a:rPr>
              <a:t>Crosstalk: intra-CCD, inter-CCD, inter-DA board – no surprises</a:t>
            </a:r>
          </a:p>
          <a:p>
            <a:r>
              <a:rPr lang="en-US" sz="1600" dirty="0" smtClean="0">
                <a:uFillTx/>
              </a:rPr>
              <a:t>Effects of filling pixels – pixel boundaries are (slightly) dynamical (</a:t>
            </a:r>
            <a:r>
              <a:rPr lang="en-US" sz="1600" dirty="0" err="1" smtClean="0">
                <a:uFillTx/>
              </a:rPr>
              <a:t>Astier, Regnault, Greundl +</a:t>
            </a:r>
            <a:r>
              <a:rPr lang="en-US" sz="1600" dirty="0" smtClean="0">
                <a:uFillTx/>
              </a:rPr>
              <a:t>)</a:t>
            </a:r>
          </a:p>
          <a:p>
            <a:pPr lvl="1"/>
            <a:r>
              <a:rPr lang="en-US" sz="1400" dirty="0" smtClean="0">
                <a:uFillTx/>
              </a:rPr>
              <a:t>Brighter stars → fatter</a:t>
            </a:r>
            <a:endParaRPr lang="en-US" sz="1400" dirty="0">
              <a:uFillTx/>
            </a:endParaRPr>
          </a:p>
          <a:p>
            <a:pPr lvl="1"/>
            <a:r>
              <a:rPr lang="en-US" sz="1400" dirty="0" smtClean="0">
                <a:uFillTx/>
              </a:rPr>
              <a:t>Variance </a:t>
            </a:r>
            <a:r>
              <a:rPr lang="en-US" sz="1400" dirty="0">
                <a:uFillTx/>
              </a:rPr>
              <a:t>of </a:t>
            </a:r>
            <a:r>
              <a:rPr lang="en-US" sz="1400" dirty="0" smtClean="0">
                <a:uFillTx/>
              </a:rPr>
              <a:t>flat-fields </a:t>
            </a:r>
            <a:r>
              <a:rPr lang="en-US" sz="1400" dirty="0">
                <a:uFillTx/>
              </a:rPr>
              <a:t>is smaller than Poisson</a:t>
            </a:r>
          </a:p>
          <a:p>
            <a:pPr lvl="1"/>
            <a:r>
              <a:rPr lang="en-US" sz="1400" dirty="0" smtClean="0">
                <a:uFillTx/>
              </a:rPr>
              <a:t>Flat-fields </a:t>
            </a:r>
            <a:r>
              <a:rPr lang="en-US" sz="1400" dirty="0">
                <a:uFillTx/>
              </a:rPr>
              <a:t>exhibit correlations</a:t>
            </a:r>
          </a:p>
          <a:p>
            <a:pPr lvl="2"/>
            <a:r>
              <a:rPr lang="en-US" sz="1200" dirty="0">
                <a:uFillTx/>
              </a:rPr>
              <a:t>Linearly increasing with illumination</a:t>
            </a:r>
            <a:endParaRPr lang="en-US" sz="1200" dirty="0" smtClean="0">
              <a:uFillTx/>
            </a:endParaRPr>
          </a:p>
          <a:p>
            <a:r>
              <a:rPr lang="en-US" sz="1600" dirty="0" smtClean="0">
                <a:uFillTx/>
              </a:rPr>
              <a:t>Glowing edges &amp; “tape bumps"</a:t>
            </a:r>
          </a:p>
          <a:p>
            <a:r>
              <a:rPr lang="en-US" sz="1600" dirty="0" smtClean="0">
                <a:uFillTx/>
              </a:rPr>
              <a:t>“Tree rings”</a:t>
            </a:r>
          </a:p>
          <a:p>
            <a:r>
              <a:rPr sz="1600" b="0" i="0" u="none">
                <a:solidFill>
                  <a:srgbClr val="000000"/>
                </a:solidFill>
                <a:uFillTx/>
                <a:latin typeface="Arial" charset="0"/>
              </a:rPr>
              <a:t>Strong blooming widens at serial register, cause unknown</a:t>
            </a:r>
            <a:endParaRPr lang="en-US" sz="1600" dirty="0" smtClean="0">
              <a:uFillTx/>
            </a:endParaRPr>
          </a:p>
          <a:p>
            <a:r>
              <a:rPr lang="en-US" sz="1600" dirty="0" smtClean="0">
                <a:uFillTx/>
              </a:rPr>
              <a:t>Flat field changes on </a:t>
            </a:r>
            <a:r>
              <a:rPr lang="en-US" sz="1600" dirty="0" err="1" smtClean="0">
                <a:uFillTx/>
              </a:rPr>
              <a:t>warmup</a:t>
            </a:r>
            <a:endParaRPr sz="1600" b="0" i="0" u="none">
              <a:solidFill>
                <a:srgbClr val="000000"/>
              </a:solidFill>
              <a:uFillTx/>
              <a:latin typeface="Arial" charset="0"/>
            </a:endParaRPr>
          </a:p>
          <a:p>
            <a:pPr lvl="1"/>
            <a:r>
              <a:rPr lang="en-US" sz="1200" dirty="0" smtClean="0">
                <a:uFillTx/>
              </a:rPr>
              <a:t>Tape bumps</a:t>
            </a:r>
          </a:p>
          <a:p>
            <a:r>
              <a:rPr lang="en-US" sz="1600" dirty="0" smtClean="0">
                <a:uFillTx/>
              </a:rPr>
              <a:t>Fringing in z &amp; Y, concentrated in the center, not stable with time</a:t>
            </a:r>
          </a:p>
          <a:p>
            <a:r>
              <a:rPr lang="en-US" sz="1600" dirty="0">
                <a:uFillTx/>
              </a:rPr>
              <a:t>Bad pixels – edge cut, poor bridge corrections, serial register and bulk traps</a:t>
            </a:r>
          </a:p>
          <a:p>
            <a:r>
              <a:rPr lang="en-US" sz="1600" dirty="0" smtClean="0">
                <a:uFillTx/>
              </a:rPr>
              <a:t>Unusual cosmic rays</a:t>
            </a:r>
            <a:endParaRPr lang="en-US" sz="1600" dirty="0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Full well loss due to</a:t>
            </a:r>
            <a:br>
              <a:rPr lang="en-US" dirty="0" smtClean="0">
                <a:uFillTx/>
              </a:rPr>
            </a:br>
            <a:r>
              <a:rPr lang="en-US" dirty="0" smtClean="0">
                <a:uFillTx/>
              </a:rPr>
              <a:t>over-illumination</a:t>
            </a:r>
            <a:endParaRPr lang="en-US" dirty="0">
              <a:uFillTx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038" y="2439632"/>
            <a:ext cx="4138613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2721" y="2586049"/>
            <a:ext cx="5070719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4132926" y="5488512"/>
            <a:ext cx="506260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uFillTx/>
              </a:rPr>
              <a:t>This detector was working normally until Nov when it started showing a </a:t>
            </a:r>
            <a:r>
              <a:rPr lang="en-US" sz="1100" dirty="0" smtClean="0">
                <a:uFillTx/>
              </a:rPr>
              <a:t>very </a:t>
            </a:r>
          </a:p>
          <a:p>
            <a:r>
              <a:rPr lang="en-US" sz="1100" dirty="0" smtClean="0">
                <a:uFillTx/>
              </a:rPr>
              <a:t>small </a:t>
            </a:r>
            <a:r>
              <a:rPr lang="en-US" sz="1100" dirty="0">
                <a:uFillTx/>
              </a:rPr>
              <a:t>“full-well” capacity</a:t>
            </a:r>
            <a:r>
              <a:rPr lang="en-US" sz="1100" dirty="0" smtClean="0">
                <a:uFillTx/>
              </a:rPr>
              <a:t>. There </a:t>
            </a:r>
            <a:r>
              <a:rPr lang="en-US" sz="1100" dirty="0">
                <a:uFillTx/>
              </a:rPr>
              <a:t>was an incident of unusually high </a:t>
            </a:r>
            <a:r>
              <a:rPr lang="en-US" sz="1100" dirty="0" smtClean="0">
                <a:uFillTx/>
              </a:rPr>
              <a:t>illumination </a:t>
            </a:r>
          </a:p>
          <a:p>
            <a:r>
              <a:rPr lang="en-US" sz="1100" dirty="0" smtClean="0">
                <a:uFillTx/>
              </a:rPr>
              <a:t>(during twilight flats, which are now banned) just </a:t>
            </a:r>
            <a:r>
              <a:rPr lang="en-US" sz="1100" dirty="0">
                <a:uFillTx/>
              </a:rPr>
              <a:t>before we started seeing this </a:t>
            </a:r>
            <a:endParaRPr lang="en-US" sz="1100" dirty="0" smtClean="0">
              <a:uFillTx/>
            </a:endParaRPr>
          </a:p>
          <a:p>
            <a:r>
              <a:rPr lang="en-US" sz="1100" dirty="0" smtClean="0">
                <a:uFillTx/>
              </a:rPr>
              <a:t>problem</a:t>
            </a:r>
            <a:r>
              <a:rPr lang="en-US" sz="1100" dirty="0">
                <a:uFillTx/>
              </a:rPr>
              <a:t>. However, the level measured </a:t>
            </a:r>
            <a:r>
              <a:rPr lang="en-US" sz="1100" dirty="0" smtClean="0">
                <a:uFillTx/>
              </a:rPr>
              <a:t>by the </a:t>
            </a:r>
            <a:r>
              <a:rPr lang="en-US" sz="1100" dirty="0">
                <a:uFillTx/>
              </a:rPr>
              <a:t>PDs was not dangerous </a:t>
            </a:r>
            <a:endParaRPr lang="en-US" sz="1100" dirty="0" smtClean="0">
              <a:uFillTx/>
            </a:endParaRPr>
          </a:p>
          <a:p>
            <a:r>
              <a:rPr lang="en-US" sz="1100" dirty="0" smtClean="0">
                <a:uFillTx/>
              </a:rPr>
              <a:t>according </a:t>
            </a:r>
            <a:r>
              <a:rPr lang="en-US" sz="1100" dirty="0">
                <a:uFillTx/>
              </a:rPr>
              <a:t>to </a:t>
            </a:r>
            <a:r>
              <a:rPr lang="en-US" sz="1100" dirty="0" smtClean="0">
                <a:uFillTx/>
              </a:rPr>
              <a:t>studies </a:t>
            </a:r>
            <a:r>
              <a:rPr lang="en-US" sz="1100" dirty="0">
                <a:uFillTx/>
              </a:rPr>
              <a:t>at FNAL.</a:t>
            </a:r>
          </a:p>
        </p:txBody>
      </p:sp>
      <p:sp>
        <p:nvSpPr>
          <p:cNvPr id="3" name="CasellaDiTesto 2"/>
          <p:cNvSpPr txBox="1">
            <a:spLocks/>
          </p:cNvSpPr>
          <p:nvPr/>
        </p:nvSpPr>
        <p:spPr>
          <a:xfrm>
            <a:off x="1412781" y="1645074"/>
            <a:ext cx="6960420" cy="1371599"/>
          </a:xfrm>
          <a:prstGeom prst="rect">
            <a:avLst/>
          </a:prstGeom>
        </p:spPr>
        <p:txBody>
          <a:bodyPr anchor="t"/>
          <a:lstStyle/>
          <a:p>
            <a:pPr algn="ctr"/>
            <a:r>
              <a:rPr>
                <a:uFillTx/>
              </a:rPr>
              <a:t>Trapping of charge at the Si-SiO2 interface under very high illumination until the electric field in the biased substrate vanishes. </a:t>
            </a:r>
          </a:p>
        </p:txBody>
      </p:sp>
      <p:sp>
        <p:nvSpPr>
          <p:cNvPr id="4" name="CasellaDiTesto 3"/>
          <p:cNvSpPr txBox="1">
            <a:spLocks/>
          </p:cNvSpPr>
          <p:nvPr/>
        </p:nvSpPr>
        <p:spPr>
          <a:xfrm>
            <a:off x="3376732" y="6449370"/>
            <a:ext cx="2124437" cy="796669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Juan Estrada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4294967294"/>
          <p:cNvSpPr>
            <a:spLocks noGrp="1"/>
          </p:cNvSpPr>
          <p:nvPr>
            <p:ph type="title"/>
          </p:nvPr>
        </p:nvSpPr>
        <p:spPr>
          <a:xfrm>
            <a:off x="878324" y="249717"/>
            <a:ext cx="6534018" cy="914400"/>
          </a:xfrm>
        </p:spPr>
        <p:txBody>
          <a:bodyPr/>
          <a:lstStyle/>
          <a:p>
            <a:r>
              <a:rPr>
                <a:uFillTx/>
              </a:rPr>
              <a:t>Variable pixel catchment volumes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>
                <a:uFillTx/>
              </a:rPr>
              <a:t>Pixels have a 15μm x 15μm footprint but are 250μm tall "skyscrapers" which makes them susceptible to deformation by stray electric fields.</a:t>
            </a:r>
          </a:p>
          <a:p>
            <a:pPr indent="342900"/>
            <a:r>
              <a:rPr>
                <a:uFillTx/>
              </a:rPr>
              <a:t>"Glowing edges"</a:t>
            </a:r>
          </a:p>
          <a:p>
            <a:pPr indent="342900"/>
            <a:r>
              <a:rPr>
                <a:uFillTx/>
              </a:rPr>
              <a:t>"Tape bumps"</a:t>
            </a:r>
          </a:p>
          <a:p>
            <a:pPr indent="342900"/>
            <a:r>
              <a:rPr>
                <a:uFillTx/>
              </a:rPr>
              <a:t>"Tree rings"</a:t>
            </a:r>
          </a:p>
          <a:p>
            <a:pPr indent="-342900"/>
            <a:r>
              <a:rPr>
                <a:uFillTx/>
              </a:rPr>
              <a:t>These are </a:t>
            </a:r>
            <a:r>
              <a:rPr b="1">
                <a:uFillTx/>
              </a:rPr>
              <a:t>not</a:t>
            </a:r>
            <a:r>
              <a:rPr>
                <a:uFillTx/>
              </a:rPr>
              <a:t> flat field effects</a:t>
            </a:r>
          </a:p>
          <a:p>
            <a:pPr indent="342900"/>
            <a:r>
              <a:rPr sz="2400" b="0" i="0" u="none">
                <a:solidFill>
                  <a:srgbClr val="000000"/>
                </a:solidFill>
                <a:uFillTx/>
                <a:latin typeface="Arial" charset="0"/>
              </a:rPr>
              <a:t>"Most of the structure in flat fields is due to pixel size variation" (Bernstein)</a:t>
            </a:r>
            <a:endParaRPr>
              <a:uFillTx/>
            </a:endParaRPr>
          </a:p>
          <a:p>
            <a:pPr indent="342900"/>
            <a:r>
              <a:rPr>
                <a:uFillTx/>
              </a:rPr>
              <a:t>Charge is conserved, but may not land in the pixel potential well under the point in the CCD bulk where it was generated.</a:t>
            </a:r>
          </a:p>
          <a:p>
            <a:pPr indent="342900"/>
            <a:endParaRPr>
              <a:uFillTx/>
            </a:endParaRPr>
          </a:p>
          <a:p>
            <a:endParaRPr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1" name="Rectangle 35"/>
          <p:cNvSpPr>
            <a:spLocks noChangeArrowheads="1"/>
          </p:cNvSpPr>
          <p:nvPr/>
        </p:nvSpPr>
        <p:spPr bwMode="auto">
          <a:xfrm>
            <a:off x="4648200" y="5410200"/>
            <a:ext cx="3690938" cy="1077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600" dirty="0" err="1">
                <a:uFillTx/>
              </a:rPr>
              <a:t>Observatorio</a:t>
            </a:r>
            <a:r>
              <a:rPr lang="en-US" sz="1600" dirty="0">
                <a:uFillTx/>
              </a:rPr>
              <a:t> </a:t>
            </a:r>
            <a:r>
              <a:rPr lang="en-US" sz="1600" dirty="0" err="1">
                <a:uFillTx/>
              </a:rPr>
              <a:t>Nacional</a:t>
            </a:r>
            <a:r>
              <a:rPr lang="en-US" sz="1600" dirty="0">
                <a:uFillTx/>
              </a:rPr>
              <a:t>, </a:t>
            </a:r>
            <a:r>
              <a:rPr lang="en-US" sz="1600" dirty="0" err="1">
                <a:uFillTx/>
              </a:rPr>
              <a:t>CBPF,Universidade</a:t>
            </a:r>
            <a:r>
              <a:rPr lang="en-US" sz="1600" dirty="0">
                <a:uFillTx/>
              </a:rPr>
              <a:t> Federal do Rio de Janeiro, </a:t>
            </a:r>
            <a:r>
              <a:rPr lang="en-US" sz="1600" dirty="0" err="1">
                <a:uFillTx/>
              </a:rPr>
              <a:t>Universidade</a:t>
            </a:r>
            <a:r>
              <a:rPr lang="en-US" sz="1600" dirty="0">
                <a:uFillTx/>
              </a:rPr>
              <a:t> Federal do Rio Grande do </a:t>
            </a:r>
            <a:r>
              <a:rPr lang="en-US" sz="1600" dirty="0" err="1">
                <a:uFillTx/>
              </a:rPr>
              <a:t>Sul</a:t>
            </a:r>
            <a:endParaRPr lang="en-US" sz="1600" dirty="0">
              <a:uFillTx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44791" y="44524"/>
            <a:ext cx="7162800" cy="9144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tx1"/>
                </a:solidFill>
                <a:uFillTx/>
                <a:ea typeface="ＭＳ Ｐゴシック"/>
                <a:cs typeface="ＭＳ Ｐゴシック"/>
              </a:rPr>
              <a:t>DES Collaboration</a:t>
            </a:r>
          </a:p>
        </p:txBody>
      </p:sp>
      <p:pic>
        <p:nvPicPr>
          <p:cNvPr id="19459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62288"/>
            <a:ext cx="7731125" cy="33591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0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3" y="3359150"/>
            <a:ext cx="261937" cy="2619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1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3" y="4084638"/>
            <a:ext cx="349250" cy="3492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2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513" y="4103688"/>
            <a:ext cx="457200" cy="330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3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350" y="5254625"/>
            <a:ext cx="282575" cy="3508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4" name="Picture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113" y="4503738"/>
            <a:ext cx="350837" cy="2349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5" name="Picture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" y="4827588"/>
            <a:ext cx="419100" cy="4191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6" name="Picture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9125" y="3671888"/>
            <a:ext cx="365125" cy="355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7" name="Picture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0450" y="4483100"/>
            <a:ext cx="271463" cy="3063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8" name="Picture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4827588"/>
            <a:ext cx="266700" cy="2667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69" name="Picture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7275" y="5184775"/>
            <a:ext cx="306388" cy="307975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16" name="Straight Connector 15"/>
          <p:cNvCxnSpPr>
            <a:endCxn id="19473" idx="1"/>
          </p:cNvCxnSpPr>
          <p:nvPr/>
        </p:nvCxnSpPr>
        <p:spPr bwMode="auto">
          <a:xfrm rot="5400000" flipH="1" flipV="1">
            <a:off x="2262188" y="2386012"/>
            <a:ext cx="2063750" cy="18954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Connector 16"/>
          <p:cNvCxnSpPr/>
          <p:nvPr/>
        </p:nvCxnSpPr>
        <p:spPr bwMode="auto">
          <a:xfrm rot="5400000">
            <a:off x="3589338" y="2343150"/>
            <a:ext cx="13398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" name="Freeform 17"/>
          <p:cNvSpPr>
            <a:spLocks/>
          </p:cNvSpPr>
          <p:nvPr/>
        </p:nvSpPr>
        <p:spPr bwMode="auto">
          <a:xfrm>
            <a:off x="1889125" y="4365625"/>
            <a:ext cx="914400" cy="355600"/>
          </a:xfrm>
          <a:custGeom>
            <a:avLst/>
            <a:gdLst>
              <a:gd name="T0" fmla="*/ 0 w 914400"/>
              <a:gd name="T1" fmla="*/ 0 h 355600"/>
              <a:gd name="T2" fmla="*/ 592667 w 914400"/>
              <a:gd name="T3" fmla="*/ 16933 h 355600"/>
              <a:gd name="T4" fmla="*/ 745067 w 914400"/>
              <a:gd name="T5" fmla="*/ 50800 h 355600"/>
              <a:gd name="T6" fmla="*/ 745067 w 914400"/>
              <a:gd name="T7" fmla="*/ 33866 h 355600"/>
              <a:gd name="T8" fmla="*/ 914400 w 914400"/>
              <a:gd name="T9" fmla="*/ 33866 h 355600"/>
              <a:gd name="T10" fmla="*/ 863600 w 914400"/>
              <a:gd name="T11" fmla="*/ 84666 h 355600"/>
              <a:gd name="T12" fmla="*/ 795867 w 914400"/>
              <a:gd name="T13" fmla="*/ 186266 h 355600"/>
              <a:gd name="T14" fmla="*/ 745067 w 914400"/>
              <a:gd name="T15" fmla="*/ 220133 h 355600"/>
              <a:gd name="T16" fmla="*/ 762000 w 914400"/>
              <a:gd name="T17" fmla="*/ 304800 h 355600"/>
              <a:gd name="T18" fmla="*/ 745067 w 914400"/>
              <a:gd name="T19" fmla="*/ 355600 h 355600"/>
              <a:gd name="T20" fmla="*/ 694267 w 914400"/>
              <a:gd name="T21" fmla="*/ 321733 h 355600"/>
              <a:gd name="T22" fmla="*/ 592667 w 914400"/>
              <a:gd name="T23" fmla="*/ 287866 h 355600"/>
              <a:gd name="T24" fmla="*/ 457200 w 914400"/>
              <a:gd name="T25" fmla="*/ 304800 h 355600"/>
              <a:gd name="T26" fmla="*/ 406400 w 914400"/>
              <a:gd name="T27" fmla="*/ 321733 h 355600"/>
              <a:gd name="T28" fmla="*/ 406400 w 914400"/>
              <a:gd name="T29" fmla="*/ 355600 h 355600"/>
              <a:gd name="T30" fmla="*/ 169334 w 914400"/>
              <a:gd name="T31" fmla="*/ 355600 h 355600"/>
              <a:gd name="T32" fmla="*/ 101600 w 914400"/>
              <a:gd name="T33" fmla="*/ 287866 h 355600"/>
              <a:gd name="T34" fmla="*/ 33867 w 914400"/>
              <a:gd name="T35" fmla="*/ 135466 h 355600"/>
              <a:gd name="T36" fmla="*/ 16934 w 914400"/>
              <a:gd name="T37" fmla="*/ 84666 h 355600"/>
              <a:gd name="T38" fmla="*/ 0 w 914400"/>
              <a:gd name="T39" fmla="*/ 0 h 3556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14400" h="355600">
                <a:moveTo>
                  <a:pt x="0" y="0"/>
                </a:moveTo>
                <a:lnTo>
                  <a:pt x="592667" y="16933"/>
                </a:lnTo>
                <a:cubicBezTo>
                  <a:pt x="677332" y="73376"/>
                  <a:pt x="677334" y="118533"/>
                  <a:pt x="745067" y="50800"/>
                </a:cubicBezTo>
                <a:lnTo>
                  <a:pt x="745067" y="33866"/>
                </a:lnTo>
                <a:lnTo>
                  <a:pt x="914400" y="33866"/>
                </a:lnTo>
                <a:cubicBezTo>
                  <a:pt x="897467" y="50799"/>
                  <a:pt x="878302" y="65763"/>
                  <a:pt x="863600" y="84666"/>
                </a:cubicBezTo>
                <a:cubicBezTo>
                  <a:pt x="838611" y="116795"/>
                  <a:pt x="829734" y="163688"/>
                  <a:pt x="795867" y="186266"/>
                </a:cubicBezTo>
                <a:lnTo>
                  <a:pt x="745067" y="220133"/>
                </a:lnTo>
                <a:cubicBezTo>
                  <a:pt x="668867" y="334432"/>
                  <a:pt x="725311" y="213078"/>
                  <a:pt x="762000" y="304800"/>
                </a:cubicBezTo>
                <a:cubicBezTo>
                  <a:pt x="768629" y="321373"/>
                  <a:pt x="750711" y="338667"/>
                  <a:pt x="745067" y="355600"/>
                </a:cubicBezTo>
                <a:cubicBezTo>
                  <a:pt x="728134" y="344311"/>
                  <a:pt x="712864" y="329999"/>
                  <a:pt x="694267" y="321733"/>
                </a:cubicBezTo>
                <a:cubicBezTo>
                  <a:pt x="661645" y="307234"/>
                  <a:pt x="592667" y="287866"/>
                  <a:pt x="592667" y="287866"/>
                </a:cubicBezTo>
                <a:cubicBezTo>
                  <a:pt x="547511" y="293511"/>
                  <a:pt x="501973" y="296659"/>
                  <a:pt x="457200" y="304800"/>
                </a:cubicBezTo>
                <a:cubicBezTo>
                  <a:pt x="439639" y="307993"/>
                  <a:pt x="419021" y="309112"/>
                  <a:pt x="406400" y="321733"/>
                </a:cubicBezTo>
                <a:lnTo>
                  <a:pt x="406400" y="355600"/>
                </a:lnTo>
                <a:lnTo>
                  <a:pt x="169334" y="355600"/>
                </a:lnTo>
                <a:cubicBezTo>
                  <a:pt x="132387" y="244763"/>
                  <a:pt x="183702" y="353549"/>
                  <a:pt x="101600" y="287866"/>
                </a:cubicBezTo>
                <a:cubicBezTo>
                  <a:pt x="65009" y="258593"/>
                  <a:pt x="44215" y="166509"/>
                  <a:pt x="33867" y="135466"/>
                </a:cubicBezTo>
                <a:cubicBezTo>
                  <a:pt x="28223" y="118533"/>
                  <a:pt x="20435" y="102169"/>
                  <a:pt x="16934" y="84666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60001">
                <a:srgbClr val="94B2B5"/>
              </a:gs>
              <a:gs pos="100000">
                <a:srgbClr val="596C6D"/>
              </a:gs>
            </a:gsLst>
            <a:lin ang="0" scaled="1"/>
          </a:gradFill>
          <a:ln w="9525" cap="flat" cmpd="sng">
            <a:solidFill>
              <a:srgbClr val="B6DCDF"/>
            </a:solidFill>
            <a:prstDash val="solid"/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4241800" y="1639888"/>
            <a:ext cx="46736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uFillTx/>
                <a:cs typeface="Arial" pitchFamily="34" charset="0"/>
                <a:sym typeface="Arial" pitchFamily="34" charset="0"/>
              </a:rPr>
              <a:t>Fermilab, UIUC/NCSA, University of Chicago,</a:t>
            </a:r>
          </a:p>
          <a:p>
            <a:r>
              <a:rPr lang="en-US" sz="1600" dirty="0">
                <a:solidFill>
                  <a:srgbClr val="000000"/>
                </a:solidFill>
                <a:uFillTx/>
                <a:cs typeface="Arial" pitchFamily="34" charset="0"/>
                <a:sym typeface="Arial" pitchFamily="34" charset="0"/>
              </a:rPr>
              <a:t>LBNL, NOAO, University of Michigan, University of Pennsylvania, Argonne National Laboratory, Ohio State University, Santa-Cruz/SLAC/Stanford Consortium, Texas A&amp;M</a:t>
            </a: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2819400" y="5127625"/>
            <a:ext cx="612775" cy="665163"/>
          </a:xfrm>
          <a:custGeom>
            <a:avLst/>
            <a:gdLst>
              <a:gd name="T0" fmla="*/ 304679 w 613018"/>
              <a:gd name="T1" fmla="*/ 16953 h 664391"/>
              <a:gd name="T2" fmla="*/ 236972 w 613018"/>
              <a:gd name="T3" fmla="*/ 33905 h 664391"/>
              <a:gd name="T4" fmla="*/ 84632 w 613018"/>
              <a:gd name="T5" fmla="*/ 0 h 664391"/>
              <a:gd name="T6" fmla="*/ 33853 w 613018"/>
              <a:gd name="T7" fmla="*/ 16953 h 664391"/>
              <a:gd name="T8" fmla="*/ 16926 w 613018"/>
              <a:gd name="T9" fmla="*/ 118671 h 664391"/>
              <a:gd name="T10" fmla="*/ 0 w 613018"/>
              <a:gd name="T11" fmla="*/ 169530 h 664391"/>
              <a:gd name="T12" fmla="*/ 50780 w 613018"/>
              <a:gd name="T13" fmla="*/ 271248 h 664391"/>
              <a:gd name="T14" fmla="*/ 101560 w 613018"/>
              <a:gd name="T15" fmla="*/ 288201 h 664391"/>
              <a:gd name="T16" fmla="*/ 152340 w 613018"/>
              <a:gd name="T17" fmla="*/ 339060 h 664391"/>
              <a:gd name="T18" fmla="*/ 203119 w 613018"/>
              <a:gd name="T19" fmla="*/ 440778 h 664391"/>
              <a:gd name="T20" fmla="*/ 304679 w 613018"/>
              <a:gd name="T21" fmla="*/ 474684 h 664391"/>
              <a:gd name="T22" fmla="*/ 338532 w 613018"/>
              <a:gd name="T23" fmla="*/ 525543 h 664391"/>
              <a:gd name="T24" fmla="*/ 287752 w 613018"/>
              <a:gd name="T25" fmla="*/ 627261 h 664391"/>
              <a:gd name="T26" fmla="*/ 338532 w 613018"/>
              <a:gd name="T27" fmla="*/ 661167 h 664391"/>
              <a:gd name="T28" fmla="*/ 389312 w 613018"/>
              <a:gd name="T29" fmla="*/ 559449 h 664391"/>
              <a:gd name="T30" fmla="*/ 490871 w 613018"/>
              <a:gd name="T31" fmla="*/ 525543 h 664391"/>
              <a:gd name="T32" fmla="*/ 524725 w 613018"/>
              <a:gd name="T33" fmla="*/ 423825 h 664391"/>
              <a:gd name="T34" fmla="*/ 541651 w 613018"/>
              <a:gd name="T35" fmla="*/ 372966 h 664391"/>
              <a:gd name="T36" fmla="*/ 558579 w 613018"/>
              <a:gd name="T37" fmla="*/ 305154 h 664391"/>
              <a:gd name="T38" fmla="*/ 609358 w 613018"/>
              <a:gd name="T39" fmla="*/ 271248 h 664391"/>
              <a:gd name="T40" fmla="*/ 592431 w 613018"/>
              <a:gd name="T41" fmla="*/ 186482 h 664391"/>
              <a:gd name="T42" fmla="*/ 490871 w 613018"/>
              <a:gd name="T43" fmla="*/ 152577 h 664391"/>
              <a:gd name="T44" fmla="*/ 338532 w 613018"/>
              <a:gd name="T45" fmla="*/ 67812 h 664391"/>
              <a:gd name="T46" fmla="*/ 304679 w 613018"/>
              <a:gd name="T47" fmla="*/ 16953 h 6643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13018" h="664391">
                <a:moveTo>
                  <a:pt x="304800" y="16933"/>
                </a:moveTo>
                <a:cubicBezTo>
                  <a:pt x="287867" y="11289"/>
                  <a:pt x="260339" y="33866"/>
                  <a:pt x="237066" y="33866"/>
                </a:cubicBezTo>
                <a:cubicBezTo>
                  <a:pt x="177463" y="33866"/>
                  <a:pt x="137052" y="17462"/>
                  <a:pt x="84666" y="0"/>
                </a:cubicBezTo>
                <a:cubicBezTo>
                  <a:pt x="67733" y="5644"/>
                  <a:pt x="42722" y="1435"/>
                  <a:pt x="33866" y="16933"/>
                </a:cubicBezTo>
                <a:cubicBezTo>
                  <a:pt x="16832" y="46743"/>
                  <a:pt x="24381" y="85017"/>
                  <a:pt x="16933" y="118533"/>
                </a:cubicBezTo>
                <a:cubicBezTo>
                  <a:pt x="13061" y="135957"/>
                  <a:pt x="5644" y="152400"/>
                  <a:pt x="0" y="169333"/>
                </a:cubicBezTo>
                <a:cubicBezTo>
                  <a:pt x="11155" y="202799"/>
                  <a:pt x="20958" y="247059"/>
                  <a:pt x="50800" y="270933"/>
                </a:cubicBezTo>
                <a:cubicBezTo>
                  <a:pt x="64738" y="282083"/>
                  <a:pt x="84667" y="282222"/>
                  <a:pt x="101600" y="287866"/>
                </a:cubicBezTo>
                <a:cubicBezTo>
                  <a:pt x="118533" y="304799"/>
                  <a:pt x="139116" y="318741"/>
                  <a:pt x="152400" y="338666"/>
                </a:cubicBezTo>
                <a:cubicBezTo>
                  <a:pt x="177444" y="376232"/>
                  <a:pt x="157522" y="411717"/>
                  <a:pt x="203200" y="440266"/>
                </a:cubicBezTo>
                <a:cubicBezTo>
                  <a:pt x="233472" y="459186"/>
                  <a:pt x="304800" y="474133"/>
                  <a:pt x="304800" y="474133"/>
                </a:cubicBezTo>
                <a:cubicBezTo>
                  <a:pt x="316089" y="491066"/>
                  <a:pt x="335320" y="504859"/>
                  <a:pt x="338666" y="524933"/>
                </a:cubicBezTo>
                <a:cubicBezTo>
                  <a:pt x="343340" y="552977"/>
                  <a:pt x="299661" y="608841"/>
                  <a:pt x="287866" y="626533"/>
                </a:cubicBezTo>
                <a:cubicBezTo>
                  <a:pt x="304799" y="637822"/>
                  <a:pt x="318710" y="664391"/>
                  <a:pt x="338666" y="660400"/>
                </a:cubicBezTo>
                <a:cubicBezTo>
                  <a:pt x="390221" y="650089"/>
                  <a:pt x="359268" y="580370"/>
                  <a:pt x="389466" y="558800"/>
                </a:cubicBezTo>
                <a:cubicBezTo>
                  <a:pt x="418515" y="538050"/>
                  <a:pt x="491066" y="524933"/>
                  <a:pt x="491066" y="524933"/>
                </a:cubicBezTo>
                <a:lnTo>
                  <a:pt x="524933" y="423333"/>
                </a:lnTo>
                <a:cubicBezTo>
                  <a:pt x="530577" y="406400"/>
                  <a:pt x="537537" y="389849"/>
                  <a:pt x="541866" y="372533"/>
                </a:cubicBezTo>
                <a:cubicBezTo>
                  <a:pt x="547511" y="349955"/>
                  <a:pt x="545891" y="324164"/>
                  <a:pt x="558800" y="304800"/>
                </a:cubicBezTo>
                <a:cubicBezTo>
                  <a:pt x="570089" y="287867"/>
                  <a:pt x="592667" y="282222"/>
                  <a:pt x="609600" y="270933"/>
                </a:cubicBezTo>
                <a:cubicBezTo>
                  <a:pt x="603955" y="242711"/>
                  <a:pt x="613018" y="206617"/>
                  <a:pt x="592666" y="186266"/>
                </a:cubicBezTo>
                <a:cubicBezTo>
                  <a:pt x="567423" y="161023"/>
                  <a:pt x="491066" y="152400"/>
                  <a:pt x="491066" y="152400"/>
                </a:cubicBezTo>
                <a:cubicBezTo>
                  <a:pt x="374615" y="74765"/>
                  <a:pt x="428080" y="97537"/>
                  <a:pt x="338666" y="67733"/>
                </a:cubicBezTo>
                <a:cubicBezTo>
                  <a:pt x="283170" y="30735"/>
                  <a:pt x="321733" y="22577"/>
                  <a:pt x="304800" y="16933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9525" cap="flat" cmpd="sng">
            <a:solidFill>
              <a:srgbClr val="FFFFFF"/>
            </a:solidFill>
            <a:prstDash val="solid"/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1" name="Straight Connector 20"/>
          <p:cNvCxnSpPr>
            <a:stCxn id="20" idx="16"/>
          </p:cNvCxnSpPr>
          <p:nvPr/>
        </p:nvCxnSpPr>
        <p:spPr bwMode="auto">
          <a:xfrm flipV="1">
            <a:off x="3343275" y="5257800"/>
            <a:ext cx="1838325" cy="2936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9476" name="Picture 39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54625" y="5113338"/>
            <a:ext cx="374650" cy="26987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9477" name="TextBox 41"/>
          <p:cNvSpPr txBox="1">
            <a:spLocks noChangeArrowheads="1"/>
          </p:cNvSpPr>
          <p:nvPr/>
        </p:nvSpPr>
        <p:spPr bwMode="auto">
          <a:xfrm>
            <a:off x="5630863" y="5043488"/>
            <a:ext cx="20701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uFillTx/>
                <a:cs typeface="Arial" pitchFamily="34" charset="0"/>
                <a:sym typeface="Arial" pitchFamily="34" charset="0"/>
              </a:rPr>
              <a:t>Brazil Consortium</a:t>
            </a: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979863" y="4078288"/>
            <a:ext cx="136525" cy="173037"/>
          </a:xfrm>
          <a:custGeom>
            <a:avLst/>
            <a:gdLst>
              <a:gd name="T0" fmla="*/ 8493 w 136101"/>
              <a:gd name="T1" fmla="*/ 0 h 173216"/>
              <a:gd name="T2" fmla="*/ 25479 w 136101"/>
              <a:gd name="T3" fmla="*/ 50748 h 173216"/>
              <a:gd name="T4" fmla="*/ 8493 w 136101"/>
              <a:gd name="T5" fmla="*/ 135327 h 173216"/>
              <a:gd name="T6" fmla="*/ 59452 w 136101"/>
              <a:gd name="T7" fmla="*/ 169158 h 173216"/>
              <a:gd name="T8" fmla="*/ 127396 w 136101"/>
              <a:gd name="T9" fmla="*/ 152243 h 173216"/>
              <a:gd name="T10" fmla="*/ 93423 w 136101"/>
              <a:gd name="T11" fmla="*/ 101495 h 173216"/>
              <a:gd name="T12" fmla="*/ 76437 w 136101"/>
              <a:gd name="T13" fmla="*/ 50748 h 173216"/>
              <a:gd name="T14" fmla="*/ 8493 w 136101"/>
              <a:gd name="T15" fmla="*/ 0 h 173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101" h="173216">
                <a:moveTo>
                  <a:pt x="8467" y="0"/>
                </a:moveTo>
                <a:cubicBezTo>
                  <a:pt x="0" y="0"/>
                  <a:pt x="25400" y="32951"/>
                  <a:pt x="25400" y="50800"/>
                </a:cubicBezTo>
                <a:cubicBezTo>
                  <a:pt x="25400" y="79581"/>
                  <a:pt x="560" y="107793"/>
                  <a:pt x="8467" y="135467"/>
                </a:cubicBezTo>
                <a:cubicBezTo>
                  <a:pt x="14058" y="155035"/>
                  <a:pt x="42334" y="158044"/>
                  <a:pt x="59267" y="169333"/>
                </a:cubicBezTo>
                <a:cubicBezTo>
                  <a:pt x="81845" y="163689"/>
                  <a:pt x="116592" y="173216"/>
                  <a:pt x="127000" y="152400"/>
                </a:cubicBezTo>
                <a:cubicBezTo>
                  <a:pt x="136101" y="134197"/>
                  <a:pt x="102234" y="119803"/>
                  <a:pt x="93133" y="101600"/>
                </a:cubicBezTo>
                <a:cubicBezTo>
                  <a:pt x="85151" y="85635"/>
                  <a:pt x="84182" y="66765"/>
                  <a:pt x="76200" y="50800"/>
                </a:cubicBezTo>
                <a:cubicBezTo>
                  <a:pt x="57053" y="12506"/>
                  <a:pt x="16934" y="0"/>
                  <a:pt x="8467" y="0"/>
                </a:cubicBezTo>
                <a:close/>
              </a:path>
            </a:pathLst>
          </a:custGeom>
          <a:gradFill rotWithShape="1">
            <a:gsLst>
              <a:gs pos="0">
                <a:srgbClr val="DAEDEF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DAEDEF"/>
            </a:solidFill>
            <a:prstDash val="solid"/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089400" y="3359150"/>
            <a:ext cx="1384300" cy="820738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Straight Connector 27"/>
          <p:cNvCxnSpPr/>
          <p:nvPr/>
        </p:nvCxnSpPr>
        <p:spPr bwMode="auto">
          <a:xfrm>
            <a:off x="5461000" y="3011488"/>
            <a:ext cx="25400" cy="646112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9481" name="Picture 50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62600" y="3124200"/>
            <a:ext cx="423863" cy="2174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9482" name="TextBox 51"/>
          <p:cNvSpPr txBox="1">
            <a:spLocks noChangeArrowheads="1"/>
          </p:cNvSpPr>
          <p:nvPr/>
        </p:nvSpPr>
        <p:spPr bwMode="auto">
          <a:xfrm>
            <a:off x="5953125" y="3048000"/>
            <a:ext cx="18129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uFillTx/>
                <a:cs typeface="Arial" pitchFamily="34" charset="0"/>
                <a:sym typeface="Arial" pitchFamily="34" charset="0"/>
              </a:rPr>
              <a:t>UK Consortium</a:t>
            </a: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3890963" y="4413250"/>
            <a:ext cx="190500" cy="155575"/>
          </a:xfrm>
          <a:custGeom>
            <a:avLst/>
            <a:gdLst>
              <a:gd name="T0" fmla="*/ 131130 w 191364"/>
              <a:gd name="T1" fmla="*/ 19976 h 155423"/>
              <a:gd name="T2" fmla="*/ 80560 w 191364"/>
              <a:gd name="T3" fmla="*/ 3026 h 155423"/>
              <a:gd name="T4" fmla="*/ 13132 w 191364"/>
              <a:gd name="T5" fmla="*/ 19976 h 155423"/>
              <a:gd name="T6" fmla="*/ 63703 w 191364"/>
              <a:gd name="T7" fmla="*/ 138624 h 155423"/>
              <a:gd name="T8" fmla="*/ 114274 w 191364"/>
              <a:gd name="T9" fmla="*/ 155575 h 155423"/>
              <a:gd name="T10" fmla="*/ 164844 w 191364"/>
              <a:gd name="T11" fmla="*/ 121675 h 155423"/>
              <a:gd name="T12" fmla="*/ 131130 w 191364"/>
              <a:gd name="T13" fmla="*/ 19976 h 1554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364" h="155423">
                <a:moveTo>
                  <a:pt x="131725" y="19956"/>
                </a:moveTo>
                <a:cubicBezTo>
                  <a:pt x="117614" y="200"/>
                  <a:pt x="98774" y="3023"/>
                  <a:pt x="80925" y="3023"/>
                </a:cubicBezTo>
                <a:cubicBezTo>
                  <a:pt x="57652" y="3023"/>
                  <a:pt x="25166" y="0"/>
                  <a:pt x="13192" y="19956"/>
                </a:cubicBezTo>
                <a:cubicBezTo>
                  <a:pt x="0" y="41942"/>
                  <a:pt x="47875" y="125596"/>
                  <a:pt x="63992" y="138489"/>
                </a:cubicBezTo>
                <a:cubicBezTo>
                  <a:pt x="77930" y="149639"/>
                  <a:pt x="97859" y="149778"/>
                  <a:pt x="114792" y="155423"/>
                </a:cubicBezTo>
                <a:cubicBezTo>
                  <a:pt x="131725" y="144134"/>
                  <a:pt x="160001" y="141124"/>
                  <a:pt x="165592" y="121556"/>
                </a:cubicBezTo>
                <a:cubicBezTo>
                  <a:pt x="191364" y="31354"/>
                  <a:pt x="145836" y="39712"/>
                  <a:pt x="131725" y="19956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33" name="Straight Connector 32"/>
          <p:cNvCxnSpPr>
            <a:stCxn id="32" idx="5"/>
          </p:cNvCxnSpPr>
          <p:nvPr/>
        </p:nvCxnSpPr>
        <p:spPr bwMode="auto">
          <a:xfrm>
            <a:off x="4056063" y="4535488"/>
            <a:ext cx="1430337" cy="96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5232401" y="4624387"/>
            <a:ext cx="576262" cy="17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9486" name="Picture 61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13400" y="4521200"/>
            <a:ext cx="406400" cy="279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9487" name="TextBox 62"/>
          <p:cNvSpPr txBox="1">
            <a:spLocks noChangeArrowheads="1"/>
          </p:cNvSpPr>
          <p:nvPr/>
        </p:nvSpPr>
        <p:spPr bwMode="auto">
          <a:xfrm>
            <a:off x="6037263" y="4419600"/>
            <a:ext cx="20828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uFillTx/>
                <a:cs typeface="Arial" pitchFamily="34" charset="0"/>
                <a:sym typeface="Arial" pitchFamily="34" charset="0"/>
              </a:rPr>
              <a:t>Spain Consortium</a:t>
            </a: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2716213" y="5591175"/>
            <a:ext cx="139700" cy="601663"/>
          </a:xfrm>
          <a:custGeom>
            <a:avLst/>
            <a:gdLst>
              <a:gd name="T0" fmla="*/ 114259 w 139477"/>
              <a:gd name="T1" fmla="*/ 4237 h 601133"/>
              <a:gd name="T2" fmla="*/ 133340 w 139477"/>
              <a:gd name="T3" fmla="*/ 16948 h 601133"/>
              <a:gd name="T4" fmla="*/ 139700 w 139477"/>
              <a:gd name="T5" fmla="*/ 36015 h 601133"/>
              <a:gd name="T6" fmla="*/ 133340 w 139477"/>
              <a:gd name="T7" fmla="*/ 131349 h 601133"/>
              <a:gd name="T8" fmla="*/ 126980 w 139477"/>
              <a:gd name="T9" fmla="*/ 163127 h 601133"/>
              <a:gd name="T10" fmla="*/ 114259 w 139477"/>
              <a:gd name="T11" fmla="*/ 264816 h 601133"/>
              <a:gd name="T12" fmla="*/ 95179 w 139477"/>
              <a:gd name="T13" fmla="*/ 302950 h 601133"/>
              <a:gd name="T14" fmla="*/ 88819 w 139477"/>
              <a:gd name="T15" fmla="*/ 322017 h 601133"/>
              <a:gd name="T16" fmla="*/ 95179 w 139477"/>
              <a:gd name="T17" fmla="*/ 398284 h 601133"/>
              <a:gd name="T18" fmla="*/ 82459 w 139477"/>
              <a:gd name="T19" fmla="*/ 442773 h 601133"/>
              <a:gd name="T20" fmla="*/ 69738 w 139477"/>
              <a:gd name="T21" fmla="*/ 480907 h 601133"/>
              <a:gd name="T22" fmla="*/ 50658 w 139477"/>
              <a:gd name="T23" fmla="*/ 544463 h 601133"/>
              <a:gd name="T24" fmla="*/ 50658 w 139477"/>
              <a:gd name="T25" fmla="*/ 595307 h 601133"/>
              <a:gd name="T26" fmla="*/ 44298 w 139477"/>
              <a:gd name="T27" fmla="*/ 601663 h 601133"/>
              <a:gd name="T28" fmla="*/ 12497 w 139477"/>
              <a:gd name="T29" fmla="*/ 588952 h 601133"/>
              <a:gd name="T30" fmla="*/ 12497 w 139477"/>
              <a:gd name="T31" fmla="*/ 550818 h 601133"/>
              <a:gd name="T32" fmla="*/ 25217 w 139477"/>
              <a:gd name="T33" fmla="*/ 525396 h 601133"/>
              <a:gd name="T34" fmla="*/ 44298 w 139477"/>
              <a:gd name="T35" fmla="*/ 519040 h 601133"/>
              <a:gd name="T36" fmla="*/ 50658 w 139477"/>
              <a:gd name="T37" fmla="*/ 474551 h 601133"/>
              <a:gd name="T38" fmla="*/ 57018 w 139477"/>
              <a:gd name="T39" fmla="*/ 366506 h 601133"/>
              <a:gd name="T40" fmla="*/ 63378 w 139477"/>
              <a:gd name="T41" fmla="*/ 347439 h 601133"/>
              <a:gd name="T42" fmla="*/ 69738 w 139477"/>
              <a:gd name="T43" fmla="*/ 315661 h 601133"/>
              <a:gd name="T44" fmla="*/ 88819 w 139477"/>
              <a:gd name="T45" fmla="*/ 194905 h 601133"/>
              <a:gd name="T46" fmla="*/ 101539 w 139477"/>
              <a:gd name="T47" fmla="*/ 150415 h 601133"/>
              <a:gd name="T48" fmla="*/ 107899 w 139477"/>
              <a:gd name="T49" fmla="*/ 42370 h 601133"/>
              <a:gd name="T50" fmla="*/ 114259 w 139477"/>
              <a:gd name="T51" fmla="*/ 4237 h 60113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9477" h="601133">
                <a:moveTo>
                  <a:pt x="114077" y="4233"/>
                </a:moveTo>
                <a:cubicBezTo>
                  <a:pt x="118310" y="0"/>
                  <a:pt x="128359" y="10974"/>
                  <a:pt x="133127" y="16933"/>
                </a:cubicBezTo>
                <a:cubicBezTo>
                  <a:pt x="137308" y="22160"/>
                  <a:pt x="139477" y="29290"/>
                  <a:pt x="139477" y="35983"/>
                </a:cubicBezTo>
                <a:cubicBezTo>
                  <a:pt x="139477" y="67803"/>
                  <a:pt x="136293" y="99570"/>
                  <a:pt x="133127" y="131233"/>
                </a:cubicBezTo>
                <a:cubicBezTo>
                  <a:pt x="132053" y="141972"/>
                  <a:pt x="128203" y="152285"/>
                  <a:pt x="126777" y="162983"/>
                </a:cubicBezTo>
                <a:cubicBezTo>
                  <a:pt x="120921" y="206901"/>
                  <a:pt x="122850" y="225106"/>
                  <a:pt x="114077" y="264583"/>
                </a:cubicBezTo>
                <a:cubicBezTo>
                  <a:pt x="107693" y="293313"/>
                  <a:pt x="108727" y="275282"/>
                  <a:pt x="95027" y="302683"/>
                </a:cubicBezTo>
                <a:cubicBezTo>
                  <a:pt x="92034" y="308670"/>
                  <a:pt x="90794" y="315383"/>
                  <a:pt x="88677" y="321733"/>
                </a:cubicBezTo>
                <a:cubicBezTo>
                  <a:pt x="90794" y="347133"/>
                  <a:pt x="96367" y="372480"/>
                  <a:pt x="95027" y="397933"/>
                </a:cubicBezTo>
                <a:cubicBezTo>
                  <a:pt x="94217" y="413321"/>
                  <a:pt x="86859" y="427655"/>
                  <a:pt x="82327" y="442383"/>
                </a:cubicBezTo>
                <a:cubicBezTo>
                  <a:pt x="78390" y="455178"/>
                  <a:pt x="73305" y="467611"/>
                  <a:pt x="69627" y="480483"/>
                </a:cubicBezTo>
                <a:cubicBezTo>
                  <a:pt x="55088" y="531369"/>
                  <a:pt x="61800" y="510314"/>
                  <a:pt x="50577" y="543983"/>
                </a:cubicBezTo>
                <a:cubicBezTo>
                  <a:pt x="55991" y="571052"/>
                  <a:pt x="61735" y="572468"/>
                  <a:pt x="50577" y="594783"/>
                </a:cubicBezTo>
                <a:cubicBezTo>
                  <a:pt x="49238" y="597460"/>
                  <a:pt x="46344" y="599016"/>
                  <a:pt x="44227" y="601133"/>
                </a:cubicBezTo>
                <a:cubicBezTo>
                  <a:pt x="33644" y="596900"/>
                  <a:pt x="21234" y="595730"/>
                  <a:pt x="12477" y="588433"/>
                </a:cubicBezTo>
                <a:cubicBezTo>
                  <a:pt x="0" y="578035"/>
                  <a:pt x="8021" y="560731"/>
                  <a:pt x="12477" y="550333"/>
                </a:cubicBezTo>
                <a:cubicBezTo>
                  <a:pt x="16206" y="541632"/>
                  <a:pt x="18484" y="531626"/>
                  <a:pt x="25177" y="524933"/>
                </a:cubicBezTo>
                <a:cubicBezTo>
                  <a:pt x="29910" y="520200"/>
                  <a:pt x="37877" y="520700"/>
                  <a:pt x="44227" y="518583"/>
                </a:cubicBezTo>
                <a:cubicBezTo>
                  <a:pt x="46344" y="503766"/>
                  <a:pt x="49334" y="489048"/>
                  <a:pt x="50577" y="474133"/>
                </a:cubicBezTo>
                <a:cubicBezTo>
                  <a:pt x="53570" y="438212"/>
                  <a:pt x="53340" y="402050"/>
                  <a:pt x="56927" y="366183"/>
                </a:cubicBezTo>
                <a:cubicBezTo>
                  <a:pt x="57593" y="359523"/>
                  <a:pt x="61654" y="353627"/>
                  <a:pt x="63277" y="347133"/>
                </a:cubicBezTo>
                <a:cubicBezTo>
                  <a:pt x="65895" y="336662"/>
                  <a:pt x="67853" y="326029"/>
                  <a:pt x="69627" y="315383"/>
                </a:cubicBezTo>
                <a:cubicBezTo>
                  <a:pt x="76320" y="275222"/>
                  <a:pt x="75802" y="233359"/>
                  <a:pt x="88677" y="194733"/>
                </a:cubicBezTo>
                <a:cubicBezTo>
                  <a:pt x="97787" y="167404"/>
                  <a:pt x="93404" y="182177"/>
                  <a:pt x="101377" y="150283"/>
                </a:cubicBezTo>
                <a:cubicBezTo>
                  <a:pt x="103494" y="114300"/>
                  <a:pt x="104464" y="78231"/>
                  <a:pt x="107727" y="42333"/>
                </a:cubicBezTo>
                <a:cubicBezTo>
                  <a:pt x="110802" y="8507"/>
                  <a:pt x="109844" y="8466"/>
                  <a:pt x="114077" y="4233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60001">
                <a:srgbClr val="94B2B5"/>
              </a:gs>
              <a:gs pos="100000">
                <a:srgbClr val="596C6D"/>
              </a:gs>
            </a:gsLst>
            <a:lin ang="16200000"/>
          </a:gradFill>
          <a:ln w="9525" cap="flat" cmpd="sng">
            <a:solidFill>
              <a:schemeClr val="accent2"/>
            </a:solidFill>
            <a:prstDash val="solid"/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>
                <a:uFillTx/>
              </a:defRPr>
            </a:pPr>
            <a:endParaRPr lang="en-US">
              <a:solidFill>
                <a:srgbClr val="000000"/>
              </a:solidFill>
              <a:uFillTx/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39" name="Straight Connector 38"/>
          <p:cNvCxnSpPr>
            <a:stCxn id="38" idx="20"/>
          </p:cNvCxnSpPr>
          <p:nvPr/>
        </p:nvCxnSpPr>
        <p:spPr bwMode="auto">
          <a:xfrm>
            <a:off x="2779713" y="5938838"/>
            <a:ext cx="598487" cy="2730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Straight Connector 39"/>
          <p:cNvCxnSpPr/>
          <p:nvPr/>
        </p:nvCxnSpPr>
        <p:spPr bwMode="auto">
          <a:xfrm flipH="1">
            <a:off x="3387725" y="6075363"/>
            <a:ext cx="1" cy="285194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9491" name="TextBox 52"/>
          <p:cNvSpPr txBox="1">
            <a:spLocks noChangeArrowheads="1"/>
          </p:cNvSpPr>
          <p:nvPr/>
        </p:nvSpPr>
        <p:spPr bwMode="auto">
          <a:xfrm>
            <a:off x="3432174" y="5991225"/>
            <a:ext cx="75882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uFillTx/>
                <a:cs typeface="Arial" pitchFamily="34" charset="0"/>
                <a:sym typeface="Arial" pitchFamily="34" charset="0"/>
              </a:rPr>
              <a:t>CTIO</a:t>
            </a:r>
          </a:p>
        </p:txBody>
      </p:sp>
      <p:sp>
        <p:nvSpPr>
          <p:cNvPr id="19492" name="Rectangle 45"/>
          <p:cNvSpPr>
            <a:spLocks noChangeArrowheads="1"/>
          </p:cNvSpPr>
          <p:nvPr/>
        </p:nvSpPr>
        <p:spPr bwMode="auto">
          <a:xfrm>
            <a:off x="5105400" y="3929063"/>
            <a:ext cx="2995613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  <a:uFillTx/>
                <a:cs typeface="Arial" pitchFamily="34" charset="0"/>
                <a:sym typeface="Arial" pitchFamily="34" charset="0"/>
              </a:rPr>
              <a:t>Ludwig-Maximilians Universität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419600" y="4098925"/>
            <a:ext cx="673100" cy="168275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1" name="Straight Connector 50"/>
          <p:cNvCxnSpPr/>
          <p:nvPr/>
        </p:nvCxnSpPr>
        <p:spPr bwMode="auto">
          <a:xfrm rot="5400000">
            <a:off x="4953000" y="4098925"/>
            <a:ext cx="304800" cy="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9495" name="Rectangle 45"/>
          <p:cNvSpPr>
            <a:spLocks noChangeArrowheads="1"/>
          </p:cNvSpPr>
          <p:nvPr/>
        </p:nvSpPr>
        <p:spPr bwMode="auto">
          <a:xfrm>
            <a:off x="5638800" y="3700463"/>
            <a:ext cx="1752600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FF"/>
                </a:solidFill>
                <a:uFillTx/>
                <a:cs typeface="Arial" pitchFamily="34" charset="0"/>
                <a:sym typeface="Arial" pitchFamily="34" charset="0"/>
              </a:rPr>
              <a:t>ETH Zurich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638800" y="3800475"/>
            <a:ext cx="0" cy="161925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4267200" y="3869531"/>
            <a:ext cx="1371600" cy="397669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9498" name="Picture 5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66800" y="3706813"/>
            <a:ext cx="331788" cy="33178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99" name="Picture 57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47800" y="5181600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9500" name="TextBox 9"/>
          <p:cNvSpPr txBox="1">
            <a:spLocks noChangeArrowheads="1"/>
          </p:cNvSpPr>
          <p:nvPr/>
        </p:nvSpPr>
        <p:spPr bwMode="auto">
          <a:xfrm>
            <a:off x="347663" y="1752600"/>
            <a:ext cx="3690937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dirty="0" smtClean="0">
                <a:uFillTx/>
              </a:rPr>
              <a:t>Started in 2003 with a call for proposals from CTIO, DES </a:t>
            </a:r>
            <a:r>
              <a:rPr lang="en-US" dirty="0">
                <a:uFillTx/>
              </a:rPr>
              <a:t>is </a:t>
            </a:r>
            <a:r>
              <a:rPr lang="en-US" dirty="0" smtClean="0">
                <a:uFillTx/>
              </a:rPr>
              <a:t>now an </a:t>
            </a:r>
            <a:r>
              <a:rPr lang="en-US" dirty="0">
                <a:uFillTx/>
              </a:rPr>
              <a:t>international collaboration of ~200 scientists from 27 institutions</a:t>
            </a:r>
          </a:p>
        </p:txBody>
      </p:sp>
      <p:sp>
        <p:nvSpPr>
          <p:cNvPr id="19503" name="TextBox 63"/>
          <p:cNvSpPr txBox="1">
            <a:spLocks noChangeArrowheads="1"/>
          </p:cNvSpPr>
          <p:nvPr/>
        </p:nvSpPr>
        <p:spPr bwMode="auto">
          <a:xfrm>
            <a:off x="6003925" y="4648200"/>
            <a:ext cx="2073275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uFillTx/>
              </a:rPr>
              <a:t>CIEMAT, IEEC, IFAE</a:t>
            </a:r>
          </a:p>
        </p:txBody>
      </p:sp>
      <p:sp>
        <p:nvSpPr>
          <p:cNvPr id="19504" name="TextBox 55"/>
          <p:cNvSpPr txBox="1">
            <a:spLocks noChangeArrowheads="1"/>
          </p:cNvSpPr>
          <p:nvPr/>
        </p:nvSpPr>
        <p:spPr bwMode="auto">
          <a:xfrm>
            <a:off x="1485706" y="756721"/>
            <a:ext cx="5608637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uFillTx/>
              </a:rPr>
              <a:t>Astronomers, Cosmologists, High Energy Physicists</a:t>
            </a:r>
          </a:p>
        </p:txBody>
      </p:sp>
      <p:sp>
        <p:nvSpPr>
          <p:cNvPr id="19502" name="TextBox 55"/>
          <p:cNvSpPr txBox="1">
            <a:spLocks noChangeArrowheads="1"/>
          </p:cNvSpPr>
          <p:nvPr/>
        </p:nvSpPr>
        <p:spPr bwMode="auto">
          <a:xfrm>
            <a:off x="5613400" y="3276600"/>
            <a:ext cx="28448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400" dirty="0">
                <a:uFillTx/>
              </a:rPr>
              <a:t>UCL, Cambridge, Edinburgh, Portsmouth, Sussex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Glowing edges</a:t>
            </a:r>
            <a:endParaRPr lang="en-US" dirty="0">
              <a:uFillTx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uFillTx/>
              </a:rPr>
              <a:t>Effective collection area for pixels near the edge can extend considerably beyond the boundary of the CCD producing “glowing edges” which generate apparent astrometric errors.  </a:t>
            </a:r>
          </a:p>
          <a:p>
            <a:r>
              <a:rPr lang="en-US" sz="1600" dirty="0" smtClean="0">
                <a:uFillTx/>
              </a:rPr>
              <a:t>Various mitigation technologies have been developed, but were not available for DECam.  There is nothing for it but to discard these columns from every image.</a:t>
            </a:r>
          </a:p>
          <a:p>
            <a:endParaRPr lang="en-US" sz="1600" dirty="0" smtClean="0">
              <a:uFillTx/>
            </a:endParaRPr>
          </a:p>
          <a:p>
            <a:r>
              <a:rPr lang="en-US" sz="1600" dirty="0" smtClean="0">
                <a:uFillTx/>
              </a:rPr>
              <a:t>S.E</a:t>
            </a:r>
            <a:r>
              <a:rPr lang="en-US" sz="1600" dirty="0">
                <a:uFillTx/>
              </a:rPr>
              <a:t>. Holland, W.F. Kolbe, and C.J. </a:t>
            </a:r>
            <a:r>
              <a:rPr lang="en-US" sz="1600" dirty="0" err="1">
                <a:uFillTx/>
              </a:rPr>
              <a:t>Bebek</a:t>
            </a:r>
            <a:r>
              <a:rPr lang="en-US" sz="1600" dirty="0">
                <a:uFillTx/>
              </a:rPr>
              <a:t>, “Device design for a 12.3-Megapixel, fully depleted, </a:t>
            </a:r>
            <a:r>
              <a:rPr lang="en-US" sz="1600" dirty="0" smtClean="0">
                <a:uFillTx/>
              </a:rPr>
              <a:t>back-illuminated</a:t>
            </a:r>
            <a:r>
              <a:rPr lang="en-US" sz="1600" dirty="0">
                <a:uFillTx/>
              </a:rPr>
              <a:t>, high-voltage compatible charge-coupled device,” IEEE Trans. Elec. Dev., 56, 2612, (2009</a:t>
            </a:r>
            <a:r>
              <a:rPr lang="en-US" sz="1600" dirty="0" smtClean="0">
                <a:uFillTx/>
              </a:rPr>
              <a:t>).</a:t>
            </a:r>
          </a:p>
          <a:p>
            <a:pPr lvl="1"/>
            <a:r>
              <a:rPr lang="en-US" sz="1400" dirty="0">
                <a:uFillTx/>
              </a:rPr>
              <a:t>http://</a:t>
            </a:r>
            <a:r>
              <a:rPr lang="en-US" sz="1400" dirty="0" smtClean="0">
                <a:uFillTx/>
              </a:rPr>
              <a:t>snap.lbl.gov/ccdweb/2010_ted_for_web_page-1.pdf</a:t>
            </a:r>
          </a:p>
          <a:p>
            <a:endParaRPr lang="en-US" sz="1600" dirty="0" smtClean="0">
              <a:uFillTx/>
            </a:endParaRPr>
          </a:p>
          <a:p>
            <a:r>
              <a:rPr lang="en-US" sz="1600" dirty="0">
                <a:uFillTx/>
              </a:rPr>
              <a:t>Workshop in November, Brookhaven “Precision Astronomy with Fully Depleted </a:t>
            </a:r>
            <a:r>
              <a:rPr lang="en-US" sz="1600" dirty="0" smtClean="0">
                <a:uFillTx/>
              </a:rPr>
              <a:t>CCDs”</a:t>
            </a:r>
          </a:p>
          <a:p>
            <a:pPr lvl="1"/>
            <a:r>
              <a:rPr lang="en-US" sz="1400" dirty="0">
                <a:uFillTx/>
              </a:rPr>
              <a:t>http://</a:t>
            </a:r>
            <a:r>
              <a:rPr lang="en-US" sz="1400" dirty="0" smtClean="0">
                <a:uFillTx/>
              </a:rPr>
              <a:t>www.bnl.gov/cosmo2013/index.php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395D3381-50C7-4AB0-B0FD-9D2E05333B49}" type="slidenum">
              <a:rPr lang="en-US" smtClean="0">
                <a:uFillTx/>
              </a:rPr>
              <a:pPr>
                <a:defRPr>
                  <a:uFillTx/>
                </a:defRPr>
              </a:pPr>
              <a:t>20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8840390" y="6536531"/>
            <a:ext cx="241102" cy="258961"/>
          </a:xfrm>
          <a:prstGeom prst="rect">
            <a:avLst/>
          </a:prstGeom>
          <a:noFill/>
          <a:ln>
            <a:noFill/>
          </a:ln>
        </p:spPr>
        <p:txBody>
          <a:bodyPr wrap="none" lIns="64288" tIns="32144" rIns="64288" bIns="32144"/>
          <a:lstStyle>
            <a:lvl1pPr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uFillTx/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fld id="{9180D148-C453-42D9-9631-A4E1A110EAC9}" type="slidenum">
              <a:rPr lang="en-US" sz="1300">
                <a:solidFill>
                  <a:srgbClr val="9A9A9A"/>
                </a:solidFill>
                <a:uFillTx/>
                <a:ea typeface="ＭＳ Ｐゴシック" charset="-128"/>
              </a:rPr>
              <a:pPr algn="ctr" eaLnBrk="1" hangingPunct="1"/>
              <a:t>21</a:t>
            </a:fld>
            <a:endParaRPr lang="en-US" sz="1300">
              <a:solidFill>
                <a:srgbClr val="9A9A9A"/>
              </a:solidFill>
              <a:uFillTx/>
              <a:ea typeface="ＭＳ Ｐゴシック" charset="-128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1558109" y="304800"/>
            <a:ext cx="50360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800" dirty="0">
                <a:solidFill>
                  <a:srgbClr val="4D4D4D"/>
                </a:solidFill>
                <a:uFillTx/>
                <a:latin typeface="Helvetica Neue" charset="0"/>
                <a:ea typeface="ＭＳ Ｐゴシック" charset="-128"/>
                <a:sym typeface="Helvetica Neue" charset="0"/>
              </a:rPr>
              <a:t>Mean WCS over all 62 CCDs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1724" y="1297176"/>
            <a:ext cx="5304783" cy="5304770"/>
          </a:xfrm>
          <a:prstGeom prst="rect">
            <a:avLst/>
          </a:prstGeom>
        </p:spPr>
      </p:pic>
      <p:sp>
        <p:nvSpPr>
          <p:cNvPr id="3" name="CasellaDiTesto 2"/>
          <p:cNvSpPr txBox="1">
            <a:spLocks/>
          </p:cNvSpPr>
          <p:nvPr/>
        </p:nvSpPr>
        <p:spPr>
          <a:xfrm>
            <a:off x="6702785" y="2817111"/>
            <a:ext cx="1934388" cy="725396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(Not corrected for amplifier orientation.)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“Tree Rings”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502383" cy="4525963"/>
          </a:xfrm>
        </p:spPr>
        <p:txBody>
          <a:bodyPr/>
          <a:lstStyle/>
          <a:p>
            <a:r>
              <a:rPr lang="en-US" dirty="0">
                <a:uFillTx/>
              </a:rPr>
              <a:t>Not QE </a:t>
            </a:r>
            <a:r>
              <a:rPr lang="en-US" dirty="0" smtClean="0">
                <a:uFillTx/>
              </a:rPr>
              <a:t>variations!</a:t>
            </a:r>
          </a:p>
          <a:p>
            <a:r>
              <a:rPr lang="en-US" dirty="0" smtClean="0">
                <a:uFillTx/>
              </a:rPr>
              <a:t>Astrometric distortion:</a:t>
            </a:r>
          </a:p>
          <a:p>
            <a:pPr lvl="1"/>
            <a:r>
              <a:rPr lang="en-US" dirty="0" smtClean="0">
                <a:uFillTx/>
              </a:rPr>
              <a:t>Predicted from dome flats</a:t>
            </a:r>
          </a:p>
          <a:p>
            <a:pPr lvl="1"/>
            <a:r>
              <a:rPr lang="en-US" dirty="0" smtClean="0">
                <a:uFillTx/>
              </a:rPr>
              <a:t>Measured in star flats.</a:t>
            </a:r>
          </a:p>
          <a:p>
            <a:r>
              <a:rPr lang="en-US" dirty="0" smtClean="0">
                <a:uFillTx/>
              </a:rPr>
              <a:t>Doping variations in Si crystal manufacture?</a:t>
            </a:r>
          </a:p>
          <a:p>
            <a:endParaRPr lang="en-US" dirty="0" smtClean="0">
              <a:uFillTx/>
            </a:endParaRPr>
          </a:p>
          <a:p>
            <a:endParaRPr lang="en-US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22</a:t>
            </a:fld>
            <a:endParaRPr lang="en-US"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4013" y="1545294"/>
            <a:ext cx="5143675" cy="423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“Tree rings” </a:t>
            </a:r>
            <a:r>
              <a:rPr lang="en-US" dirty="0" err="1" smtClean="0">
                <a:uFillTx/>
              </a:rPr>
              <a:t>astrometry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23</a:t>
            </a:fld>
            <a:endParaRPr lang="en-US">
              <a:uFillTx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0200"/>
            <a:ext cx="8458200" cy="4651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>
            <a:spLocks/>
          </p:cNvSpPr>
          <p:nvPr/>
        </p:nvSpPr>
        <p:spPr>
          <a:xfrm>
            <a:off x="6407134" y="6391296"/>
            <a:ext cx="1517313" cy="568991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Bernstein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“Tape bumps” evolution</a:t>
            </a:r>
            <a:endParaRPr lang="en-US" dirty="0"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0583A7-F368-4124-82BE-21788538B900}" type="slidenum">
              <a:rPr lang="en-US" altLang="en-US" smtClean="0">
                <a:solidFill>
                  <a:srgbClr val="000000"/>
                </a:solidFill>
                <a:uFillTx/>
              </a:rPr>
              <a:pPr/>
              <a:t>24</a:t>
            </a:fld>
            <a:endParaRPr lang="en-US" altLang="en-US">
              <a:solidFill>
                <a:srgbClr val="000000"/>
              </a:solidFill>
              <a:uFillTx/>
            </a:endParaRPr>
          </a:p>
        </p:txBody>
      </p:sp>
      <p:pic>
        <p:nvPicPr>
          <p:cNvPr id="4098" name="Picture 2" descr="E:\My Dropbox\SDW2013\tapebump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5186363" cy="3371850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6019800" y="1905000"/>
            <a:ext cx="26468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uFillTx/>
              </a:rPr>
              <a:t>Left: flat-fielded data</a:t>
            </a:r>
          </a:p>
          <a:p>
            <a:r>
              <a:rPr lang="en-US" dirty="0" smtClean="0">
                <a:uFillTx/>
              </a:rPr>
              <a:t>Right: flat field from </a:t>
            </a:r>
          </a:p>
          <a:p>
            <a:r>
              <a:rPr lang="en-US" dirty="0" smtClean="0">
                <a:uFillTx/>
              </a:rPr>
              <a:t>2 weeks earlier.</a:t>
            </a:r>
          </a:p>
          <a:p>
            <a:r>
              <a:rPr lang="en-US" dirty="0" smtClean="0">
                <a:uFillTx/>
              </a:rPr>
              <a:t>There was a </a:t>
            </a:r>
            <a:r>
              <a:rPr lang="en-US" dirty="0" err="1" smtClean="0">
                <a:uFillTx/>
              </a:rPr>
              <a:t>warmup</a:t>
            </a:r>
            <a:r>
              <a:rPr lang="en-US" dirty="0" smtClean="0">
                <a:uFillTx/>
              </a:rPr>
              <a:t> in </a:t>
            </a:r>
          </a:p>
          <a:p>
            <a:r>
              <a:rPr lang="en-US" dirty="0" smtClean="0">
                <a:uFillTx/>
              </a:rPr>
              <a:t>between</a:t>
            </a:r>
            <a:endParaRPr lang="en-US" dirty="0">
              <a:uFillTx/>
            </a:endParaRPr>
          </a:p>
        </p:txBody>
      </p:sp>
      <p:pic>
        <p:nvPicPr>
          <p:cNvPr id="4099" name="Picture 3" descr="E:\My Dropbox\SDW2013\TapeBumpEvolutionJan20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445126"/>
            <a:ext cx="8916328" cy="8032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Tape bump evolution</a:t>
            </a:r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FD91AE-264C-4C71-A9EC-00316DA819D1}" type="slidenum">
              <a:rPr lang="en-US" altLang="en-US" smtClean="0">
                <a:solidFill>
                  <a:srgbClr val="000000"/>
                </a:solidFill>
                <a:uFillTx/>
              </a:rPr>
              <a:pPr/>
              <a:t>25</a:t>
            </a:fld>
            <a:endParaRPr lang="en-US" altLang="en-US">
              <a:solidFill>
                <a:srgbClr val="000000"/>
              </a:solidFill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81750"/>
            <a:ext cx="8077200" cy="476250"/>
          </a:xfrm>
        </p:spPr>
        <p:txBody>
          <a:bodyPr/>
          <a:lstStyle/>
          <a:p>
            <a:pPr>
              <a:defRPr>
                <a:uFillTx/>
              </a:defRPr>
            </a:pPr>
            <a:r>
              <a:rPr lang="en-US" smtClean="0">
                <a:solidFill>
                  <a:srgbClr val="000000"/>
                </a:solidFill>
                <a:uFillTx/>
              </a:rPr>
              <a:t>Huan Lin,  DES Instrumental Signatures Workshop, Fermilab, 17-18 Jun 2013</a:t>
            </a:r>
            <a:endParaRPr lang="en-US" dirty="0">
              <a:solidFill>
                <a:srgbClr val="000000"/>
              </a:solidFill>
              <a:uFillTx/>
            </a:endParaRPr>
          </a:p>
        </p:txBody>
      </p:sp>
      <p:pic>
        <p:nvPicPr>
          <p:cNvPr id="5123" name="Picture 3" descr="E:\My Dropbox\SDW2013\flatcor_g_04_tapebump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5181600" cy="5204976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6629401" y="1981200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uFillTx/>
              </a:rPr>
              <a:t>Temperature changes of &gt;2K cause this.</a:t>
            </a:r>
          </a:p>
          <a:p>
            <a:endParaRPr lang="en-US" dirty="0" smtClean="0">
              <a:uFillTx/>
            </a:endParaRPr>
          </a:p>
          <a:p>
            <a:r>
              <a:rPr lang="en-US" dirty="0" smtClean="0">
                <a:uFillTx/>
              </a:rPr>
              <a:t>“… flux </a:t>
            </a:r>
            <a:r>
              <a:rPr lang="en-US" dirty="0">
                <a:uFillTx/>
              </a:rPr>
              <a:t>is conserved </a:t>
            </a:r>
            <a:r>
              <a:rPr lang="en-US" dirty="0" smtClean="0">
                <a:uFillTx/>
              </a:rPr>
              <a:t>[…] </a:t>
            </a:r>
            <a:r>
              <a:rPr lang="en-US" dirty="0">
                <a:uFillTx/>
              </a:rPr>
              <a:t>suggests an electric field effect that is analogous to, but more localized than, the glowing edges</a:t>
            </a:r>
            <a:r>
              <a:rPr lang="en-US" dirty="0" smtClean="0">
                <a:uFillTx/>
              </a:rPr>
              <a:t>.”</a:t>
            </a:r>
          </a:p>
          <a:p>
            <a:r>
              <a:rPr lang="en-US" dirty="0" smtClean="0">
                <a:uFillTx/>
              </a:rPr>
              <a:t>(Martini)</a:t>
            </a:r>
            <a:endParaRPr lang="en-US" dirty="0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uFillTx/>
              </a:rPr>
              <a:t>Flat field variations on a 5K temperature control glitch</a:t>
            </a:r>
            <a:endParaRPr lang="en-US" sz="3200" dirty="0"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0583A7-F368-4124-82BE-21788538B900}" type="slidenum">
              <a:rPr lang="en-US" altLang="en-US" smtClean="0">
                <a:solidFill>
                  <a:srgbClr val="000000"/>
                </a:solidFill>
                <a:uFillTx/>
              </a:rPr>
              <a:pPr/>
              <a:t>26</a:t>
            </a:fld>
            <a:endParaRPr lang="en-US" altLang="en-US">
              <a:solidFill>
                <a:srgbClr val="000000"/>
              </a:solidFill>
              <a:uFillTx/>
            </a:endParaRPr>
          </a:p>
        </p:txBody>
      </p:sp>
      <p:pic>
        <p:nvPicPr>
          <p:cNvPr id="3074" name="Picture 2" descr="https://cdcvs.fnal.gov/redmine/attachments/download/12180/Y%20flat%20changes%207%20Sep%202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57400"/>
            <a:ext cx="6651162" cy="44624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Blooming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86200"/>
            <a:ext cx="8229600" cy="20875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uFillTx/>
              </a:rPr>
              <a:t>A very bright star on the CCD produces bleeding on the column. </a:t>
            </a:r>
            <a:r>
              <a:rPr lang="en-US" sz="1600" dirty="0" smtClean="0">
                <a:uFillTx/>
              </a:rPr>
              <a:t>This bleeding spreads </a:t>
            </a:r>
            <a:r>
              <a:rPr lang="en-US" sz="1600" dirty="0">
                <a:uFillTx/>
              </a:rPr>
              <a:t>to more columns when it reaches the </a:t>
            </a:r>
            <a:r>
              <a:rPr lang="en-US" sz="1600" dirty="0" smtClean="0">
                <a:uFillTx/>
              </a:rPr>
              <a:t>serial register.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27</a:t>
            </a:fld>
            <a:endParaRPr lang="en-US"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7994332" cy="218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608558"/>
            <a:ext cx="1983693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3276600" y="4579488"/>
            <a:ext cx="47772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uFillTx/>
              </a:rPr>
              <a:t>Blooming has more charge at the far end.</a:t>
            </a:r>
          </a:p>
          <a:p>
            <a:endParaRPr lang="en-US" sz="1600" dirty="0" smtClean="0">
              <a:uFillTx/>
            </a:endParaRPr>
          </a:p>
          <a:p>
            <a:r>
              <a:rPr lang="en-US" sz="1600" dirty="0" smtClean="0">
                <a:uFillTx/>
              </a:rPr>
              <a:t>Tried:</a:t>
            </a:r>
          </a:p>
          <a:p>
            <a:pPr lvl="1"/>
            <a:r>
              <a:rPr lang="en-US" sz="1100" dirty="0" smtClean="0">
                <a:uFillTx/>
              </a:rPr>
              <a:t>1) </a:t>
            </a:r>
            <a:r>
              <a:rPr lang="en-US" sz="1100" dirty="0">
                <a:uFillTx/>
              </a:rPr>
              <a:t>Lower all the horizontal clocks, the SW and even VOG to let the</a:t>
            </a:r>
          </a:p>
          <a:p>
            <a:pPr lvl="1"/>
            <a:r>
              <a:rPr lang="en-US" sz="1100" dirty="0">
                <a:uFillTx/>
              </a:rPr>
              <a:t>charge flow through the SR and drain.</a:t>
            </a:r>
          </a:p>
          <a:p>
            <a:pPr lvl="1"/>
            <a:r>
              <a:rPr lang="en-US" sz="1100" dirty="0" smtClean="0">
                <a:uFillTx/>
              </a:rPr>
              <a:t>2) Same </a:t>
            </a:r>
            <a:r>
              <a:rPr lang="en-US" sz="1100" dirty="0">
                <a:uFillTx/>
              </a:rPr>
              <a:t>as (1) + continuous RST</a:t>
            </a:r>
          </a:p>
          <a:p>
            <a:pPr lvl="1"/>
            <a:r>
              <a:rPr lang="en-US" sz="1100" dirty="0" smtClean="0">
                <a:uFillTx/>
              </a:rPr>
              <a:t>3) Making </a:t>
            </a:r>
            <a:r>
              <a:rPr lang="en-US" sz="1100" dirty="0">
                <a:uFillTx/>
              </a:rPr>
              <a:t>a Larger TG barrier</a:t>
            </a:r>
          </a:p>
          <a:p>
            <a:pPr lvl="1"/>
            <a:r>
              <a:rPr lang="en-US" sz="1100" dirty="0" smtClean="0">
                <a:uFillTx/>
              </a:rPr>
              <a:t>4) Continuous </a:t>
            </a:r>
            <a:r>
              <a:rPr lang="en-US" sz="1100" dirty="0">
                <a:uFillTx/>
              </a:rPr>
              <a:t>run of the SR clocks --- helped a </a:t>
            </a:r>
            <a:r>
              <a:rPr lang="en-US" sz="1100" dirty="0" smtClean="0">
                <a:uFillTx/>
              </a:rPr>
              <a:t>bit</a:t>
            </a:r>
          </a:p>
          <a:p>
            <a:endParaRPr lang="en-US" sz="1100" dirty="0">
              <a:uFillTx/>
            </a:endParaRPr>
          </a:p>
          <a:p>
            <a:r>
              <a:rPr lang="en-US" sz="1400" dirty="0" smtClean="0">
                <a:uFillTx/>
              </a:rPr>
              <a:t>Cause &amp; solution not known.</a:t>
            </a:r>
          </a:p>
        </p:txBody>
      </p:sp>
      <p:sp>
        <p:nvSpPr>
          <p:cNvPr id="6" name="CasellaDiTesto 5"/>
          <p:cNvSpPr txBox="1">
            <a:spLocks/>
          </p:cNvSpPr>
          <p:nvPr/>
        </p:nvSpPr>
        <p:spPr>
          <a:xfrm>
            <a:off x="6607753" y="6333222"/>
            <a:ext cx="1760168" cy="405987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Juan Estrada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Spare slides</a:t>
            </a:r>
            <a:endParaRPr lang="en-US" dirty="0">
              <a:uFillTx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28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91B9F2-F470-4700-8B43-A0E10FB29714}" type="slidenum">
              <a:rPr lang="en-US" altLang="en-US" sz="1400">
                <a:solidFill>
                  <a:srgbClr val="000000"/>
                </a:solidFill>
                <a:uFillTx/>
              </a:rPr>
              <a:pPr eaLnBrk="1" hangingPunct="1"/>
              <a:t>29</a:t>
            </a:fld>
            <a:endParaRPr lang="en-US" altLang="en-US" sz="1400">
              <a:solidFill>
                <a:srgbClr val="000000"/>
              </a:solidFill>
              <a:uFillTx/>
            </a:endParaRPr>
          </a:p>
        </p:txBody>
      </p:sp>
      <p:pic>
        <p:nvPicPr>
          <p:cNvPr id="16386" name="Picture 3" descr="ptc_20130108_linearity_all_ccd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838200"/>
            <a:ext cx="7118350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219200" y="304800"/>
            <a:ext cx="6096000" cy="435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2"/>
              <a:buNone/>
            </a:pPr>
            <a:r>
              <a:rPr lang="en-GB" altLang="en-US" b="1" dirty="0" smtClean="0">
                <a:solidFill>
                  <a:srgbClr val="000000"/>
                </a:solidFill>
                <a:uFillTx/>
              </a:rPr>
              <a:t>Nonlinearity in photon transfer curves</a:t>
            </a:r>
            <a:endParaRPr lang="en-GB" altLang="en-US" dirty="0" smtClean="0">
              <a:solidFill>
                <a:srgbClr val="0000FF"/>
              </a:solidFill>
              <a:uFillTx/>
              <a:latin typeface="Times New Roman" pitchFamily="18" charset="0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7162800" y="3124200"/>
            <a:ext cx="16002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i="1" smtClean="0">
                <a:solidFill>
                  <a:srgbClr val="FF0000"/>
                </a:solidFill>
                <a:uFillTx/>
              </a:rPr>
              <a:t>High light level effect for all CCDs</a:t>
            </a:r>
          </a:p>
        </p:txBody>
      </p:sp>
      <p:cxnSp>
        <p:nvCxnSpPr>
          <p:cNvPr id="7" name="Curved Connector 6"/>
          <p:cNvCxnSpPr/>
          <p:nvPr/>
        </p:nvCxnSpPr>
        <p:spPr bwMode="auto">
          <a:xfrm rot="5400000">
            <a:off x="6248400" y="3505200"/>
            <a:ext cx="990600" cy="838200"/>
          </a:xfrm>
          <a:prstGeom prst="curvedConnector3">
            <a:avLst>
              <a:gd name="adj1" fmla="val 9583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390" name="Oval 20"/>
          <p:cNvSpPr>
            <a:spLocks noChangeArrowheads="1"/>
          </p:cNvSpPr>
          <p:nvPr/>
        </p:nvSpPr>
        <p:spPr bwMode="auto">
          <a:xfrm>
            <a:off x="1905000" y="5029200"/>
            <a:ext cx="1905000" cy="6096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  <a:uFillTx/>
            </a:endParaRP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152400" y="5370513"/>
            <a:ext cx="1219200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1" i="1" dirty="0" smtClean="0">
                <a:solidFill>
                  <a:srgbClr val="0000FF"/>
                </a:solidFill>
                <a:uFillTx/>
              </a:rPr>
              <a:t>Amps with low light level nonlinearity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990600" y="5715000"/>
            <a:ext cx="12954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393" name="TextBox 6"/>
          <p:cNvSpPr txBox="1">
            <a:spLocks noChangeArrowheads="1"/>
          </p:cNvSpPr>
          <p:nvPr/>
        </p:nvSpPr>
        <p:spPr bwMode="auto">
          <a:xfrm>
            <a:off x="6781800" y="5943600"/>
            <a:ext cx="16002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i="1" smtClean="0">
                <a:solidFill>
                  <a:srgbClr val="008000"/>
                </a:solidFill>
                <a:uFillTx/>
              </a:rPr>
              <a:t>saturation</a:t>
            </a:r>
          </a:p>
        </p:txBody>
      </p:sp>
      <p:cxnSp>
        <p:nvCxnSpPr>
          <p:cNvPr id="48128" name="Straight Arrow Connector 48127"/>
          <p:cNvCxnSpPr/>
          <p:nvPr/>
        </p:nvCxnSpPr>
        <p:spPr bwMode="auto">
          <a:xfrm flipV="1">
            <a:off x="7239000" y="5715000"/>
            <a:ext cx="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asellaDiTesto 1"/>
          <p:cNvSpPr txBox="1">
            <a:spLocks/>
          </p:cNvSpPr>
          <p:nvPr/>
        </p:nvSpPr>
        <p:spPr>
          <a:xfrm>
            <a:off x="2790715" y="6153721"/>
            <a:ext cx="3988094" cy="807228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High flux nonlinearity corrected with linearization table</a:t>
            </a:r>
          </a:p>
        </p:txBody>
      </p:sp>
      <p:sp>
        <p:nvSpPr>
          <p:cNvPr id="4" name="CasellaDiTesto 3"/>
          <p:cNvSpPr txBox="1">
            <a:spLocks/>
          </p:cNvSpPr>
          <p:nvPr/>
        </p:nvSpPr>
        <p:spPr>
          <a:xfrm>
            <a:off x="7795628" y="5456834"/>
            <a:ext cx="1343092" cy="416549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Huan Lin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"/>
            <a:ext cx="5867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uFillTx/>
              </a:rPr>
              <a:t>The Dark Energy Survey 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4114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uFillTx/>
              </a:rPr>
              <a:t>The Survey: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uFillTx/>
              </a:rPr>
              <a:t>A 5000 sq. deg. survey to 24th mag in the southern galactic cap, including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uFillTx/>
              </a:rPr>
              <a:t>SNe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uFillTx/>
              </a:rPr>
              <a:t> light curves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uFillTx/>
              </a:rPr>
              <a:t>Primary science: to measure the Dark Energy parameter, w, with 4 complementary techniques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>
              <a:uFillTx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uFillTx/>
              </a:rPr>
              <a:t>DECam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uFillTx/>
              </a:rPr>
              <a:t>570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uFillTx/>
              </a:rPr>
              <a:t>MPixel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 camera, 3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uFillTx/>
              </a:rPr>
              <a:t>sq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uFillTx/>
              </a:rPr>
              <a:t>deg</a:t>
            </a:r>
            <a:endParaRPr lang="en-US" sz="1600" dirty="0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Fully depleted CCDs</a:t>
            </a:r>
            <a:endParaRPr lang="en-US" sz="1600" dirty="0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u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r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,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  <a:uFillTx/>
              </a:rPr>
              <a:t>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z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, Y, (VR)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A FACILITY INSTRUMENT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lvl="1" eaLnBrk="1" hangingPunct="1">
              <a:lnSpc>
                <a:spcPct val="80000"/>
              </a:lnSpc>
            </a:pPr>
            <a:endParaRPr lang="en-US" sz="1800" i="1" dirty="0" smtClean="0">
              <a:uFillTx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uFillTx/>
              </a:rPr>
              <a:t>525 guaranteed Blanco nights over 5 years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300 million galaxies up to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z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~ 1.5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uFillTx/>
              </a:rPr>
              <a:t>4000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uFillTx/>
              </a:rPr>
              <a:t>SNe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uFillTx/>
            </a:endParaRPr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72859FC-9AC2-4832-AFEB-1E91DC6AE34D}" type="slidenum">
              <a:rPr lang="en-US" smtClean="0">
                <a:uFillTx/>
                <a:latin typeface="Arial" pitchFamily="34" charset="0"/>
              </a:rPr>
              <a:pPr/>
              <a:t>3</a:t>
            </a:fld>
            <a:endParaRPr lang="en-US" smtClean="0">
              <a:uFillTx/>
              <a:latin typeface="Arial" pitchFamily="34" charset="0"/>
            </a:endParaRPr>
          </a:p>
        </p:txBody>
      </p:sp>
      <p:pic>
        <p:nvPicPr>
          <p:cNvPr id="2061" name="Picture 13" descr="E:\Desktop\Favorites\Blanco Telesco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3702050" cy="508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1D8E14F-5D9E-416F-8CD4-7627BD7A5B9B}" type="slidenum">
              <a:rPr lang="en-US" altLang="en-US" sz="1400">
                <a:solidFill>
                  <a:srgbClr val="000000"/>
                </a:solidFill>
                <a:uFillTx/>
              </a:rPr>
              <a:pPr eaLnBrk="1" hangingPunct="1"/>
              <a:t>30</a:t>
            </a:fld>
            <a:endParaRPr lang="en-US" altLang="en-US" sz="1400">
              <a:solidFill>
                <a:srgbClr val="000000"/>
              </a:solidFill>
              <a:uFillTx/>
            </a:endParaRPr>
          </a:p>
        </p:txBody>
      </p:sp>
      <p:pic>
        <p:nvPicPr>
          <p:cNvPr id="3072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63" y="2378075"/>
            <a:ext cx="2446337" cy="262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038" y="2378075"/>
            <a:ext cx="2538412" cy="264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9063" y="2378075"/>
            <a:ext cx="2522537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1143000" y="152400"/>
            <a:ext cx="6172200" cy="12945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07988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2"/>
              <a:buNone/>
            </a:pPr>
            <a:r>
              <a:rPr lang="en-GB" altLang="en-US" sz="2800" b="1" dirty="0" smtClean="0">
                <a:solidFill>
                  <a:srgbClr val="000000"/>
                </a:solidFill>
                <a:uFillTx/>
              </a:rPr>
              <a:t>Low light level nonlinearity as seen in photon transfer curve flat-field data</a:t>
            </a:r>
            <a:endParaRPr lang="en-GB" altLang="en-US" sz="2800" dirty="0" smtClean="0">
              <a:solidFill>
                <a:srgbClr val="0000FF"/>
              </a:solidFill>
              <a:uFillTx/>
              <a:latin typeface="Times New Roman" pitchFamily="18" charset="0"/>
            </a:endParaRP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3810000" y="5410200"/>
            <a:ext cx="25908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b="1" i="1" smtClean="0">
                <a:solidFill>
                  <a:srgbClr val="3366FF"/>
                </a:solidFill>
                <a:uFillTx/>
              </a:rPr>
              <a:t>One of ~10 amps with low-level nonlinearity </a:t>
            </a: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2007597" y="5061757"/>
            <a:ext cx="11430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i="1" smtClean="0">
                <a:solidFill>
                  <a:srgbClr val="3366FF"/>
                </a:solidFill>
                <a:uFillTx/>
              </a:rPr>
              <a:t>Typical CCD</a:t>
            </a:r>
          </a:p>
        </p:txBody>
      </p:sp>
      <p:sp>
        <p:nvSpPr>
          <p:cNvPr id="30728" name="TextBox 6"/>
          <p:cNvSpPr txBox="1">
            <a:spLocks noChangeArrowheads="1"/>
          </p:cNvSpPr>
          <p:nvPr/>
        </p:nvSpPr>
        <p:spPr bwMode="auto">
          <a:xfrm>
            <a:off x="4419600" y="5029200"/>
            <a:ext cx="20574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i="1" smtClean="0">
                <a:solidFill>
                  <a:srgbClr val="FF0000"/>
                </a:solidFill>
                <a:uFillTx/>
              </a:rPr>
              <a:t>ADU counts</a:t>
            </a:r>
          </a:p>
        </p:txBody>
      </p:sp>
      <p:sp>
        <p:nvSpPr>
          <p:cNvPr id="30729" name="TextBox 6"/>
          <p:cNvSpPr txBox="1">
            <a:spLocks noChangeArrowheads="1"/>
          </p:cNvSpPr>
          <p:nvPr/>
        </p:nvSpPr>
        <p:spPr bwMode="auto">
          <a:xfrm>
            <a:off x="228600" y="1905000"/>
            <a:ext cx="1752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i="1" smtClean="0">
                <a:solidFill>
                  <a:srgbClr val="FF0000"/>
                </a:solidFill>
                <a:uFillTx/>
              </a:rPr>
              <a:t>Fractional nonlinearity</a:t>
            </a:r>
          </a:p>
        </p:txBody>
      </p:sp>
      <p:sp>
        <p:nvSpPr>
          <p:cNvPr id="30730" name="TextBox 6"/>
          <p:cNvSpPr txBox="1">
            <a:spLocks noChangeArrowheads="1"/>
          </p:cNvSpPr>
          <p:nvPr/>
        </p:nvSpPr>
        <p:spPr bwMode="auto">
          <a:xfrm>
            <a:off x="7467602" y="1802931"/>
            <a:ext cx="1818942" cy="2798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0" i="1" smtClean="0">
                <a:solidFill>
                  <a:srgbClr val="000000"/>
                </a:solidFill>
                <a:uFillTx/>
                <a:latin typeface="Arial" charset="0"/>
              </a:rPr>
              <a:t>Black = left amp</a:t>
            </a:r>
          </a:p>
          <a:p>
            <a:pPr eaLnBrk="1" hangingPunct="1"/>
            <a:r>
              <a:rPr lang="en-US" altLang="en-US" sz="1200" b="0" i="1" smtClean="0">
                <a:solidFill>
                  <a:srgbClr val="C21EA6"/>
                </a:solidFill>
                <a:uFillTx/>
                <a:latin typeface="Arial" charset="0"/>
              </a:rPr>
              <a:t>Magenta = right amp</a:t>
            </a:r>
          </a:p>
        </p:txBody>
      </p:sp>
      <p:sp>
        <p:nvSpPr>
          <p:cNvPr id="30731" name="TextBox 6"/>
          <p:cNvSpPr txBox="1">
            <a:spLocks noChangeArrowheads="1"/>
          </p:cNvSpPr>
          <p:nvPr/>
        </p:nvSpPr>
        <p:spPr bwMode="auto">
          <a:xfrm>
            <a:off x="6629400" y="5155379"/>
            <a:ext cx="2590799" cy="8390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b="1" i="1" smtClean="0">
                <a:solidFill>
                  <a:srgbClr val="3366FF"/>
                </a:solidFill>
                <a:uFillTx/>
              </a:rPr>
              <a:t>Worst amp with </a:t>
            </a:r>
          </a:p>
          <a:p>
            <a:pPr eaLnBrk="1" hangingPunct="1"/>
            <a:r>
              <a:rPr lang="en-US" altLang="en-US" sz="1600" b="1" i="1" smtClean="0">
                <a:solidFill>
                  <a:srgbClr val="3366FF"/>
                </a:solidFill>
                <a:uFillTx/>
              </a:rPr>
              <a:t>low-level nonlinearity </a:t>
            </a:r>
          </a:p>
        </p:txBody>
      </p:sp>
      <p:sp>
        <p:nvSpPr>
          <p:cNvPr id="2" name="CasellaDiTesto 1"/>
          <p:cNvSpPr txBox="1">
            <a:spLocks/>
          </p:cNvSpPr>
          <p:nvPr/>
        </p:nvSpPr>
        <p:spPr>
          <a:xfrm>
            <a:off x="182669" y="5821116"/>
            <a:ext cx="3657600" cy="1371600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Low signal nonlinearity not so well understood - reflects relative disinterest from the survey.</a:t>
            </a:r>
          </a:p>
        </p:txBody>
      </p:sp>
      <p:sp>
        <p:nvSpPr>
          <p:cNvPr id="4" name="CasellaDiTesto 3"/>
          <p:cNvSpPr txBox="1">
            <a:spLocks/>
          </p:cNvSpPr>
          <p:nvPr/>
        </p:nvSpPr>
        <p:spPr>
          <a:xfrm>
            <a:off x="6834770" y="6185398"/>
            <a:ext cx="1253339" cy="464064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Huan Lin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339998" y="2506153"/>
            <a:ext cx="5556091" cy="4167055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902494" y="1270763"/>
            <a:ext cx="3657600" cy="2743200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918332" y="3857690"/>
            <a:ext cx="3657600" cy="2743200"/>
          </a:xfrm>
          <a:prstGeom prst="rect">
            <a:avLst/>
          </a:prstGeom>
        </p:spPr>
      </p:pic>
      <p:sp>
        <p:nvSpPr>
          <p:cNvPr id="5" name="CasellaDiTesto 4"/>
          <p:cNvSpPr txBox="1">
            <a:spLocks/>
          </p:cNvSpPr>
          <p:nvPr/>
        </p:nvSpPr>
        <p:spPr>
          <a:xfrm>
            <a:off x="1507811" y="256581"/>
            <a:ext cx="5482174" cy="671938"/>
          </a:xfrm>
          <a:prstGeom prst="rect">
            <a:avLst/>
          </a:prstGeom>
        </p:spPr>
        <p:txBody>
          <a:bodyPr/>
          <a:lstStyle/>
          <a:p>
            <a:r>
              <a:rPr sz="2800">
                <a:uFillTx/>
                <a:latin typeface="Arial" charset="0"/>
              </a:rPr>
              <a:t>Fringing</a:t>
            </a:r>
          </a:p>
        </p:txBody>
      </p:sp>
      <p:sp>
        <p:nvSpPr>
          <p:cNvPr id="6" name="CasellaDiTesto 5"/>
          <p:cNvSpPr txBox="1">
            <a:spLocks/>
          </p:cNvSpPr>
          <p:nvPr/>
        </p:nvSpPr>
        <p:spPr>
          <a:xfrm>
            <a:off x="272419" y="1777061"/>
            <a:ext cx="4637465" cy="490460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Seen in	z &amp; Y, strongest in the middle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400800" cy="8382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uFillTx/>
              </a:rPr>
              <a:t>DES Survey Parameters</a:t>
            </a:r>
          </a:p>
        </p:txBody>
      </p:sp>
      <p:sp>
        <p:nvSpPr>
          <p:cNvPr id="20493" name="Content Placeholder 2"/>
          <p:cNvSpPr>
            <a:spLocks noGrp="1"/>
          </p:cNvSpPr>
          <p:nvPr>
            <p:ph idx="1"/>
          </p:nvPr>
        </p:nvSpPr>
        <p:spPr>
          <a:xfrm>
            <a:off x="-304800" y="1600200"/>
            <a:ext cx="3581400" cy="5181600"/>
          </a:xfrm>
        </p:spPr>
        <p:txBody>
          <a:bodyPr/>
          <a:lstStyle/>
          <a:p>
            <a:r>
              <a:rPr lang="en-US" sz="1600" dirty="0" smtClean="0">
                <a:uFillTx/>
              </a:rPr>
              <a:t>On our way towards 525 nights in the months from Aug. 2013 to Feb. 2013 to 2018.</a:t>
            </a:r>
          </a:p>
          <a:p>
            <a:endParaRPr lang="en-US" sz="1600" dirty="0" smtClean="0">
              <a:uFillTx/>
            </a:endParaRPr>
          </a:p>
          <a:p>
            <a:r>
              <a:rPr lang="en-US" sz="1600" dirty="0" smtClean="0">
                <a:uFillTx/>
              </a:rPr>
              <a:t>The Wide-field survey is 5000 sq-deg of the Southern Galactic Cap. The whole sky (4</a:t>
            </a:r>
            <a:r>
              <a:rPr lang="en-US" sz="1600" dirty="0" smtClean="0">
                <a:uFillTx/>
                <a:latin typeface="Symbol" pitchFamily="18" charset="2"/>
              </a:rPr>
              <a:t>p</a:t>
            </a:r>
            <a:r>
              <a:rPr lang="en-US" sz="1600" dirty="0" smtClean="0">
                <a:uFillTx/>
              </a:rPr>
              <a:t>) has 41253 sq-deg.</a:t>
            </a:r>
          </a:p>
          <a:p>
            <a:pPr marL="742950" lvl="2" indent="-342900"/>
            <a:r>
              <a:rPr lang="en-US" sz="1400" dirty="0" smtClean="0">
                <a:solidFill>
                  <a:srgbClr val="000000"/>
                </a:solidFill>
                <a:uFillTx/>
              </a:rPr>
              <a:t>300M Galaxies: 10</a:t>
            </a:r>
            <a:r>
              <a:rPr lang="en-US" sz="1400" dirty="0" smtClean="0">
                <a:solidFill>
                  <a:srgbClr val="000000"/>
                </a:solidFill>
                <a:uFillTx/>
                <a:cs typeface="Times New Roman" pitchFamily="18" charset="0"/>
              </a:rPr>
              <a:t>σ </a:t>
            </a:r>
            <a:r>
              <a:rPr lang="en-US" sz="1400" i="1" dirty="0" err="1" smtClean="0">
                <a:solidFill>
                  <a:srgbClr val="000000"/>
                </a:solidFill>
                <a:uFillTx/>
                <a:cs typeface="Times New Roman" pitchFamily="18" charset="0"/>
              </a:rPr>
              <a:t>grizY</a:t>
            </a:r>
            <a:r>
              <a:rPr lang="en-US" sz="1400" dirty="0" smtClean="0">
                <a:solidFill>
                  <a:srgbClr val="000000"/>
                </a:solidFill>
                <a:uFillTx/>
                <a:cs typeface="Times New Roman" pitchFamily="18" charset="0"/>
              </a:rPr>
              <a:t> = 24.6, 24.2, 24.4, 23.8, 21.5 </a:t>
            </a:r>
          </a:p>
          <a:p>
            <a:pPr marL="742950" lvl="2" indent="-342900"/>
            <a:r>
              <a:rPr lang="en-US" sz="1600" dirty="0" smtClean="0">
                <a:solidFill>
                  <a:srgbClr val="000000"/>
                </a:solidFill>
                <a:uFillTx/>
                <a:cs typeface="Times New Roman" pitchFamily="18" charset="0"/>
              </a:rPr>
              <a:t>2% photometric precision</a:t>
            </a:r>
          </a:p>
          <a:p>
            <a:pPr marL="742950" lvl="2" indent="-342900"/>
            <a:r>
              <a:rPr lang="en-US" sz="1600" dirty="0" smtClean="0">
                <a:solidFill>
                  <a:srgbClr val="000000"/>
                </a:solidFill>
                <a:uFillTx/>
                <a:cs typeface="Times New Roman" pitchFamily="18" charset="0"/>
              </a:rPr>
              <a:t>0.9” FWHM </a:t>
            </a:r>
            <a:r>
              <a:rPr lang="en-US" sz="1600" dirty="0" err="1" smtClean="0">
                <a:solidFill>
                  <a:srgbClr val="000000"/>
                </a:solidFill>
                <a:uFillTx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uFillTx/>
                <a:cs typeface="Times New Roman" pitchFamily="18" charset="0"/>
              </a:rPr>
              <a:t>-band seeing</a:t>
            </a:r>
            <a:endParaRPr lang="en-US" sz="1600" dirty="0" smtClean="0">
              <a:uFillTx/>
            </a:endParaRPr>
          </a:p>
          <a:p>
            <a:endParaRPr lang="en-US" sz="1600" dirty="0" smtClean="0">
              <a:uFillTx/>
            </a:endParaRPr>
          </a:p>
          <a:p>
            <a:r>
              <a:rPr lang="en-US" sz="1600" dirty="0" smtClean="0">
                <a:uFillTx/>
              </a:rPr>
              <a:t>A 30 sq-deg  Supernova Survey in 10 fields</a:t>
            </a:r>
          </a:p>
          <a:p>
            <a:pPr lvl="1"/>
            <a:r>
              <a:rPr lang="en-US" sz="1400" dirty="0" smtClean="0">
                <a:uFillTx/>
              </a:rPr>
              <a:t>If field not observed in 10 nights or anytime the “seeing” is poor.</a:t>
            </a:r>
          </a:p>
          <a:p>
            <a:pPr lvl="1"/>
            <a:r>
              <a:rPr lang="en-US" sz="1400" dirty="0" smtClean="0">
                <a:uFillTx/>
              </a:rPr>
              <a:t>Fields repeated typically every 4-10 nights. Discover ~4000 SN1A.</a:t>
            </a:r>
          </a:p>
          <a:p>
            <a:pPr marL="0" indent="0">
              <a:buNone/>
            </a:pPr>
            <a:endParaRPr lang="en-US" sz="1600" dirty="0" smtClean="0">
              <a:uFillTx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6F3365D-3B97-45AE-8F67-B36ACECAAECA}" type="slidenum">
              <a:rPr lang="en-US" smtClean="0">
                <a:uFillTx/>
                <a:latin typeface="Arial" pitchFamily="34" charset="0"/>
              </a:rPr>
              <a:pPr/>
              <a:t>32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181600" y="66436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solidFill>
                <a:srgbClr val="00FF00"/>
              </a:solidFill>
              <a:uFillTx/>
            </a:endParaRPr>
          </a:p>
        </p:txBody>
      </p:sp>
      <p:pic>
        <p:nvPicPr>
          <p:cNvPr id="12" name="Picture 3" descr="Screen shot 2012-12-14 at 2.26.56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9395" y="2143125"/>
            <a:ext cx="6122766" cy="36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>
            <a:spLocks/>
          </p:cNvSpPr>
          <p:nvPr/>
        </p:nvSpPr>
        <p:spPr>
          <a:xfrm>
            <a:off x="3946913" y="1386382"/>
            <a:ext cx="857382" cy="3215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Biggest Camera?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7799" y="1629072"/>
          <a:ext cx="7772400" cy="5095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43"/>
                <a:gridCol w="1033657"/>
                <a:gridCol w="1066800"/>
                <a:gridCol w="914400"/>
                <a:gridCol w="1143000"/>
                <a:gridCol w="1143000"/>
                <a:gridCol w="1371600"/>
              </a:tblGrid>
              <a:tr h="442595"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Blanco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DECam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CFHT</a:t>
                      </a:r>
                    </a:p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MegaCam</a:t>
                      </a:r>
                      <a:endParaRPr lang="en-US" sz="1400" dirty="0" smtClean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WIYN O.D.I.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Subaru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HSC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PanStarrs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 *1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LSST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1675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 Year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2003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2013+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2009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2022+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Filters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62</a:t>
                      </a:r>
                      <a:r>
                        <a:rPr lang="en-US" sz="1400" b="1" baseline="0" dirty="0" smtClean="0">
                          <a:uFillTx/>
                        </a:rPr>
                        <a:t> cm diameter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30 x 30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42 x 42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60 cm diameter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75</a:t>
                      </a:r>
                      <a:r>
                        <a:rPr lang="en-US" sz="1400" baseline="0" dirty="0" smtClean="0">
                          <a:uFillTx/>
                        </a:rPr>
                        <a:t> cm diameter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Shutter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60 cm</a:t>
                      </a:r>
                    </a:p>
                    <a:p>
                      <a:r>
                        <a:rPr lang="en-US" sz="1400" b="1" dirty="0" smtClean="0">
                          <a:uFillTx/>
                        </a:rPr>
                        <a:t>diameter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45 x 45</a:t>
                      </a:r>
                      <a:r>
                        <a:rPr lang="en-US" sz="1400" baseline="0" dirty="0" smtClean="0">
                          <a:uFillTx/>
                        </a:rPr>
                        <a:t>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58 cm</a:t>
                      </a:r>
                      <a:r>
                        <a:rPr lang="en-US" sz="1400" baseline="0" dirty="0" smtClean="0">
                          <a:uFillTx/>
                        </a:rPr>
                        <a:t> diameter?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48 x 48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Primary</a:t>
                      </a:r>
                    </a:p>
                    <a:p>
                      <a:r>
                        <a:rPr lang="en-US" sz="1400" dirty="0" smtClean="0">
                          <a:uFillTx/>
                        </a:rPr>
                        <a:t>Mirror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4.0m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3.6m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3.5m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8.2m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1.8m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6.5m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</a:t>
                      </a:r>
                      <a:r>
                        <a:rPr lang="en-US" sz="1400" baseline="30000" dirty="0" smtClean="0">
                          <a:uFillTx/>
                        </a:rPr>
                        <a:t>st</a:t>
                      </a:r>
                      <a:r>
                        <a:rPr lang="en-US" sz="1400" dirty="0" smtClean="0">
                          <a:uFillTx/>
                        </a:rPr>
                        <a:t> Lens Corrector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0.98 m 176 kg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0.8m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0.59m</a:t>
                      </a:r>
                    </a:p>
                    <a:p>
                      <a:r>
                        <a:rPr lang="en-US" sz="1400" dirty="0" smtClean="0">
                          <a:uFillTx/>
                        </a:rPr>
                        <a:t>36</a:t>
                      </a:r>
                      <a:r>
                        <a:rPr lang="en-US" sz="1400" baseline="0" dirty="0" smtClean="0">
                          <a:uFillTx/>
                        </a:rPr>
                        <a:t> kg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0.82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0.6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1.55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Focal</a:t>
                      </a:r>
                      <a:r>
                        <a:rPr lang="en-US" sz="1400" baseline="0" dirty="0" smtClean="0">
                          <a:uFillTx/>
                        </a:rPr>
                        <a:t> Plane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uFillTx/>
                        </a:rPr>
                        <a:t>45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25 x 25</a:t>
                      </a:r>
                      <a:r>
                        <a:rPr lang="en-US" sz="1400" baseline="0" dirty="0" smtClean="0">
                          <a:uFillTx/>
                        </a:rPr>
                        <a:t>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40.5</a:t>
                      </a:r>
                      <a:r>
                        <a:rPr lang="en-US" sz="1400" baseline="0" dirty="0" smtClean="0">
                          <a:uFillTx/>
                        </a:rPr>
                        <a:t> x 41.5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48 cm diameter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40 cm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60 cm diameter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31675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Pixels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520</a:t>
                      </a:r>
                      <a:r>
                        <a:rPr lang="en-US" sz="1400" baseline="0" dirty="0" smtClean="0">
                          <a:uFillTx/>
                        </a:rPr>
                        <a:t>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340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971</a:t>
                      </a:r>
                      <a:r>
                        <a:rPr lang="en-US" sz="1400" baseline="0" dirty="0" smtClean="0">
                          <a:uFillTx/>
                        </a:rPr>
                        <a:t> M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1.0 B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1.4</a:t>
                      </a:r>
                      <a:r>
                        <a:rPr lang="en-US" sz="1400" b="1" baseline="0" dirty="0" smtClean="0">
                          <a:uFillTx/>
                        </a:rPr>
                        <a:t> B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3.2 B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31675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F.O.V.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3 deg^2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 deg^2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 deg^2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1.8 deg^2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uFillTx/>
                        </a:rPr>
                        <a:t>7 deg^2</a:t>
                      </a:r>
                      <a:endParaRPr lang="en-US" sz="1400" b="1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9.5 deg^2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uFillTx/>
                        </a:rPr>
                        <a:t>Etendue</a:t>
                      </a:r>
                      <a:endParaRPr lang="en-US" sz="1400" dirty="0" smtClean="0">
                        <a:uFillTx/>
                      </a:endParaRPr>
                    </a:p>
                    <a:p>
                      <a:r>
                        <a:rPr lang="en-US" sz="1400" dirty="0" smtClean="0">
                          <a:uFillTx/>
                        </a:rPr>
                        <a:t>A</a:t>
                      </a:r>
                      <a:r>
                        <a:rPr lang="en-US" sz="1400" dirty="0" smtClean="0">
                          <a:uFillTx/>
                          <a:latin typeface="Symbol" pitchFamily="18" charset="2"/>
                        </a:rPr>
                        <a:t>W</a:t>
                      </a:r>
                      <a:endParaRPr lang="en-US" sz="1400" dirty="0">
                        <a:uFillTx/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~32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~8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~8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uFillTx/>
                        </a:rPr>
                        <a:t>95</a:t>
                      </a:r>
                      <a:endParaRPr lang="en-US" sz="1400" b="1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sz="1400" dirty="0" smtClean="0">
                          <a:uFillTx/>
                        </a:rPr>
                        <a:t>~12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~340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44259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Time to “do a </a:t>
                      </a:r>
                      <a:r>
                        <a:rPr lang="en-US" sz="1400" dirty="0" err="1" smtClean="0">
                          <a:uFillTx/>
                        </a:rPr>
                        <a:t>DECam</a:t>
                      </a:r>
                      <a:r>
                        <a:rPr lang="en-US" sz="1400" dirty="0" smtClean="0">
                          <a:uFillTx/>
                        </a:rPr>
                        <a:t>”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uFillTx/>
                        </a:rPr>
                        <a:t>1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uFillTx/>
                        </a:rPr>
                        <a:t>~10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uFillTx/>
                        </a:rPr>
                        <a:t>~10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0.5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sz="1400" dirty="0" smtClean="0">
                          <a:uFillTx/>
                        </a:rPr>
                        <a:t>~4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uFillTx/>
                        </a:rPr>
                        <a:t>~0.1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Biggest Camera?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43079" y="1597395"/>
          <a:ext cx="77724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43"/>
                <a:gridCol w="1033657"/>
                <a:gridCol w="1066800"/>
                <a:gridCol w="914400"/>
                <a:gridCol w="1143000"/>
                <a:gridCol w="1143000"/>
                <a:gridCol w="1371600"/>
              </a:tblGrid>
              <a:tr h="416560"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Blanco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DECam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CFHT</a:t>
                      </a:r>
                    </a:p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MegaCam</a:t>
                      </a:r>
                      <a:endParaRPr lang="en-US" sz="1400" dirty="0" smtClean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WIYN O.D.I.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Subaru</a:t>
                      </a:r>
                    </a:p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HyS.C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uFillTx/>
                        </a:rPr>
                        <a:t>PanStarrs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 *1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uFillTx/>
                        </a:rPr>
                        <a:t>LSST</a:t>
                      </a:r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 Year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2003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2013+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2012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2009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2022+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Total</a:t>
                      </a:r>
                      <a:r>
                        <a:rPr lang="en-US" sz="1400" baseline="0" dirty="0" smtClean="0">
                          <a:uFillTx/>
                        </a:rPr>
                        <a:t> weight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6000 lbs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1325 </a:t>
                      </a:r>
                      <a:r>
                        <a:rPr lang="en-US" sz="1400" dirty="0" err="1" smtClean="0">
                          <a:uFillTx/>
                        </a:rPr>
                        <a:t>kgs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2500 lbs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2800 </a:t>
                      </a:r>
                      <a:r>
                        <a:rPr lang="en-US" sz="1400" dirty="0" err="1" smtClean="0">
                          <a:uFillTx/>
                        </a:rPr>
                        <a:t>kgs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Readout time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uFillTx/>
                        </a:rPr>
                        <a:t>25 sec</a:t>
                      </a:r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/>
                </a:tc>
              </a:tr>
              <a:tr h="416560">
                <a:tc>
                  <a:txBody>
                    <a:bodyPr/>
                    <a:lstStyle/>
                    <a:p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en-US" sz="1400" dirty="0" smtClean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en-US" sz="1400" dirty="0" smtClean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pic>
        <p:nvPicPr>
          <p:cNvPr id="6" name="Content Placeholder 5" descr="rin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645" y="1600200"/>
            <a:ext cx="645870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BB0692F4-C5F3-0C48-AD38-EA4D518E4891}" type="slidenum">
              <a:rPr lang="en-U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35</a:t>
            </a:fld>
            <a:endParaRPr lang="en-US">
              <a:solidFill>
                <a:srgbClr val="000000"/>
              </a:solidFill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uFillTx/>
              </a:rPr>
              <a:t>Commissioning Musings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>
              <a:uFillTx/>
            </a:endParaRPr>
          </a:p>
          <a:p>
            <a:r>
              <a:rPr lang="en-US" dirty="0" smtClean="0">
                <a:uFillTx/>
              </a:rPr>
              <a:t>Commissioning is where a lot of things were connected up for the first time</a:t>
            </a:r>
          </a:p>
          <a:p>
            <a:r>
              <a:rPr lang="en-US" dirty="0" smtClean="0">
                <a:uFillTx/>
              </a:rPr>
              <a:t>Getting them to talk coherently to each other sometimes took a lot of time</a:t>
            </a:r>
          </a:p>
          <a:p>
            <a:r>
              <a:rPr lang="en-US" dirty="0" smtClean="0">
                <a:uFillTx/>
              </a:rPr>
              <a:t>Blanco + </a:t>
            </a:r>
            <a:r>
              <a:rPr lang="en-US" dirty="0" err="1" smtClean="0">
                <a:uFillTx/>
              </a:rPr>
              <a:t>DECam</a:t>
            </a:r>
            <a:r>
              <a:rPr lang="en-US" dirty="0" smtClean="0">
                <a:uFillTx/>
              </a:rPr>
              <a:t> is a very different beast  than Mosaic - 10 tons heavier for a start</a:t>
            </a:r>
          </a:p>
          <a:p>
            <a:r>
              <a:rPr lang="en-US" dirty="0" smtClean="0">
                <a:uFillTx/>
              </a:rPr>
              <a:t>Just about everything was new – </a:t>
            </a:r>
            <a:r>
              <a:rPr lang="en-US" dirty="0" err="1" smtClean="0">
                <a:uFillTx/>
              </a:rPr>
              <a:t>DECam</a:t>
            </a:r>
            <a:r>
              <a:rPr lang="en-US" dirty="0" smtClean="0">
                <a:uFillTx/>
              </a:rPr>
              <a:t>,  Telescope systems, facility systems, AOS</a:t>
            </a:r>
          </a:p>
          <a:p>
            <a:r>
              <a:rPr lang="en-US" dirty="0" smtClean="0">
                <a:uFillTx/>
              </a:rPr>
              <a:t>Everything eventually “worked” – most things very well, some not so well</a:t>
            </a:r>
          </a:p>
          <a:p>
            <a:r>
              <a:rPr lang="en-US" dirty="0" smtClean="0">
                <a:uFillTx/>
              </a:rPr>
              <a:t>Well enough to start SV</a:t>
            </a:r>
          </a:p>
          <a:p>
            <a:endParaRPr lang="en-US" dirty="0" smtClean="0">
              <a:uFillTx/>
            </a:endParaRPr>
          </a:p>
          <a:p>
            <a:pPr>
              <a:buNone/>
            </a:pPr>
            <a:endParaRPr lang="en-US" dirty="0" smtClean="0">
              <a:uFillTx/>
            </a:endParaRPr>
          </a:p>
          <a:p>
            <a:pPr lvl="1"/>
            <a:endParaRPr lang="en-US" dirty="0" smtClean="0">
              <a:uFillTx/>
            </a:endParaRPr>
          </a:p>
          <a:p>
            <a:pPr lvl="1"/>
            <a:endParaRPr lang="en-US" dirty="0" smtClean="0">
              <a:uFillTx/>
            </a:endParaRPr>
          </a:p>
          <a:p>
            <a:pPr lvl="1"/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BB0692F4-C5F3-0C48-AD38-EA4D518E4891}" type="slidenum">
              <a:rPr lang="en-U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36</a:t>
            </a:fld>
            <a:endParaRPr lang="en-US">
              <a:solidFill>
                <a:srgbClr val="000000"/>
              </a:solidFill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Blanco cleanroom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37</a:t>
            </a:fld>
            <a:endParaRPr lang="en-US">
              <a:uFillTx/>
            </a:endParaRPr>
          </a:p>
        </p:txBody>
      </p:sp>
      <p:pic>
        <p:nvPicPr>
          <p:cNvPr id="4098" name="Picture 2" descr="E:\Desktop\Favorites\PC011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6096000" cy="3775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/>
          </p:cNvSpPr>
          <p:nvPr/>
        </p:nvSpPr>
        <p:spPr>
          <a:xfrm>
            <a:off x="3352800" y="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00"/>
                </a:solidFill>
                <a:uFillTx/>
                <a:latin typeface="Arial" pitchFamily="-65" charset="0"/>
              </a:rPr>
              <a:t>MOSAIC OUT / DECAM IN</a:t>
            </a:r>
            <a:endParaRPr lang="en-US" sz="2400" b="1" dirty="0">
              <a:solidFill>
                <a:srgbClr val="000000"/>
              </a:solidFill>
              <a:uFillTx/>
              <a:latin typeface="Arial" pitchFamily="-65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462105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uFillTx/>
                <a:ea typeface="ＭＳ Ｐゴシック" charset="-128"/>
                <a:cs typeface="ＭＳ Ｐゴシック" charset="-128"/>
              </a:rPr>
              <a:t>DES Science</a:t>
            </a:r>
            <a:r>
              <a:rPr lang="en-US" dirty="0" smtClean="0">
                <a:uFillTx/>
                <a:ea typeface="ＭＳ Ｐゴシック" charset="-128"/>
                <a:cs typeface="ＭＳ Ｐゴシック" charset="-128"/>
              </a:rPr>
              <a:t> Summary</a:t>
            </a:r>
            <a:endParaRPr lang="en-US" dirty="0"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295401"/>
            <a:ext cx="5715000" cy="2895600"/>
          </a:xfrm>
        </p:spPr>
        <p:txBody>
          <a:bodyPr/>
          <a:lstStyle/>
          <a:p>
            <a:pPr eaLnBrk="1" hangingPunct="1">
              <a:lnSpc>
                <a:spcPct val="83000"/>
              </a:lnSpc>
              <a:buFontTx/>
              <a:buNone/>
            </a:pPr>
            <a:r>
              <a:rPr lang="en-US" sz="2800" dirty="0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Four Probes of Dark Energy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Galaxy Clusters</a:t>
            </a:r>
            <a:endParaRPr lang="en-US" sz="2800" b="1" dirty="0">
              <a:solidFill>
                <a:srgbClr val="FFFF00"/>
              </a:solidFill>
              <a:uFillTx/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~100,000 clusters to </a:t>
            </a:r>
            <a:r>
              <a:rPr lang="en-US" sz="1800" dirty="0" err="1">
                <a:uFillTx/>
              </a:rPr>
              <a:t>z</a:t>
            </a:r>
            <a:r>
              <a:rPr lang="en-US" sz="1800" dirty="0">
                <a:uFillTx/>
              </a:rPr>
              <a:t>&gt;1</a:t>
            </a:r>
            <a:endParaRPr lang="en-US" sz="1800" dirty="0" smtClean="0">
              <a:uFillTx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>
                <a:uFillTx/>
              </a:rPr>
              <a:t>Synergy with SPT, VHS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Sensitive to growth of structure and geometry</a:t>
            </a:r>
            <a:endParaRPr lang="en-US" sz="1800" b="1" dirty="0">
              <a:uFillTx/>
            </a:endParaRPr>
          </a:p>
          <a:p>
            <a:pPr eaLnBrk="1" hangingPunct="1">
              <a:lnSpc>
                <a:spcPct val="83000"/>
              </a:lnSpc>
            </a:pPr>
            <a:r>
              <a:rPr lang="en-US" sz="2800" dirty="0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Weak </a:t>
            </a:r>
            <a:r>
              <a:rPr lang="en-US" sz="2800" dirty="0" err="1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Lensing</a:t>
            </a:r>
            <a:endParaRPr lang="en-US" sz="2800" b="1" dirty="0">
              <a:solidFill>
                <a:srgbClr val="FFFF00"/>
              </a:solidFill>
              <a:uFillTx/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Shape measurements of</a:t>
            </a:r>
            <a:r>
              <a:rPr lang="en-US" sz="1800" dirty="0" smtClean="0">
                <a:uFillTx/>
              </a:rPr>
              <a:t> 200 </a:t>
            </a:r>
            <a:r>
              <a:rPr lang="en-US" sz="1800" dirty="0">
                <a:uFillTx/>
              </a:rPr>
              <a:t>million galaxies 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Sensitive to growth of structure and geometry</a:t>
            </a:r>
            <a:endParaRPr lang="en-US" sz="2400" dirty="0">
              <a:uFillTx/>
            </a:endParaRPr>
          </a:p>
          <a:p>
            <a:pPr eaLnBrk="1" hangingPunct="1">
              <a:lnSpc>
                <a:spcPct val="83000"/>
              </a:lnSpc>
            </a:pPr>
            <a:r>
              <a:rPr lang="en-US" sz="2800" dirty="0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Baryon Acoustic Oscillations</a:t>
            </a:r>
            <a:endParaRPr lang="en-US" sz="2800" b="1" dirty="0">
              <a:solidFill>
                <a:srgbClr val="FFFF00"/>
              </a:solidFill>
              <a:uFillTx/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300 million galaxies to </a:t>
            </a:r>
            <a:r>
              <a:rPr lang="en-US" sz="1800" dirty="0" err="1">
                <a:uFillTx/>
              </a:rPr>
              <a:t>z</a:t>
            </a:r>
            <a:r>
              <a:rPr lang="en-US" sz="1800" dirty="0">
                <a:uFillTx/>
              </a:rPr>
              <a:t> = 1 and beyond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Sensitive to geometry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>
                <a:solidFill>
                  <a:srgbClr val="FFFF00"/>
                </a:solidFill>
                <a:uFillTx/>
                <a:ea typeface="ＭＳ Ｐゴシック" charset="-128"/>
                <a:cs typeface="ＭＳ Ｐゴシック" charset="-128"/>
              </a:rPr>
              <a:t>Supernovae</a:t>
            </a:r>
            <a:endParaRPr lang="en-US" sz="2800" dirty="0" smtClean="0">
              <a:solidFill>
                <a:srgbClr val="FFFF00"/>
              </a:solidFill>
              <a:uFillTx/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>
                <a:uFillTx/>
              </a:rPr>
              <a:t>30 </a:t>
            </a:r>
            <a:r>
              <a:rPr lang="en-US" sz="1800" dirty="0">
                <a:uFillTx/>
              </a:rPr>
              <a:t>sq deg time-domain survey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>
                <a:uFillTx/>
              </a:rPr>
              <a:t>~4000 </a:t>
            </a:r>
            <a:r>
              <a:rPr lang="en-US" sz="1800" dirty="0">
                <a:uFillTx/>
              </a:rPr>
              <a:t>well-sampled </a:t>
            </a:r>
            <a:r>
              <a:rPr lang="en-US" sz="1800" dirty="0" err="1">
                <a:uFillTx/>
              </a:rPr>
              <a:t>SNe</a:t>
            </a:r>
            <a:r>
              <a:rPr lang="en-US" sz="1800" dirty="0">
                <a:uFillTx/>
              </a:rPr>
              <a:t> </a:t>
            </a:r>
            <a:r>
              <a:rPr lang="en-US" sz="1800" dirty="0" err="1">
                <a:uFillTx/>
              </a:rPr>
              <a:t>Ia</a:t>
            </a:r>
            <a:r>
              <a:rPr lang="en-US" sz="1800" dirty="0">
                <a:uFillTx/>
              </a:rPr>
              <a:t> to </a:t>
            </a:r>
            <a:r>
              <a:rPr lang="en-US" sz="1800" dirty="0" err="1">
                <a:uFillTx/>
              </a:rPr>
              <a:t>z</a:t>
            </a:r>
            <a:r>
              <a:rPr lang="en-US" sz="1800" dirty="0">
                <a:uFillTx/>
              </a:rPr>
              <a:t> ~1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1800" dirty="0">
                <a:uFillTx/>
              </a:rPr>
              <a:t>Sensitive to </a:t>
            </a:r>
            <a:r>
              <a:rPr lang="en-US" sz="1800" dirty="0" smtClean="0">
                <a:uFillTx/>
              </a:rPr>
              <a:t>geometry</a:t>
            </a:r>
            <a:endParaRPr lang="en-US" sz="1800" dirty="0">
              <a:uFillTx/>
            </a:endParaRPr>
          </a:p>
        </p:txBody>
      </p:sp>
      <p:pic>
        <p:nvPicPr>
          <p:cNvPr id="630789" name="Picture 4" descr="w0waDOEp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2932" y="1600200"/>
            <a:ext cx="3521075" cy="3810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30790" name="Text Box 5"/>
          <p:cNvSpPr txBox="1">
            <a:spLocks/>
          </p:cNvSpPr>
          <p:nvPr/>
        </p:nvSpPr>
        <p:spPr bwMode="auto">
          <a:xfrm>
            <a:off x="5791200" y="914404"/>
            <a:ext cx="3140075" cy="646298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uFillTx/>
                <a:latin typeface="Arial" pitchFamily="27" charset="0"/>
                <a:cs typeface="Arial" pitchFamily="27" charset="0"/>
                <a:sym typeface="Arial" pitchFamily="27" charset="0"/>
              </a:rPr>
              <a:t>Forecast Constraints on DE Equation of State</a:t>
            </a: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3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uFillTx/>
              <a:latin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5691133" y="5830673"/>
            <a:ext cx="3199172" cy="64629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uFillTx/>
                <a:latin typeface="Arial" pitchFamily="27" charset="0"/>
                <a:cs typeface="Arial" pitchFamily="27" charset="0"/>
                <a:sym typeface="Arial" pitchFamily="27" charset="0"/>
              </a:rPr>
              <a:t>Factor 3-5 improvement over </a:t>
            </a:r>
          </a:p>
          <a:p>
            <a:r>
              <a:rPr lang="en-US" dirty="0" smtClean="0">
                <a:solidFill>
                  <a:srgbClr val="FFFF00"/>
                </a:solidFill>
                <a:uFillTx/>
                <a:latin typeface="Arial" pitchFamily="27" charset="0"/>
                <a:cs typeface="Arial" pitchFamily="27" charset="0"/>
                <a:sym typeface="Arial" pitchFamily="27" charset="0"/>
              </a:rPr>
              <a:t>Stage II DETF Figure of Merit</a:t>
            </a:r>
            <a:endParaRPr lang="en-US" dirty="0">
              <a:solidFill>
                <a:srgbClr val="FFFF00"/>
              </a:solidFill>
              <a:uFillTx/>
              <a:latin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6019800" y="4583669"/>
            <a:ext cx="2178752" cy="34119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uFillTx/>
                <a:latin typeface="Arial" pitchFamily="27" charset="0"/>
                <a:cs typeface="Arial" pitchFamily="27" charset="0"/>
                <a:sym typeface="Arial" pitchFamily="27" charset="0"/>
              </a:rPr>
              <a:t>Planck prior assumed</a:t>
            </a:r>
            <a:endParaRPr lang="en-US" sz="1600" dirty="0">
              <a:solidFill>
                <a:srgbClr val="000000"/>
              </a:solidFill>
              <a:uFillTx/>
              <a:latin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6884508" y="1905002"/>
            <a:ext cx="659226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uFillTx/>
                <a:latin typeface="Arial" pitchFamily="27" charset="0"/>
                <a:cs typeface="Arial" pitchFamily="27" charset="0"/>
                <a:sym typeface="Arial" pitchFamily="27" charset="0"/>
              </a:rPr>
              <a:t>DES</a:t>
            </a:r>
            <a:endParaRPr lang="en-US" dirty="0">
              <a:solidFill>
                <a:srgbClr val="000000"/>
              </a:solidFill>
              <a:uFillTx/>
              <a:latin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Timeline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2306"/>
          </a:xfrm>
        </p:spPr>
        <p:txBody>
          <a:bodyPr/>
          <a:lstStyle/>
          <a:p>
            <a:r>
              <a:rPr lang="en-US" dirty="0" smtClean="0">
                <a:uFillTx/>
              </a:rPr>
              <a:t>Propose, fund &amp; design: 2003 – 2008</a:t>
            </a:r>
          </a:p>
          <a:p>
            <a:r>
              <a:rPr lang="en-US" dirty="0" smtClean="0">
                <a:uFillTx/>
              </a:rPr>
              <a:t>Construction: 2008 – 2011</a:t>
            </a:r>
          </a:p>
          <a:p>
            <a:r>
              <a:rPr lang="en-US" dirty="0" smtClean="0">
                <a:uFillTx/>
              </a:rPr>
              <a:t>Delivery to CTIO: 2011 – 2012</a:t>
            </a:r>
          </a:p>
          <a:p>
            <a:r>
              <a:rPr lang="en-US" dirty="0" smtClean="0">
                <a:uFillTx/>
              </a:rPr>
              <a:t>Installation: February 2011- August 2011</a:t>
            </a:r>
          </a:p>
          <a:p>
            <a:r>
              <a:rPr lang="en-US" dirty="0" smtClean="0">
                <a:uFillTx/>
              </a:rPr>
              <a:t>First Light: September 2012</a:t>
            </a:r>
          </a:p>
          <a:p>
            <a:r>
              <a:rPr lang="en-US" dirty="0" smtClean="0">
                <a:uFillTx/>
              </a:rPr>
              <a:t>Commissioning: Sept – Oct 2012</a:t>
            </a:r>
          </a:p>
          <a:p>
            <a:r>
              <a:rPr lang="en-US" dirty="0" smtClean="0">
                <a:uFillTx/>
              </a:rPr>
              <a:t>Science Verification: Nov 2012 – Feb 2013</a:t>
            </a:r>
          </a:p>
          <a:p>
            <a:r>
              <a:rPr lang="en-US" dirty="0" smtClean="0">
                <a:uFillTx/>
              </a:rPr>
              <a:t>First scheduled community science night: 1 Dec 2012</a:t>
            </a:r>
          </a:p>
          <a:p>
            <a:r>
              <a:rPr lang="en-US" dirty="0" smtClean="0">
                <a:uFillTx/>
              </a:rPr>
              <a:t>Early processing data release (100 </a:t>
            </a:r>
            <a:r>
              <a:rPr lang="en-US" dirty="0" err="1" smtClean="0">
                <a:uFillTx/>
              </a:rPr>
              <a:t>sq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deg</a:t>
            </a:r>
            <a:r>
              <a:rPr lang="en-US" dirty="0" smtClean="0">
                <a:uFillTx/>
              </a:rPr>
              <a:t> pipeline reduced): April – May 2013</a:t>
            </a:r>
          </a:p>
          <a:p>
            <a:r>
              <a:rPr lang="en-US" dirty="0" smtClean="0">
                <a:uFillTx/>
              </a:rPr>
              <a:t>DES survey started: 31 Aug 2013</a:t>
            </a: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4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uFillTx/>
              </a:rPr>
              <a:t>DES Filters &amp; Photometric Z’s</a:t>
            </a:r>
          </a:p>
        </p:txBody>
      </p:sp>
      <p:sp>
        <p:nvSpPr>
          <p:cNvPr id="6656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34400" y="6305550"/>
            <a:ext cx="457200" cy="476250"/>
          </a:xfrm>
          <a:noFill/>
        </p:spPr>
        <p:txBody>
          <a:bodyPr/>
          <a:lstStyle/>
          <a:p>
            <a:fld id="{D9FBA714-65E4-4CE6-95A6-96E07BD258BF}" type="slidenum">
              <a:rPr lang="en-US" sz="1600" smtClean="0">
                <a:uFillTx/>
                <a:latin typeface="Arial" pitchFamily="34" charset="0"/>
              </a:rPr>
              <a:pPr/>
              <a:t>40</a:t>
            </a:fld>
            <a:endParaRPr lang="en-US" sz="1600" smtClean="0">
              <a:uFillTx/>
              <a:latin typeface="Arial" pitchFamily="34" charset="0"/>
            </a:endParaRP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52400" y="1524000"/>
            <a:ext cx="4572000" cy="20621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uFillTx/>
                <a:latin typeface="Times New Roman" pitchFamily="18" charset="0"/>
              </a:rPr>
              <a:t> </a:t>
            </a:r>
            <a:r>
              <a:rPr lang="en-US">
                <a:uFillTx/>
              </a:rPr>
              <a:t>Measure relative flux in </a:t>
            </a:r>
            <a:r>
              <a:rPr lang="en-US" i="1">
                <a:uFillTx/>
              </a:rPr>
              <a:t>grizY filters </a:t>
            </a:r>
            <a:r>
              <a:rPr lang="en-US">
                <a:uFillTx/>
              </a:rPr>
              <a:t>and    track the “4000 Angstrom break”</a:t>
            </a:r>
          </a:p>
          <a:p>
            <a:r>
              <a:rPr lang="en-US">
                <a:uFillTx/>
              </a:rPr>
              <a:t>• Estimate individual galaxy  </a:t>
            </a:r>
          </a:p>
          <a:p>
            <a:r>
              <a:rPr lang="en-US">
                <a:uFillTx/>
              </a:rPr>
              <a:t>   redshifts with accuracy </a:t>
            </a:r>
          </a:p>
          <a:p>
            <a:r>
              <a:rPr lang="en-US">
                <a:uFillTx/>
                <a:sym typeface="Symbol" pitchFamily="18" charset="2"/>
              </a:rPr>
              <a:t>   (</a:t>
            </a:r>
            <a:r>
              <a:rPr lang="en-US">
                <a:uFillTx/>
              </a:rPr>
              <a:t>z) &lt; 0.1 (~0.02 for clusters)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uFillTx/>
              </a:rPr>
              <a:t> Filters were produced by </a:t>
            </a:r>
          </a:p>
          <a:p>
            <a:r>
              <a:rPr lang="en-US">
                <a:uFillTx/>
              </a:rPr>
              <a:t>  Asahi Spectra (Japan)</a:t>
            </a:r>
          </a:p>
        </p:txBody>
      </p:sp>
      <p:pic>
        <p:nvPicPr>
          <p:cNvPr id="66565" name="Picture 5" descr="C:\Documents and Settings\diehl\My Documents\Working\DES\2011\TIPP\iz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186113" cy="23812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6566" name="Rectangle 28"/>
          <p:cNvSpPr>
            <a:spLocks noChangeArrowheads="1"/>
          </p:cNvSpPr>
          <p:nvPr/>
        </p:nvSpPr>
        <p:spPr bwMode="auto">
          <a:xfrm>
            <a:off x="457200" y="6335713"/>
            <a:ext cx="278765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uFillTx/>
              </a:rPr>
              <a:t>i-band (left) z-band (right)</a:t>
            </a:r>
          </a:p>
        </p:txBody>
      </p:sp>
      <p:grpSp>
        <p:nvGrpSpPr>
          <p:cNvPr id="66567" name="Group 37"/>
          <p:cNvGrpSpPr/>
          <p:nvPr/>
        </p:nvGrpSpPr>
        <p:grpSpPr>
          <a:xfrm>
            <a:off x="3943350" y="1447800"/>
            <a:ext cx="5053013" cy="4191000"/>
            <a:chOff x="3943290" y="1447800"/>
            <a:chExt cx="5053587" cy="4191000"/>
          </a:xfrm>
        </p:grpSpPr>
        <p:sp>
          <p:nvSpPr>
            <p:cNvPr id="66569" name="Text Box 5"/>
            <p:cNvSpPr txBox="1">
              <a:spLocks/>
            </p:cNvSpPr>
            <p:nvPr/>
          </p:nvSpPr>
          <p:spPr bwMode="auto">
            <a:xfrm>
              <a:off x="5034458" y="1447800"/>
              <a:ext cx="3423742" cy="46166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sz="2400">
                  <a:uFillTx/>
                  <a:latin typeface="Times New Roman" pitchFamily="18" charset="0"/>
                  <a:cs typeface="Arial" pitchFamily="34" charset="0"/>
                </a:rPr>
                <a:t>Elliptical galaxy spectrum</a:t>
              </a:r>
            </a:p>
          </p:txBody>
        </p:sp>
        <p:pic>
          <p:nvPicPr>
            <p:cNvPr id="66570" name="Picture 2" descr="C:\Documents and Settings\diehl\My Documents\Working\DES\2011\TIPP\DES_100mmx100mm_grizy_tran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0253" y="1904999"/>
              <a:ext cx="4896624" cy="35052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20" name="Freeform 19"/>
            <p:cNvSpPr>
              <a:spLocks/>
            </p:cNvSpPr>
            <p:nvPr/>
          </p:nvSpPr>
          <p:spPr>
            <a:xfrm>
              <a:off x="4860969" y="2792413"/>
              <a:ext cx="3902518" cy="1627187"/>
            </a:xfrm>
            <a:custGeom>
              <a:avLst/>
              <a:gdLst>
                <a:gd name="connsiteX0" fmla="*/ 0 w 3517900"/>
                <a:gd name="connsiteY0" fmla="*/ 3299883 h 3299883"/>
                <a:gd name="connsiteX1" fmla="*/ 673100 w 3517900"/>
                <a:gd name="connsiteY1" fmla="*/ 493183 h 3299883"/>
                <a:gd name="connsiteX2" fmla="*/ 3517900 w 3517900"/>
                <a:gd name="connsiteY2" fmla="*/ 340783 h 329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7900" h="3299883">
                  <a:moveTo>
                    <a:pt x="0" y="3299883"/>
                  </a:moveTo>
                  <a:cubicBezTo>
                    <a:pt x="43391" y="2143124"/>
                    <a:pt x="86783" y="986366"/>
                    <a:pt x="673100" y="493183"/>
                  </a:cubicBezTo>
                  <a:cubicBezTo>
                    <a:pt x="1259417" y="0"/>
                    <a:pt x="2388658" y="170391"/>
                    <a:pt x="3517900" y="340783"/>
                  </a:cubicBezTo>
                </a:path>
              </a:pathLst>
            </a:custGeom>
            <a:ln w="1905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uFillTx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>
            <a:xfrm>
              <a:off x="6724906" y="3390900"/>
              <a:ext cx="2114790" cy="1298575"/>
            </a:xfrm>
            <a:custGeom>
              <a:avLst/>
              <a:gdLst>
                <a:gd name="connsiteX0" fmla="*/ 0 w 2324100"/>
                <a:gd name="connsiteY0" fmla="*/ 1422400 h 1422400"/>
                <a:gd name="connsiteX1" fmla="*/ 952500 w 2324100"/>
                <a:gd name="connsiteY1" fmla="*/ 368300 h 1422400"/>
                <a:gd name="connsiteX2" fmla="*/ 2324100 w 2324100"/>
                <a:gd name="connsiteY2" fmla="*/ 0 h 1422400"/>
                <a:gd name="connsiteX3" fmla="*/ 2324100 w 2324100"/>
                <a:gd name="connsiteY3" fmla="*/ 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4100" h="1422400">
                  <a:moveTo>
                    <a:pt x="0" y="1422400"/>
                  </a:moveTo>
                  <a:cubicBezTo>
                    <a:pt x="282575" y="1013883"/>
                    <a:pt x="565150" y="605367"/>
                    <a:pt x="952500" y="368300"/>
                  </a:cubicBezTo>
                  <a:cubicBezTo>
                    <a:pt x="1339850" y="131233"/>
                    <a:pt x="2324100" y="0"/>
                    <a:pt x="2324100" y="0"/>
                  </a:cubicBezTo>
                  <a:lnTo>
                    <a:pt x="2324100" y="0"/>
                  </a:lnTo>
                </a:path>
              </a:pathLst>
            </a:cu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uFillTx/>
              </a:endParaRPr>
            </a:p>
          </p:txBody>
        </p:sp>
        <p:sp>
          <p:nvSpPr>
            <p:cNvPr id="66573" name="TextBox 24"/>
            <p:cNvSpPr txBox="1">
              <a:spLocks noChangeArrowheads="1"/>
            </p:cNvSpPr>
            <p:nvPr/>
          </p:nvSpPr>
          <p:spPr bwMode="auto">
            <a:xfrm>
              <a:off x="5487762" y="3048000"/>
              <a:ext cx="1903638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uFillTx/>
                </a:rPr>
                <a:t>4000 A break at z=0</a:t>
              </a:r>
            </a:p>
          </p:txBody>
        </p:sp>
        <p:sp>
          <p:nvSpPr>
            <p:cNvPr id="66574" name="TextBox 26"/>
            <p:cNvSpPr txBox="1">
              <a:spLocks noChangeArrowheads="1"/>
            </p:cNvSpPr>
            <p:nvPr/>
          </p:nvSpPr>
          <p:spPr bwMode="auto">
            <a:xfrm>
              <a:off x="7320230" y="3962401"/>
              <a:ext cx="1518969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uFillTx/>
                </a:rPr>
                <a:t>4000 A break </a:t>
              </a:r>
            </a:p>
            <a:p>
              <a:r>
                <a:rPr lang="en-US">
                  <a:solidFill>
                    <a:srgbClr val="FF0000"/>
                  </a:solidFill>
                  <a:uFillTx/>
                </a:rPr>
                <a:t>at z=1</a:t>
              </a:r>
            </a:p>
          </p:txBody>
        </p:sp>
        <p:sp>
          <p:nvSpPr>
            <p:cNvPr id="66575" name="TextBox 29"/>
            <p:cNvSpPr txBox="1">
              <a:spLocks noChangeArrowheads="1"/>
            </p:cNvSpPr>
            <p:nvPr/>
          </p:nvSpPr>
          <p:spPr bwMode="auto">
            <a:xfrm>
              <a:off x="5181600" y="2373868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uFillTx/>
                </a:rPr>
                <a:t>g</a:t>
              </a:r>
            </a:p>
          </p:txBody>
        </p:sp>
        <p:sp>
          <p:nvSpPr>
            <p:cNvPr id="66576" name="TextBox 30"/>
            <p:cNvSpPr txBox="1">
              <a:spLocks noChangeArrowheads="1"/>
            </p:cNvSpPr>
            <p:nvPr/>
          </p:nvSpPr>
          <p:spPr bwMode="auto">
            <a:xfrm>
              <a:off x="6011694" y="23622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uFillTx/>
                </a:rPr>
                <a:t>r</a:t>
              </a:r>
            </a:p>
          </p:txBody>
        </p:sp>
        <p:sp>
          <p:nvSpPr>
            <p:cNvPr id="66577" name="TextBox 31"/>
            <p:cNvSpPr txBox="1">
              <a:spLocks noChangeArrowheads="1"/>
            </p:cNvSpPr>
            <p:nvPr/>
          </p:nvSpPr>
          <p:spPr bwMode="auto">
            <a:xfrm>
              <a:off x="6629400" y="2362200"/>
              <a:ext cx="235962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CC"/>
                  </a:solidFill>
                  <a:uFillTx/>
                </a:rPr>
                <a:t>i</a:t>
              </a:r>
            </a:p>
          </p:txBody>
        </p:sp>
        <p:sp>
          <p:nvSpPr>
            <p:cNvPr id="66578" name="TextBox 32"/>
            <p:cNvSpPr txBox="1">
              <a:spLocks noChangeArrowheads="1"/>
            </p:cNvSpPr>
            <p:nvPr/>
          </p:nvSpPr>
          <p:spPr bwMode="auto">
            <a:xfrm>
              <a:off x="7205990" y="23622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uFillTx/>
                </a:rPr>
                <a:t>z</a:t>
              </a:r>
            </a:p>
          </p:txBody>
        </p:sp>
        <p:sp>
          <p:nvSpPr>
            <p:cNvPr id="66579" name="TextBox 33"/>
            <p:cNvSpPr txBox="1">
              <a:spLocks noChangeArrowheads="1"/>
            </p:cNvSpPr>
            <p:nvPr/>
          </p:nvSpPr>
          <p:spPr bwMode="auto">
            <a:xfrm>
              <a:off x="7696200" y="23622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996600"/>
                  </a:solidFill>
                  <a:uFillTx/>
                </a:rPr>
                <a:t>y</a:t>
              </a:r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6324810" y="5257800"/>
              <a:ext cx="914504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uFillTx/>
              </a:endParaRPr>
            </a:p>
          </p:txBody>
        </p:sp>
        <p:sp>
          <p:nvSpPr>
            <p:cNvPr id="35" name="TextBox 34"/>
            <p:cNvSpPr txBox="1">
              <a:spLocks/>
            </p:cNvSpPr>
            <p:nvPr/>
          </p:nvSpPr>
          <p:spPr>
            <a:xfrm flipH="1">
              <a:off x="6248602" y="5238750"/>
              <a:ext cx="990713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2000" dirty="0">
                  <a:uFillTx/>
                  <a:latin typeface="Symbol" pitchFamily="18" charset="2"/>
                </a:rPr>
                <a:t>l(</a:t>
              </a:r>
              <a:r>
                <a:rPr lang="en-US" sz="2000" dirty="0">
                  <a:uFillTx/>
                  <a:latin typeface="+mj-lt"/>
                </a:rPr>
                <a:t>nm</a:t>
              </a:r>
              <a:r>
                <a:rPr lang="en-US" sz="2000" dirty="0">
                  <a:uFillTx/>
                  <a:latin typeface="Symbol" pitchFamily="18" charset="2"/>
                </a:rPr>
                <a:t>)</a:t>
              </a:r>
            </a:p>
          </p:txBody>
        </p:sp>
        <p:sp>
          <p:nvSpPr>
            <p:cNvPr id="37" name="TextBox 36"/>
            <p:cNvSpPr txBox="1">
              <a:spLocks/>
            </p:cNvSpPr>
            <p:nvPr/>
          </p:nvSpPr>
          <p:spPr>
            <a:xfrm rot="16200000" flipH="1">
              <a:off x="2924138" y="3305152"/>
              <a:ext cx="2438400" cy="40009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2000" dirty="0">
                  <a:uFillTx/>
                  <a:latin typeface="+mj-lt"/>
                </a:rPr>
                <a:t>transmission</a:t>
              </a:r>
              <a:r>
                <a:rPr lang="en-US" sz="2000" dirty="0">
                  <a:uFillTx/>
                  <a:latin typeface="Symbol" pitchFamily="18" charset="2"/>
                </a:rPr>
                <a:t>(</a:t>
              </a:r>
              <a:r>
                <a:rPr lang="en-US" sz="2000" dirty="0">
                  <a:uFillTx/>
                  <a:latin typeface="+mj-lt"/>
                </a:rPr>
                <a:t>%</a:t>
              </a:r>
              <a:r>
                <a:rPr lang="en-US" sz="2000" dirty="0">
                  <a:uFillTx/>
                  <a:latin typeface="Symbol" pitchFamily="18" charset="2"/>
                </a:rPr>
                <a:t>)</a:t>
              </a:r>
            </a:p>
          </p:txBody>
        </p:sp>
      </p:grpSp>
      <p:sp>
        <p:nvSpPr>
          <p:cNvPr id="66568" name="TextBox 21"/>
          <p:cNvSpPr txBox="1">
            <a:spLocks noChangeArrowheads="1"/>
          </p:cNvSpPr>
          <p:nvPr/>
        </p:nvSpPr>
        <p:spPr bwMode="auto">
          <a:xfrm>
            <a:off x="4343400" y="5943600"/>
            <a:ext cx="3805238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uFillTx/>
              </a:rPr>
              <a:t>World’s biggest astronomical filters </a:t>
            </a:r>
          </a:p>
          <a:p>
            <a:r>
              <a:rPr lang="en-US">
                <a:uFillTx/>
              </a:rPr>
              <a:t>(60 cm diameter)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5943600" cy="838200"/>
          </a:xfrm>
        </p:spPr>
        <p:txBody>
          <a:bodyPr/>
          <a:lstStyle/>
          <a:p>
            <a:pPr algn="ctr"/>
            <a:r>
              <a:rPr lang="en-US" dirty="0" smtClean="0">
                <a:uFillTx/>
              </a:rPr>
              <a:t>Installation Time-line &amp; Activities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6019800"/>
          </a:xfrm>
        </p:spPr>
        <p:txBody>
          <a:bodyPr/>
          <a:lstStyle/>
          <a:p>
            <a:r>
              <a:rPr lang="en-US" sz="2000" dirty="0" smtClean="0">
                <a:uFillTx/>
              </a:rPr>
              <a:t>During 2011: much installation planning and procedural reviews, equipment arrived, was assembled</a:t>
            </a:r>
            <a:r>
              <a:rPr lang="en-US" sz="2000" dirty="0">
                <a:uFillTx/>
              </a:rPr>
              <a:t> </a:t>
            </a:r>
            <a:r>
              <a:rPr lang="en-US" sz="2000" dirty="0" smtClean="0">
                <a:uFillTx/>
              </a:rPr>
              <a:t>and tested</a:t>
            </a:r>
          </a:p>
          <a:p>
            <a:r>
              <a:rPr lang="en-US" sz="2000" dirty="0" smtClean="0">
                <a:uFillTx/>
              </a:rPr>
              <a:t>February 2012, shutdown start, ~6 month activity</a:t>
            </a:r>
          </a:p>
          <a:p>
            <a:pPr lvl="1"/>
            <a:r>
              <a:rPr lang="en-US" sz="1800" dirty="0" smtClean="0">
                <a:uFillTx/>
              </a:rPr>
              <a:t>Telescope stripped</a:t>
            </a:r>
          </a:p>
          <a:p>
            <a:pPr lvl="2"/>
            <a:r>
              <a:rPr lang="en-US" sz="1600" dirty="0" smtClean="0">
                <a:uFillTx/>
              </a:rPr>
              <a:t>Primary mirror and cell removed</a:t>
            </a:r>
          </a:p>
          <a:p>
            <a:pPr lvl="2"/>
            <a:r>
              <a:rPr lang="en-US" sz="1600" dirty="0" smtClean="0">
                <a:uFillTx/>
              </a:rPr>
              <a:t>Very careful metrology </a:t>
            </a:r>
          </a:p>
          <a:p>
            <a:pPr lvl="2"/>
            <a:r>
              <a:rPr lang="en-US" sz="1600" dirty="0" smtClean="0">
                <a:uFillTx/>
              </a:rPr>
              <a:t>Prime focus cage and fins removed</a:t>
            </a:r>
          </a:p>
          <a:p>
            <a:pPr lvl="1"/>
            <a:r>
              <a:rPr lang="en-US" sz="1800" dirty="0" smtClean="0">
                <a:uFillTx/>
              </a:rPr>
              <a:t>Installation</a:t>
            </a:r>
          </a:p>
          <a:p>
            <a:pPr lvl="2"/>
            <a:r>
              <a:rPr lang="en-US" sz="1600" dirty="0" smtClean="0">
                <a:uFillTx/>
              </a:rPr>
              <a:t>Practice installation of the new (empty) prime focus cage</a:t>
            </a:r>
          </a:p>
          <a:p>
            <a:pPr lvl="2"/>
            <a:r>
              <a:rPr lang="en-US" sz="1600" dirty="0" smtClean="0">
                <a:uFillTx/>
              </a:rPr>
              <a:t>Real installation of the new prime focus cage plus </a:t>
            </a:r>
            <a:r>
              <a:rPr lang="en-US" sz="1600" dirty="0" err="1" smtClean="0">
                <a:uFillTx/>
              </a:rPr>
              <a:t>DECam</a:t>
            </a:r>
            <a:r>
              <a:rPr lang="en-US" sz="1600" dirty="0" smtClean="0">
                <a:uFillTx/>
              </a:rPr>
              <a:t> barrel  with optical corrector</a:t>
            </a:r>
          </a:p>
          <a:p>
            <a:pPr lvl="2"/>
            <a:r>
              <a:rPr lang="en-US" sz="1600" dirty="0" smtClean="0">
                <a:uFillTx/>
              </a:rPr>
              <a:t>Re-install primary mirror, modified Cass cage with a lot of lead, new cable wraps, utilities</a:t>
            </a:r>
          </a:p>
          <a:p>
            <a:pPr lvl="1"/>
            <a:r>
              <a:rPr lang="en-US" sz="1800" dirty="0" smtClean="0">
                <a:uFillTx/>
              </a:rPr>
              <a:t>Installation of the </a:t>
            </a:r>
            <a:r>
              <a:rPr lang="en-US" sz="1800" dirty="0" err="1" smtClean="0">
                <a:uFillTx/>
              </a:rPr>
              <a:t>DECam</a:t>
            </a:r>
            <a:r>
              <a:rPr lang="en-US" sz="1800" dirty="0" smtClean="0">
                <a:uFillTx/>
              </a:rPr>
              <a:t> Imager, shutter-filter unit</a:t>
            </a:r>
          </a:p>
          <a:p>
            <a:pPr lvl="1"/>
            <a:r>
              <a:rPr lang="en-US" sz="1800" dirty="0" smtClean="0">
                <a:uFillTx/>
              </a:rPr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BB0692F4-C5F3-0C48-AD38-EA4D518E4891}" type="slidenum">
              <a:rPr lang="en-U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41</a:t>
            </a:fld>
            <a:endParaRPr lang="en-US">
              <a:solidFill>
                <a:srgbClr val="000000"/>
              </a:solidFill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uFillTx/>
              </a:rPr>
              <a:t>Early Successes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4102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uFillTx/>
              </a:rPr>
              <a:t>c</a:t>
            </a:r>
          </a:p>
          <a:p>
            <a:r>
              <a:rPr lang="en-US" dirty="0" smtClean="0">
                <a:uFillTx/>
              </a:rPr>
              <a:t>The 6-month  disassembly and reassembly of the telescope was completely successful</a:t>
            </a:r>
          </a:p>
          <a:p>
            <a:pPr lvl="1"/>
            <a:r>
              <a:rPr lang="en-US" i="1" dirty="0" smtClean="0">
                <a:uFillTx/>
              </a:rPr>
              <a:t>The best at-zenith figures for the hexapod shifts needed to align the array with the primary optical axis are X =577 microns, Y = -188 microns, </a:t>
            </a:r>
            <a:r>
              <a:rPr lang="en-US" i="1" dirty="0" err="1" smtClean="0">
                <a:uFillTx/>
              </a:rPr>
              <a:t>xtilt</a:t>
            </a:r>
            <a:r>
              <a:rPr lang="en-US" i="1" dirty="0" smtClean="0">
                <a:uFillTx/>
              </a:rPr>
              <a:t> = -38 </a:t>
            </a:r>
            <a:r>
              <a:rPr lang="en-US" i="1" dirty="0" err="1" smtClean="0">
                <a:uFillTx/>
              </a:rPr>
              <a:t>arcsec</a:t>
            </a:r>
            <a:r>
              <a:rPr lang="en-US" i="1" dirty="0" smtClean="0">
                <a:uFillTx/>
              </a:rPr>
              <a:t> , </a:t>
            </a:r>
            <a:r>
              <a:rPr lang="en-US" i="1" dirty="0" err="1" smtClean="0">
                <a:uFillTx/>
              </a:rPr>
              <a:t>ytilt</a:t>
            </a:r>
            <a:r>
              <a:rPr lang="en-US" i="1" dirty="0" smtClean="0">
                <a:uFillTx/>
              </a:rPr>
              <a:t> = -68 </a:t>
            </a:r>
            <a:r>
              <a:rPr lang="en-US" i="1" dirty="0" err="1" smtClean="0">
                <a:uFillTx/>
              </a:rPr>
              <a:t>arcsec</a:t>
            </a:r>
            <a:endParaRPr lang="en-US" i="1" dirty="0" smtClean="0">
              <a:uFillTx/>
            </a:endParaRPr>
          </a:p>
          <a:p>
            <a:r>
              <a:rPr lang="en-US" dirty="0" smtClean="0">
                <a:uFillTx/>
              </a:rPr>
              <a:t>The </a:t>
            </a:r>
            <a:r>
              <a:rPr lang="en-US" dirty="0" err="1" smtClean="0">
                <a:uFillTx/>
              </a:rPr>
              <a:t>Opto</a:t>
            </a:r>
            <a:r>
              <a:rPr lang="en-US" dirty="0" smtClean="0">
                <a:uFillTx/>
              </a:rPr>
              <a:t>-mechanics all work as designed – optics, filters</a:t>
            </a:r>
          </a:p>
          <a:p>
            <a:r>
              <a:rPr lang="en-US" dirty="0" smtClean="0">
                <a:uFillTx/>
              </a:rPr>
              <a:t>The </a:t>
            </a:r>
            <a:r>
              <a:rPr lang="en-US" dirty="0" err="1" smtClean="0">
                <a:uFillTx/>
              </a:rPr>
              <a:t>DECam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cryo-vac</a:t>
            </a:r>
            <a:r>
              <a:rPr lang="en-US" dirty="0" smtClean="0">
                <a:uFillTx/>
              </a:rPr>
              <a:t> system all functions reliably, including the new and untested cable wraps</a:t>
            </a:r>
          </a:p>
          <a:p>
            <a:r>
              <a:rPr lang="en-US" dirty="0" smtClean="0">
                <a:uFillTx/>
              </a:rPr>
              <a:t>All moving parts – hexapod, shutter, filters – move when they are meant to move</a:t>
            </a:r>
          </a:p>
          <a:p>
            <a:r>
              <a:rPr lang="en-US" dirty="0" smtClean="0">
                <a:uFillTx/>
              </a:rPr>
              <a:t>We zapped LEDs inside the filter-changer</a:t>
            </a:r>
          </a:p>
          <a:p>
            <a:r>
              <a:rPr lang="en-US" dirty="0" smtClean="0">
                <a:uFillTx/>
              </a:rPr>
              <a:t>The AOS can keep the telescope in focus</a:t>
            </a:r>
          </a:p>
          <a:p>
            <a:r>
              <a:rPr lang="en-US" dirty="0" smtClean="0">
                <a:uFillTx/>
              </a:rPr>
              <a:t>Data flowed…</a:t>
            </a:r>
          </a:p>
          <a:p>
            <a:endParaRPr lang="en-US" dirty="0" smtClean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BB0692F4-C5F3-0C48-AD38-EA4D518E4891}" type="slidenum">
              <a:rPr lang="en-U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42</a:t>
            </a:fld>
            <a:endParaRPr lang="en-US">
              <a:solidFill>
                <a:srgbClr val="000000"/>
              </a:solidFill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uFillTx/>
              </a:rPr>
              <a:t>Dark Energy Summary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22E9CB9-2B8B-44BD-8266-43B5765ED4BD}" type="slidenum">
              <a:rPr lang="en-US" smtClean="0">
                <a:uFillTx/>
                <a:latin typeface="Arial" pitchFamily="34" charset="0"/>
              </a:rPr>
              <a:pPr/>
              <a:t>43</a:t>
            </a:fld>
            <a:endParaRPr lang="en-US" smtClean="0">
              <a:uFillTx/>
              <a:latin typeface="Arial" pitchFamily="34" charset="0"/>
            </a:endParaRPr>
          </a:p>
        </p:txBody>
      </p:sp>
      <p:sp>
        <p:nvSpPr>
          <p:cNvPr id="60420" name="Rectangle 3"/>
          <p:cNvSpPr txBox="1">
            <a:spLocks noChangeArrowheads="1"/>
          </p:cNvSpPr>
          <p:nvPr/>
        </p:nvSpPr>
        <p:spPr bwMode="auto">
          <a:xfrm>
            <a:off x="76200" y="1524000"/>
            <a:ext cx="5334000" cy="510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0" tIns="45711" rIns="91420" bIns="45711"/>
          <a:lstStyle/>
          <a:p>
            <a:pPr>
              <a:lnSpc>
                <a:spcPct val="83000"/>
              </a:lnSpc>
            </a:pPr>
            <a:r>
              <a:rPr lang="en-US" sz="2800" dirty="0">
                <a:uFillTx/>
                <a:latin typeface="Tahoma" pitchFamily="34" charset="0"/>
                <a:ea typeface="ＭＳ Ｐゴシック"/>
                <a:cs typeface="ＭＳ Ｐゴシック"/>
                <a:sym typeface="Arial" pitchFamily="34" charset="0"/>
              </a:rPr>
              <a:t>Galaxy Clusters</a:t>
            </a:r>
            <a:endParaRPr lang="en-US" sz="2800" b="1" dirty="0">
              <a:uFillTx/>
              <a:latin typeface="Tahoma" pitchFamily="34" charset="0"/>
              <a:ea typeface="ＭＳ Ｐゴシック"/>
              <a:cs typeface="ＭＳ Ｐゴシック"/>
              <a:sym typeface="Arial" pitchFamily="34" charset="0"/>
            </a:endParaRP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~100,000 clusters to z&gt;1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Synergy with SPT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Sensitive to growth of structure and geometry</a:t>
            </a:r>
            <a:endParaRPr lang="en-US" b="1" dirty="0">
              <a:uFillTx/>
              <a:cs typeface="Arial" pitchFamily="34" charset="0"/>
              <a:sym typeface="Arial" pitchFamily="34" charset="0"/>
            </a:endParaRPr>
          </a:p>
          <a:p>
            <a:pPr>
              <a:lnSpc>
                <a:spcPct val="83000"/>
              </a:lnSpc>
              <a:spcBef>
                <a:spcPts val="600"/>
              </a:spcBef>
            </a:pPr>
            <a:r>
              <a:rPr lang="en-US" sz="2800" dirty="0">
                <a:uFillTx/>
                <a:latin typeface="Tahoma" pitchFamily="34" charset="0"/>
                <a:ea typeface="ＭＳ Ｐゴシック"/>
                <a:cs typeface="ＭＳ Ｐゴシック"/>
                <a:sym typeface="Arial" pitchFamily="34" charset="0"/>
              </a:rPr>
              <a:t>Weak </a:t>
            </a:r>
            <a:r>
              <a:rPr lang="en-US" sz="2800" dirty="0" err="1">
                <a:uFillTx/>
                <a:latin typeface="Tahoma" pitchFamily="34" charset="0"/>
                <a:ea typeface="ＭＳ Ｐゴシック"/>
                <a:cs typeface="ＭＳ Ｐゴシック"/>
                <a:sym typeface="Arial" pitchFamily="34" charset="0"/>
              </a:rPr>
              <a:t>Lensing</a:t>
            </a:r>
            <a:endParaRPr lang="en-US" sz="2800" b="1" dirty="0">
              <a:uFillTx/>
              <a:latin typeface="Tahoma" pitchFamily="34" charset="0"/>
              <a:ea typeface="ＭＳ Ｐゴシック"/>
              <a:cs typeface="ＭＳ Ｐゴシック"/>
              <a:sym typeface="Arial" pitchFamily="34" charset="0"/>
            </a:endParaRP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Shape measurements of </a:t>
            </a:r>
            <a:r>
              <a:rPr lang="en-US" dirty="0" smtClean="0">
                <a:uFillTx/>
                <a:cs typeface="Arial" pitchFamily="34" charset="0"/>
                <a:sym typeface="Arial" pitchFamily="34" charset="0"/>
              </a:rPr>
              <a:t>200 </a:t>
            </a:r>
            <a:r>
              <a:rPr lang="en-US" dirty="0">
                <a:uFillTx/>
                <a:cs typeface="Arial" pitchFamily="34" charset="0"/>
                <a:sym typeface="Arial" pitchFamily="34" charset="0"/>
              </a:rPr>
              <a:t>million galaxies 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Sensitive to growth of structure and geometry</a:t>
            </a:r>
            <a:endParaRPr lang="en-US" sz="2400" dirty="0">
              <a:uFillTx/>
              <a:cs typeface="Arial" pitchFamily="34" charset="0"/>
              <a:sym typeface="Arial" pitchFamily="34" charset="0"/>
            </a:endParaRPr>
          </a:p>
          <a:p>
            <a:pPr>
              <a:lnSpc>
                <a:spcPct val="83000"/>
              </a:lnSpc>
              <a:spcBef>
                <a:spcPts val="600"/>
              </a:spcBef>
            </a:pPr>
            <a:r>
              <a:rPr lang="en-US" sz="2800" dirty="0">
                <a:uFillTx/>
                <a:latin typeface="Tahoma" pitchFamily="34" charset="0"/>
                <a:ea typeface="ＭＳ Ｐゴシック"/>
                <a:cs typeface="ＭＳ Ｐゴシック"/>
                <a:sym typeface="Arial" pitchFamily="34" charset="0"/>
              </a:rPr>
              <a:t>Baryon Acoustic Oscillations</a:t>
            </a:r>
            <a:endParaRPr lang="en-US" sz="2800" b="1" dirty="0">
              <a:uFillTx/>
              <a:latin typeface="Tahoma" pitchFamily="34" charset="0"/>
              <a:ea typeface="ＭＳ Ｐゴシック"/>
              <a:cs typeface="ＭＳ Ｐゴシック"/>
              <a:sym typeface="Arial" pitchFamily="34" charset="0"/>
            </a:endParaRP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300 million galaxies to z = 1 and beyond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Sensitive to geometry</a:t>
            </a:r>
          </a:p>
          <a:p>
            <a:pPr>
              <a:lnSpc>
                <a:spcPct val="83000"/>
              </a:lnSpc>
              <a:spcBef>
                <a:spcPts val="600"/>
              </a:spcBef>
            </a:pPr>
            <a:r>
              <a:rPr lang="en-US" sz="2800" dirty="0">
                <a:uFillTx/>
                <a:latin typeface="Tahoma" pitchFamily="34" charset="0"/>
                <a:ea typeface="ＭＳ Ｐゴシック"/>
                <a:cs typeface="ＭＳ Ｐゴシック"/>
                <a:sym typeface="Arial" pitchFamily="34" charset="0"/>
              </a:rPr>
              <a:t>Supernovae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30 sq deg time-domain survey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~4000 well-sampled </a:t>
            </a:r>
            <a:r>
              <a:rPr lang="en-US" dirty="0" err="1">
                <a:uFillTx/>
                <a:cs typeface="Arial" pitchFamily="34" charset="0"/>
                <a:sym typeface="Arial" pitchFamily="34" charset="0"/>
              </a:rPr>
              <a:t>SNe</a:t>
            </a:r>
            <a:r>
              <a:rPr lang="en-US" dirty="0">
                <a:uFillTx/>
                <a:cs typeface="Arial" pitchFamily="34" charset="0"/>
                <a:sym typeface="Arial" pitchFamily="34" charset="0"/>
              </a:rPr>
              <a:t> </a:t>
            </a:r>
            <a:r>
              <a:rPr lang="en-US" dirty="0" err="1">
                <a:uFillTx/>
                <a:cs typeface="Arial" pitchFamily="34" charset="0"/>
                <a:sym typeface="Arial" pitchFamily="34" charset="0"/>
              </a:rPr>
              <a:t>Ia</a:t>
            </a:r>
            <a:r>
              <a:rPr lang="en-US" dirty="0">
                <a:uFillTx/>
                <a:cs typeface="Arial" pitchFamily="34" charset="0"/>
                <a:sym typeface="Arial" pitchFamily="34" charset="0"/>
              </a:rPr>
              <a:t> to z ~1</a:t>
            </a:r>
          </a:p>
          <a:p>
            <a:pPr marL="455613" lvl="1" indent="1588">
              <a:lnSpc>
                <a:spcPct val="83000"/>
              </a:lnSpc>
              <a:spcBef>
                <a:spcPts val="600"/>
              </a:spcBef>
            </a:pPr>
            <a:r>
              <a:rPr lang="en-US" dirty="0">
                <a:uFillTx/>
                <a:cs typeface="Arial" pitchFamily="34" charset="0"/>
                <a:sym typeface="Arial" pitchFamily="34" charset="0"/>
              </a:rPr>
              <a:t>Sensitive to geometry</a:t>
            </a:r>
          </a:p>
        </p:txBody>
      </p:sp>
      <p:pic>
        <p:nvPicPr>
          <p:cNvPr id="60421" name="Picture 4" descr="w0waDOEp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981200"/>
            <a:ext cx="3521075" cy="3810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0422" name="Text Box 5"/>
          <p:cNvSpPr txBox="1">
            <a:spLocks/>
          </p:cNvSpPr>
          <p:nvPr/>
        </p:nvSpPr>
        <p:spPr bwMode="auto">
          <a:xfrm>
            <a:off x="5791200" y="1416050"/>
            <a:ext cx="3140075" cy="6413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r>
              <a:rPr lang="en-US">
                <a:uFillTx/>
              </a:rPr>
              <a:t>Forecast Constraints on DE Equation of State</a:t>
            </a:r>
          </a:p>
        </p:txBody>
      </p:sp>
      <p:sp>
        <p:nvSpPr>
          <p:cNvPr id="60423" name="TextBox 7"/>
          <p:cNvSpPr txBox="1">
            <a:spLocks noChangeArrowheads="1"/>
          </p:cNvSpPr>
          <p:nvPr/>
        </p:nvSpPr>
        <p:spPr bwMode="auto">
          <a:xfrm>
            <a:off x="5691188" y="5754688"/>
            <a:ext cx="3198812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uFillTx/>
              </a:rPr>
              <a:t>Factor 3-5 improvement over </a:t>
            </a:r>
          </a:p>
          <a:p>
            <a:r>
              <a:rPr lang="en-US">
                <a:solidFill>
                  <a:srgbClr val="0000FF"/>
                </a:solidFill>
                <a:uFillTx/>
              </a:rPr>
              <a:t>Stage II DETF Figure of Merit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Blanco improvements - highlights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91" y="1667249"/>
            <a:ext cx="8229600" cy="4525963"/>
          </a:xfrm>
        </p:spPr>
        <p:txBody>
          <a:bodyPr/>
          <a:lstStyle/>
          <a:p>
            <a:pPr>
              <a:buNone/>
            </a:pPr>
            <a:r>
              <a:rPr>
                <a:uFillTx/>
              </a:rPr>
              <a:t>Retrofitting and refurbishing a (mid)20th-century telescope to carry a 21st century instrument</a:t>
            </a:r>
          </a:p>
          <a:p>
            <a:r>
              <a:rPr lang="en-US" sz="1600" dirty="0">
                <a:uFillTx/>
                <a:latin typeface="Arial" charset="0"/>
              </a:rPr>
              <a:t>Since the radial support replacement in April 2009 none have failed; the mirror demonstrates repeatable, flexure-dominated movements which are compensated with </a:t>
            </a:r>
            <a:r>
              <a:rPr lang="en-US" sz="1600" dirty="0" err="1">
                <a:uFillTx/>
                <a:latin typeface="Arial" charset="0"/>
              </a:rPr>
              <a:t>DECam’s</a:t>
            </a:r>
            <a:r>
              <a:rPr lang="en-US" sz="1600" dirty="0">
                <a:uFillTx/>
                <a:latin typeface="Arial" charset="0"/>
              </a:rPr>
              <a:t> hexapod.</a:t>
            </a:r>
          </a:p>
          <a:p>
            <a:r>
              <a:rPr lang="en-US" sz="1600" dirty="0">
                <a:uFillTx/>
                <a:latin typeface="Arial" charset="0"/>
              </a:rPr>
              <a:t>The aluminizing chamber upgraded.</a:t>
            </a:r>
          </a:p>
          <a:p>
            <a:r>
              <a:rPr lang="en-US" sz="1600" dirty="0">
                <a:uFillTx/>
                <a:latin typeface="Arial" charset="0"/>
              </a:rPr>
              <a:t>The telescope operating system (TCS) was upgraded.</a:t>
            </a:r>
          </a:p>
          <a:p>
            <a:r>
              <a:rPr lang="en-US" sz="1600" dirty="0">
                <a:uFillTx/>
                <a:latin typeface="Arial" charset="0"/>
              </a:rPr>
              <a:t>Built an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instrument maintenance facility</a:t>
            </a:r>
            <a:r>
              <a:rPr lang="en-US" sz="1600" dirty="0">
                <a:uFillTx/>
                <a:latin typeface="Arial" charset="0"/>
              </a:rPr>
              <a:t> incorporating a high quality (approximately class 1000)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cleanroom</a:t>
            </a:r>
            <a:r>
              <a:rPr lang="en-US" sz="1600" dirty="0">
                <a:uFillTx/>
                <a:latin typeface="Arial" charset="0"/>
              </a:rPr>
              <a:t> with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humidity</a:t>
            </a:r>
            <a:r>
              <a:rPr lang="en-US" sz="1600" dirty="0">
                <a:uFillTx/>
                <a:latin typeface="Arial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control</a:t>
            </a:r>
            <a:r>
              <a:rPr lang="en-US" sz="1600" dirty="0">
                <a:uFillTx/>
                <a:latin typeface="Arial" charset="0"/>
              </a:rPr>
              <a:t>.</a:t>
            </a:r>
          </a:p>
          <a:p>
            <a:r>
              <a:rPr lang="en-US" sz="1600" dirty="0">
                <a:uFillTx/>
                <a:latin typeface="Arial" charset="0"/>
              </a:rPr>
              <a:t>The DECam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liquid</a:t>
            </a:r>
            <a:r>
              <a:rPr lang="en-US" sz="1600" dirty="0">
                <a:uFillTx/>
                <a:latin typeface="Arial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nitrogen</a:t>
            </a:r>
            <a:r>
              <a:rPr lang="en-US" sz="1600" dirty="0">
                <a:uFillTx/>
                <a:latin typeface="Arial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supply</a:t>
            </a:r>
            <a:r>
              <a:rPr lang="en-US" sz="1600" dirty="0">
                <a:uFillTx/>
                <a:latin typeface="Arial" charset="0"/>
              </a:rPr>
              <a:t> system. </a:t>
            </a:r>
          </a:p>
          <a:p>
            <a:r>
              <a:rPr lang="en-US" sz="1600" dirty="0">
                <a:uFillTx/>
                <a:latin typeface="Arial" charset="0"/>
              </a:rPr>
              <a:t>New control room &amp; computer room</a:t>
            </a:r>
          </a:p>
          <a:p>
            <a:r>
              <a:rPr lang="en-US" sz="1600" dirty="0">
                <a:uFillTx/>
                <a:latin typeface="Arial" charset="0"/>
              </a:rPr>
              <a:t>A new all-sky mid-infrared cloud camera (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RASICAM</a:t>
            </a:r>
            <a:r>
              <a:rPr lang="en-US" sz="1600" dirty="0">
                <a:uFillTx/>
                <a:latin typeface="Arial" charset="0"/>
              </a:rPr>
              <a:t>).</a:t>
            </a:r>
          </a:p>
          <a:p>
            <a:r>
              <a:rPr lang="en-US" sz="1600" dirty="0">
                <a:uFillTx/>
                <a:latin typeface="Arial" charset="0"/>
              </a:rPr>
              <a:t>A new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flat-field</a:t>
            </a:r>
            <a:r>
              <a:rPr lang="en-US" sz="1600" dirty="0">
                <a:uFillTx/>
                <a:latin typeface="Arial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calibration</a:t>
            </a:r>
            <a:r>
              <a:rPr lang="en-US" sz="1600" dirty="0">
                <a:uFillTx/>
                <a:latin typeface="Arial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uFillTx/>
                <a:latin typeface="Arial" charset="0"/>
              </a:rPr>
              <a:t>screen</a:t>
            </a:r>
            <a:r>
              <a:rPr lang="en-US" sz="1600" dirty="0">
                <a:uFillTx/>
                <a:latin typeface="Arial" charset="0"/>
              </a:rPr>
              <a:t> and illumination system.</a:t>
            </a:r>
          </a:p>
          <a:p>
            <a:r>
              <a:rPr lang="en-US" sz="1600" dirty="0">
                <a:uFillTx/>
                <a:latin typeface="Arial" charset="0"/>
              </a:rPr>
              <a:t>Improvements to the Environmental Control System are ongoing</a:t>
            </a:r>
            <a:r>
              <a:rPr lang="en-US" sz="1600" dirty="0" smtClean="0">
                <a:uFillTx/>
                <a:latin typeface="Arial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5</a:t>
            </a:fld>
            <a:endParaRPr lang="en-US"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uFillTx/>
              </a:rPr>
              <a:t>DECam Components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2362200" cy="42973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>
                <a:uFillTx/>
              </a:rPr>
              <a:t>Complete top-end replacement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Spider &amp; Cage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Barrel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Lenses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Filters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Shutter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Hexapod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Imager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Electronics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Cryogenics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Active cooling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Controls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Acquisition h/w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SISPI</a:t>
            </a:r>
          </a:p>
          <a:p>
            <a:pPr lvl="1">
              <a:buFontTx/>
              <a:buNone/>
            </a:pPr>
            <a:r>
              <a:rPr lang="en-US" sz="1400" dirty="0" smtClean="0">
                <a:uFillTx/>
              </a:rPr>
              <a:t>DQ software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BA5D17-9962-4678-9319-537B83A4BD2F}" type="slidenum">
              <a:rPr lang="en-US" smtClean="0">
                <a:uFillTx/>
                <a:latin typeface="Arial" pitchFamily="34" charset="0"/>
              </a:rPr>
              <a:pPr/>
              <a:t>6</a:t>
            </a:fld>
            <a:endParaRPr lang="en-US" smtClean="0">
              <a:uFillTx/>
              <a:latin typeface="Arial" pitchFamily="34" charset="0"/>
            </a:endParaRPr>
          </a:p>
        </p:txBody>
      </p:sp>
      <p:pic>
        <p:nvPicPr>
          <p:cNvPr id="21509" name="Picture 4" descr="pf  c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828800"/>
            <a:ext cx="5943600" cy="4195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4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332" tIns="45666" rIns="91332" bIns="45666"/>
          <a:lstStyle/>
          <a:p>
            <a:fld id="{D6379C58-E76E-49DA-BC49-5423F9AD37C4}" type="slidenum">
              <a:rPr lang="en-US" sz="900">
                <a:uFillTx/>
              </a:rPr>
              <a:pPr/>
              <a:t>7</a:t>
            </a:fld>
            <a:endParaRPr lang="en-US" sz="900">
              <a:uFillTx/>
            </a:endParaRPr>
          </a:p>
        </p:txBody>
      </p:sp>
      <p:pic>
        <p:nvPicPr>
          <p:cNvPr id="22532" name="Picture 8" descr="2008-Winter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2336800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33" name="Picture 11" descr="FNAL-DeCAM-HP.jpg"/>
          <p:cNvPicPr>
            <a:picLocks noChangeAspect="1"/>
          </p:cNvPicPr>
          <p:nvPr/>
        </p:nvPicPr>
        <p:blipFill>
          <a:blip r:embed="rId4" cstate="print"/>
          <a:srcRect l="16470"/>
          <a:stretch>
            <a:fillRect/>
          </a:stretch>
        </p:blipFill>
        <p:spPr bwMode="auto">
          <a:xfrm>
            <a:off x="4827587" y="1797990"/>
            <a:ext cx="2066925" cy="14097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841" y="3657600"/>
            <a:ext cx="2295525" cy="17145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36" name="Picture 6" descr="barrel-lab3.JPG"/>
          <p:cNvPicPr>
            <a:picLocks noChangeAspect="1"/>
          </p:cNvPicPr>
          <p:nvPr/>
        </p:nvPicPr>
        <p:blipFill>
          <a:blip r:embed="rId6" cstate="print"/>
          <a:srcRect l="2608" r="10432"/>
          <a:stretch>
            <a:fillRect/>
          </a:stretch>
        </p:blipFill>
        <p:spPr bwMode="auto">
          <a:xfrm>
            <a:off x="6970758" y="1680428"/>
            <a:ext cx="1905000" cy="16430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2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3152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  <a:uFillTx/>
              </a:rPr>
              <a:t>DECam Components</a:t>
            </a:r>
          </a:p>
        </p:txBody>
      </p:sp>
      <p:sp>
        <p:nvSpPr>
          <p:cNvPr id="2253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381750"/>
            <a:ext cx="533400" cy="476250"/>
          </a:xfrm>
          <a:noFill/>
        </p:spPr>
        <p:txBody>
          <a:bodyPr/>
          <a:lstStyle/>
          <a:p>
            <a:fld id="{B85DE9C9-8747-4733-B999-3394EA462A24}" type="slidenum">
              <a:rPr lang="en-US" smtClean="0">
                <a:uFillTx/>
                <a:latin typeface="Arial" pitchFamily="34" charset="0"/>
              </a:rPr>
              <a:pPr/>
              <a:t>7</a:t>
            </a:fld>
            <a:endParaRPr lang="en-US" smtClean="0">
              <a:uFillTx/>
              <a:latin typeface="Arial" pitchFamily="34" charset="0"/>
            </a:endParaRPr>
          </a:p>
        </p:txBody>
      </p:sp>
      <p:pic>
        <p:nvPicPr>
          <p:cNvPr id="22539" name="Picture 4" descr="C:\Documents and Settings\diehl\My Documents\Working\DES\2011\AAS-Seattle\Screenshot-SISPI GUIs - Chromium.png"/>
          <p:cNvPicPr>
            <a:picLocks noChangeAspect="1" noChangeArrowheads="1"/>
          </p:cNvPicPr>
          <p:nvPr/>
        </p:nvPicPr>
        <p:blipFill>
          <a:blip r:embed="rId7" cstate="print"/>
          <a:srcRect l="17999" t="26773" r="27750" b="1276"/>
          <a:stretch>
            <a:fillRect/>
          </a:stretch>
        </p:blipFill>
        <p:spPr bwMode="auto">
          <a:xfrm>
            <a:off x="3548062" y="5206468"/>
            <a:ext cx="2133600" cy="166528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42" name="Picture 7" descr="DES-C1-Convex.jpg"/>
          <p:cNvPicPr>
            <a:picLocks noChangeAspect="1"/>
          </p:cNvPicPr>
          <p:nvPr/>
        </p:nvPicPr>
        <p:blipFill>
          <a:blip r:embed="rId8" cstate="print"/>
          <a:srcRect t="5768" b="2715"/>
          <a:stretch>
            <a:fillRect/>
          </a:stretch>
        </p:blipFill>
        <p:spPr bwMode="auto">
          <a:xfrm>
            <a:off x="2590800" y="3784293"/>
            <a:ext cx="2133600" cy="1374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43" name="Picture 1"/>
          <p:cNvPicPr>
            <a:picLocks noChangeAspect="1" noChangeArrowheads="1"/>
          </p:cNvPicPr>
          <p:nvPr/>
        </p:nvPicPr>
        <p:blipFill>
          <a:blip r:embed="rId9" cstate="print"/>
          <a:srcRect l="22916" r="29463" b="14400"/>
          <a:stretch>
            <a:fillRect/>
          </a:stretch>
        </p:blipFill>
        <p:spPr bwMode="auto">
          <a:xfrm>
            <a:off x="7356475" y="3455254"/>
            <a:ext cx="13303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44" name="Picture 7" descr="Apr-10- 020.jpg"/>
          <p:cNvPicPr>
            <a:picLocks noChangeAspect="1"/>
          </p:cNvPicPr>
          <p:nvPr/>
        </p:nvPicPr>
        <p:blipFill>
          <a:blip r:embed="rId10" cstate="print"/>
          <a:srcRect l="8235" t="10564"/>
          <a:stretch>
            <a:fillRect/>
          </a:stretch>
        </p:blipFill>
        <p:spPr bwMode="auto">
          <a:xfrm>
            <a:off x="5105400" y="3784293"/>
            <a:ext cx="1789112" cy="13081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147" name="Picture 3" descr="E:\Desktop\20120830 imager install\P8304182_tonemapped-0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3472" y="1680428"/>
            <a:ext cx="2102614" cy="15835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DECam FPA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A136FB9C-33C2-4B8F-AC2C-A1E6DE61E5AB}" type="slidenum">
              <a:rPr lang="en-US" smtClean="0">
                <a:uFillTx/>
              </a:rPr>
              <a:pPr>
                <a:defRPr>
                  <a:uFillTx/>
                </a:defRPr>
              </a:pPr>
              <a:t>8</a:t>
            </a:fld>
            <a:endParaRPr lang="en-US">
              <a:uFillTx/>
            </a:endParaRPr>
          </a:p>
        </p:txBody>
      </p:sp>
      <p:pic>
        <p:nvPicPr>
          <p:cNvPr id="3074" name="Picture 2" descr="E:\Desktop\Starred Photos\PC011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624" y="1752600"/>
            <a:ext cx="6096000" cy="38782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42949672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uFillTx/>
              </a:rPr>
              <a:t>Cooling system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800">
                <a:uFillTx/>
                <a:latin typeface="Arial" charset="0"/>
              </a:rPr>
              <a:t>Closed, 100 PSI, mixed phase N2 system</a:t>
            </a:r>
          </a:p>
          <a:p>
            <a:pPr indent="342900">
              <a:buChar char="•"/>
            </a:pPr>
            <a:r>
              <a:rPr sz="1800">
                <a:uFillTx/>
                <a:latin typeface="Arial" charset="0"/>
              </a:rPr>
              <a:t>Vacuum jacketed hose</a:t>
            </a:r>
          </a:p>
          <a:p>
            <a:pPr indent="342900">
              <a:buChar char="•"/>
            </a:pPr>
            <a:r>
              <a:rPr sz="1800">
                <a:uFillTx/>
                <a:latin typeface="Arial" charset="0"/>
              </a:rPr>
              <a:t>Navigates 3 wraps</a:t>
            </a:r>
          </a:p>
          <a:p>
            <a:pPr lvl="1" indent="342900">
              <a:buChar char="•"/>
            </a:pPr>
            <a:r>
              <a:rPr sz="1600">
                <a:uFillTx/>
                <a:latin typeface="Arial" charset="0"/>
              </a:rPr>
              <a:t>RA axis is inclined, DEC axis variable orientation but less critical, top ring axis only at NW station.</a:t>
            </a:r>
          </a:p>
          <a:p>
            <a:pPr indent="342900">
              <a:buChar char="•"/>
            </a:pPr>
            <a:r>
              <a:rPr sz="1800">
                <a:uFillTx/>
                <a:latin typeface="Arial" charset="0"/>
              </a:rPr>
              <a:t>Immersed LN2 pump</a:t>
            </a:r>
          </a:p>
          <a:p>
            <a:pPr indent="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LN2 storage dewar at height</a:t>
            </a:r>
          </a:p>
          <a:p>
            <a:pPr indent="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Cryocooler recondenser</a:t>
            </a:r>
          </a:p>
          <a:p>
            <a:pPr indent="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Glycol heat extraction</a:t>
            </a:r>
          </a:p>
          <a:p>
            <a:pPr indent="-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Also</a:t>
            </a:r>
          </a:p>
          <a:p>
            <a:pPr indent="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active controller cooling, cage cooling</a:t>
            </a:r>
          </a:p>
          <a:p>
            <a:pPr indent="342900">
              <a:buChar char="•"/>
            </a:pPr>
            <a:r>
              <a:rPr sz="1800" b="0" i="0" u="none">
                <a:solidFill>
                  <a:srgbClr val="000000"/>
                </a:solidFill>
                <a:uFillTx/>
                <a:latin typeface="Arial" charset="0"/>
              </a:rPr>
              <a:t>Dewar vacuum maintained by ion pump  (backed by scroll pump, roughing pump)</a:t>
            </a:r>
            <a:endParaRPr sz="2400" b="0" i="0" u="none">
              <a:solidFill>
                <a:srgbClr val="000000"/>
              </a:solidFill>
              <a:uFillTx/>
              <a:latin typeface="Arial" charset="0"/>
            </a:endParaRPr>
          </a:p>
          <a:p>
            <a:pPr indent="342900">
              <a:buChar char="•"/>
            </a:pPr>
            <a:endParaRPr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107218</TotalTime>
  <Words>2555</Words>
  <Application>Microsoft Office PowerPoint</Application>
  <PresentationFormat>Presentazione su schermo (4:3)</PresentationFormat>
  <Paragraphs>476</Paragraphs>
  <Slides>43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Default Design</vt:lpstr>
      <vt:lpstr>Dark Energy Camera – the first year</vt:lpstr>
      <vt:lpstr>DES Collaboration</vt:lpstr>
      <vt:lpstr>The Dark Energy Survey </vt:lpstr>
      <vt:lpstr>Timeline</vt:lpstr>
      <vt:lpstr>Blanco improvements - highlights</vt:lpstr>
      <vt:lpstr>DECam Components</vt:lpstr>
      <vt:lpstr>DECam Components</vt:lpstr>
      <vt:lpstr>DECam FPA</vt:lpstr>
      <vt:lpstr>Cooling system</vt:lpstr>
      <vt:lpstr>DECam CCDs</vt:lpstr>
      <vt:lpstr>DECam spectral response</vt:lpstr>
      <vt:lpstr>Imager installation</vt:lpstr>
      <vt:lpstr>First Light</vt:lpstr>
      <vt:lpstr>So far so good…</vt:lpstr>
      <vt:lpstr>Survey status</vt:lpstr>
      <vt:lpstr>Presentazione standard di PowerPoint</vt:lpstr>
      <vt:lpstr>CCD Novelties</vt:lpstr>
      <vt:lpstr>Full well loss due to over-illumination</vt:lpstr>
      <vt:lpstr>Variable pixel catchment volumes</vt:lpstr>
      <vt:lpstr>Glowing edges</vt:lpstr>
      <vt:lpstr>Presentazione standard di PowerPoint</vt:lpstr>
      <vt:lpstr>“Tree Rings”</vt:lpstr>
      <vt:lpstr>“Tree rings” astrometry</vt:lpstr>
      <vt:lpstr>“Tape bumps” evolution</vt:lpstr>
      <vt:lpstr>Tape bump evolution</vt:lpstr>
      <vt:lpstr>Flat field variations on a 5K temperature control glitch</vt:lpstr>
      <vt:lpstr>Blooming</vt:lpstr>
      <vt:lpstr>Spare slides</vt:lpstr>
      <vt:lpstr>Presentazione standard di PowerPoint</vt:lpstr>
      <vt:lpstr>Presentazione standard di PowerPoint</vt:lpstr>
      <vt:lpstr>Presentazione standard di PowerPoint</vt:lpstr>
      <vt:lpstr>DES Survey Parameters</vt:lpstr>
      <vt:lpstr>Biggest Camera?</vt:lpstr>
      <vt:lpstr>Biggest Camera?</vt:lpstr>
      <vt:lpstr>Presentazione standard di PowerPoint</vt:lpstr>
      <vt:lpstr>Commissioning Musings</vt:lpstr>
      <vt:lpstr>Blanco cleanroom</vt:lpstr>
      <vt:lpstr>Presentazione standard di PowerPoint</vt:lpstr>
      <vt:lpstr>DES Science Summary</vt:lpstr>
      <vt:lpstr>DES Filters &amp; Photometric Z’s</vt:lpstr>
      <vt:lpstr>Installation Time-line &amp; Activities</vt:lpstr>
      <vt:lpstr>Early Successes</vt:lpstr>
      <vt:lpstr>Dark Energy Summary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tim</dc:creator>
  <cp:lastModifiedBy>tecno</cp:lastModifiedBy>
  <cp:revision>648</cp:revision>
  <cp:lastPrinted>2013-09-22T19:55:05Z</cp:lastPrinted>
  <dcterms:created xsi:type="dcterms:W3CDTF">2003-12-02T22:53:08Z</dcterms:created>
  <dcterms:modified xsi:type="dcterms:W3CDTF">2013-10-07T06:27:05Z</dcterms:modified>
</cp:coreProperties>
</file>